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1755" r:id="rId2"/>
    <p:sldId id="1756" r:id="rId3"/>
    <p:sldId id="1758" r:id="rId4"/>
    <p:sldId id="1757" r:id="rId5"/>
    <p:sldId id="17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A00776-AE40-4FE0-ACBF-1CAF40A233E2}" v="2" dt="2021-04-29T16:07:48.9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67" d="100"/>
          <a:sy n="67" d="100"/>
        </p:scale>
        <p:origin x="52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yl Jackson" userId="643b06b1-ddbd-43f5-96ee-0d691dae9801" providerId="ADAL" clId="{5CA00776-AE40-4FE0-ACBF-1CAF40A233E2}"/>
    <pc:docChg chg="undo redo custSel addSld modSld sldOrd">
      <pc:chgData name="Cheryl Jackson" userId="643b06b1-ddbd-43f5-96ee-0d691dae9801" providerId="ADAL" clId="{5CA00776-AE40-4FE0-ACBF-1CAF40A233E2}" dt="2021-04-29T16:26:45.433" v="2750" actId="313"/>
      <pc:docMkLst>
        <pc:docMk/>
      </pc:docMkLst>
      <pc:sldChg chg="modSp mod">
        <pc:chgData name="Cheryl Jackson" userId="643b06b1-ddbd-43f5-96ee-0d691dae9801" providerId="ADAL" clId="{5CA00776-AE40-4FE0-ACBF-1CAF40A233E2}" dt="2021-04-29T16:25:57.919" v="2742" actId="20577"/>
        <pc:sldMkLst>
          <pc:docMk/>
          <pc:sldMk cId="1425320294" sldId="1756"/>
        </pc:sldMkLst>
        <pc:spChg chg="mod">
          <ac:chgData name="Cheryl Jackson" userId="643b06b1-ddbd-43f5-96ee-0d691dae9801" providerId="ADAL" clId="{5CA00776-AE40-4FE0-ACBF-1CAF40A233E2}" dt="2021-04-29T16:02:33.557" v="1829" actId="20577"/>
          <ac:spMkLst>
            <pc:docMk/>
            <pc:sldMk cId="1425320294" sldId="1756"/>
            <ac:spMk id="4" creationId="{CD63231D-8E61-41FA-BAD6-D2B6A413DE85}"/>
          </ac:spMkLst>
        </pc:spChg>
        <pc:spChg chg="mod">
          <ac:chgData name="Cheryl Jackson" userId="643b06b1-ddbd-43f5-96ee-0d691dae9801" providerId="ADAL" clId="{5CA00776-AE40-4FE0-ACBF-1CAF40A233E2}" dt="2021-04-29T16:25:57.919" v="2742" actId="20577"/>
          <ac:spMkLst>
            <pc:docMk/>
            <pc:sldMk cId="1425320294" sldId="1756"/>
            <ac:spMk id="5" creationId="{7EC9F0FD-DEE6-43DB-AFB0-65D57FB5899B}"/>
          </ac:spMkLst>
        </pc:spChg>
      </pc:sldChg>
      <pc:sldChg chg="modSp new mod">
        <pc:chgData name="Cheryl Jackson" userId="643b06b1-ddbd-43f5-96ee-0d691dae9801" providerId="ADAL" clId="{5CA00776-AE40-4FE0-ACBF-1CAF40A233E2}" dt="2021-04-29T16:14:11.516" v="2314" actId="27636"/>
        <pc:sldMkLst>
          <pc:docMk/>
          <pc:sldMk cId="1195248304" sldId="1757"/>
        </pc:sldMkLst>
        <pc:spChg chg="mod">
          <ac:chgData name="Cheryl Jackson" userId="643b06b1-ddbd-43f5-96ee-0d691dae9801" providerId="ADAL" clId="{5CA00776-AE40-4FE0-ACBF-1CAF40A233E2}" dt="2021-04-29T16:02:59.175" v="1831"/>
          <ac:spMkLst>
            <pc:docMk/>
            <pc:sldMk cId="1195248304" sldId="1757"/>
            <ac:spMk id="2" creationId="{0A0D9891-4C7D-4EB4-BD1B-53DDC7C6C2F4}"/>
          </ac:spMkLst>
        </pc:spChg>
        <pc:spChg chg="mod">
          <ac:chgData name="Cheryl Jackson" userId="643b06b1-ddbd-43f5-96ee-0d691dae9801" providerId="ADAL" clId="{5CA00776-AE40-4FE0-ACBF-1CAF40A233E2}" dt="2021-04-29T16:14:11.516" v="2314" actId="27636"/>
          <ac:spMkLst>
            <pc:docMk/>
            <pc:sldMk cId="1195248304" sldId="1757"/>
            <ac:spMk id="3" creationId="{14B10BB6-33D7-421D-AC78-B63DCAE32FF6}"/>
          </ac:spMkLst>
        </pc:spChg>
      </pc:sldChg>
      <pc:sldChg chg="modSp new mod ord">
        <pc:chgData name="Cheryl Jackson" userId="643b06b1-ddbd-43f5-96ee-0d691dae9801" providerId="ADAL" clId="{5CA00776-AE40-4FE0-ACBF-1CAF40A233E2}" dt="2021-04-29T16:09:16.454" v="2107" actId="27636"/>
        <pc:sldMkLst>
          <pc:docMk/>
          <pc:sldMk cId="4033562135" sldId="1758"/>
        </pc:sldMkLst>
        <pc:spChg chg="mod">
          <ac:chgData name="Cheryl Jackson" userId="643b06b1-ddbd-43f5-96ee-0d691dae9801" providerId="ADAL" clId="{5CA00776-AE40-4FE0-ACBF-1CAF40A233E2}" dt="2021-04-29T16:02:52.938" v="1830"/>
          <ac:spMkLst>
            <pc:docMk/>
            <pc:sldMk cId="4033562135" sldId="1758"/>
            <ac:spMk id="2" creationId="{F3AE1EE6-D310-4C6E-B7DD-A4024B9FC082}"/>
          </ac:spMkLst>
        </pc:spChg>
        <pc:spChg chg="mod">
          <ac:chgData name="Cheryl Jackson" userId="643b06b1-ddbd-43f5-96ee-0d691dae9801" providerId="ADAL" clId="{5CA00776-AE40-4FE0-ACBF-1CAF40A233E2}" dt="2021-04-29T16:09:16.454" v="2107" actId="27636"/>
          <ac:spMkLst>
            <pc:docMk/>
            <pc:sldMk cId="4033562135" sldId="1758"/>
            <ac:spMk id="3" creationId="{86DA3FB5-DAD5-49E9-A8A5-DEDC149EDC61}"/>
          </ac:spMkLst>
        </pc:spChg>
      </pc:sldChg>
      <pc:sldChg chg="modSp add mod">
        <pc:chgData name="Cheryl Jackson" userId="643b06b1-ddbd-43f5-96ee-0d691dae9801" providerId="ADAL" clId="{5CA00776-AE40-4FE0-ACBF-1CAF40A233E2}" dt="2021-04-29T16:26:45.433" v="2750" actId="313"/>
        <pc:sldMkLst>
          <pc:docMk/>
          <pc:sldMk cId="3390421046" sldId="1759"/>
        </pc:sldMkLst>
        <pc:spChg chg="mod">
          <ac:chgData name="Cheryl Jackson" userId="643b06b1-ddbd-43f5-96ee-0d691dae9801" providerId="ADAL" clId="{5CA00776-AE40-4FE0-ACBF-1CAF40A233E2}" dt="2021-04-29T16:26:45.433" v="2750" actId="313"/>
          <ac:spMkLst>
            <pc:docMk/>
            <pc:sldMk cId="3390421046" sldId="1759"/>
            <ac:spMk id="3" creationId="{14B10BB6-33D7-421D-AC78-B63DCAE32FF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48384" y="1225296"/>
            <a:ext cx="9314688" cy="1828800"/>
          </a:xfrm>
        </p:spPr>
        <p:txBody>
          <a:bodyPr/>
          <a:lstStyle>
            <a:lvl1pPr>
              <a:defRPr sz="4400"/>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894873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3232088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196753"/>
            <a:ext cx="2743200" cy="4929411"/>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1196753"/>
            <a:ext cx="8026400" cy="49294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4054809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49" y="0"/>
            <a:ext cx="12192000" cy="6858000"/>
          </a:xfrm>
          <a:prstGeom prst="rect">
            <a:avLst/>
          </a:prstGeom>
        </p:spPr>
      </p:pic>
      <p:sp>
        <p:nvSpPr>
          <p:cNvPr id="3" name="Slide Number Placeholder 2"/>
          <p:cNvSpPr>
            <a:spLocks noGrp="1"/>
          </p:cNvSpPr>
          <p:nvPr>
            <p:ph type="sldNum" sz="quarter" idx="10"/>
          </p:nvPr>
        </p:nvSpPr>
        <p:spPr/>
        <p:txBody>
          <a:bodyPr/>
          <a:lstStyle/>
          <a:p>
            <a:fld id="{BDD3954F-CD4A-47E4-A761-39667A9B1F21}" type="slidenum">
              <a:rPr lang="en-US" smtClean="0"/>
              <a:t>‹#›</a:t>
            </a:fld>
            <a:endParaRPr lang="en-US"/>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07201" y="1259516"/>
            <a:ext cx="3859623" cy="1712285"/>
          </a:xfrm>
          <a:prstGeom prst="rect">
            <a:avLst/>
          </a:prstGeom>
        </p:spPr>
      </p:pic>
      <p:pic>
        <p:nvPicPr>
          <p:cNvPr id="7" name="Picture 6"/>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4400" y="5334001"/>
            <a:ext cx="4039624" cy="621793"/>
          </a:xfrm>
          <a:prstGeom prst="rect">
            <a:avLst/>
          </a:prstGeom>
        </p:spPr>
      </p:pic>
      <p:pic>
        <p:nvPicPr>
          <p:cNvPr id="10" name="Picture 9"/>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04800" y="498093"/>
            <a:ext cx="11785600" cy="5605487"/>
          </a:xfrm>
          <a:prstGeom prst="rect">
            <a:avLst/>
          </a:prstGeom>
        </p:spPr>
      </p:pic>
    </p:spTree>
    <p:extLst>
      <p:ext uri="{BB962C8B-B14F-4D97-AF65-F5344CB8AC3E}">
        <p14:creationId xmlns:p14="http://schemas.microsoft.com/office/powerpoint/2010/main" val="130792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32957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3"/>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867761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sz="half" idx="1"/>
          </p:nvPr>
        </p:nvSpPr>
        <p:spPr>
          <a:xfrm>
            <a:off x="609600" y="2575446"/>
            <a:ext cx="5384800" cy="35178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2564905"/>
            <a:ext cx="5384800" cy="35612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Slide Number Placeholder 4"/>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3467539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4" name="Content Placeholder 3"/>
          <p:cNvSpPr>
            <a:spLocks noGrp="1"/>
          </p:cNvSpPr>
          <p:nvPr>
            <p:ph sz="half" idx="2"/>
          </p:nvPr>
        </p:nvSpPr>
        <p:spPr>
          <a:xfrm>
            <a:off x="609600" y="2492896"/>
            <a:ext cx="5386917"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Content Placeholder 5"/>
          <p:cNvSpPr>
            <a:spLocks noGrp="1"/>
          </p:cNvSpPr>
          <p:nvPr>
            <p:ph sz="quarter" idx="4"/>
          </p:nvPr>
        </p:nvSpPr>
        <p:spPr>
          <a:xfrm>
            <a:off x="6193368" y="2492896"/>
            <a:ext cx="5389033"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Slide Number Placeholder 2"/>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380676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3392" y="1196752"/>
            <a:ext cx="10972800" cy="792088"/>
          </a:xfrm>
        </p:spPr>
        <p:txBody>
          <a:bodyPr/>
          <a:lstStyle>
            <a:lvl1pPr>
              <a:defRPr sz="4000"/>
            </a:lvl1pPr>
          </a:lstStyle>
          <a:p>
            <a:r>
              <a:rPr lang="en-US"/>
              <a:t>Click to edit Master title style</a:t>
            </a:r>
            <a:endParaRPr lang="en-GB" dirty="0"/>
          </a:p>
        </p:txBody>
      </p:sp>
      <p:sp>
        <p:nvSpPr>
          <p:cNvPr id="3" name="Slide Number Placeholder 2"/>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817491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1711447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3392" y="1124744"/>
            <a:ext cx="11041227" cy="730002"/>
          </a:xfrm>
        </p:spPr>
        <p:txBody>
          <a:bodyPr anchor="b"/>
          <a:lstStyle>
            <a:lvl1pPr algn="l">
              <a:defRPr sz="2000" b="1"/>
            </a:lvl1pPr>
          </a:lstStyle>
          <a:p>
            <a:r>
              <a:rPr lang="en-US"/>
              <a:t>Click to edit Master title style</a:t>
            </a:r>
            <a:endParaRPr lang="en-GB" dirty="0"/>
          </a:p>
        </p:txBody>
      </p:sp>
      <p:sp>
        <p:nvSpPr>
          <p:cNvPr id="3" name="Content Placeholder 2"/>
          <p:cNvSpPr>
            <a:spLocks noGrp="1"/>
          </p:cNvSpPr>
          <p:nvPr>
            <p:ph idx="1"/>
          </p:nvPr>
        </p:nvSpPr>
        <p:spPr>
          <a:xfrm>
            <a:off x="4766733" y="1916833"/>
            <a:ext cx="6815667" cy="4209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916833"/>
            <a:ext cx="4011084"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5748675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23392" y="1340768"/>
            <a:ext cx="11233248" cy="460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2" name="Slide Number Placeholder 1"/>
          <p:cNvSpPr>
            <a:spLocks noGrp="1"/>
          </p:cNvSpPr>
          <p:nvPr>
            <p:ph type="sldNum" sz="quarter" idx="10"/>
          </p:nvPr>
        </p:nvSpPr>
        <p:spPr/>
        <p:txBody>
          <a:body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2925796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381" y="91420"/>
            <a:ext cx="8913316" cy="674384"/>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2420889"/>
            <a:ext cx="10972800" cy="3600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8" name="Straight Connector 7"/>
          <p:cNvCxnSpPr/>
          <p:nvPr/>
        </p:nvCxnSpPr>
        <p:spPr>
          <a:xfrm>
            <a:off x="0" y="926592"/>
            <a:ext cx="12192000" cy="0"/>
          </a:xfrm>
          <a:prstGeom prst="line">
            <a:avLst/>
          </a:prstGeom>
          <a:ln w="63500">
            <a:solidFill>
              <a:srgbClr val="C00000"/>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888736" y="6186643"/>
            <a:ext cx="5791200" cy="419862"/>
          </a:xfrm>
          <a:prstGeom prst="rect">
            <a:avLst/>
          </a:prstGeom>
        </p:spPr>
      </p:pic>
      <p:pic>
        <p:nvPicPr>
          <p:cNvPr id="10" name="Picture 9"/>
          <p:cNvPicPr>
            <a:picLocks noChangeAspect="1"/>
          </p:cNvPicPr>
          <p:nvPr userDrawn="1"/>
        </p:nvPicPr>
        <p:blipFill rotWithShape="1">
          <a:blip r:embed="rId15" cstate="print">
            <a:extLst>
              <a:ext uri="{28A0092B-C50C-407E-A947-70E740481C1C}">
                <a14:useLocalDpi xmlns:a14="http://schemas.microsoft.com/office/drawing/2010/main" val="0"/>
              </a:ext>
            </a:extLst>
          </a:blip>
          <a:srcRect t="8088" b="36631"/>
          <a:stretch/>
        </p:blipFill>
        <p:spPr>
          <a:xfrm>
            <a:off x="8594396" y="39052"/>
            <a:ext cx="3544147" cy="740474"/>
          </a:xfrm>
          <a:prstGeom prst="rect">
            <a:avLst/>
          </a:prstGeom>
        </p:spPr>
      </p:pic>
      <p:sp>
        <p:nvSpPr>
          <p:cNvPr id="4" name="Slide Number Placeholder 3"/>
          <p:cNvSpPr>
            <a:spLocks noGrp="1"/>
          </p:cNvSpPr>
          <p:nvPr>
            <p:ph type="sldNum" sz="quarter" idx="4"/>
          </p:nvPr>
        </p:nvSpPr>
        <p:spPr>
          <a:xfrm>
            <a:off x="609600" y="618664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B7DA4-2697-4546-83A3-2C93572BA837}" type="slidenum">
              <a:rPr lang="en-US" smtClean="0"/>
              <a:pPr/>
              <a:t>‹#›</a:t>
            </a:fld>
            <a:endParaRPr lang="en-US" dirty="0"/>
          </a:p>
        </p:txBody>
      </p:sp>
    </p:spTree>
    <p:extLst>
      <p:ext uri="{BB962C8B-B14F-4D97-AF65-F5344CB8AC3E}">
        <p14:creationId xmlns:p14="http://schemas.microsoft.com/office/powerpoint/2010/main" val="9225055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400" rtl="0" eaLnBrk="1" latinLnBrk="0" hangingPunct="1">
        <a:spcBef>
          <a:spcPct val="0"/>
        </a:spcBef>
        <a:buNone/>
        <a:defRPr sz="3200" kern="1200">
          <a:solidFill>
            <a:srgbClr val="C00000"/>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mailto:jcorrea@svspso.org" TargetMode="External"/><Relationship Id="rId2" Type="http://schemas.openxmlformats.org/officeDocument/2006/relationships/hyperlink" Target="https://www.vqi.org/national-data/hashtags-document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bwymer@svspso.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vqi.org/" TargetMode="External"/><Relationship Id="rId2" Type="http://schemas.openxmlformats.org/officeDocument/2006/relationships/hyperlink" Target="https://www.vqi.org/regional-groups/current-regional-quality-group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A44BC-EE6F-430E-A08F-825228A83E39}"/>
              </a:ext>
            </a:extLst>
          </p:cNvPr>
          <p:cNvSpPr>
            <a:spLocks noGrp="1"/>
          </p:cNvSpPr>
          <p:nvPr>
            <p:ph type="title"/>
          </p:nvPr>
        </p:nvSpPr>
        <p:spPr>
          <a:xfrm>
            <a:off x="623392" y="1196752"/>
            <a:ext cx="10972800" cy="2781690"/>
          </a:xfrm>
        </p:spPr>
        <p:txBody>
          <a:bodyPr/>
          <a:lstStyle/>
          <a:p>
            <a:pPr algn="ctr"/>
            <a:r>
              <a:rPr lang="en-US" dirty="0"/>
              <a:t>DC Meds and Clinical Focus Call</a:t>
            </a:r>
            <a:br>
              <a:rPr lang="en-US" dirty="0"/>
            </a:br>
            <a:r>
              <a:rPr lang="en-US" dirty="0"/>
              <a:t>April 28, 2021</a:t>
            </a:r>
            <a:br>
              <a:rPr lang="en-US" dirty="0"/>
            </a:br>
            <a:r>
              <a:rPr lang="en-US" dirty="0"/>
              <a:t>12n (CT)</a:t>
            </a:r>
            <a:br>
              <a:rPr lang="en-US" dirty="0"/>
            </a:br>
            <a:endParaRPr lang="en-US" dirty="0"/>
          </a:p>
        </p:txBody>
      </p:sp>
      <p:sp>
        <p:nvSpPr>
          <p:cNvPr id="4" name="Slide Number Placeholder 3">
            <a:extLst>
              <a:ext uri="{FF2B5EF4-FFF2-40B4-BE49-F238E27FC236}">
                <a16:creationId xmlns:a16="http://schemas.microsoft.com/office/drawing/2014/main" id="{9BC2F933-F902-476B-937F-F5A1BC91BC32}"/>
              </a:ext>
            </a:extLst>
          </p:cNvPr>
          <p:cNvSpPr>
            <a:spLocks noGrp="1"/>
          </p:cNvSpPr>
          <p:nvPr>
            <p:ph type="sldNum"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19BB7DA4-2697-4546-83A3-2C93572BA837}"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952608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63231D-8E61-41FA-BAD6-D2B6A413DE85}"/>
              </a:ext>
            </a:extLst>
          </p:cNvPr>
          <p:cNvSpPr>
            <a:spLocks noGrp="1"/>
          </p:cNvSpPr>
          <p:nvPr>
            <p:ph type="title"/>
          </p:nvPr>
        </p:nvSpPr>
        <p:spPr/>
        <p:txBody>
          <a:bodyPr/>
          <a:lstStyle/>
          <a:p>
            <a:r>
              <a:rPr lang="en-US" dirty="0"/>
              <a:t>DC Meds/Clinical Focus Call Agenda and Minutes</a:t>
            </a:r>
          </a:p>
        </p:txBody>
      </p:sp>
      <p:sp>
        <p:nvSpPr>
          <p:cNvPr id="5" name="Content Placeholder 4">
            <a:extLst>
              <a:ext uri="{FF2B5EF4-FFF2-40B4-BE49-F238E27FC236}">
                <a16:creationId xmlns:a16="http://schemas.microsoft.com/office/drawing/2014/main" id="{7EC9F0FD-DEE6-43DB-AFB0-65D57FB5899B}"/>
              </a:ext>
            </a:extLst>
          </p:cNvPr>
          <p:cNvSpPr>
            <a:spLocks noGrp="1"/>
          </p:cNvSpPr>
          <p:nvPr>
            <p:ph idx="1"/>
          </p:nvPr>
        </p:nvSpPr>
        <p:spPr>
          <a:xfrm>
            <a:off x="609600" y="1114926"/>
            <a:ext cx="10972800" cy="5013158"/>
          </a:xfrm>
        </p:spPr>
        <p:txBody>
          <a:bodyPr>
            <a:normAutofit fontScale="85000" lnSpcReduction="10000"/>
          </a:bodyPr>
          <a:lstStyle/>
          <a:p>
            <a:pPr marL="0" marR="0">
              <a:spcBef>
                <a:spcPts val="0"/>
              </a:spcBef>
              <a:spcAft>
                <a:spcPts val="0"/>
              </a:spcAft>
            </a:pPr>
            <a:r>
              <a:rPr lang="en-US" dirty="0"/>
              <a:t>Introduction of Betsy Wymer, DNP, RN, </a:t>
            </a:r>
            <a:r>
              <a:rPr lang="en-US" sz="3200" dirty="0">
                <a:effectLst/>
                <a:latin typeface="Calibri" panose="020F0502020204030204" pitchFamily="34" charset="0"/>
                <a:ea typeface="Calibri" panose="020F0502020204030204" pitchFamily="34" charset="0"/>
              </a:rPr>
              <a:t>RN-BC </a:t>
            </a:r>
          </a:p>
          <a:p>
            <a:pPr marL="800100" lvl="2">
              <a:spcBef>
                <a:spcPts val="0"/>
              </a:spcBef>
            </a:pPr>
            <a:r>
              <a:rPr lang="en-US" dirty="0">
                <a:effectLst/>
                <a:latin typeface="Calibri" panose="020F0502020204030204" pitchFamily="34" charset="0"/>
                <a:ea typeface="Calibri" panose="020F0502020204030204" pitchFamily="34" charset="0"/>
              </a:rPr>
              <a:t>New Director of Quality, SVS VQI </a:t>
            </a:r>
          </a:p>
          <a:p>
            <a:pPr marL="0" marR="0">
              <a:spcBef>
                <a:spcPts val="0"/>
              </a:spcBef>
              <a:spcAft>
                <a:spcPts val="0"/>
              </a:spcAft>
            </a:pPr>
            <a:r>
              <a:rPr lang="en-US" dirty="0"/>
              <a:t>Self introductions to Betsy</a:t>
            </a:r>
          </a:p>
          <a:p>
            <a:pPr marL="800100" lvl="2">
              <a:spcBef>
                <a:spcPts val="0"/>
              </a:spcBef>
            </a:pPr>
            <a:r>
              <a:rPr lang="en-US" dirty="0"/>
              <a:t>We had 35 participants! Thanks for taking time out of your busy schedules to attend.</a:t>
            </a:r>
          </a:p>
          <a:p>
            <a:r>
              <a:rPr lang="en-US" dirty="0"/>
              <a:t>2021 LTFU and the Participation Award </a:t>
            </a:r>
          </a:p>
          <a:p>
            <a:pPr lvl="1"/>
            <a:r>
              <a:rPr lang="en-US" sz="2900" dirty="0"/>
              <a:t>Your input and perspective to take back to PSO and the Participation Committee</a:t>
            </a:r>
          </a:p>
          <a:p>
            <a:pPr lvl="2"/>
            <a:r>
              <a:rPr lang="en-US" sz="2900" dirty="0"/>
              <a:t>Unlike the LTFU/Documentation call, this group was mostly in favor of keeping the LTFU domain in the 2021 Participation Award criteria. </a:t>
            </a:r>
          </a:p>
          <a:p>
            <a:pPr lvl="2"/>
            <a:r>
              <a:rPr lang="en-US" sz="2900" dirty="0"/>
              <a:t>Important point – this is not permanent – only during COVID time period.</a:t>
            </a:r>
          </a:p>
          <a:p>
            <a:pPr lvl="2"/>
            <a:r>
              <a:rPr lang="en-US" sz="2900" dirty="0"/>
              <a:t>Cheryl will take views back to the PSO. Cheryl and Yuming Lin, who’s on the Participation Committee and on this call, will take views to the Participation Committee in May.</a:t>
            </a:r>
          </a:p>
        </p:txBody>
      </p:sp>
      <p:sp>
        <p:nvSpPr>
          <p:cNvPr id="3" name="Slide Number Placeholder 2">
            <a:extLst>
              <a:ext uri="{FF2B5EF4-FFF2-40B4-BE49-F238E27FC236}">
                <a16:creationId xmlns:a16="http://schemas.microsoft.com/office/drawing/2014/main" id="{7DDE3793-E33C-4A01-8A5C-99D7FA57068D}"/>
              </a:ext>
            </a:extLst>
          </p:cNvPr>
          <p:cNvSpPr>
            <a:spLocks noGrp="1"/>
          </p:cNvSpPr>
          <p:nvPr>
            <p:ph type="sldNum" sz="quarter" idx="10"/>
          </p:nvPr>
        </p:nvSpPr>
        <p:spPr/>
        <p:txBody>
          <a:bodyPr/>
          <a:lstStyle/>
          <a:p>
            <a:fld id="{19BB7DA4-2697-4546-83A3-2C93572BA837}" type="slidenum">
              <a:rPr lang="en-US" smtClean="0"/>
              <a:pPr/>
              <a:t>2</a:t>
            </a:fld>
            <a:endParaRPr lang="en-US" dirty="0"/>
          </a:p>
        </p:txBody>
      </p:sp>
    </p:spTree>
    <p:extLst>
      <p:ext uri="{BB962C8B-B14F-4D97-AF65-F5344CB8AC3E}">
        <p14:creationId xmlns:p14="http://schemas.microsoft.com/office/powerpoint/2010/main" val="1425320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E1EE6-D310-4C6E-B7DD-A4024B9FC082}"/>
              </a:ext>
            </a:extLst>
          </p:cNvPr>
          <p:cNvSpPr>
            <a:spLocks noGrp="1"/>
          </p:cNvSpPr>
          <p:nvPr>
            <p:ph type="title"/>
          </p:nvPr>
        </p:nvSpPr>
        <p:spPr/>
        <p:txBody>
          <a:bodyPr/>
          <a:lstStyle/>
          <a:p>
            <a:r>
              <a:rPr lang="en-US" dirty="0"/>
              <a:t>DC Meds/Clinical Focus Call Agenda and Minutes</a:t>
            </a:r>
          </a:p>
        </p:txBody>
      </p:sp>
      <p:sp>
        <p:nvSpPr>
          <p:cNvPr id="3" name="Content Placeholder 2">
            <a:extLst>
              <a:ext uri="{FF2B5EF4-FFF2-40B4-BE49-F238E27FC236}">
                <a16:creationId xmlns:a16="http://schemas.microsoft.com/office/drawing/2014/main" id="{86DA3FB5-DAD5-49E9-A8A5-DEDC149EDC61}"/>
              </a:ext>
            </a:extLst>
          </p:cNvPr>
          <p:cNvSpPr>
            <a:spLocks noGrp="1"/>
          </p:cNvSpPr>
          <p:nvPr>
            <p:ph idx="1"/>
          </p:nvPr>
        </p:nvSpPr>
        <p:spPr>
          <a:xfrm>
            <a:off x="609600" y="1076326"/>
            <a:ext cx="10972800" cy="5110318"/>
          </a:xfrm>
        </p:spPr>
        <p:txBody>
          <a:bodyPr>
            <a:normAutofit fontScale="85000" lnSpcReduction="20000"/>
          </a:bodyPr>
          <a:lstStyle/>
          <a:p>
            <a:r>
              <a:rPr lang="en-US" sz="3200" dirty="0"/>
              <a:t>COVID-19’s vascular impact </a:t>
            </a:r>
          </a:p>
          <a:p>
            <a:pPr lvl="1"/>
            <a:r>
              <a:rPr lang="en-US" dirty="0"/>
              <a:t>Discharge medications </a:t>
            </a:r>
          </a:p>
          <a:p>
            <a:pPr lvl="1"/>
            <a:r>
              <a:rPr lang="en-US" dirty="0"/>
              <a:t>IVCFs</a:t>
            </a:r>
          </a:p>
          <a:p>
            <a:pPr lvl="1"/>
            <a:r>
              <a:rPr lang="en-US" dirty="0"/>
              <a:t>One participant has noticed a jump in negative outcomes for vascular cases that seem to be related to clotting. Will be following and doing their own data analysis to see if there’s a trend. She also stated the COVID parameters that are captured during data capture may be too tight since they have a one-week timeframe. She feels that the statement should be “previous COVID positive”. Has brought this to the attention of the clinical arm of VQI. </a:t>
            </a:r>
          </a:p>
          <a:p>
            <a:pPr lvl="1"/>
            <a:r>
              <a:rPr lang="en-US" dirty="0"/>
              <a:t>One suggestion was to #hashtag to use to collect data in the comments section for their own data collection purposes or to have VQI pull the data using the #hashtag. Many new participants to VQI were on the call and were not aware of #hashtag. Please go to this link for #hashtag information. </a:t>
            </a:r>
            <a:r>
              <a:rPr lang="en-US" dirty="0">
                <a:hlinkClick r:id="rId2"/>
              </a:rPr>
              <a:t>Hashtags Documentation | The Vascular Quality Initiative (vqi.org)</a:t>
            </a:r>
            <a:r>
              <a:rPr lang="en-US" dirty="0"/>
              <a:t> You will need access to the members only section of the website. Please contact Jen Correa at </a:t>
            </a:r>
            <a:r>
              <a:rPr lang="en-US" dirty="0">
                <a:hlinkClick r:id="rId3"/>
              </a:rPr>
              <a:t>jcorrea@svspso.org</a:t>
            </a:r>
            <a:r>
              <a:rPr lang="en-US" dirty="0"/>
              <a:t> for access, which is different from your Pathways logon.</a:t>
            </a:r>
          </a:p>
          <a:p>
            <a:pPr lvl="1"/>
            <a:endParaRPr lang="en-US" dirty="0"/>
          </a:p>
          <a:p>
            <a:endParaRPr lang="en-US" dirty="0"/>
          </a:p>
        </p:txBody>
      </p:sp>
      <p:sp>
        <p:nvSpPr>
          <p:cNvPr id="4" name="Slide Number Placeholder 3">
            <a:extLst>
              <a:ext uri="{FF2B5EF4-FFF2-40B4-BE49-F238E27FC236}">
                <a16:creationId xmlns:a16="http://schemas.microsoft.com/office/drawing/2014/main" id="{8D6FC253-584B-4D24-BA74-7E2A7907AB0B}"/>
              </a:ext>
            </a:extLst>
          </p:cNvPr>
          <p:cNvSpPr>
            <a:spLocks noGrp="1"/>
          </p:cNvSpPr>
          <p:nvPr>
            <p:ph type="sldNum" sz="quarter" idx="10"/>
          </p:nvPr>
        </p:nvSpPr>
        <p:spPr/>
        <p:txBody>
          <a:bodyPr/>
          <a:lstStyle/>
          <a:p>
            <a:fld id="{19BB7DA4-2697-4546-83A3-2C93572BA837}" type="slidenum">
              <a:rPr lang="en-US" smtClean="0"/>
              <a:pPr/>
              <a:t>3</a:t>
            </a:fld>
            <a:endParaRPr lang="en-US" dirty="0"/>
          </a:p>
        </p:txBody>
      </p:sp>
    </p:spTree>
    <p:extLst>
      <p:ext uri="{BB962C8B-B14F-4D97-AF65-F5344CB8AC3E}">
        <p14:creationId xmlns:p14="http://schemas.microsoft.com/office/powerpoint/2010/main" val="4033562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D9891-4C7D-4EB4-BD1B-53DDC7C6C2F4}"/>
              </a:ext>
            </a:extLst>
          </p:cNvPr>
          <p:cNvSpPr>
            <a:spLocks noGrp="1"/>
          </p:cNvSpPr>
          <p:nvPr>
            <p:ph type="title"/>
          </p:nvPr>
        </p:nvSpPr>
        <p:spPr/>
        <p:txBody>
          <a:bodyPr/>
          <a:lstStyle/>
          <a:p>
            <a:r>
              <a:rPr lang="en-US" dirty="0"/>
              <a:t>DC Meds/Clinical Focus Call Agenda and Minutes</a:t>
            </a:r>
          </a:p>
        </p:txBody>
      </p:sp>
      <p:sp>
        <p:nvSpPr>
          <p:cNvPr id="3" name="Content Placeholder 2">
            <a:extLst>
              <a:ext uri="{FF2B5EF4-FFF2-40B4-BE49-F238E27FC236}">
                <a16:creationId xmlns:a16="http://schemas.microsoft.com/office/drawing/2014/main" id="{14B10BB6-33D7-421D-AC78-B63DCAE32FF6}"/>
              </a:ext>
            </a:extLst>
          </p:cNvPr>
          <p:cNvSpPr>
            <a:spLocks noGrp="1"/>
          </p:cNvSpPr>
          <p:nvPr>
            <p:ph idx="1"/>
          </p:nvPr>
        </p:nvSpPr>
        <p:spPr>
          <a:xfrm>
            <a:off x="609600" y="1190626"/>
            <a:ext cx="10972800" cy="4996018"/>
          </a:xfrm>
        </p:spPr>
        <p:txBody>
          <a:bodyPr>
            <a:normAutofit fontScale="85000" lnSpcReduction="20000"/>
          </a:bodyPr>
          <a:lstStyle/>
          <a:p>
            <a:r>
              <a:rPr lang="en-US" dirty="0"/>
              <a:t>Future meetings</a:t>
            </a:r>
          </a:p>
          <a:p>
            <a:pPr lvl="1"/>
            <a:r>
              <a:rPr lang="en-US" dirty="0"/>
              <a:t>Will stay on the quarterly schedule – 4</a:t>
            </a:r>
            <a:r>
              <a:rPr lang="en-US" baseline="30000" dirty="0"/>
              <a:t>th</a:t>
            </a:r>
            <a:r>
              <a:rPr lang="en-US" dirty="0"/>
              <a:t> Wednesday of Jan/April/July/Oct</a:t>
            </a:r>
          </a:p>
          <a:p>
            <a:pPr lvl="1"/>
            <a:r>
              <a:rPr lang="en-US" dirty="0"/>
              <a:t>Next meeting will be July 28</a:t>
            </a:r>
            <a:r>
              <a:rPr lang="en-US" baseline="30000" dirty="0"/>
              <a:t>th</a:t>
            </a:r>
            <a:r>
              <a:rPr lang="en-US" dirty="0"/>
              <a:t> </a:t>
            </a:r>
          </a:p>
          <a:p>
            <a:pPr lvl="1"/>
            <a:r>
              <a:rPr lang="en-US" dirty="0"/>
              <a:t>Cheryl to cancel current invite. Betsy will send new invite.</a:t>
            </a:r>
          </a:p>
          <a:p>
            <a:r>
              <a:rPr lang="en-US" dirty="0"/>
              <a:t>Charter Q&amp;A </a:t>
            </a:r>
          </a:p>
          <a:p>
            <a:pPr lvl="1"/>
            <a:r>
              <a:rPr lang="en-US" dirty="0"/>
              <a:t>Question: Can people send in more than one charter?</a:t>
            </a:r>
          </a:p>
          <a:p>
            <a:pPr lvl="2"/>
            <a:r>
              <a:rPr lang="en-US" sz="2800" dirty="0"/>
              <a:t>Answer: Yes. We have many centers that submit more than one charter per year. Cheryl gives feedback which has been received favorably. All comments/suggestions are given with the intent to make your project stronger, prepare you with answers when someone asks questions, and to set up your project to easily convert into a presentation to disseminate your work. </a:t>
            </a:r>
            <a:r>
              <a:rPr lang="en-US" sz="2800" b="1" u="sng" dirty="0"/>
              <a:t>However, only ONE charter/center/per year for Participation Award points.</a:t>
            </a:r>
          </a:p>
          <a:p>
            <a:pPr lvl="1"/>
            <a:r>
              <a:rPr lang="en-US" dirty="0"/>
              <a:t>Please send new charters to Betsy at </a:t>
            </a:r>
            <a:r>
              <a:rPr lang="en-US" dirty="0">
                <a:hlinkClick r:id="rId2"/>
              </a:rPr>
              <a:t>bwymer@svspso.org</a:t>
            </a:r>
            <a:r>
              <a:rPr lang="en-US" dirty="0"/>
              <a:t> </a:t>
            </a:r>
          </a:p>
        </p:txBody>
      </p:sp>
      <p:sp>
        <p:nvSpPr>
          <p:cNvPr id="4" name="Slide Number Placeholder 3">
            <a:extLst>
              <a:ext uri="{FF2B5EF4-FFF2-40B4-BE49-F238E27FC236}">
                <a16:creationId xmlns:a16="http://schemas.microsoft.com/office/drawing/2014/main" id="{22E3748B-8D20-4362-8304-7E6A7AD906C2}"/>
              </a:ext>
            </a:extLst>
          </p:cNvPr>
          <p:cNvSpPr>
            <a:spLocks noGrp="1"/>
          </p:cNvSpPr>
          <p:nvPr>
            <p:ph type="sldNum" sz="quarter" idx="10"/>
          </p:nvPr>
        </p:nvSpPr>
        <p:spPr/>
        <p:txBody>
          <a:bodyPr/>
          <a:lstStyle/>
          <a:p>
            <a:fld id="{19BB7DA4-2697-4546-83A3-2C93572BA837}" type="slidenum">
              <a:rPr lang="en-US" smtClean="0"/>
              <a:pPr/>
              <a:t>4</a:t>
            </a:fld>
            <a:endParaRPr lang="en-US" dirty="0"/>
          </a:p>
        </p:txBody>
      </p:sp>
    </p:spTree>
    <p:extLst>
      <p:ext uri="{BB962C8B-B14F-4D97-AF65-F5344CB8AC3E}">
        <p14:creationId xmlns:p14="http://schemas.microsoft.com/office/powerpoint/2010/main" val="1195248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D9891-4C7D-4EB4-BD1B-53DDC7C6C2F4}"/>
              </a:ext>
            </a:extLst>
          </p:cNvPr>
          <p:cNvSpPr>
            <a:spLocks noGrp="1"/>
          </p:cNvSpPr>
          <p:nvPr>
            <p:ph type="title"/>
          </p:nvPr>
        </p:nvSpPr>
        <p:spPr/>
        <p:txBody>
          <a:bodyPr/>
          <a:lstStyle/>
          <a:p>
            <a:r>
              <a:rPr lang="en-US" dirty="0"/>
              <a:t>DC Meds/Clinical Focus Call Agenda and Minutes</a:t>
            </a:r>
          </a:p>
        </p:txBody>
      </p:sp>
      <p:sp>
        <p:nvSpPr>
          <p:cNvPr id="3" name="Content Placeholder 2">
            <a:extLst>
              <a:ext uri="{FF2B5EF4-FFF2-40B4-BE49-F238E27FC236}">
                <a16:creationId xmlns:a16="http://schemas.microsoft.com/office/drawing/2014/main" id="{14B10BB6-33D7-421D-AC78-B63DCAE32FF6}"/>
              </a:ext>
            </a:extLst>
          </p:cNvPr>
          <p:cNvSpPr>
            <a:spLocks noGrp="1"/>
          </p:cNvSpPr>
          <p:nvPr>
            <p:ph idx="1"/>
          </p:nvPr>
        </p:nvSpPr>
        <p:spPr>
          <a:xfrm>
            <a:off x="609600" y="1190626"/>
            <a:ext cx="10972800" cy="4996018"/>
          </a:xfrm>
        </p:spPr>
        <p:txBody>
          <a:bodyPr>
            <a:normAutofit fontScale="92500" lnSpcReduction="20000"/>
          </a:bodyPr>
          <a:lstStyle/>
          <a:p>
            <a:r>
              <a:rPr lang="en-US" dirty="0"/>
              <a:t>Round table discussions</a:t>
            </a:r>
          </a:p>
          <a:p>
            <a:pPr lvl="1"/>
            <a:r>
              <a:rPr lang="en-US" dirty="0"/>
              <a:t>Please reach out to your regional lead data manager (RLDM)as a resource. Your RLDM attends quarterly meetings prior to having a regional data manager meeting and can take your concerns to PSO leaders. If you don’t know who your RLDM is, please reach out to Betsy. In the meantime, Cheryl and Betsy will be </a:t>
            </a:r>
            <a:r>
              <a:rPr lang="en-US"/>
              <a:t>getting those names </a:t>
            </a:r>
            <a:r>
              <a:rPr lang="en-US" dirty="0"/>
              <a:t>added to </a:t>
            </a:r>
            <a:r>
              <a:rPr lang="en-US"/>
              <a:t>each region’s </a:t>
            </a:r>
            <a:r>
              <a:rPr lang="en-US" dirty="0"/>
              <a:t>webpage. </a:t>
            </a:r>
            <a:r>
              <a:rPr lang="en-US" dirty="0">
                <a:hlinkClick r:id="rId2"/>
              </a:rPr>
              <a:t>The Vascular Quality Initiative | Current Regional Quality Groups (vqi.org)</a:t>
            </a:r>
            <a:endParaRPr lang="en-US" dirty="0"/>
          </a:p>
          <a:p>
            <a:pPr lvl="1"/>
            <a:r>
              <a:rPr lang="en-US" dirty="0"/>
              <a:t>Reviewed the website. PLEASE take time to go through each tab and link – it’s worth it! There are so many resources! </a:t>
            </a:r>
            <a:r>
              <a:rPr lang="en-US" dirty="0">
                <a:hlinkClick r:id="rId3"/>
              </a:rPr>
              <a:t>Improving vascular care (vqi.org)</a:t>
            </a:r>
            <a:endParaRPr lang="en-US" dirty="0"/>
          </a:p>
          <a:p>
            <a:r>
              <a:rPr lang="en-US" dirty="0"/>
              <a:t>These minutes and all prior meeting minutes can be found on the website. </a:t>
            </a:r>
          </a:p>
        </p:txBody>
      </p:sp>
      <p:sp>
        <p:nvSpPr>
          <p:cNvPr id="4" name="Slide Number Placeholder 3">
            <a:extLst>
              <a:ext uri="{FF2B5EF4-FFF2-40B4-BE49-F238E27FC236}">
                <a16:creationId xmlns:a16="http://schemas.microsoft.com/office/drawing/2014/main" id="{22E3748B-8D20-4362-8304-7E6A7AD906C2}"/>
              </a:ext>
            </a:extLst>
          </p:cNvPr>
          <p:cNvSpPr>
            <a:spLocks noGrp="1"/>
          </p:cNvSpPr>
          <p:nvPr>
            <p:ph type="sldNum" sz="quarter" idx="10"/>
          </p:nvPr>
        </p:nvSpPr>
        <p:spPr/>
        <p:txBody>
          <a:bodyPr/>
          <a:lstStyle/>
          <a:p>
            <a:fld id="{19BB7DA4-2697-4546-83A3-2C93572BA837}" type="slidenum">
              <a:rPr lang="en-US" smtClean="0"/>
              <a:pPr/>
              <a:t>5</a:t>
            </a:fld>
            <a:endParaRPr lang="en-US" dirty="0"/>
          </a:p>
        </p:txBody>
      </p:sp>
    </p:spTree>
    <p:extLst>
      <p:ext uri="{BB962C8B-B14F-4D97-AF65-F5344CB8AC3E}">
        <p14:creationId xmlns:p14="http://schemas.microsoft.com/office/powerpoint/2010/main" val="3390421046"/>
      </p:ext>
    </p:extLst>
  </p:cSld>
  <p:clrMapOvr>
    <a:masterClrMapping/>
  </p:clrMapOvr>
</p:sld>
</file>

<file path=ppt/theme/theme1.xml><?xml version="1.0" encoding="utf-8"?>
<a:theme xmlns:a="http://schemas.openxmlformats.org/drawingml/2006/main" name="VQI Presentation Gener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665</Words>
  <Application>Microsoft Office PowerPoint</Application>
  <PresentationFormat>Widescreen</PresentationFormat>
  <Paragraphs>36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VQI Presentation General</vt:lpstr>
      <vt:lpstr>DC Meds and Clinical Focus Call April 28, 2021 12n (CT) </vt:lpstr>
      <vt:lpstr>DC Meds/Clinical Focus Call Agenda and Minutes</vt:lpstr>
      <vt:lpstr>DC Meds/Clinical Focus Call Agenda and Minutes</vt:lpstr>
      <vt:lpstr>DC Meds/Clinical Focus Call Agenda and Minutes</vt:lpstr>
      <vt:lpstr>DC Meds/Clinical Focus Call Agenda and Minutes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LTFU and Clinical Focus Call April 16, 2021 12n (CT)</dc:title>
  <dc:creator>Cheryl Jackson</dc:creator>
  <cp:lastModifiedBy>Cheryl Jackson</cp:lastModifiedBy>
  <cp:revision>7</cp:revision>
  <dcterms:created xsi:type="dcterms:W3CDTF">2021-04-15T19:22:22Z</dcterms:created>
  <dcterms:modified xsi:type="dcterms:W3CDTF">2021-04-29T16:27:05Z</dcterms:modified>
</cp:coreProperties>
</file>