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63" r:id="rId2"/>
    <p:sldId id="1772" r:id="rId3"/>
    <p:sldId id="488" r:id="rId4"/>
    <p:sldId id="481" r:id="rId5"/>
    <p:sldId id="1759" r:id="rId6"/>
    <p:sldId id="503" r:id="rId7"/>
    <p:sldId id="505" r:id="rId8"/>
    <p:sldId id="279" r:id="rId9"/>
    <p:sldId id="265" r:id="rId10"/>
    <p:sldId id="267" r:id="rId11"/>
    <p:sldId id="276" r:id="rId12"/>
    <p:sldId id="498" r:id="rId13"/>
    <p:sldId id="500" r:id="rId14"/>
    <p:sldId id="496" r:id="rId15"/>
    <p:sldId id="504" r:id="rId16"/>
    <p:sldId id="273" r:id="rId17"/>
    <p:sldId id="485" r:id="rId18"/>
    <p:sldId id="501" r:id="rId19"/>
    <p:sldId id="1760" r:id="rId20"/>
    <p:sldId id="1773" r:id="rId21"/>
    <p:sldId id="1761" r:id="rId22"/>
    <p:sldId id="1763" r:id="rId23"/>
    <p:sldId id="261" r:id="rId24"/>
    <p:sldId id="502" r:id="rId25"/>
    <p:sldId id="1762" r:id="rId26"/>
    <p:sldId id="1764" r:id="rId27"/>
    <p:sldId id="268" r:id="rId28"/>
    <p:sldId id="508" r:id="rId29"/>
    <p:sldId id="513" r:id="rId30"/>
    <p:sldId id="494" r:id="rId31"/>
    <p:sldId id="1765" r:id="rId32"/>
    <p:sldId id="1766" r:id="rId33"/>
    <p:sldId id="1767" r:id="rId34"/>
    <p:sldId id="471" r:id="rId35"/>
    <p:sldId id="495" r:id="rId36"/>
    <p:sldId id="497" r:id="rId37"/>
    <p:sldId id="1768" r:id="rId38"/>
    <p:sldId id="1769" r:id="rId39"/>
    <p:sldId id="1770" r:id="rId40"/>
    <p:sldId id="1771" r:id="rId41"/>
    <p:sldId id="509" r:id="rId42"/>
    <p:sldId id="473" r:id="rId43"/>
    <p:sldId id="511" r:id="rId44"/>
    <p:sldId id="512" r:id="rId45"/>
    <p:sldId id="517" r:id="rId46"/>
    <p:sldId id="518" r:id="rId47"/>
    <p:sldId id="491" r:id="rId48"/>
    <p:sldId id="47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FE6EBE-4997-4C30-815A-AEF4969BDC18}" v="8" dt="2021-01-28T14:05:17.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notesViewPr>
    <p:cSldViewPr snapToGrid="0">
      <p:cViewPr varScale="1">
        <p:scale>
          <a:sx n="95" d="100"/>
          <a:sy n="95" d="100"/>
        </p:scale>
        <p:origin x="366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yl Jackson" userId="643b06b1-ddbd-43f5-96ee-0d691dae9801" providerId="ADAL" clId="{B0FE6EBE-4997-4C30-815A-AEF4969BDC18}"/>
    <pc:docChg chg="undo custSel addSld delSld modSld sldOrd">
      <pc:chgData name="Cheryl Jackson" userId="643b06b1-ddbd-43f5-96ee-0d691dae9801" providerId="ADAL" clId="{B0FE6EBE-4997-4C30-815A-AEF4969BDC18}" dt="2021-01-28T16:45:44.850" v="1038" actId="20577"/>
      <pc:docMkLst>
        <pc:docMk/>
      </pc:docMkLst>
      <pc:sldChg chg="modSp mod">
        <pc:chgData name="Cheryl Jackson" userId="643b06b1-ddbd-43f5-96ee-0d691dae9801" providerId="ADAL" clId="{B0FE6EBE-4997-4C30-815A-AEF4969BDC18}" dt="2021-01-26T16:36:24.088" v="38" actId="27636"/>
        <pc:sldMkLst>
          <pc:docMk/>
          <pc:sldMk cId="806181996" sldId="263"/>
        </pc:sldMkLst>
        <pc:spChg chg="mod">
          <ac:chgData name="Cheryl Jackson" userId="643b06b1-ddbd-43f5-96ee-0d691dae9801" providerId="ADAL" clId="{B0FE6EBE-4997-4C30-815A-AEF4969BDC18}" dt="2021-01-26T16:36:24.088" v="38" actId="27636"/>
          <ac:spMkLst>
            <pc:docMk/>
            <pc:sldMk cId="806181996" sldId="263"/>
            <ac:spMk id="3" creationId="{954C8573-367D-4396-BA74-EADBD7A1E078}"/>
          </ac:spMkLst>
        </pc:spChg>
        <pc:spChg chg="mod">
          <ac:chgData name="Cheryl Jackson" userId="643b06b1-ddbd-43f5-96ee-0d691dae9801" providerId="ADAL" clId="{B0FE6EBE-4997-4C30-815A-AEF4969BDC18}" dt="2021-01-26T16:35:38.672" v="16" actId="20577"/>
          <ac:spMkLst>
            <pc:docMk/>
            <pc:sldMk cId="806181996" sldId="263"/>
            <ac:spMk id="6" creationId="{CA1D0B10-CF67-46CE-95F9-FA6009D6C7D0}"/>
          </ac:spMkLst>
        </pc:spChg>
      </pc:sldChg>
      <pc:sldChg chg="del">
        <pc:chgData name="Cheryl Jackson" userId="643b06b1-ddbd-43f5-96ee-0d691dae9801" providerId="ADAL" clId="{B0FE6EBE-4997-4C30-815A-AEF4969BDC18}" dt="2021-01-26T16:45:12.156" v="47" actId="47"/>
        <pc:sldMkLst>
          <pc:docMk/>
          <pc:sldMk cId="2060337150" sldId="272"/>
        </pc:sldMkLst>
      </pc:sldChg>
      <pc:sldChg chg="add del">
        <pc:chgData name="Cheryl Jackson" userId="643b06b1-ddbd-43f5-96ee-0d691dae9801" providerId="ADAL" clId="{B0FE6EBE-4997-4C30-815A-AEF4969BDC18}" dt="2021-01-26T16:44:58.277" v="46" actId="47"/>
        <pc:sldMkLst>
          <pc:docMk/>
          <pc:sldMk cId="352552383" sldId="471"/>
        </pc:sldMkLst>
      </pc:sldChg>
      <pc:sldChg chg="add del">
        <pc:chgData name="Cheryl Jackson" userId="643b06b1-ddbd-43f5-96ee-0d691dae9801" providerId="ADAL" clId="{B0FE6EBE-4997-4C30-815A-AEF4969BDC18}" dt="2021-01-26T16:44:58.277" v="46" actId="47"/>
        <pc:sldMkLst>
          <pc:docMk/>
          <pc:sldMk cId="2561116803" sldId="472"/>
        </pc:sldMkLst>
      </pc:sldChg>
      <pc:sldChg chg="add del">
        <pc:chgData name="Cheryl Jackson" userId="643b06b1-ddbd-43f5-96ee-0d691dae9801" providerId="ADAL" clId="{B0FE6EBE-4997-4C30-815A-AEF4969BDC18}" dt="2021-01-26T16:44:58.277" v="46" actId="47"/>
        <pc:sldMkLst>
          <pc:docMk/>
          <pc:sldMk cId="1251410193" sldId="473"/>
        </pc:sldMkLst>
      </pc:sldChg>
      <pc:sldChg chg="del">
        <pc:chgData name="Cheryl Jackson" userId="643b06b1-ddbd-43f5-96ee-0d691dae9801" providerId="ADAL" clId="{B0FE6EBE-4997-4C30-815A-AEF4969BDC18}" dt="2021-01-26T16:43:11.562" v="40" actId="47"/>
        <pc:sldMkLst>
          <pc:docMk/>
          <pc:sldMk cId="3449773325" sldId="479"/>
        </pc:sldMkLst>
      </pc:sldChg>
      <pc:sldChg chg="del">
        <pc:chgData name="Cheryl Jackson" userId="643b06b1-ddbd-43f5-96ee-0d691dae9801" providerId="ADAL" clId="{B0FE6EBE-4997-4C30-815A-AEF4969BDC18}" dt="2021-01-26T16:42:11.324" v="39" actId="47"/>
        <pc:sldMkLst>
          <pc:docMk/>
          <pc:sldMk cId="456136502" sldId="487"/>
        </pc:sldMkLst>
      </pc:sldChg>
      <pc:sldChg chg="add del">
        <pc:chgData name="Cheryl Jackson" userId="643b06b1-ddbd-43f5-96ee-0d691dae9801" providerId="ADAL" clId="{B0FE6EBE-4997-4C30-815A-AEF4969BDC18}" dt="2021-01-26T16:44:58.277" v="46" actId="47"/>
        <pc:sldMkLst>
          <pc:docMk/>
          <pc:sldMk cId="181736764" sldId="491"/>
        </pc:sldMkLst>
      </pc:sldChg>
      <pc:sldChg chg="add del">
        <pc:chgData name="Cheryl Jackson" userId="643b06b1-ddbd-43f5-96ee-0d691dae9801" providerId="ADAL" clId="{B0FE6EBE-4997-4C30-815A-AEF4969BDC18}" dt="2021-01-26T16:44:58.277" v="46" actId="47"/>
        <pc:sldMkLst>
          <pc:docMk/>
          <pc:sldMk cId="1472428463" sldId="494"/>
        </pc:sldMkLst>
      </pc:sldChg>
      <pc:sldChg chg="add del">
        <pc:chgData name="Cheryl Jackson" userId="643b06b1-ddbd-43f5-96ee-0d691dae9801" providerId="ADAL" clId="{B0FE6EBE-4997-4C30-815A-AEF4969BDC18}" dt="2021-01-26T16:44:58.277" v="46" actId="47"/>
        <pc:sldMkLst>
          <pc:docMk/>
          <pc:sldMk cId="144399403" sldId="495"/>
        </pc:sldMkLst>
      </pc:sldChg>
      <pc:sldChg chg="add del">
        <pc:chgData name="Cheryl Jackson" userId="643b06b1-ddbd-43f5-96ee-0d691dae9801" providerId="ADAL" clId="{B0FE6EBE-4997-4C30-815A-AEF4969BDC18}" dt="2021-01-26T16:44:58.277" v="46" actId="47"/>
        <pc:sldMkLst>
          <pc:docMk/>
          <pc:sldMk cId="3441952536" sldId="497"/>
        </pc:sldMkLst>
      </pc:sldChg>
      <pc:sldChg chg="del">
        <pc:chgData name="Cheryl Jackson" userId="643b06b1-ddbd-43f5-96ee-0d691dae9801" providerId="ADAL" clId="{B0FE6EBE-4997-4C30-815A-AEF4969BDC18}" dt="2021-01-27T13:53:14.191" v="628" actId="47"/>
        <pc:sldMkLst>
          <pc:docMk/>
          <pc:sldMk cId="3912091735" sldId="506"/>
        </pc:sldMkLst>
      </pc:sldChg>
      <pc:sldChg chg="add del">
        <pc:chgData name="Cheryl Jackson" userId="643b06b1-ddbd-43f5-96ee-0d691dae9801" providerId="ADAL" clId="{B0FE6EBE-4997-4C30-815A-AEF4969BDC18}" dt="2021-01-26T16:45:33.762" v="48" actId="47"/>
        <pc:sldMkLst>
          <pc:docMk/>
          <pc:sldMk cId="3960188821" sldId="507"/>
        </pc:sldMkLst>
      </pc:sldChg>
      <pc:sldChg chg="add del">
        <pc:chgData name="Cheryl Jackson" userId="643b06b1-ddbd-43f5-96ee-0d691dae9801" providerId="ADAL" clId="{B0FE6EBE-4997-4C30-815A-AEF4969BDC18}" dt="2021-01-26T16:44:58.277" v="46" actId="47"/>
        <pc:sldMkLst>
          <pc:docMk/>
          <pc:sldMk cId="942063637" sldId="508"/>
        </pc:sldMkLst>
      </pc:sldChg>
      <pc:sldChg chg="add del">
        <pc:chgData name="Cheryl Jackson" userId="643b06b1-ddbd-43f5-96ee-0d691dae9801" providerId="ADAL" clId="{B0FE6EBE-4997-4C30-815A-AEF4969BDC18}" dt="2021-01-26T16:44:58.277" v="46" actId="47"/>
        <pc:sldMkLst>
          <pc:docMk/>
          <pc:sldMk cId="3140489870" sldId="509"/>
        </pc:sldMkLst>
      </pc:sldChg>
      <pc:sldChg chg="add del">
        <pc:chgData name="Cheryl Jackson" userId="643b06b1-ddbd-43f5-96ee-0d691dae9801" providerId="ADAL" clId="{B0FE6EBE-4997-4C30-815A-AEF4969BDC18}" dt="2021-01-26T16:44:58.277" v="46" actId="47"/>
        <pc:sldMkLst>
          <pc:docMk/>
          <pc:sldMk cId="2052533905" sldId="511"/>
        </pc:sldMkLst>
      </pc:sldChg>
      <pc:sldChg chg="add del">
        <pc:chgData name="Cheryl Jackson" userId="643b06b1-ddbd-43f5-96ee-0d691dae9801" providerId="ADAL" clId="{B0FE6EBE-4997-4C30-815A-AEF4969BDC18}" dt="2021-01-26T16:44:58.277" v="46" actId="47"/>
        <pc:sldMkLst>
          <pc:docMk/>
          <pc:sldMk cId="4041819394" sldId="512"/>
        </pc:sldMkLst>
      </pc:sldChg>
      <pc:sldChg chg="add del">
        <pc:chgData name="Cheryl Jackson" userId="643b06b1-ddbd-43f5-96ee-0d691dae9801" providerId="ADAL" clId="{B0FE6EBE-4997-4C30-815A-AEF4969BDC18}" dt="2021-01-26T16:44:58.277" v="46" actId="47"/>
        <pc:sldMkLst>
          <pc:docMk/>
          <pc:sldMk cId="2602163907" sldId="513"/>
        </pc:sldMkLst>
      </pc:sldChg>
      <pc:sldChg chg="add del">
        <pc:chgData name="Cheryl Jackson" userId="643b06b1-ddbd-43f5-96ee-0d691dae9801" providerId="ADAL" clId="{B0FE6EBE-4997-4C30-815A-AEF4969BDC18}" dt="2021-01-26T16:44:58.277" v="46" actId="47"/>
        <pc:sldMkLst>
          <pc:docMk/>
          <pc:sldMk cId="1643126139" sldId="517"/>
        </pc:sldMkLst>
      </pc:sldChg>
      <pc:sldChg chg="add del">
        <pc:chgData name="Cheryl Jackson" userId="643b06b1-ddbd-43f5-96ee-0d691dae9801" providerId="ADAL" clId="{B0FE6EBE-4997-4C30-815A-AEF4969BDC18}" dt="2021-01-26T16:44:58.277" v="46" actId="47"/>
        <pc:sldMkLst>
          <pc:docMk/>
          <pc:sldMk cId="3303781151" sldId="518"/>
        </pc:sldMkLst>
      </pc:sldChg>
      <pc:sldChg chg="add del">
        <pc:chgData name="Cheryl Jackson" userId="643b06b1-ddbd-43f5-96ee-0d691dae9801" providerId="ADAL" clId="{B0FE6EBE-4997-4C30-815A-AEF4969BDC18}" dt="2021-01-26T16:44:58.277" v="46" actId="47"/>
        <pc:sldMkLst>
          <pc:docMk/>
          <pc:sldMk cId="1626736155" sldId="1765"/>
        </pc:sldMkLst>
      </pc:sldChg>
      <pc:sldChg chg="addSp delSp modSp new del">
        <pc:chgData name="Cheryl Jackson" userId="643b06b1-ddbd-43f5-96ee-0d691dae9801" providerId="ADAL" clId="{B0FE6EBE-4997-4C30-815A-AEF4969BDC18}" dt="2021-01-26T16:44:50.091" v="45" actId="680"/>
        <pc:sldMkLst>
          <pc:docMk/>
          <pc:sldMk cId="2915937690" sldId="1765"/>
        </pc:sldMkLst>
        <pc:spChg chg="add del">
          <ac:chgData name="Cheryl Jackson" userId="643b06b1-ddbd-43f5-96ee-0d691dae9801" providerId="ADAL" clId="{B0FE6EBE-4997-4C30-815A-AEF4969BDC18}" dt="2021-01-26T16:44:49.346" v="44"/>
          <ac:spMkLst>
            <pc:docMk/>
            <pc:sldMk cId="2915937690" sldId="1765"/>
            <ac:spMk id="2" creationId="{689401A1-406E-4E60-A36E-B2C3888C7B24}"/>
          </ac:spMkLst>
        </pc:spChg>
        <pc:spChg chg="add del">
          <ac:chgData name="Cheryl Jackson" userId="643b06b1-ddbd-43f5-96ee-0d691dae9801" providerId="ADAL" clId="{B0FE6EBE-4997-4C30-815A-AEF4969BDC18}" dt="2021-01-26T16:44:49.346" v="44"/>
          <ac:spMkLst>
            <pc:docMk/>
            <pc:sldMk cId="2915937690" sldId="1765"/>
            <ac:spMk id="3" creationId="{EE97153B-C588-4B79-8066-9F6BBF71EEB0}"/>
          </ac:spMkLst>
        </pc:spChg>
        <pc:spChg chg="add del">
          <ac:chgData name="Cheryl Jackson" userId="643b06b1-ddbd-43f5-96ee-0d691dae9801" providerId="ADAL" clId="{B0FE6EBE-4997-4C30-815A-AEF4969BDC18}" dt="2021-01-26T16:44:49.346" v="44"/>
          <ac:spMkLst>
            <pc:docMk/>
            <pc:sldMk cId="2915937690" sldId="1765"/>
            <ac:spMk id="4" creationId="{B9951203-323D-44F1-80A0-086F6288A2C3}"/>
          </ac:spMkLst>
        </pc:spChg>
        <pc:spChg chg="mod">
          <ac:chgData name="Cheryl Jackson" userId="643b06b1-ddbd-43f5-96ee-0d691dae9801" providerId="ADAL" clId="{B0FE6EBE-4997-4C30-815A-AEF4969BDC18}" dt="2021-01-26T16:44:49.346" v="44"/>
          <ac:spMkLst>
            <pc:docMk/>
            <pc:sldMk cId="2915937690" sldId="1765"/>
            <ac:spMk id="5" creationId="{B8211B26-26E5-43FC-AAD3-D6EF72F56589}"/>
          </ac:spMkLst>
        </pc:spChg>
        <pc:spChg chg="add del mod">
          <ac:chgData name="Cheryl Jackson" userId="643b06b1-ddbd-43f5-96ee-0d691dae9801" providerId="ADAL" clId="{B0FE6EBE-4997-4C30-815A-AEF4969BDC18}" dt="2021-01-26T16:44:49.346" v="44"/>
          <ac:spMkLst>
            <pc:docMk/>
            <pc:sldMk cId="2915937690" sldId="1765"/>
            <ac:spMk id="6" creationId="{EF6C7868-B84D-458F-B6A8-8F65DB699B24}"/>
          </ac:spMkLst>
        </pc:spChg>
        <pc:spChg chg="add del mod">
          <ac:chgData name="Cheryl Jackson" userId="643b06b1-ddbd-43f5-96ee-0d691dae9801" providerId="ADAL" clId="{B0FE6EBE-4997-4C30-815A-AEF4969BDC18}" dt="2021-01-26T16:44:49.346" v="44"/>
          <ac:spMkLst>
            <pc:docMk/>
            <pc:sldMk cId="2915937690" sldId="1765"/>
            <ac:spMk id="7" creationId="{BD3BE865-3407-4A2C-9A9A-A7284BCCC47C}"/>
          </ac:spMkLst>
        </pc:spChg>
      </pc:sldChg>
      <pc:sldChg chg="add del">
        <pc:chgData name="Cheryl Jackson" userId="643b06b1-ddbd-43f5-96ee-0d691dae9801" providerId="ADAL" clId="{B0FE6EBE-4997-4C30-815A-AEF4969BDC18}" dt="2021-01-26T16:44:58.277" v="46" actId="47"/>
        <pc:sldMkLst>
          <pc:docMk/>
          <pc:sldMk cId="1775666520" sldId="1766"/>
        </pc:sldMkLst>
      </pc:sldChg>
      <pc:sldChg chg="add del">
        <pc:chgData name="Cheryl Jackson" userId="643b06b1-ddbd-43f5-96ee-0d691dae9801" providerId="ADAL" clId="{B0FE6EBE-4997-4C30-815A-AEF4969BDC18}" dt="2021-01-26T16:44:58.277" v="46" actId="47"/>
        <pc:sldMkLst>
          <pc:docMk/>
          <pc:sldMk cId="1962729945" sldId="1767"/>
        </pc:sldMkLst>
      </pc:sldChg>
      <pc:sldChg chg="add del">
        <pc:chgData name="Cheryl Jackson" userId="643b06b1-ddbd-43f5-96ee-0d691dae9801" providerId="ADAL" clId="{B0FE6EBE-4997-4C30-815A-AEF4969BDC18}" dt="2021-01-26T16:44:58.277" v="46" actId="47"/>
        <pc:sldMkLst>
          <pc:docMk/>
          <pc:sldMk cId="508959426" sldId="1768"/>
        </pc:sldMkLst>
      </pc:sldChg>
      <pc:sldChg chg="add del">
        <pc:chgData name="Cheryl Jackson" userId="643b06b1-ddbd-43f5-96ee-0d691dae9801" providerId="ADAL" clId="{B0FE6EBE-4997-4C30-815A-AEF4969BDC18}" dt="2021-01-26T16:44:58.277" v="46" actId="47"/>
        <pc:sldMkLst>
          <pc:docMk/>
          <pc:sldMk cId="3691032308" sldId="1769"/>
        </pc:sldMkLst>
      </pc:sldChg>
      <pc:sldChg chg="add del">
        <pc:chgData name="Cheryl Jackson" userId="643b06b1-ddbd-43f5-96ee-0d691dae9801" providerId="ADAL" clId="{B0FE6EBE-4997-4C30-815A-AEF4969BDC18}" dt="2021-01-26T16:44:58.277" v="46" actId="47"/>
        <pc:sldMkLst>
          <pc:docMk/>
          <pc:sldMk cId="3620711613" sldId="1770"/>
        </pc:sldMkLst>
      </pc:sldChg>
      <pc:sldChg chg="add del">
        <pc:chgData name="Cheryl Jackson" userId="643b06b1-ddbd-43f5-96ee-0d691dae9801" providerId="ADAL" clId="{B0FE6EBE-4997-4C30-815A-AEF4969BDC18}" dt="2021-01-26T16:44:58.277" v="46" actId="47"/>
        <pc:sldMkLst>
          <pc:docMk/>
          <pc:sldMk cId="835887004" sldId="1771"/>
        </pc:sldMkLst>
      </pc:sldChg>
      <pc:sldChg chg="modSp mod ord">
        <pc:chgData name="Cheryl Jackson" userId="643b06b1-ddbd-43f5-96ee-0d691dae9801" providerId="ADAL" clId="{B0FE6EBE-4997-4C30-815A-AEF4969BDC18}" dt="2021-01-28T16:45:44.850" v="1038" actId="20577"/>
        <pc:sldMkLst>
          <pc:docMk/>
          <pc:sldMk cId="3570758148" sldId="1772"/>
        </pc:sldMkLst>
        <pc:spChg chg="mod">
          <ac:chgData name="Cheryl Jackson" userId="643b06b1-ddbd-43f5-96ee-0d691dae9801" providerId="ADAL" clId="{B0FE6EBE-4997-4C30-815A-AEF4969BDC18}" dt="2021-01-28T13:37:46.863" v="988" actId="20577"/>
          <ac:spMkLst>
            <pc:docMk/>
            <pc:sldMk cId="3570758148" sldId="1772"/>
            <ac:spMk id="2" creationId="{94656EAD-6884-4FC9-B90A-B85D792C39D4}"/>
          </ac:spMkLst>
        </pc:spChg>
        <pc:spChg chg="mod">
          <ac:chgData name="Cheryl Jackson" userId="643b06b1-ddbd-43f5-96ee-0d691dae9801" providerId="ADAL" clId="{B0FE6EBE-4997-4C30-815A-AEF4969BDC18}" dt="2021-01-28T16:45:44.850" v="1038" actId="20577"/>
          <ac:spMkLst>
            <pc:docMk/>
            <pc:sldMk cId="3570758148" sldId="1772"/>
            <ac:spMk id="3" creationId="{4D4B635B-E7E8-4A9E-9D02-9D49856D08C4}"/>
          </ac:spMkLst>
        </pc:spChg>
      </pc:sldChg>
      <pc:sldChg chg="add del">
        <pc:chgData name="Cheryl Jackson" userId="643b06b1-ddbd-43f5-96ee-0d691dae9801" providerId="ADAL" clId="{B0FE6EBE-4997-4C30-815A-AEF4969BDC18}" dt="2021-01-28T14:06:04.559" v="1004" actId="47"/>
        <pc:sldMkLst>
          <pc:docMk/>
          <pc:sldMk cId="2240585952" sldId="1774"/>
        </pc:sldMkLst>
      </pc:sldChg>
      <pc:sldMasterChg chg="addSldLayout delSldLayout">
        <pc:chgData name="Cheryl Jackson" userId="643b06b1-ddbd-43f5-96ee-0d691dae9801" providerId="ADAL" clId="{B0FE6EBE-4997-4C30-815A-AEF4969BDC18}" dt="2021-01-26T16:44:58.277" v="46" actId="47"/>
        <pc:sldMasterMkLst>
          <pc:docMk/>
          <pc:sldMasterMk cId="851565548" sldId="2147483660"/>
        </pc:sldMasterMkLst>
        <pc:sldLayoutChg chg="add del">
          <pc:chgData name="Cheryl Jackson" userId="643b06b1-ddbd-43f5-96ee-0d691dae9801" providerId="ADAL" clId="{B0FE6EBE-4997-4C30-815A-AEF4969BDC18}" dt="2021-01-26T16:44:58.277" v="46" actId="47"/>
          <pc:sldLayoutMkLst>
            <pc:docMk/>
            <pc:sldMasterMk cId="851565548" sldId="2147483660"/>
            <pc:sldLayoutMk cId="2855216163" sldId="2147483672"/>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Sheet2!$C$6</c:f>
              <c:strCache>
                <c:ptCount val="1"/>
                <c:pt idx="0">
                  <c:v>% of patients scheduled within window</c:v>
                </c:pt>
              </c:strCache>
            </c:strRef>
          </c:tx>
          <c:spPr>
            <a:solidFill>
              <a:schemeClr val="accent1"/>
            </a:solidFill>
            <a:ln>
              <a:noFill/>
            </a:ln>
            <a:effectLst/>
          </c:spPr>
          <c:invertIfNegative val="0"/>
          <c:cat>
            <c:strRef>
              <c:f>Sheet2!$D$5:$I$5</c:f>
              <c:strCache>
                <c:ptCount val="6"/>
                <c:pt idx="2">
                  <c:v>Baseline</c:v>
                </c:pt>
                <c:pt idx="3">
                  <c:v>Sep-20</c:v>
                </c:pt>
                <c:pt idx="4">
                  <c:v>Oct-20</c:v>
                </c:pt>
                <c:pt idx="5">
                  <c:v>Nov-20</c:v>
                </c:pt>
              </c:strCache>
            </c:strRef>
          </c:cat>
          <c:val>
            <c:numRef>
              <c:f>Sheet2!$D$6:$I$6</c:f>
              <c:numCache>
                <c:formatCode>General</c:formatCode>
                <c:ptCount val="6"/>
                <c:pt idx="2" formatCode="0%">
                  <c:v>0.53</c:v>
                </c:pt>
                <c:pt idx="3" formatCode="0%">
                  <c:v>0.6</c:v>
                </c:pt>
                <c:pt idx="4" formatCode="0%">
                  <c:v>0.62</c:v>
                </c:pt>
                <c:pt idx="5" formatCode="0%">
                  <c:v>0.68</c:v>
                </c:pt>
              </c:numCache>
            </c:numRef>
          </c:val>
          <c:extLst>
            <c:ext xmlns:c16="http://schemas.microsoft.com/office/drawing/2014/chart" uri="{C3380CC4-5D6E-409C-BE32-E72D297353CC}">
              <c16:uniqueId val="{00000000-8951-47CE-9288-3531DD7C8C6D}"/>
            </c:ext>
          </c:extLst>
        </c:ser>
        <c:dLbls>
          <c:showLegendKey val="0"/>
          <c:showVal val="0"/>
          <c:showCatName val="0"/>
          <c:showSerName val="0"/>
          <c:showPercent val="0"/>
          <c:showBubbleSize val="0"/>
        </c:dLbls>
        <c:gapWidth val="219"/>
        <c:overlap val="-27"/>
        <c:axId val="236224512"/>
        <c:axId val="236226048"/>
      </c:barChart>
      <c:catAx>
        <c:axId val="23622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226048"/>
        <c:crosses val="autoZero"/>
        <c:auto val="1"/>
        <c:lblAlgn val="ctr"/>
        <c:lblOffset val="100"/>
        <c:noMultiLvlLbl val="0"/>
      </c:catAx>
      <c:valAx>
        <c:axId val="236226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224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9D9BA-F531-4BA8-BC10-07D2E097B22C}"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A91B0-37BE-4964-9BF5-A766FA399265}" type="slidenum">
              <a:rPr lang="en-US" smtClean="0"/>
              <a:t>‹#›</a:t>
            </a:fld>
            <a:endParaRPr lang="en-US"/>
          </a:p>
        </p:txBody>
      </p:sp>
    </p:spTree>
    <p:extLst>
      <p:ext uri="{BB962C8B-B14F-4D97-AF65-F5344CB8AC3E}">
        <p14:creationId xmlns:p14="http://schemas.microsoft.com/office/powerpoint/2010/main" val="2531464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Hi everyone. Thanks for taking time out of your busy day and time of year for this webinar. The first portion of the webinar may be a repeat for most of you, but there are many new sites that have joined us this year so please bear with me.   </a:t>
            </a:r>
          </a:p>
        </p:txBody>
      </p:sp>
      <p:sp>
        <p:nvSpPr>
          <p:cNvPr id="4" name="Slide Number Placeholder 3"/>
          <p:cNvSpPr>
            <a:spLocks noGrp="1"/>
          </p:cNvSpPr>
          <p:nvPr>
            <p:ph type="sldNum" sz="quarter" idx="5"/>
          </p:nvPr>
        </p:nvSpPr>
        <p:spPr/>
        <p:txBody>
          <a:bodyPr/>
          <a:lstStyle/>
          <a:p>
            <a:fld id="{CA6A91B0-37BE-4964-9BF5-A766FA399265}" type="slidenum">
              <a:rPr lang="en-US" smtClean="0"/>
              <a:t>1</a:t>
            </a:fld>
            <a:endParaRPr lang="en-US"/>
          </a:p>
        </p:txBody>
      </p:sp>
    </p:spTree>
    <p:extLst>
      <p:ext uri="{BB962C8B-B14F-4D97-AF65-F5344CB8AC3E}">
        <p14:creationId xmlns:p14="http://schemas.microsoft.com/office/powerpoint/2010/main" val="44519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6A91B0-37BE-4964-9BF5-A766FA399265}" type="slidenum">
              <a:rPr lang="en-US" smtClean="0"/>
              <a:t>13</a:t>
            </a:fld>
            <a:endParaRPr lang="en-US"/>
          </a:p>
        </p:txBody>
      </p:sp>
    </p:spTree>
    <p:extLst>
      <p:ext uri="{BB962C8B-B14F-4D97-AF65-F5344CB8AC3E}">
        <p14:creationId xmlns:p14="http://schemas.microsoft.com/office/powerpoint/2010/main" val="3200693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6A91B0-37BE-4964-9BF5-A766FA399265}" type="slidenum">
              <a:rPr lang="en-US" smtClean="0"/>
              <a:t>14</a:t>
            </a:fld>
            <a:endParaRPr lang="en-US"/>
          </a:p>
        </p:txBody>
      </p:sp>
    </p:spTree>
    <p:extLst>
      <p:ext uri="{BB962C8B-B14F-4D97-AF65-F5344CB8AC3E}">
        <p14:creationId xmlns:p14="http://schemas.microsoft.com/office/powerpoint/2010/main" val="2709818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6A91B0-37BE-4964-9BF5-A766FA399265}" type="slidenum">
              <a:rPr lang="en-US" smtClean="0"/>
              <a:t>15</a:t>
            </a:fld>
            <a:endParaRPr lang="en-US"/>
          </a:p>
        </p:txBody>
      </p:sp>
    </p:spTree>
    <p:extLst>
      <p:ext uri="{BB962C8B-B14F-4D97-AF65-F5344CB8AC3E}">
        <p14:creationId xmlns:p14="http://schemas.microsoft.com/office/powerpoint/2010/main" val="1799680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6A91B0-37BE-4964-9BF5-A766FA399265}" type="slidenum">
              <a:rPr lang="en-US" smtClean="0"/>
              <a:t>17</a:t>
            </a:fld>
            <a:endParaRPr lang="en-US"/>
          </a:p>
        </p:txBody>
      </p:sp>
    </p:spTree>
    <p:extLst>
      <p:ext uri="{BB962C8B-B14F-4D97-AF65-F5344CB8AC3E}">
        <p14:creationId xmlns:p14="http://schemas.microsoft.com/office/powerpoint/2010/main" val="2826194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6A91B0-37BE-4964-9BF5-A766FA399265}" type="slidenum">
              <a:rPr lang="en-US" smtClean="0"/>
              <a:t>18</a:t>
            </a:fld>
            <a:endParaRPr lang="en-US"/>
          </a:p>
        </p:txBody>
      </p:sp>
    </p:spTree>
    <p:extLst>
      <p:ext uri="{BB962C8B-B14F-4D97-AF65-F5344CB8AC3E}">
        <p14:creationId xmlns:p14="http://schemas.microsoft.com/office/powerpoint/2010/main" val="1292489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6A91B0-37BE-4964-9BF5-A766FA399265}" type="slidenum">
              <a:rPr lang="en-US" smtClean="0"/>
              <a:t>23</a:t>
            </a:fld>
            <a:endParaRPr lang="en-US"/>
          </a:p>
        </p:txBody>
      </p:sp>
    </p:spTree>
    <p:extLst>
      <p:ext uri="{BB962C8B-B14F-4D97-AF65-F5344CB8AC3E}">
        <p14:creationId xmlns:p14="http://schemas.microsoft.com/office/powerpoint/2010/main" val="3775533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6A91B0-37BE-4964-9BF5-A766FA399265}" type="slidenum">
              <a:rPr lang="en-US" smtClean="0"/>
              <a:t>24</a:t>
            </a:fld>
            <a:endParaRPr lang="en-US"/>
          </a:p>
        </p:txBody>
      </p:sp>
    </p:spTree>
    <p:extLst>
      <p:ext uri="{BB962C8B-B14F-4D97-AF65-F5344CB8AC3E}">
        <p14:creationId xmlns:p14="http://schemas.microsoft.com/office/powerpoint/2010/main" val="2279969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6A91B0-37BE-4964-9BF5-A766FA399265}" type="slidenum">
              <a:rPr lang="en-US" smtClean="0"/>
              <a:t>26</a:t>
            </a:fld>
            <a:endParaRPr lang="en-US"/>
          </a:p>
        </p:txBody>
      </p:sp>
    </p:spTree>
    <p:extLst>
      <p:ext uri="{BB962C8B-B14F-4D97-AF65-F5344CB8AC3E}">
        <p14:creationId xmlns:p14="http://schemas.microsoft.com/office/powerpoint/2010/main" val="3070095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6A91B0-37BE-4964-9BF5-A766FA399265}" type="slidenum">
              <a:rPr lang="en-US" smtClean="0"/>
              <a:t>27</a:t>
            </a:fld>
            <a:endParaRPr lang="en-US"/>
          </a:p>
        </p:txBody>
      </p:sp>
    </p:spTree>
    <p:extLst>
      <p:ext uri="{BB962C8B-B14F-4D97-AF65-F5344CB8AC3E}">
        <p14:creationId xmlns:p14="http://schemas.microsoft.com/office/powerpoint/2010/main" val="886784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WakeMed</a:t>
            </a:r>
            <a:r>
              <a:rPr lang="en-US" dirty="0"/>
              <a:t> Health &amp; Hospitals</a:t>
            </a:r>
          </a:p>
          <a:p>
            <a:pPr marL="169530" indent="-169530">
              <a:buFont typeface="Arial" panose="020B0604020202020204" pitchFamily="34" charset="0"/>
              <a:buChar char="•"/>
            </a:pPr>
            <a:r>
              <a:rPr lang="en-US" dirty="0"/>
              <a:t>Located primarily in Wake County, NC</a:t>
            </a:r>
          </a:p>
          <a:p>
            <a:pPr marL="169530" indent="-169530">
              <a:buFont typeface="Arial" panose="020B0604020202020204" pitchFamily="34" charset="0"/>
              <a:buChar char="•"/>
            </a:pPr>
            <a:r>
              <a:rPr lang="en-US" dirty="0"/>
              <a:t> 3 acute care facilities </a:t>
            </a:r>
          </a:p>
          <a:p>
            <a:pPr marL="169530" indent="-169530">
              <a:buFont typeface="Arial" panose="020B0604020202020204" pitchFamily="34" charset="0"/>
              <a:buChar char="•"/>
            </a:pPr>
            <a:r>
              <a:rPr lang="en-US" dirty="0"/>
              <a:t> 3 free standing emergency rooms strategically located throughout Wake County.  </a:t>
            </a:r>
          </a:p>
          <a:p>
            <a:r>
              <a:rPr lang="en-US" dirty="0"/>
              <a:t>Two of our hospitals are members of  the VQI</a:t>
            </a:r>
          </a:p>
          <a:p>
            <a:pPr marL="169530" indent="-169530">
              <a:buFont typeface="Arial" panose="020B0604020202020204" pitchFamily="34" charset="0"/>
              <a:buChar char="•"/>
            </a:pPr>
            <a:r>
              <a:rPr lang="en-US" dirty="0"/>
              <a:t> </a:t>
            </a:r>
            <a:r>
              <a:rPr lang="en-US" dirty="0" err="1"/>
              <a:t>WakeMed</a:t>
            </a:r>
            <a:r>
              <a:rPr lang="en-US" dirty="0"/>
              <a:t> Cary reports data to the Carotid Artery Stent Registry and the PVI registry. </a:t>
            </a:r>
          </a:p>
          <a:p>
            <a:pPr marL="169530" indent="-169530">
              <a:buFont typeface="Arial" panose="020B0604020202020204" pitchFamily="34" charset="0"/>
              <a:buChar char="•"/>
            </a:pPr>
            <a:r>
              <a:rPr lang="en-US" dirty="0"/>
              <a:t>Our Raleigh Campus reports to 7 registries, including CAS, PVI infra and supra-inguinal bypass, EVAR, TEVAR, and Carotid Endarterectomy.  </a:t>
            </a:r>
          </a:p>
          <a:p>
            <a:endParaRPr lang="en-US" dirty="0"/>
          </a:p>
        </p:txBody>
      </p:sp>
      <p:sp>
        <p:nvSpPr>
          <p:cNvPr id="4" name="Slide Number Placeholder 3"/>
          <p:cNvSpPr>
            <a:spLocks noGrp="1"/>
          </p:cNvSpPr>
          <p:nvPr>
            <p:ph type="sldNum" sz="quarter" idx="10"/>
          </p:nvPr>
        </p:nvSpPr>
        <p:spPr/>
        <p:txBody>
          <a:bodyPr/>
          <a:lstStyle/>
          <a:p>
            <a:fld id="{25DF4DB8-CF5F-4535-A1AE-F0BF3BEAD9A9}" type="slidenum">
              <a:rPr lang="en-US" smtClean="0"/>
              <a:t>29</a:t>
            </a:fld>
            <a:endParaRPr lang="en-US"/>
          </a:p>
        </p:txBody>
      </p:sp>
    </p:spTree>
    <p:extLst>
      <p:ext uri="{BB962C8B-B14F-4D97-AF65-F5344CB8AC3E}">
        <p14:creationId xmlns:p14="http://schemas.microsoft.com/office/powerpoint/2010/main" val="69582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6A91B0-37BE-4964-9BF5-A766FA399265}" type="slidenum">
              <a:rPr lang="en-US" smtClean="0"/>
              <a:t>3</a:t>
            </a:fld>
            <a:endParaRPr lang="en-US"/>
          </a:p>
        </p:txBody>
      </p:sp>
    </p:spTree>
    <p:extLst>
      <p:ext uri="{BB962C8B-B14F-4D97-AF65-F5344CB8AC3E}">
        <p14:creationId xmlns:p14="http://schemas.microsoft.com/office/powerpoint/2010/main" val="1076628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Wake Way 2 Excellence :  a unique process improvement method</a:t>
            </a:r>
          </a:p>
          <a:p>
            <a:pPr marL="169530" indent="-169530">
              <a:buFont typeface="Arial" panose="020B0604020202020204" pitchFamily="34" charset="0"/>
              <a:buChar char="•"/>
            </a:pPr>
            <a:r>
              <a:rPr lang="en-US" dirty="0"/>
              <a:t>increase patient safety and quality </a:t>
            </a:r>
          </a:p>
          <a:p>
            <a:pPr marL="169530" indent="-169530">
              <a:buFont typeface="Arial" panose="020B0604020202020204" pitchFamily="34" charset="0"/>
              <a:buChar char="•"/>
            </a:pPr>
            <a:r>
              <a:rPr lang="en-US" dirty="0"/>
              <a:t>reduce costs</a:t>
            </a:r>
          </a:p>
          <a:p>
            <a:pPr marL="169530" indent="-169530">
              <a:buFont typeface="Arial" panose="020B0604020202020204" pitchFamily="34" charset="0"/>
              <a:buChar char="•"/>
            </a:pPr>
            <a:r>
              <a:rPr lang="en-US" dirty="0"/>
              <a:t>achieving our 10 aspirational goals.</a:t>
            </a:r>
          </a:p>
          <a:p>
            <a:pPr marL="169530" indent="-169530">
              <a:buFont typeface="Arial" panose="020B0604020202020204" pitchFamily="34" charset="0"/>
              <a:buChar char="•"/>
            </a:pPr>
            <a:r>
              <a:rPr lang="en-US" dirty="0"/>
              <a:t>   WW2E utilizes the Kaizen process for performance improvement</a:t>
            </a:r>
          </a:p>
          <a:p>
            <a:r>
              <a:rPr lang="en-US" dirty="0"/>
              <a:t>  Today, I am going to share  our PDSA methodology that we are using for our PI initiative to improve our LTFU scheduling process.</a:t>
            </a:r>
          </a:p>
        </p:txBody>
      </p:sp>
      <p:sp>
        <p:nvSpPr>
          <p:cNvPr id="4" name="Slide Number Placeholder 3"/>
          <p:cNvSpPr>
            <a:spLocks noGrp="1"/>
          </p:cNvSpPr>
          <p:nvPr>
            <p:ph type="sldNum" sz="quarter" idx="10"/>
          </p:nvPr>
        </p:nvSpPr>
        <p:spPr/>
        <p:txBody>
          <a:bodyPr/>
          <a:lstStyle/>
          <a:p>
            <a:fld id="{25DF4DB8-CF5F-4535-A1AE-F0BF3BEAD9A9}" type="slidenum">
              <a:rPr lang="en-US" smtClean="0"/>
              <a:t>30</a:t>
            </a:fld>
            <a:endParaRPr lang="en-US"/>
          </a:p>
        </p:txBody>
      </p:sp>
    </p:spTree>
    <p:extLst>
      <p:ext uri="{BB962C8B-B14F-4D97-AF65-F5344CB8AC3E}">
        <p14:creationId xmlns:p14="http://schemas.microsoft.com/office/powerpoint/2010/main" val="3944853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VQI resources available to assist with selecting what you would like to submit for your PI charter.</a:t>
            </a:r>
          </a:p>
          <a:p>
            <a:r>
              <a:rPr lang="en-US" dirty="0" err="1"/>
              <a:t>WakeMed</a:t>
            </a:r>
            <a:r>
              <a:rPr lang="en-US" dirty="0"/>
              <a:t> ‘s Regional Group is the Carolina’s Vascular Study Group.  One of the regional goals is to achieve 80% LTFU office visits.   Eileen Ramos, who is our site data manager runs customized reports, and identified that we had opportunities with scheduling LTFU visits.</a:t>
            </a:r>
          </a:p>
        </p:txBody>
      </p:sp>
      <p:sp>
        <p:nvSpPr>
          <p:cNvPr id="4" name="Slide Number Placeholder 3"/>
          <p:cNvSpPr>
            <a:spLocks noGrp="1"/>
          </p:cNvSpPr>
          <p:nvPr>
            <p:ph type="sldNum" sz="quarter" idx="10"/>
          </p:nvPr>
        </p:nvSpPr>
        <p:spPr/>
        <p:txBody>
          <a:bodyPr/>
          <a:lstStyle/>
          <a:p>
            <a:fld id="{25DF4DB8-CF5F-4535-A1AE-F0BF3BEAD9A9}" type="slidenum">
              <a:rPr lang="en-US" smtClean="0"/>
              <a:t>31</a:t>
            </a:fld>
            <a:endParaRPr lang="en-US"/>
          </a:p>
        </p:txBody>
      </p:sp>
    </p:spTree>
    <p:extLst>
      <p:ext uri="{BB962C8B-B14F-4D97-AF65-F5344CB8AC3E}">
        <p14:creationId xmlns:p14="http://schemas.microsoft.com/office/powerpoint/2010/main" val="3465349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the right team members is imperative for a successful project. An inter-disciplinary team is a must. The team should consist of stakeholders. People the project will impact, but can also consist of someone who can be used as a reference for quality tools, etc.</a:t>
            </a:r>
          </a:p>
          <a:p>
            <a:endParaRPr lang="en-US" dirty="0"/>
          </a:p>
        </p:txBody>
      </p:sp>
      <p:sp>
        <p:nvSpPr>
          <p:cNvPr id="4" name="Slide Number Placeholder 3"/>
          <p:cNvSpPr>
            <a:spLocks noGrp="1"/>
          </p:cNvSpPr>
          <p:nvPr>
            <p:ph type="sldNum" sz="quarter" idx="10"/>
          </p:nvPr>
        </p:nvSpPr>
        <p:spPr/>
        <p:txBody>
          <a:bodyPr/>
          <a:lstStyle/>
          <a:p>
            <a:fld id="{25DF4DB8-CF5F-4535-A1AE-F0BF3BEAD9A9}" type="slidenum">
              <a:rPr lang="en-US" smtClean="0"/>
              <a:t>32</a:t>
            </a:fld>
            <a:endParaRPr lang="en-US"/>
          </a:p>
        </p:txBody>
      </p:sp>
    </p:spTree>
    <p:extLst>
      <p:ext uri="{BB962C8B-B14F-4D97-AF65-F5344CB8AC3E}">
        <p14:creationId xmlns:p14="http://schemas.microsoft.com/office/powerpoint/2010/main" val="4106600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method of determining the objectives for a PI project is to utilize SMART goals and create an Aim Statement</a:t>
            </a:r>
          </a:p>
          <a:p>
            <a:pPr marL="169530" indent="-169530">
              <a:buFont typeface="Arial" panose="020B0604020202020204" pitchFamily="34" charset="0"/>
              <a:buChar char="•"/>
            </a:pPr>
            <a:r>
              <a:rPr lang="en-US" dirty="0"/>
              <a:t> paints the picture for what success will look like</a:t>
            </a:r>
          </a:p>
          <a:p>
            <a:pPr marL="169530" indent="-169530">
              <a:buFont typeface="Arial" panose="020B0604020202020204" pitchFamily="34" charset="0"/>
              <a:buChar char="•"/>
            </a:pPr>
            <a:r>
              <a:rPr lang="en-US" dirty="0"/>
              <a:t> helps the team stay focused on the final outcome</a:t>
            </a:r>
          </a:p>
        </p:txBody>
      </p:sp>
      <p:sp>
        <p:nvSpPr>
          <p:cNvPr id="4" name="Slide Number Placeholder 3"/>
          <p:cNvSpPr>
            <a:spLocks noGrp="1"/>
          </p:cNvSpPr>
          <p:nvPr>
            <p:ph type="sldNum" sz="quarter" idx="10"/>
          </p:nvPr>
        </p:nvSpPr>
        <p:spPr/>
        <p:txBody>
          <a:bodyPr/>
          <a:lstStyle/>
          <a:p>
            <a:fld id="{25DF4DB8-CF5F-4535-A1AE-F0BF3BEAD9A9}" type="slidenum">
              <a:rPr lang="en-US" smtClean="0"/>
              <a:t>33</a:t>
            </a:fld>
            <a:endParaRPr lang="en-US"/>
          </a:p>
        </p:txBody>
      </p:sp>
    </p:spTree>
    <p:extLst>
      <p:ext uri="{BB962C8B-B14F-4D97-AF65-F5344CB8AC3E}">
        <p14:creationId xmlns:p14="http://schemas.microsoft.com/office/powerpoint/2010/main" val="3980307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WakeMed</a:t>
            </a:r>
            <a:r>
              <a:rPr lang="en-US" dirty="0"/>
              <a:t> is a partner with  the Virginia Mason Institute for quality improvement, which utilized Kaizen methodology.</a:t>
            </a:r>
          </a:p>
          <a:p>
            <a:r>
              <a:rPr lang="en-US" dirty="0"/>
              <a:t>We incorporated PDSA principles for our LTFU project.</a:t>
            </a:r>
          </a:p>
          <a:p>
            <a:endParaRPr lang="en-US" dirty="0"/>
          </a:p>
          <a:p>
            <a:r>
              <a:rPr lang="en-US" dirty="0"/>
              <a:t>As you see, the PDSA is a cycle. It’s ongoing. It is an intentional, repeatable approach used to test ideas and determine the appropriate next steps,  f you do not achieve the results you were aiming for, you can choose to abandon the process, </a:t>
            </a:r>
            <a:r>
              <a:rPr lang="en-US" dirty="0" err="1"/>
              <a:t>and’t</a:t>
            </a:r>
            <a:r>
              <a:rPr lang="en-US" dirty="0"/>
              <a:t> get the results you were looking for, you’ll need to readjust and start again.</a:t>
            </a:r>
          </a:p>
          <a:p>
            <a:endParaRPr lang="en-US" dirty="0"/>
          </a:p>
          <a:p>
            <a:r>
              <a:rPr lang="en-US" dirty="0"/>
              <a:t>Intentional, repeatable approach used to test ideas and determine the appropriate next steps</a:t>
            </a:r>
          </a:p>
        </p:txBody>
      </p:sp>
      <p:sp>
        <p:nvSpPr>
          <p:cNvPr id="4" name="Slide Number Placeholder 3"/>
          <p:cNvSpPr>
            <a:spLocks noGrp="1"/>
          </p:cNvSpPr>
          <p:nvPr>
            <p:ph type="sldNum" sz="quarter" idx="10"/>
          </p:nvPr>
        </p:nvSpPr>
        <p:spPr/>
        <p:txBody>
          <a:bodyPr/>
          <a:lstStyle/>
          <a:p>
            <a:fld id="{25DF4DB8-CF5F-4535-A1AE-F0BF3BEAD9A9}" type="slidenum">
              <a:rPr lang="en-US" smtClean="0"/>
              <a:t>34</a:t>
            </a:fld>
            <a:endParaRPr lang="en-US"/>
          </a:p>
        </p:txBody>
      </p:sp>
    </p:spTree>
    <p:extLst>
      <p:ext uri="{BB962C8B-B14F-4D97-AF65-F5344CB8AC3E}">
        <p14:creationId xmlns:p14="http://schemas.microsoft.com/office/powerpoint/2010/main" val="33347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Kaizen Promotion Office standardized PDSA form</a:t>
            </a:r>
          </a:p>
          <a:p>
            <a:pPr marL="169530" indent="-169530">
              <a:buFont typeface="Arial" panose="020B0604020202020204" pitchFamily="34" charset="0"/>
              <a:buChar char="•"/>
            </a:pPr>
            <a:r>
              <a:rPr lang="en-US" dirty="0"/>
              <a:t>Identifies the improvement need</a:t>
            </a:r>
          </a:p>
          <a:p>
            <a:pPr marL="169530" indent="-169530">
              <a:buFont typeface="Arial" panose="020B0604020202020204" pitchFamily="34" charset="0"/>
              <a:buChar char="•"/>
            </a:pPr>
            <a:r>
              <a:rPr lang="en-US" dirty="0"/>
              <a:t>Assigns someone to manage the PDSA</a:t>
            </a:r>
          </a:p>
          <a:p>
            <a:pPr marL="169530" indent="-169530">
              <a:buFont typeface="Arial" panose="020B0604020202020204" pitchFamily="34" charset="0"/>
              <a:buChar char="•"/>
            </a:pPr>
            <a:r>
              <a:rPr lang="en-US" dirty="0"/>
              <a:t>Follows the FOCUS PDSA steps</a:t>
            </a:r>
          </a:p>
          <a:p>
            <a:pPr marL="169530" indent="-169530">
              <a:buFont typeface="Arial" panose="020B0604020202020204" pitchFamily="34" charset="0"/>
              <a:buChar char="•"/>
            </a:pPr>
            <a:r>
              <a:rPr lang="en-US" dirty="0"/>
              <a:t>Reports out results</a:t>
            </a:r>
          </a:p>
        </p:txBody>
      </p:sp>
      <p:sp>
        <p:nvSpPr>
          <p:cNvPr id="4" name="Slide Number Placeholder 3"/>
          <p:cNvSpPr>
            <a:spLocks noGrp="1"/>
          </p:cNvSpPr>
          <p:nvPr>
            <p:ph type="sldNum" sz="quarter" idx="10"/>
          </p:nvPr>
        </p:nvSpPr>
        <p:spPr/>
        <p:txBody>
          <a:bodyPr/>
          <a:lstStyle/>
          <a:p>
            <a:fld id="{25DF4DB8-CF5F-4535-A1AE-F0BF3BEAD9A9}" type="slidenum">
              <a:rPr lang="en-US" smtClean="0"/>
              <a:t>35</a:t>
            </a:fld>
            <a:endParaRPr lang="en-US"/>
          </a:p>
        </p:txBody>
      </p:sp>
    </p:spTree>
    <p:extLst>
      <p:ext uri="{BB962C8B-B14F-4D97-AF65-F5344CB8AC3E}">
        <p14:creationId xmlns:p14="http://schemas.microsoft.com/office/powerpoint/2010/main" val="1714270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30" indent="-169530">
              <a:buFont typeface="Arial" panose="020B0604020202020204" pitchFamily="34" charset="0"/>
              <a:buChar char="•"/>
            </a:pPr>
            <a:r>
              <a:rPr lang="en-US" dirty="0"/>
              <a:t>FOCUS is a series of steps that are done prior to the test</a:t>
            </a:r>
          </a:p>
          <a:p>
            <a:pPr marL="169530" indent="-169530">
              <a:buFont typeface="Arial" panose="020B0604020202020204" pitchFamily="34" charset="0"/>
              <a:buChar char="•"/>
            </a:pPr>
            <a:r>
              <a:rPr lang="en-US" dirty="0"/>
              <a:t>These steps are sometimes incorporated into the PLAN phase of the PDSA.  </a:t>
            </a:r>
            <a:r>
              <a:rPr lang="en-US" dirty="0" err="1"/>
              <a:t>WakeMed</a:t>
            </a:r>
            <a:r>
              <a:rPr lang="en-US" dirty="0"/>
              <a:t> separates them to assure all the steps are completed.</a:t>
            </a:r>
          </a:p>
          <a:p>
            <a:endParaRPr lang="en-US" dirty="0"/>
          </a:p>
        </p:txBody>
      </p:sp>
      <p:sp>
        <p:nvSpPr>
          <p:cNvPr id="4" name="Slide Number Placeholder 3"/>
          <p:cNvSpPr>
            <a:spLocks noGrp="1"/>
          </p:cNvSpPr>
          <p:nvPr>
            <p:ph type="sldNum" sz="quarter" idx="10"/>
          </p:nvPr>
        </p:nvSpPr>
        <p:spPr/>
        <p:txBody>
          <a:bodyPr/>
          <a:lstStyle/>
          <a:p>
            <a:fld id="{25DF4DB8-CF5F-4535-A1AE-F0BF3BEAD9A9}" type="slidenum">
              <a:rPr lang="en-US" smtClean="0"/>
              <a:t>36</a:t>
            </a:fld>
            <a:endParaRPr lang="en-US"/>
          </a:p>
        </p:txBody>
      </p:sp>
    </p:spTree>
    <p:extLst>
      <p:ext uri="{BB962C8B-B14F-4D97-AF65-F5344CB8AC3E}">
        <p14:creationId xmlns:p14="http://schemas.microsoft.com/office/powerpoint/2010/main" val="50361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share one of our PDSA processes we are working on to improve scheduling LTFU appointments.</a:t>
            </a:r>
          </a:p>
          <a:p>
            <a:r>
              <a:rPr lang="en-US" dirty="0"/>
              <a:t>The “FOCUS” section of our PDSA form lays the ground work for completing the cycle.</a:t>
            </a:r>
          </a:p>
          <a:p>
            <a:pPr marL="169530" indent="-169530">
              <a:buFont typeface="Arial" panose="020B0604020202020204" pitchFamily="34" charset="0"/>
              <a:buChar char="•"/>
            </a:pPr>
            <a:r>
              <a:rPr lang="en-US" dirty="0"/>
              <a:t>Identified by our data abstractor that not all patients were scheduled for LTFU visits</a:t>
            </a:r>
          </a:p>
          <a:p>
            <a:pPr marL="169530" indent="-169530">
              <a:buFont typeface="Arial" panose="020B0604020202020204" pitchFamily="34" charset="0"/>
              <a:buChar char="•"/>
            </a:pPr>
            <a:r>
              <a:rPr lang="en-US" dirty="0"/>
              <a:t>Presented data to our VS quality chair</a:t>
            </a:r>
          </a:p>
          <a:p>
            <a:pPr marL="169530" indent="-169530">
              <a:buFont typeface="Arial" panose="020B0604020202020204" pitchFamily="34" charset="0"/>
              <a:buChar char="•"/>
            </a:pPr>
            <a:r>
              <a:rPr lang="en-US" dirty="0"/>
              <a:t>Reviewed at quarterly meeting</a:t>
            </a:r>
          </a:p>
          <a:p>
            <a:pPr marL="169530" indent="-169530">
              <a:buFont typeface="Arial" panose="020B0604020202020204" pitchFamily="34" charset="0"/>
              <a:buChar char="•"/>
            </a:pPr>
            <a:r>
              <a:rPr lang="en-US" dirty="0"/>
              <a:t>Chair volunteered to pilot the PI process with his patients</a:t>
            </a:r>
          </a:p>
          <a:p>
            <a:pPr marL="169530" indent="-169530">
              <a:buFont typeface="Arial" panose="020B0604020202020204" pitchFamily="34" charset="0"/>
              <a:buChar char="•"/>
            </a:pPr>
            <a:r>
              <a:rPr lang="en-US" dirty="0"/>
              <a:t>Contacted practice manager, who wanted to apply the process to all the patients seen in the office. </a:t>
            </a:r>
          </a:p>
          <a:p>
            <a:pPr marL="169530" indent="-169530">
              <a:buFont typeface="Arial" panose="020B0604020202020204" pitchFamily="34" charset="0"/>
              <a:buChar char="•"/>
            </a:pPr>
            <a:endParaRPr lang="en-US" dirty="0"/>
          </a:p>
          <a:p>
            <a:pPr marL="169530" indent="-169530">
              <a:buFont typeface="Arial" panose="020B0604020202020204" pitchFamily="34" charset="0"/>
              <a:buChar char="•"/>
            </a:pPr>
            <a:r>
              <a:rPr lang="en-US" dirty="0"/>
              <a:t>So we went to the “</a:t>
            </a:r>
            <a:r>
              <a:rPr lang="en-US" dirty="0" err="1"/>
              <a:t>genba</a:t>
            </a:r>
            <a:r>
              <a:rPr lang="en-US" dirty="0"/>
              <a:t>” to begin our work.</a:t>
            </a:r>
          </a:p>
          <a:p>
            <a:pPr marL="169530" indent="-169530">
              <a:buFont typeface="Arial" panose="020B0604020202020204" pitchFamily="34" charset="0"/>
              <a:buChar char="•"/>
            </a:pPr>
            <a:r>
              <a:rPr lang="en-US" dirty="0"/>
              <a:t>Applied processes  we learned from focus group calls</a:t>
            </a:r>
          </a:p>
          <a:p>
            <a:pPr marL="169530" indent="-169530">
              <a:buFont typeface="Arial" panose="020B0604020202020204" pitchFamily="34" charset="0"/>
              <a:buChar char="•"/>
            </a:pPr>
            <a:r>
              <a:rPr lang="en-US" dirty="0"/>
              <a:t>Created shared drive</a:t>
            </a:r>
          </a:p>
          <a:p>
            <a:pPr marL="169530" indent="-16953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5DF4DB8-CF5F-4535-A1AE-F0BF3BEAD9A9}" type="slidenum">
              <a:rPr lang="en-US" smtClean="0"/>
              <a:t>37</a:t>
            </a:fld>
            <a:endParaRPr lang="en-US"/>
          </a:p>
        </p:txBody>
      </p:sp>
    </p:spTree>
    <p:extLst>
      <p:ext uri="{BB962C8B-B14F-4D97-AF65-F5344CB8AC3E}">
        <p14:creationId xmlns:p14="http://schemas.microsoft.com/office/powerpoint/2010/main" val="1075406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30" indent="-169530">
              <a:buFont typeface="Arial" panose="020B0604020202020204" pitchFamily="34" charset="0"/>
              <a:buChar char="•"/>
            </a:pPr>
            <a:r>
              <a:rPr lang="en-US" dirty="0"/>
              <a:t>One of the opportunities identified by the office staff was that patients do not always reschedule appointments if they cancel or are not shows.</a:t>
            </a:r>
          </a:p>
          <a:p>
            <a:pPr marL="169530" indent="-169530">
              <a:buFont typeface="Arial" panose="020B0604020202020204" pitchFamily="34" charset="0"/>
              <a:buChar char="•"/>
            </a:pPr>
            <a:r>
              <a:rPr lang="en-US" dirty="0"/>
              <a:t>We have two PDSAs that are active on LTFU.  We will review the PDSA related to the no show/appointment cancellations.</a:t>
            </a:r>
          </a:p>
          <a:p>
            <a:pPr marL="169530" indent="-169530">
              <a:buFont typeface="Arial" panose="020B0604020202020204" pitchFamily="34" charset="0"/>
              <a:buChar char="•"/>
            </a:pPr>
            <a:r>
              <a:rPr lang="en-US" dirty="0"/>
              <a:t>Started reporting to registries in Oct. 2017</a:t>
            </a:r>
          </a:p>
          <a:p>
            <a:pPr marL="169530" indent="-169530">
              <a:buFont typeface="Arial" panose="020B0604020202020204" pitchFamily="34" charset="0"/>
              <a:buChar char="•"/>
            </a:pPr>
            <a:r>
              <a:rPr lang="en-US" dirty="0"/>
              <a:t>First step was to request an IT project to create EPIC smart texts for documentation, so this already existed in EPIC for us</a:t>
            </a:r>
          </a:p>
          <a:p>
            <a:pPr marL="169530" indent="-169530">
              <a:buFont typeface="Arial" panose="020B0604020202020204" pitchFamily="34" charset="0"/>
              <a:buChar char="•"/>
            </a:pPr>
            <a:r>
              <a:rPr lang="en-US" dirty="0"/>
              <a:t>IT team members assisted with  creating dot phrase to document if patient was lost to follow up</a:t>
            </a:r>
          </a:p>
          <a:p>
            <a:pPr marL="169530" indent="-169530">
              <a:buFont typeface="Arial" panose="020B0604020202020204" pitchFamily="34" charset="0"/>
              <a:buChar char="•"/>
            </a:pPr>
            <a:r>
              <a:rPr lang="en-US" dirty="0"/>
              <a:t>Data abstractor met with practice RN to review required fields and for training in accessing smart texts</a:t>
            </a:r>
          </a:p>
          <a:p>
            <a:endParaRPr lang="en-US" dirty="0"/>
          </a:p>
        </p:txBody>
      </p:sp>
      <p:sp>
        <p:nvSpPr>
          <p:cNvPr id="4" name="Slide Number Placeholder 3"/>
          <p:cNvSpPr>
            <a:spLocks noGrp="1"/>
          </p:cNvSpPr>
          <p:nvPr>
            <p:ph type="sldNum" sz="quarter" idx="10"/>
          </p:nvPr>
        </p:nvSpPr>
        <p:spPr/>
        <p:txBody>
          <a:bodyPr/>
          <a:lstStyle/>
          <a:p>
            <a:fld id="{25DF4DB8-CF5F-4535-A1AE-F0BF3BEAD9A9}" type="slidenum">
              <a:rPr lang="en-US" smtClean="0"/>
              <a:t>38</a:t>
            </a:fld>
            <a:endParaRPr lang="en-US"/>
          </a:p>
        </p:txBody>
      </p:sp>
    </p:spTree>
    <p:extLst>
      <p:ext uri="{BB962C8B-B14F-4D97-AF65-F5344CB8AC3E}">
        <p14:creationId xmlns:p14="http://schemas.microsoft.com/office/powerpoint/2010/main" val="3201217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4DB8-CF5F-4535-A1AE-F0BF3BEAD9A9}" type="slidenum">
              <a:rPr lang="en-US" smtClean="0"/>
              <a:t>39</a:t>
            </a:fld>
            <a:endParaRPr lang="en-US"/>
          </a:p>
        </p:txBody>
      </p:sp>
    </p:spTree>
    <p:extLst>
      <p:ext uri="{BB962C8B-B14F-4D97-AF65-F5344CB8AC3E}">
        <p14:creationId xmlns:p14="http://schemas.microsoft.com/office/powerpoint/2010/main" val="1702101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6A91B0-37BE-4964-9BF5-A766FA399265}" type="slidenum">
              <a:rPr lang="en-US" smtClean="0"/>
              <a:t>4</a:t>
            </a:fld>
            <a:endParaRPr lang="en-US"/>
          </a:p>
        </p:txBody>
      </p:sp>
    </p:spTree>
    <p:extLst>
      <p:ext uri="{BB962C8B-B14F-4D97-AF65-F5344CB8AC3E}">
        <p14:creationId xmlns:p14="http://schemas.microsoft.com/office/powerpoint/2010/main" val="2882821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focused on patients scheduled as out patient elective </a:t>
            </a:r>
          </a:p>
          <a:p>
            <a:r>
              <a:rPr lang="en-US" dirty="0"/>
              <a:t>Next steps:</a:t>
            </a:r>
          </a:p>
          <a:p>
            <a:pPr marL="169530" indent="-169530">
              <a:buFont typeface="Arial" panose="020B0604020202020204" pitchFamily="34" charset="0"/>
              <a:buChar char="•"/>
            </a:pPr>
            <a:r>
              <a:rPr lang="en-US" dirty="0"/>
              <a:t>Determine if patients without appointment scheduled were an inpatient at the time of service</a:t>
            </a:r>
          </a:p>
          <a:p>
            <a:pPr marL="169530" indent="-169530">
              <a:buFont typeface="Arial" panose="020B0604020202020204" pitchFamily="34" charset="0"/>
              <a:buChar char="•"/>
            </a:pPr>
            <a:r>
              <a:rPr lang="en-US" dirty="0"/>
              <a:t>Collaboration with other areas to create standardized workflows</a:t>
            </a:r>
          </a:p>
          <a:p>
            <a:pPr marL="169530" indent="-16953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5DF4DB8-CF5F-4535-A1AE-F0BF3BEAD9A9}" type="slidenum">
              <a:rPr lang="en-US" smtClean="0"/>
              <a:t>40</a:t>
            </a:fld>
            <a:endParaRPr lang="en-US"/>
          </a:p>
        </p:txBody>
      </p:sp>
    </p:spTree>
    <p:extLst>
      <p:ext uri="{BB962C8B-B14F-4D97-AF65-F5344CB8AC3E}">
        <p14:creationId xmlns:p14="http://schemas.microsoft.com/office/powerpoint/2010/main" val="2963947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DF4DB8-CF5F-4535-A1AE-F0BF3BEAD9A9}" type="slidenum">
              <a:rPr lang="en-US" smtClean="0"/>
              <a:t>41</a:t>
            </a:fld>
            <a:endParaRPr lang="en-US"/>
          </a:p>
        </p:txBody>
      </p:sp>
    </p:spTree>
    <p:extLst>
      <p:ext uri="{BB962C8B-B14F-4D97-AF65-F5344CB8AC3E}">
        <p14:creationId xmlns:p14="http://schemas.microsoft.com/office/powerpoint/2010/main" val="3826542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the charter.</a:t>
            </a:r>
          </a:p>
          <a:p>
            <a:r>
              <a:rPr lang="en-US" dirty="0"/>
              <a:t>As stated earlier, we have this template online in a Word document. You can use this or use one that you use at your center. </a:t>
            </a:r>
          </a:p>
        </p:txBody>
      </p:sp>
      <p:sp>
        <p:nvSpPr>
          <p:cNvPr id="4" name="Slide Number Placeholder 3"/>
          <p:cNvSpPr>
            <a:spLocks noGrp="1"/>
          </p:cNvSpPr>
          <p:nvPr>
            <p:ph type="sldNum" sz="quarter" idx="10"/>
          </p:nvPr>
        </p:nvSpPr>
        <p:spPr/>
        <p:txBody>
          <a:bodyPr/>
          <a:lstStyle/>
          <a:p>
            <a:fld id="{25DF4DB8-CF5F-4535-A1AE-F0BF3BEAD9A9}" type="slidenum">
              <a:rPr lang="en-US" smtClean="0"/>
              <a:t>42</a:t>
            </a:fld>
            <a:endParaRPr lang="en-US"/>
          </a:p>
        </p:txBody>
      </p:sp>
    </p:spTree>
    <p:extLst>
      <p:ext uri="{BB962C8B-B14F-4D97-AF65-F5344CB8AC3E}">
        <p14:creationId xmlns:p14="http://schemas.microsoft.com/office/powerpoint/2010/main" val="855522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the charter.</a:t>
            </a:r>
          </a:p>
          <a:p>
            <a:r>
              <a:rPr lang="en-US" dirty="0"/>
              <a:t>As stated earlier, we have this template online in a Word document. You can use this or use one that you use at your center. </a:t>
            </a:r>
          </a:p>
        </p:txBody>
      </p:sp>
      <p:sp>
        <p:nvSpPr>
          <p:cNvPr id="4" name="Slide Number Placeholder 3"/>
          <p:cNvSpPr>
            <a:spLocks noGrp="1"/>
          </p:cNvSpPr>
          <p:nvPr>
            <p:ph type="sldNum" sz="quarter" idx="10"/>
          </p:nvPr>
        </p:nvSpPr>
        <p:spPr/>
        <p:txBody>
          <a:bodyPr/>
          <a:lstStyle/>
          <a:p>
            <a:fld id="{25DF4DB8-CF5F-4535-A1AE-F0BF3BEAD9A9}" type="slidenum">
              <a:rPr lang="en-US" smtClean="0"/>
              <a:t>43</a:t>
            </a:fld>
            <a:endParaRPr lang="en-US"/>
          </a:p>
        </p:txBody>
      </p:sp>
    </p:spTree>
    <p:extLst>
      <p:ext uri="{BB962C8B-B14F-4D97-AF65-F5344CB8AC3E}">
        <p14:creationId xmlns:p14="http://schemas.microsoft.com/office/powerpoint/2010/main" val="855522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the charter.</a:t>
            </a:r>
          </a:p>
          <a:p>
            <a:r>
              <a:rPr lang="en-US" dirty="0"/>
              <a:t>We used the template that is provided on the VQI website. </a:t>
            </a:r>
          </a:p>
        </p:txBody>
      </p:sp>
      <p:sp>
        <p:nvSpPr>
          <p:cNvPr id="4" name="Slide Number Placeholder 3"/>
          <p:cNvSpPr>
            <a:spLocks noGrp="1"/>
          </p:cNvSpPr>
          <p:nvPr>
            <p:ph type="sldNum" sz="quarter" idx="10"/>
          </p:nvPr>
        </p:nvSpPr>
        <p:spPr/>
        <p:txBody>
          <a:bodyPr/>
          <a:lstStyle/>
          <a:p>
            <a:fld id="{25DF4DB8-CF5F-4535-A1AE-F0BF3BEAD9A9}" type="slidenum">
              <a:rPr lang="en-US" smtClean="0"/>
              <a:t>44</a:t>
            </a:fld>
            <a:endParaRPr lang="en-US"/>
          </a:p>
        </p:txBody>
      </p:sp>
    </p:spTree>
    <p:extLst>
      <p:ext uri="{BB962C8B-B14F-4D97-AF65-F5344CB8AC3E}">
        <p14:creationId xmlns:p14="http://schemas.microsoft.com/office/powerpoint/2010/main" val="8555228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DF4DB8-CF5F-4535-A1AE-F0BF3BEAD9A9}" type="slidenum">
              <a:rPr lang="en-US" smtClean="0"/>
              <a:t>45</a:t>
            </a:fld>
            <a:endParaRPr lang="en-US"/>
          </a:p>
        </p:txBody>
      </p:sp>
    </p:spTree>
    <p:extLst>
      <p:ext uri="{BB962C8B-B14F-4D97-AF65-F5344CB8AC3E}">
        <p14:creationId xmlns:p14="http://schemas.microsoft.com/office/powerpoint/2010/main" val="3314503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DF4DB8-CF5F-4535-A1AE-F0BF3BEAD9A9}" type="slidenum">
              <a:rPr lang="en-US" smtClean="0"/>
              <a:t>46</a:t>
            </a:fld>
            <a:endParaRPr lang="en-US"/>
          </a:p>
        </p:txBody>
      </p:sp>
    </p:spTree>
    <p:extLst>
      <p:ext uri="{BB962C8B-B14F-4D97-AF65-F5344CB8AC3E}">
        <p14:creationId xmlns:p14="http://schemas.microsoft.com/office/powerpoint/2010/main" val="28415510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DF4DB8-CF5F-4535-A1AE-F0BF3BEAD9A9}" type="slidenum">
              <a:rPr lang="en-US" smtClean="0"/>
              <a:t>47</a:t>
            </a:fld>
            <a:endParaRPr lang="en-US"/>
          </a:p>
        </p:txBody>
      </p:sp>
    </p:spTree>
    <p:extLst>
      <p:ext uri="{BB962C8B-B14F-4D97-AF65-F5344CB8AC3E}">
        <p14:creationId xmlns:p14="http://schemas.microsoft.com/office/powerpoint/2010/main" val="7926983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DF4DB8-CF5F-4535-A1AE-F0BF3BEAD9A9}" type="slidenum">
              <a:rPr lang="en-US" smtClean="0"/>
              <a:t>48</a:t>
            </a:fld>
            <a:endParaRPr lang="en-US"/>
          </a:p>
        </p:txBody>
      </p:sp>
    </p:spTree>
    <p:extLst>
      <p:ext uri="{BB962C8B-B14F-4D97-AF65-F5344CB8AC3E}">
        <p14:creationId xmlns:p14="http://schemas.microsoft.com/office/powerpoint/2010/main" val="3084937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6A91B0-37BE-4964-9BF5-A766FA399265}" type="slidenum">
              <a:rPr lang="en-US" smtClean="0"/>
              <a:t>6</a:t>
            </a:fld>
            <a:endParaRPr lang="en-US"/>
          </a:p>
        </p:txBody>
      </p:sp>
    </p:spTree>
    <p:extLst>
      <p:ext uri="{BB962C8B-B14F-4D97-AF65-F5344CB8AC3E}">
        <p14:creationId xmlns:p14="http://schemas.microsoft.com/office/powerpoint/2010/main" val="147088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6A91B0-37BE-4964-9BF5-A766FA399265}" type="slidenum">
              <a:rPr lang="en-US" smtClean="0"/>
              <a:t>8</a:t>
            </a:fld>
            <a:endParaRPr lang="en-US"/>
          </a:p>
        </p:txBody>
      </p:sp>
    </p:spTree>
    <p:extLst>
      <p:ext uri="{BB962C8B-B14F-4D97-AF65-F5344CB8AC3E}">
        <p14:creationId xmlns:p14="http://schemas.microsoft.com/office/powerpoint/2010/main" val="1939928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6A91B0-37BE-4964-9BF5-A766FA399265}" type="slidenum">
              <a:rPr lang="en-US" smtClean="0"/>
              <a:t>9</a:t>
            </a:fld>
            <a:endParaRPr lang="en-US"/>
          </a:p>
        </p:txBody>
      </p:sp>
    </p:spTree>
    <p:extLst>
      <p:ext uri="{BB962C8B-B14F-4D97-AF65-F5344CB8AC3E}">
        <p14:creationId xmlns:p14="http://schemas.microsoft.com/office/powerpoint/2010/main" val="230339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6A91B0-37BE-4964-9BF5-A766FA399265}" type="slidenum">
              <a:rPr lang="en-US" smtClean="0"/>
              <a:t>10</a:t>
            </a:fld>
            <a:endParaRPr lang="en-US"/>
          </a:p>
        </p:txBody>
      </p:sp>
    </p:spTree>
    <p:extLst>
      <p:ext uri="{BB962C8B-B14F-4D97-AF65-F5344CB8AC3E}">
        <p14:creationId xmlns:p14="http://schemas.microsoft.com/office/powerpoint/2010/main" val="34846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6A91B0-37BE-4964-9BF5-A766FA399265}" type="slidenum">
              <a:rPr lang="en-US" smtClean="0"/>
              <a:t>11</a:t>
            </a:fld>
            <a:endParaRPr lang="en-US"/>
          </a:p>
        </p:txBody>
      </p:sp>
    </p:spTree>
    <p:extLst>
      <p:ext uri="{BB962C8B-B14F-4D97-AF65-F5344CB8AC3E}">
        <p14:creationId xmlns:p14="http://schemas.microsoft.com/office/powerpoint/2010/main" val="869810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6A91B0-37BE-4964-9BF5-A766FA399265}" type="slidenum">
              <a:rPr lang="en-US" smtClean="0"/>
              <a:t>12</a:t>
            </a:fld>
            <a:endParaRPr lang="en-US"/>
          </a:p>
        </p:txBody>
      </p:sp>
    </p:spTree>
    <p:extLst>
      <p:ext uri="{BB962C8B-B14F-4D97-AF65-F5344CB8AC3E}">
        <p14:creationId xmlns:p14="http://schemas.microsoft.com/office/powerpoint/2010/main" val="3086412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48384" y="1225296"/>
            <a:ext cx="9314688" cy="1828800"/>
          </a:xfrm>
        </p:spPr>
        <p:txBody>
          <a:bodyPr/>
          <a:lstStyle>
            <a:lvl1pPr>
              <a:defRPr sz="4400"/>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Slide Number Placeholder 3"/>
          <p:cNvSpPr>
            <a:spLocks noGrp="1"/>
          </p:cNvSpPr>
          <p:nvPr>
            <p:ph type="sldNum" sz="quarter" idx="10"/>
          </p:nvPr>
        </p:nvSpPr>
        <p:spPr/>
        <p:txBody>
          <a:bodyPr/>
          <a:lstStyle/>
          <a:p>
            <a:fld id="{19BB7DA4-2697-4546-83A3-2C93572BA837}" type="slidenum">
              <a:rPr lang="en-US" smtClean="0"/>
              <a:pPr/>
              <a:t>‹#›</a:t>
            </a:fld>
            <a:endParaRPr lang="en-US" dirty="0"/>
          </a:p>
        </p:txBody>
      </p:sp>
    </p:spTree>
    <p:extLst>
      <p:ext uri="{BB962C8B-B14F-4D97-AF65-F5344CB8AC3E}">
        <p14:creationId xmlns:p14="http://schemas.microsoft.com/office/powerpoint/2010/main" val="2689143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p>
            <a:fld id="{19BB7DA4-2697-4546-83A3-2C93572BA837}" type="slidenum">
              <a:rPr lang="en-US" smtClean="0"/>
              <a:pPr/>
              <a:t>‹#›</a:t>
            </a:fld>
            <a:endParaRPr lang="en-US" dirty="0"/>
          </a:p>
        </p:txBody>
      </p:sp>
    </p:spTree>
    <p:extLst>
      <p:ext uri="{BB962C8B-B14F-4D97-AF65-F5344CB8AC3E}">
        <p14:creationId xmlns:p14="http://schemas.microsoft.com/office/powerpoint/2010/main" val="1913012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196753"/>
            <a:ext cx="2743200" cy="492941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196753"/>
            <a:ext cx="8026400" cy="49294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p>
            <a:fld id="{19BB7DA4-2697-4546-83A3-2C93572BA837}" type="slidenum">
              <a:rPr lang="en-US" smtClean="0"/>
              <a:pPr/>
              <a:t>‹#›</a:t>
            </a:fld>
            <a:endParaRPr lang="en-US" dirty="0"/>
          </a:p>
        </p:txBody>
      </p:sp>
    </p:spTree>
    <p:extLst>
      <p:ext uri="{BB962C8B-B14F-4D97-AF65-F5344CB8AC3E}">
        <p14:creationId xmlns:p14="http://schemas.microsoft.com/office/powerpoint/2010/main" val="3465935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9" y="0"/>
            <a:ext cx="12192000" cy="6858000"/>
          </a:xfrm>
          <a:prstGeom prst="rect">
            <a:avLst/>
          </a:prstGeom>
        </p:spPr>
      </p:pic>
      <p:sp>
        <p:nvSpPr>
          <p:cNvPr id="3" name="Slide Number Placeholder 2"/>
          <p:cNvSpPr>
            <a:spLocks noGrp="1"/>
          </p:cNvSpPr>
          <p:nvPr>
            <p:ph type="sldNum" sz="quarter" idx="10"/>
          </p:nvPr>
        </p:nvSpPr>
        <p:spPr/>
        <p:txBody>
          <a:bodyPr/>
          <a:lstStyle/>
          <a:p>
            <a:fld id="{BDD3954F-CD4A-47E4-A761-39667A9B1F21}" type="slidenum">
              <a:rPr lang="en-US" smtClean="0"/>
              <a:t>‹#›</a:t>
            </a:fld>
            <a:endParaRPr lang="en-US"/>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7201" y="1259516"/>
            <a:ext cx="3859623" cy="1712285"/>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400" y="5334001"/>
            <a:ext cx="4039624" cy="621793"/>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800" y="498093"/>
            <a:ext cx="11785600" cy="5605487"/>
          </a:xfrm>
          <a:prstGeom prst="rect">
            <a:avLst/>
          </a:prstGeom>
        </p:spPr>
      </p:pic>
    </p:spTree>
    <p:extLst>
      <p:ext uri="{BB962C8B-B14F-4D97-AF65-F5344CB8AC3E}">
        <p14:creationId xmlns:p14="http://schemas.microsoft.com/office/powerpoint/2010/main" val="2855216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p>
            <a:fld id="{19BB7DA4-2697-4546-83A3-2C93572BA837}" type="slidenum">
              <a:rPr lang="en-US" smtClean="0"/>
              <a:pPr/>
              <a:t>‹#›</a:t>
            </a:fld>
            <a:endParaRPr lang="en-US" dirty="0"/>
          </a:p>
        </p:txBody>
      </p:sp>
    </p:spTree>
    <p:extLst>
      <p:ext uri="{BB962C8B-B14F-4D97-AF65-F5344CB8AC3E}">
        <p14:creationId xmlns:p14="http://schemas.microsoft.com/office/powerpoint/2010/main" val="32707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19BB7DA4-2697-4546-83A3-2C93572BA837}" type="slidenum">
              <a:rPr lang="en-US" smtClean="0"/>
              <a:pPr/>
              <a:t>‹#›</a:t>
            </a:fld>
            <a:endParaRPr lang="en-US" dirty="0"/>
          </a:p>
        </p:txBody>
      </p:sp>
    </p:spTree>
    <p:extLst>
      <p:ext uri="{BB962C8B-B14F-4D97-AF65-F5344CB8AC3E}">
        <p14:creationId xmlns:p14="http://schemas.microsoft.com/office/powerpoint/2010/main" val="191045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09600" y="2575446"/>
            <a:ext cx="5384800" cy="35178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2564905"/>
            <a:ext cx="5384800" cy="35612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p:cNvSpPr>
            <a:spLocks noGrp="1"/>
          </p:cNvSpPr>
          <p:nvPr>
            <p:ph type="sldNum" sz="quarter" idx="10"/>
          </p:nvPr>
        </p:nvSpPr>
        <p:spPr/>
        <p:txBody>
          <a:bodyPr/>
          <a:lstStyle/>
          <a:p>
            <a:fld id="{19BB7DA4-2697-4546-83A3-2C93572BA837}" type="slidenum">
              <a:rPr lang="en-US" smtClean="0"/>
              <a:pPr/>
              <a:t>‹#›</a:t>
            </a:fld>
            <a:endParaRPr lang="en-US" dirty="0"/>
          </a:p>
        </p:txBody>
      </p:sp>
    </p:spTree>
    <p:extLst>
      <p:ext uri="{BB962C8B-B14F-4D97-AF65-F5344CB8AC3E}">
        <p14:creationId xmlns:p14="http://schemas.microsoft.com/office/powerpoint/2010/main" val="168161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4" name="Content Placeholder 3"/>
          <p:cNvSpPr>
            <a:spLocks noGrp="1"/>
          </p:cNvSpPr>
          <p:nvPr>
            <p:ph sz="half" idx="2"/>
          </p:nvPr>
        </p:nvSpPr>
        <p:spPr>
          <a:xfrm>
            <a:off x="609600" y="2492896"/>
            <a:ext cx="5386917" cy="36332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p:cNvSpPr>
            <a:spLocks noGrp="1"/>
          </p:cNvSpPr>
          <p:nvPr>
            <p:ph sz="quarter" idx="4"/>
          </p:nvPr>
        </p:nvSpPr>
        <p:spPr>
          <a:xfrm>
            <a:off x="6193368" y="2492896"/>
            <a:ext cx="5389033" cy="36332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Slide Number Placeholder 2"/>
          <p:cNvSpPr>
            <a:spLocks noGrp="1"/>
          </p:cNvSpPr>
          <p:nvPr>
            <p:ph type="sldNum" sz="quarter" idx="10"/>
          </p:nvPr>
        </p:nvSpPr>
        <p:spPr/>
        <p:txBody>
          <a:bodyPr/>
          <a:lstStyle/>
          <a:p>
            <a:fld id="{19BB7DA4-2697-4546-83A3-2C93572BA837}" type="slidenum">
              <a:rPr lang="en-US" smtClean="0"/>
              <a:pPr/>
              <a:t>‹#›</a:t>
            </a:fld>
            <a:endParaRPr lang="en-US" dirty="0"/>
          </a:p>
        </p:txBody>
      </p:sp>
    </p:spTree>
    <p:extLst>
      <p:ext uri="{BB962C8B-B14F-4D97-AF65-F5344CB8AC3E}">
        <p14:creationId xmlns:p14="http://schemas.microsoft.com/office/powerpoint/2010/main" val="299854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3392" y="1196752"/>
            <a:ext cx="10972800" cy="792088"/>
          </a:xfrm>
        </p:spPr>
        <p:txBody>
          <a:bodyPr/>
          <a:lstStyle>
            <a:lvl1pPr>
              <a:defRPr sz="4000"/>
            </a:lvl1p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19BB7DA4-2697-4546-83A3-2C93572BA837}" type="slidenum">
              <a:rPr lang="en-US" smtClean="0"/>
              <a:pPr/>
              <a:t>‹#›</a:t>
            </a:fld>
            <a:endParaRPr lang="en-US" dirty="0"/>
          </a:p>
        </p:txBody>
      </p:sp>
    </p:spTree>
    <p:extLst>
      <p:ext uri="{BB962C8B-B14F-4D97-AF65-F5344CB8AC3E}">
        <p14:creationId xmlns:p14="http://schemas.microsoft.com/office/powerpoint/2010/main" val="164529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BB7DA4-2697-4546-83A3-2C93572BA837}" type="slidenum">
              <a:rPr lang="en-US" smtClean="0"/>
              <a:pPr/>
              <a:t>‹#›</a:t>
            </a:fld>
            <a:endParaRPr lang="en-US" dirty="0"/>
          </a:p>
        </p:txBody>
      </p:sp>
    </p:spTree>
    <p:extLst>
      <p:ext uri="{BB962C8B-B14F-4D97-AF65-F5344CB8AC3E}">
        <p14:creationId xmlns:p14="http://schemas.microsoft.com/office/powerpoint/2010/main" val="408026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392" y="1124744"/>
            <a:ext cx="11041227" cy="730002"/>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4766733" y="1916833"/>
            <a:ext cx="6815667" cy="42093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916833"/>
            <a:ext cx="4011084"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19BB7DA4-2697-4546-83A3-2C93572BA837}" type="slidenum">
              <a:rPr lang="en-US" smtClean="0"/>
              <a:pPr/>
              <a:t>‹#›</a:t>
            </a:fld>
            <a:endParaRPr lang="en-US" dirty="0"/>
          </a:p>
        </p:txBody>
      </p:sp>
    </p:spTree>
    <p:extLst>
      <p:ext uri="{BB962C8B-B14F-4D97-AF65-F5344CB8AC3E}">
        <p14:creationId xmlns:p14="http://schemas.microsoft.com/office/powerpoint/2010/main" val="88776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23392" y="1340768"/>
            <a:ext cx="11233248" cy="4608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Slide Number Placeholder 1"/>
          <p:cNvSpPr>
            <a:spLocks noGrp="1"/>
          </p:cNvSpPr>
          <p:nvPr>
            <p:ph type="sldNum" sz="quarter" idx="10"/>
          </p:nvPr>
        </p:nvSpPr>
        <p:spPr/>
        <p:txBody>
          <a:bodyPr/>
          <a:lstStyle/>
          <a:p>
            <a:fld id="{19BB7DA4-2697-4546-83A3-2C93572BA837}" type="slidenum">
              <a:rPr lang="en-US" smtClean="0"/>
              <a:pPr/>
              <a:t>‹#›</a:t>
            </a:fld>
            <a:endParaRPr lang="en-US" dirty="0"/>
          </a:p>
        </p:txBody>
      </p:sp>
    </p:spTree>
    <p:extLst>
      <p:ext uri="{BB962C8B-B14F-4D97-AF65-F5344CB8AC3E}">
        <p14:creationId xmlns:p14="http://schemas.microsoft.com/office/powerpoint/2010/main" val="1246239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381" y="91420"/>
            <a:ext cx="8913316" cy="674384"/>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2420889"/>
            <a:ext cx="10972800" cy="36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p:nvCxnSpPr>
        <p:spPr>
          <a:xfrm>
            <a:off x="0" y="926592"/>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888736" y="6186643"/>
            <a:ext cx="5791200" cy="419862"/>
          </a:xfrm>
          <a:prstGeom prst="rect">
            <a:avLst/>
          </a:prstGeom>
        </p:spPr>
      </p:pic>
      <p:pic>
        <p:nvPicPr>
          <p:cNvPr id="10" name="Picture 9"/>
          <p:cNvPicPr>
            <a:picLocks noChangeAspect="1"/>
          </p:cNvPicPr>
          <p:nvPr userDrawn="1"/>
        </p:nvPicPr>
        <p:blipFill rotWithShape="1">
          <a:blip r:embed="rId15" cstate="print">
            <a:extLst>
              <a:ext uri="{28A0092B-C50C-407E-A947-70E740481C1C}">
                <a14:useLocalDpi xmlns:a14="http://schemas.microsoft.com/office/drawing/2010/main" val="0"/>
              </a:ext>
            </a:extLst>
          </a:blip>
          <a:srcRect t="8088" b="36631"/>
          <a:stretch/>
        </p:blipFill>
        <p:spPr>
          <a:xfrm>
            <a:off x="8594396" y="39052"/>
            <a:ext cx="3544147" cy="740474"/>
          </a:xfrm>
          <a:prstGeom prst="rect">
            <a:avLst/>
          </a:prstGeom>
        </p:spPr>
      </p:pic>
      <p:sp>
        <p:nvSpPr>
          <p:cNvPr id="4" name="Slide Number Placeholder 3"/>
          <p:cNvSpPr>
            <a:spLocks noGrp="1"/>
          </p:cNvSpPr>
          <p:nvPr>
            <p:ph type="sldNum" sz="quarter" idx="4"/>
          </p:nvPr>
        </p:nvSpPr>
        <p:spPr>
          <a:xfrm>
            <a:off x="609600" y="618664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BB7DA4-2697-4546-83A3-2C93572BA837}" type="slidenum">
              <a:rPr lang="en-US" smtClean="0"/>
              <a:pPr/>
              <a:t>‹#›</a:t>
            </a:fld>
            <a:endParaRPr lang="en-US" dirty="0"/>
          </a:p>
        </p:txBody>
      </p:sp>
    </p:spTree>
    <p:extLst>
      <p:ext uri="{BB962C8B-B14F-4D97-AF65-F5344CB8AC3E}">
        <p14:creationId xmlns:p14="http://schemas.microsoft.com/office/powerpoint/2010/main" val="851565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spcBef>
          <a:spcPct val="0"/>
        </a:spcBef>
        <a:buNone/>
        <a:defRPr sz="3200"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QI@SVSPSO.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cjackson@svspso.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cjackson@svspso.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vqi.org/national-data/vqi-annual-meeting-2019-june-11th-poster-sessio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jcorrea@svspso.org" TargetMode="External"/><Relationship Id="rId5" Type="http://schemas.openxmlformats.org/officeDocument/2006/relationships/hyperlink" Target="http://www.vqi.org/" TargetMode="External"/><Relationship Id="rId4" Type="http://schemas.openxmlformats.org/officeDocument/2006/relationships/hyperlink" Target="https://m2s.us2.list-manage.com/track/click?u=b2460cf8c4325e264c0a2eccb&amp;id=d291df8a97&amp;e=e4be14234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s://www.ahrq.gov/sites/default/files/wysiwyg/evidencenow/tools-and-materials/pdsa-form.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cjackson@svspso.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vqi.org/resources/quality-improvemen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QI@SVSPSO.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0E57C-9FCD-4B84-AD20-A5519B246982}"/>
              </a:ext>
            </a:extLst>
          </p:cNvPr>
          <p:cNvSpPr>
            <a:spLocks noGrp="1"/>
          </p:cNvSpPr>
          <p:nvPr>
            <p:ph type="ctrTitle"/>
          </p:nvPr>
        </p:nvSpPr>
        <p:spPr>
          <a:xfrm>
            <a:off x="1828800" y="1663827"/>
            <a:ext cx="9314688" cy="1850898"/>
          </a:xfrm>
        </p:spPr>
        <p:txBody>
          <a:bodyPr/>
          <a:lstStyle/>
          <a:p>
            <a:pPr algn="ctr"/>
            <a:br>
              <a:rPr lang="en-US" dirty="0"/>
            </a:br>
            <a:br>
              <a:rPr lang="en-US" dirty="0"/>
            </a:br>
            <a:endParaRPr lang="en-US" dirty="0"/>
          </a:p>
        </p:txBody>
      </p:sp>
      <p:sp>
        <p:nvSpPr>
          <p:cNvPr id="3" name="Subtitle 2">
            <a:extLst>
              <a:ext uri="{FF2B5EF4-FFF2-40B4-BE49-F238E27FC236}">
                <a16:creationId xmlns:a16="http://schemas.microsoft.com/office/drawing/2014/main" id="{954C8573-367D-4396-BA74-EADBD7A1E078}"/>
              </a:ext>
            </a:extLst>
          </p:cNvPr>
          <p:cNvSpPr>
            <a:spLocks noGrp="1"/>
          </p:cNvSpPr>
          <p:nvPr>
            <p:ph type="subTitle" idx="1"/>
          </p:nvPr>
        </p:nvSpPr>
        <p:spPr>
          <a:xfrm>
            <a:off x="1828800" y="3424844"/>
            <a:ext cx="8534400" cy="2761800"/>
          </a:xfrm>
        </p:spPr>
        <p:txBody>
          <a:bodyPr>
            <a:normAutofit lnSpcReduction="10000"/>
          </a:bodyPr>
          <a:lstStyle/>
          <a:p>
            <a:r>
              <a:rPr lang="en-US" dirty="0"/>
              <a:t>January 15, 2021</a:t>
            </a:r>
          </a:p>
          <a:p>
            <a:r>
              <a:rPr lang="en-US" dirty="0"/>
              <a:t>Cheryl Jackson, DNP, MS, RN, CNOR, CPHQ – SVS PSO </a:t>
            </a:r>
          </a:p>
          <a:p>
            <a:r>
              <a:rPr lang="en-US" dirty="0"/>
              <a:t>Sheila DeBastiani, R.T. (R), SSGBC, SSCC</a:t>
            </a:r>
          </a:p>
          <a:p>
            <a:r>
              <a:rPr lang="en-US" dirty="0"/>
              <a:t>WakeMed Health – Raleigh, NC</a:t>
            </a:r>
          </a:p>
        </p:txBody>
      </p:sp>
      <p:sp>
        <p:nvSpPr>
          <p:cNvPr id="4" name="Slide Number Placeholder 3">
            <a:extLst>
              <a:ext uri="{FF2B5EF4-FFF2-40B4-BE49-F238E27FC236}">
                <a16:creationId xmlns:a16="http://schemas.microsoft.com/office/drawing/2014/main" id="{B5DD7CE0-608A-4A50-AEF6-BBF1662DEBDD}"/>
              </a:ext>
            </a:extLst>
          </p:cNvPr>
          <p:cNvSpPr>
            <a:spLocks noGrp="1"/>
          </p:cNvSpPr>
          <p:nvPr>
            <p:ph type="sldNum" sz="quarter" idx="10"/>
          </p:nvPr>
        </p:nvSpPr>
        <p:spPr/>
        <p:txBody>
          <a:bodyPr/>
          <a:lstStyle/>
          <a:p>
            <a:fld id="{19BB7DA4-2697-4546-83A3-2C93572BA837}" type="slidenum">
              <a:rPr lang="en-US" smtClean="0"/>
              <a:pPr/>
              <a:t>1</a:t>
            </a:fld>
            <a:endParaRPr lang="en-US" dirty="0"/>
          </a:p>
        </p:txBody>
      </p:sp>
      <p:sp>
        <p:nvSpPr>
          <p:cNvPr id="6" name="Rectangle 5">
            <a:extLst>
              <a:ext uri="{FF2B5EF4-FFF2-40B4-BE49-F238E27FC236}">
                <a16:creationId xmlns:a16="http://schemas.microsoft.com/office/drawing/2014/main" id="{CA1D0B10-CF67-46CE-95F9-FA6009D6C7D0}"/>
              </a:ext>
            </a:extLst>
          </p:cNvPr>
          <p:cNvSpPr/>
          <p:nvPr/>
        </p:nvSpPr>
        <p:spPr>
          <a:xfrm>
            <a:off x="2066925" y="1027264"/>
            <a:ext cx="8058150" cy="1446550"/>
          </a:xfrm>
          <a:prstGeom prst="rect">
            <a:avLst/>
          </a:prstGeom>
        </p:spPr>
        <p:txBody>
          <a:bodyPr wrap="square">
            <a:spAutoFit/>
          </a:bodyPr>
          <a:lstStyle/>
          <a:p>
            <a:pPr algn="ctr"/>
            <a:r>
              <a:rPr lang="en-US" sz="4400" b="1" dirty="0">
                <a:solidFill>
                  <a:srgbClr val="C00000"/>
                </a:solidFill>
                <a:ea typeface="+mj-ea"/>
                <a:cs typeface="+mj-cs"/>
              </a:rPr>
              <a:t>LTFU Focus Call</a:t>
            </a:r>
          </a:p>
          <a:p>
            <a:pPr algn="ctr"/>
            <a:r>
              <a:rPr lang="en-US" sz="4400" b="1" dirty="0">
                <a:solidFill>
                  <a:srgbClr val="C00000"/>
                </a:solidFill>
                <a:ea typeface="+mj-ea"/>
                <a:cs typeface="+mj-cs"/>
              </a:rPr>
              <a:t>PDSA Worksheet</a:t>
            </a:r>
            <a:endParaRPr lang="en-US" dirty="0"/>
          </a:p>
        </p:txBody>
      </p:sp>
    </p:spTree>
    <p:extLst>
      <p:ext uri="{BB962C8B-B14F-4D97-AF65-F5344CB8AC3E}">
        <p14:creationId xmlns:p14="http://schemas.microsoft.com/office/powerpoint/2010/main" val="806181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75FDF-C32D-4A40-ABA4-4F2ABED4C041}"/>
              </a:ext>
            </a:extLst>
          </p:cNvPr>
          <p:cNvSpPr>
            <a:spLocks noGrp="1"/>
          </p:cNvSpPr>
          <p:nvPr>
            <p:ph type="title"/>
          </p:nvPr>
        </p:nvSpPr>
        <p:spPr/>
        <p:txBody>
          <a:bodyPr/>
          <a:lstStyle/>
          <a:p>
            <a:r>
              <a:rPr lang="en-US" dirty="0"/>
              <a:t>Quality Improvement Details: </a:t>
            </a:r>
          </a:p>
        </p:txBody>
      </p:sp>
      <p:graphicFrame>
        <p:nvGraphicFramePr>
          <p:cNvPr id="5" name="Content Placeholder 4">
            <a:extLst>
              <a:ext uri="{FF2B5EF4-FFF2-40B4-BE49-F238E27FC236}">
                <a16:creationId xmlns:a16="http://schemas.microsoft.com/office/drawing/2014/main" id="{608BFEB2-7544-408F-922D-572264680998}"/>
              </a:ext>
            </a:extLst>
          </p:cNvPr>
          <p:cNvGraphicFramePr>
            <a:graphicFrameLocks noGrp="1"/>
          </p:cNvGraphicFramePr>
          <p:nvPr>
            <p:ph idx="1"/>
            <p:extLst>
              <p:ext uri="{D42A27DB-BD31-4B8C-83A1-F6EECF244321}">
                <p14:modId xmlns:p14="http://schemas.microsoft.com/office/powerpoint/2010/main" val="1620627185"/>
              </p:ext>
            </p:extLst>
          </p:nvPr>
        </p:nvGraphicFramePr>
        <p:xfrm>
          <a:off x="787791" y="1913206"/>
          <a:ext cx="10480432" cy="4065563"/>
        </p:xfrm>
        <a:graphic>
          <a:graphicData uri="http://schemas.openxmlformats.org/drawingml/2006/table">
            <a:tbl>
              <a:tblPr firstRow="1" firstCol="1" bandRow="1">
                <a:tableStyleId>{5C22544A-7EE6-4342-B048-85BDC9FD1C3A}</a:tableStyleId>
              </a:tblPr>
              <a:tblGrid>
                <a:gridCol w="3178492">
                  <a:extLst>
                    <a:ext uri="{9D8B030D-6E8A-4147-A177-3AD203B41FA5}">
                      <a16:colId xmlns:a16="http://schemas.microsoft.com/office/drawing/2014/main" val="3539333614"/>
                    </a:ext>
                  </a:extLst>
                </a:gridCol>
                <a:gridCol w="4810690">
                  <a:extLst>
                    <a:ext uri="{9D8B030D-6E8A-4147-A177-3AD203B41FA5}">
                      <a16:colId xmlns:a16="http://schemas.microsoft.com/office/drawing/2014/main" val="3376638096"/>
                    </a:ext>
                  </a:extLst>
                </a:gridCol>
                <a:gridCol w="2491250">
                  <a:extLst>
                    <a:ext uri="{9D8B030D-6E8A-4147-A177-3AD203B41FA5}">
                      <a16:colId xmlns:a16="http://schemas.microsoft.com/office/drawing/2014/main" val="2158765279"/>
                    </a:ext>
                  </a:extLst>
                </a:gridCol>
              </a:tblGrid>
              <a:tr h="508196">
                <a:tc>
                  <a:txBody>
                    <a:bodyPr/>
                    <a:lstStyle/>
                    <a:p>
                      <a:pPr marL="228600" marR="0" algn="ctr">
                        <a:spcBef>
                          <a:spcPts val="0"/>
                        </a:spcBef>
                        <a:spcAft>
                          <a:spcPts val="0"/>
                        </a:spcAft>
                      </a:pPr>
                      <a:r>
                        <a:rPr lang="en-US" sz="2000">
                          <a:effectLst/>
                        </a:rPr>
                        <a:t>Activity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Documentation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Score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5900934"/>
                  </a:ext>
                </a:extLst>
              </a:tr>
              <a:tr h="3557367">
                <a:tc>
                  <a:txBody>
                    <a:bodyPr/>
                    <a:lstStyle/>
                    <a:p>
                      <a:pPr marL="217170" marR="0">
                        <a:spcBef>
                          <a:spcPts val="0"/>
                        </a:spcBef>
                        <a:spcAft>
                          <a:spcPts val="0"/>
                        </a:spcAft>
                      </a:pPr>
                      <a:r>
                        <a:rPr lang="en-US" sz="2000" dirty="0">
                          <a:effectLst/>
                        </a:rPr>
                        <a:t>Presentation of QI project/research at one of the following: </a:t>
                      </a:r>
                    </a:p>
                    <a:p>
                      <a:pPr marL="342900" marR="0" lvl="0" indent="-342900">
                        <a:spcBef>
                          <a:spcPts val="0"/>
                        </a:spcBef>
                        <a:spcAft>
                          <a:spcPts val="0"/>
                        </a:spcAft>
                        <a:buFont typeface="+mj-lt"/>
                        <a:buAutoNum type="alphaLcPeriod"/>
                        <a:tabLst>
                          <a:tab pos="617220" algn="l"/>
                        </a:tabLst>
                      </a:pPr>
                      <a:r>
                        <a:rPr lang="en-US" sz="2000" dirty="0">
                          <a:effectLst/>
                        </a:rPr>
                        <a:t>VQI regional meeting</a:t>
                      </a:r>
                    </a:p>
                    <a:p>
                      <a:pPr marL="342900" marR="0" lvl="0" indent="-342900">
                        <a:spcBef>
                          <a:spcPts val="0"/>
                        </a:spcBef>
                        <a:spcAft>
                          <a:spcPts val="0"/>
                        </a:spcAft>
                        <a:buFont typeface="+mj-lt"/>
                        <a:buAutoNum type="alphaLcPeriod"/>
                        <a:tabLst>
                          <a:tab pos="617220" algn="l"/>
                        </a:tabLst>
                      </a:pPr>
                      <a:r>
                        <a:rPr lang="en-US" sz="2000" dirty="0">
                          <a:effectLst/>
                        </a:rPr>
                        <a:t>Regional Society meeting</a:t>
                      </a:r>
                    </a:p>
                    <a:p>
                      <a:pPr marL="342900" marR="0" lvl="0" indent="-342900">
                        <a:spcBef>
                          <a:spcPts val="0"/>
                        </a:spcBef>
                        <a:spcAft>
                          <a:spcPts val="0"/>
                        </a:spcAft>
                        <a:buFont typeface="+mj-lt"/>
                        <a:buAutoNum type="alphaLcPeriod"/>
                        <a:tabLst>
                          <a:tab pos="61722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Center-level Board meeting</a:t>
                      </a:r>
                    </a:p>
                  </a:txBody>
                  <a:tcPr marL="68580" marR="68580" marT="0" marB="0"/>
                </a:tc>
                <a:tc>
                  <a:txBody>
                    <a:bodyPr/>
                    <a:lstStyle/>
                    <a:p>
                      <a:pPr marL="457200" marR="0" lvl="0" indent="-457200">
                        <a:spcBef>
                          <a:spcPts val="0"/>
                        </a:spcBef>
                        <a:spcAft>
                          <a:spcPts val="0"/>
                        </a:spcAft>
                        <a:buFont typeface="+mj-lt"/>
                        <a:buAutoNum type="alphaLcPeriod"/>
                      </a:pPr>
                      <a:r>
                        <a:rPr lang="en-US" sz="2000" dirty="0">
                          <a:effectLst/>
                        </a:rPr>
                        <a:t>PSO Staff will document presentations at VQI Regional Meetings.  </a:t>
                      </a:r>
                    </a:p>
                    <a:p>
                      <a:pPr marL="457200" marR="0" lvl="0" indent="-457200">
                        <a:spcBef>
                          <a:spcPts val="0"/>
                        </a:spcBef>
                        <a:spcAft>
                          <a:spcPts val="0"/>
                        </a:spcAft>
                        <a:buFont typeface="+mj-lt"/>
                        <a:buAutoNum type="alphaLcPeriod"/>
                      </a:pPr>
                      <a:r>
                        <a:rPr lang="en-US" sz="2000" dirty="0">
                          <a:effectLst/>
                        </a:rPr>
                        <a:t>Sites will be asked to submit the evidence of presentations/posters at Regional Society meetings or their center’s </a:t>
                      </a:r>
                      <a:r>
                        <a:rPr lang="en-US" sz="2000" b="1" dirty="0">
                          <a:effectLst/>
                        </a:rPr>
                        <a:t>Board</a:t>
                      </a:r>
                      <a:r>
                        <a:rPr lang="en-US" sz="2000" dirty="0">
                          <a:effectLst/>
                        </a:rPr>
                        <a:t> meeting.</a:t>
                      </a:r>
                    </a:p>
                    <a:p>
                      <a:pPr marL="342900" marR="0" lvl="0" indent="-342900">
                        <a:spcBef>
                          <a:spcPts val="0"/>
                        </a:spcBef>
                        <a:spcAft>
                          <a:spcPts val="0"/>
                        </a:spcAft>
                        <a:buFont typeface="Symbol" panose="05050102010706020507" pitchFamily="18" charset="2"/>
                        <a:buChar char=""/>
                      </a:pPr>
                      <a:r>
                        <a:rPr lang="en-US" sz="2000" dirty="0">
                          <a:effectLst/>
                        </a:rPr>
                        <a:t> Regional Society presentations/posters should be emailed to </a:t>
                      </a:r>
                      <a:r>
                        <a:rPr lang="en-US" sz="2000" dirty="0">
                          <a:effectLst/>
                          <a:hlinkClick r:id="rId3"/>
                        </a:rPr>
                        <a:t>QI@SVSPSO.ORG</a:t>
                      </a:r>
                      <a:r>
                        <a:rPr lang="en-US" sz="2000" dirty="0">
                          <a:effectLst/>
                        </a:rPr>
                        <a:t> or </a:t>
                      </a:r>
                      <a:r>
                        <a:rPr lang="en-US" sz="2000" dirty="0">
                          <a:effectLst/>
                          <a:hlinkClick r:id="rId4"/>
                        </a:rPr>
                        <a:t>cjackson@svspso.org</a:t>
                      </a: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2 points </a:t>
                      </a:r>
                    </a:p>
                    <a:p>
                      <a:pPr marL="0" marR="0">
                        <a:spcBef>
                          <a:spcPts val="0"/>
                        </a:spcBef>
                        <a:spcAft>
                          <a:spcPts val="0"/>
                        </a:spcAft>
                      </a:pPr>
                      <a:r>
                        <a:rPr lang="en-US" sz="2000" dirty="0">
                          <a:effectLst/>
                        </a:rPr>
                        <a:t> </a:t>
                      </a:r>
                    </a:p>
                    <a:p>
                      <a:pPr marL="0" marR="0">
                        <a:spcBef>
                          <a:spcPts val="0"/>
                        </a:spcBef>
                        <a:spcAft>
                          <a:spcPts val="0"/>
                        </a:spcAft>
                      </a:pPr>
                      <a:r>
                        <a:rPr lang="en-US" sz="2000" dirty="0">
                          <a:effectLst/>
                        </a:rPr>
                        <a:t>Due on or before 12/31/2020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7141195"/>
                  </a:ext>
                </a:extLst>
              </a:tr>
            </a:tbl>
          </a:graphicData>
        </a:graphic>
      </p:graphicFrame>
      <p:sp>
        <p:nvSpPr>
          <p:cNvPr id="4" name="Slide Number Placeholder 3">
            <a:extLst>
              <a:ext uri="{FF2B5EF4-FFF2-40B4-BE49-F238E27FC236}">
                <a16:creationId xmlns:a16="http://schemas.microsoft.com/office/drawing/2014/main" id="{24A3A829-43FC-462A-B0B2-68B0181E93D9}"/>
              </a:ext>
            </a:extLst>
          </p:cNvPr>
          <p:cNvSpPr>
            <a:spLocks noGrp="1"/>
          </p:cNvSpPr>
          <p:nvPr>
            <p:ph type="sldNum" sz="quarter" idx="10"/>
          </p:nvPr>
        </p:nvSpPr>
        <p:spPr/>
        <p:txBody>
          <a:bodyPr/>
          <a:lstStyle/>
          <a:p>
            <a:fld id="{19BB7DA4-2697-4546-83A3-2C93572BA837}" type="slidenum">
              <a:rPr lang="en-US" smtClean="0"/>
              <a:pPr/>
              <a:t>10</a:t>
            </a:fld>
            <a:endParaRPr lang="en-US" dirty="0"/>
          </a:p>
        </p:txBody>
      </p:sp>
    </p:spTree>
    <p:extLst>
      <p:ext uri="{BB962C8B-B14F-4D97-AF65-F5344CB8AC3E}">
        <p14:creationId xmlns:p14="http://schemas.microsoft.com/office/powerpoint/2010/main" val="2186044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75FDF-C32D-4A40-ABA4-4F2ABED4C041}"/>
              </a:ext>
            </a:extLst>
          </p:cNvPr>
          <p:cNvSpPr>
            <a:spLocks noGrp="1"/>
          </p:cNvSpPr>
          <p:nvPr>
            <p:ph type="title"/>
          </p:nvPr>
        </p:nvSpPr>
        <p:spPr/>
        <p:txBody>
          <a:bodyPr/>
          <a:lstStyle/>
          <a:p>
            <a:r>
              <a:rPr lang="en-US" dirty="0"/>
              <a:t>Quality Improvement Details: </a:t>
            </a:r>
          </a:p>
        </p:txBody>
      </p:sp>
      <p:graphicFrame>
        <p:nvGraphicFramePr>
          <p:cNvPr id="5" name="Content Placeholder 4">
            <a:extLst>
              <a:ext uri="{FF2B5EF4-FFF2-40B4-BE49-F238E27FC236}">
                <a16:creationId xmlns:a16="http://schemas.microsoft.com/office/drawing/2014/main" id="{608BFEB2-7544-408F-922D-572264680998}"/>
              </a:ext>
            </a:extLst>
          </p:cNvPr>
          <p:cNvGraphicFramePr>
            <a:graphicFrameLocks noGrp="1"/>
          </p:cNvGraphicFramePr>
          <p:nvPr>
            <p:ph idx="1"/>
            <p:extLst>
              <p:ext uri="{D42A27DB-BD31-4B8C-83A1-F6EECF244321}">
                <p14:modId xmlns:p14="http://schemas.microsoft.com/office/powerpoint/2010/main" val="3566867489"/>
              </p:ext>
            </p:extLst>
          </p:nvPr>
        </p:nvGraphicFramePr>
        <p:xfrm>
          <a:off x="787791" y="1913206"/>
          <a:ext cx="10480432" cy="4065563"/>
        </p:xfrm>
        <a:graphic>
          <a:graphicData uri="http://schemas.openxmlformats.org/drawingml/2006/table">
            <a:tbl>
              <a:tblPr firstRow="1" firstCol="1" bandRow="1">
                <a:tableStyleId>{5C22544A-7EE6-4342-B048-85BDC9FD1C3A}</a:tableStyleId>
              </a:tblPr>
              <a:tblGrid>
                <a:gridCol w="3178492">
                  <a:extLst>
                    <a:ext uri="{9D8B030D-6E8A-4147-A177-3AD203B41FA5}">
                      <a16:colId xmlns:a16="http://schemas.microsoft.com/office/drawing/2014/main" val="3539333614"/>
                    </a:ext>
                  </a:extLst>
                </a:gridCol>
                <a:gridCol w="4810690">
                  <a:extLst>
                    <a:ext uri="{9D8B030D-6E8A-4147-A177-3AD203B41FA5}">
                      <a16:colId xmlns:a16="http://schemas.microsoft.com/office/drawing/2014/main" val="3376638096"/>
                    </a:ext>
                  </a:extLst>
                </a:gridCol>
                <a:gridCol w="2491250">
                  <a:extLst>
                    <a:ext uri="{9D8B030D-6E8A-4147-A177-3AD203B41FA5}">
                      <a16:colId xmlns:a16="http://schemas.microsoft.com/office/drawing/2014/main" val="2158765279"/>
                    </a:ext>
                  </a:extLst>
                </a:gridCol>
              </a:tblGrid>
              <a:tr h="508196">
                <a:tc>
                  <a:txBody>
                    <a:bodyPr/>
                    <a:lstStyle/>
                    <a:p>
                      <a:pPr marL="228600" marR="0" algn="ctr">
                        <a:spcBef>
                          <a:spcPts val="0"/>
                        </a:spcBef>
                        <a:spcAft>
                          <a:spcPts val="0"/>
                        </a:spcAft>
                      </a:pPr>
                      <a:r>
                        <a:rPr lang="en-US" sz="2000">
                          <a:effectLst/>
                        </a:rPr>
                        <a:t>Activity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Documentation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Score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5900934"/>
                  </a:ext>
                </a:extLst>
              </a:tr>
              <a:tr h="3557367">
                <a:tc>
                  <a:txBody>
                    <a:bodyPr/>
                    <a:lstStyle/>
                    <a:p>
                      <a:pPr marL="217170" marR="0">
                        <a:spcBef>
                          <a:spcPts val="0"/>
                        </a:spcBef>
                        <a:spcAft>
                          <a:spcPts val="0"/>
                        </a:spcAft>
                      </a:pPr>
                      <a:r>
                        <a:rPr lang="en-US" sz="2000" dirty="0">
                          <a:effectLst/>
                        </a:rPr>
                        <a:t>Presentation of QI project/research at one of the following: </a:t>
                      </a:r>
                    </a:p>
                    <a:p>
                      <a:pPr marL="342900" marR="0" lvl="0" indent="-342900">
                        <a:spcBef>
                          <a:spcPts val="0"/>
                        </a:spcBef>
                        <a:spcAft>
                          <a:spcPts val="0"/>
                        </a:spcAft>
                        <a:buFont typeface="+mj-lt"/>
                        <a:buAutoNum type="alphaLcPeriod"/>
                        <a:tabLst>
                          <a:tab pos="617220" algn="l"/>
                        </a:tabLst>
                      </a:pPr>
                      <a:r>
                        <a:rPr lang="en-US" sz="2000" dirty="0">
                          <a:effectLst/>
                        </a:rPr>
                        <a:t>National VQI Annual Meeting</a:t>
                      </a:r>
                    </a:p>
                    <a:p>
                      <a:pPr marL="342900" marR="0" lvl="0" indent="-342900">
                        <a:spcBef>
                          <a:spcPts val="0"/>
                        </a:spcBef>
                        <a:spcAft>
                          <a:spcPts val="0"/>
                        </a:spcAft>
                        <a:buFont typeface="+mj-lt"/>
                        <a:buAutoNum type="alphaLcPeriod"/>
                        <a:tabLst>
                          <a:tab pos="617220" algn="l"/>
                        </a:tabLst>
                      </a:pPr>
                      <a:r>
                        <a:rPr lang="en-US" sz="2000" dirty="0">
                          <a:effectLst/>
                        </a:rPr>
                        <a:t>Vascular Annual Meeting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2000" dirty="0">
                          <a:effectLst/>
                        </a:rPr>
                        <a:t>PSO Staff will document presentations/posters at the National VQI Annual Meeting.  </a:t>
                      </a:r>
                    </a:p>
                    <a:p>
                      <a:pPr marL="342900" marR="0" lvl="0" indent="-342900">
                        <a:spcBef>
                          <a:spcPts val="0"/>
                        </a:spcBef>
                        <a:spcAft>
                          <a:spcPts val="0"/>
                        </a:spcAft>
                        <a:buFont typeface="Symbol" panose="05050102010706020507" pitchFamily="18" charset="2"/>
                        <a:buChar char=""/>
                      </a:pPr>
                      <a:r>
                        <a:rPr lang="en-US" sz="2000" dirty="0">
                          <a:effectLst/>
                        </a:rPr>
                        <a:t>Sites will be asked to submit evidence of  the presentation/poster at the Vascular Annual Meeting.</a:t>
                      </a:r>
                    </a:p>
                    <a:p>
                      <a:pPr marL="342900" marR="0" lvl="0" indent="-342900">
                        <a:spcBef>
                          <a:spcPts val="0"/>
                        </a:spcBef>
                        <a:spcAft>
                          <a:spcPts val="0"/>
                        </a:spcAft>
                        <a:buFont typeface="Symbol" panose="05050102010706020507" pitchFamily="18" charset="2"/>
                        <a:buChar char=""/>
                      </a:pPr>
                      <a:r>
                        <a:rPr lang="en-US" sz="2000" dirty="0">
                          <a:effectLst/>
                        </a:rPr>
                        <a:t> Vascular Annual Meeting presentations/posters should be emailed to </a:t>
                      </a:r>
                      <a:r>
                        <a:rPr lang="en-US" sz="2000" dirty="0">
                          <a:effectLst/>
                          <a:hlinkClick r:id="rId3"/>
                        </a:rPr>
                        <a:t>cjackson@svspso.org</a:t>
                      </a: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2 points – for completion of option a or b.</a:t>
                      </a:r>
                    </a:p>
                    <a:p>
                      <a:pPr marL="0" marR="0">
                        <a:spcBef>
                          <a:spcPts val="0"/>
                        </a:spcBef>
                        <a:spcAft>
                          <a:spcPts val="0"/>
                        </a:spcAft>
                      </a:pPr>
                      <a:r>
                        <a:rPr lang="en-US" sz="2000" dirty="0">
                          <a:effectLst/>
                        </a:rPr>
                        <a:t> </a:t>
                      </a:r>
                    </a:p>
                    <a:p>
                      <a:pPr marL="0" marR="0">
                        <a:spcBef>
                          <a:spcPts val="0"/>
                        </a:spcBef>
                        <a:spcAft>
                          <a:spcPts val="0"/>
                        </a:spcAft>
                      </a:pPr>
                      <a:r>
                        <a:rPr lang="en-US" sz="2000" dirty="0">
                          <a:effectLst/>
                        </a:rPr>
                        <a:t>Due on or before 7/31/2020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7141195"/>
                  </a:ext>
                </a:extLst>
              </a:tr>
            </a:tbl>
          </a:graphicData>
        </a:graphic>
      </p:graphicFrame>
      <p:sp>
        <p:nvSpPr>
          <p:cNvPr id="4" name="Slide Number Placeholder 3">
            <a:extLst>
              <a:ext uri="{FF2B5EF4-FFF2-40B4-BE49-F238E27FC236}">
                <a16:creationId xmlns:a16="http://schemas.microsoft.com/office/drawing/2014/main" id="{24A3A829-43FC-462A-B0B2-68B0181E93D9}"/>
              </a:ext>
            </a:extLst>
          </p:cNvPr>
          <p:cNvSpPr>
            <a:spLocks noGrp="1"/>
          </p:cNvSpPr>
          <p:nvPr>
            <p:ph type="sldNum" sz="quarter" idx="10"/>
          </p:nvPr>
        </p:nvSpPr>
        <p:spPr/>
        <p:txBody>
          <a:bodyPr/>
          <a:lstStyle/>
          <a:p>
            <a:fld id="{19BB7DA4-2697-4546-83A3-2C93572BA837}" type="slidenum">
              <a:rPr lang="en-US" smtClean="0"/>
              <a:pPr/>
              <a:t>11</a:t>
            </a:fld>
            <a:endParaRPr lang="en-US" dirty="0"/>
          </a:p>
        </p:txBody>
      </p:sp>
    </p:spTree>
    <p:extLst>
      <p:ext uri="{BB962C8B-B14F-4D97-AF65-F5344CB8AC3E}">
        <p14:creationId xmlns:p14="http://schemas.microsoft.com/office/powerpoint/2010/main" val="251024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75FDF-C32D-4A40-ABA4-4F2ABED4C041}"/>
              </a:ext>
            </a:extLst>
          </p:cNvPr>
          <p:cNvSpPr>
            <a:spLocks noGrp="1"/>
          </p:cNvSpPr>
          <p:nvPr>
            <p:ph type="title"/>
          </p:nvPr>
        </p:nvSpPr>
        <p:spPr/>
        <p:txBody>
          <a:bodyPr/>
          <a:lstStyle/>
          <a:p>
            <a:r>
              <a:rPr lang="en-US" dirty="0"/>
              <a:t>Quality Improvement Details: </a:t>
            </a:r>
          </a:p>
        </p:txBody>
      </p:sp>
      <p:graphicFrame>
        <p:nvGraphicFramePr>
          <p:cNvPr id="5" name="Content Placeholder 4">
            <a:extLst>
              <a:ext uri="{FF2B5EF4-FFF2-40B4-BE49-F238E27FC236}">
                <a16:creationId xmlns:a16="http://schemas.microsoft.com/office/drawing/2014/main" id="{608BFEB2-7544-408F-922D-572264680998}"/>
              </a:ext>
            </a:extLst>
          </p:cNvPr>
          <p:cNvGraphicFramePr>
            <a:graphicFrameLocks noGrp="1"/>
          </p:cNvGraphicFramePr>
          <p:nvPr>
            <p:ph idx="1"/>
            <p:extLst>
              <p:ext uri="{D42A27DB-BD31-4B8C-83A1-F6EECF244321}">
                <p14:modId xmlns:p14="http://schemas.microsoft.com/office/powerpoint/2010/main" val="3842200511"/>
              </p:ext>
            </p:extLst>
          </p:nvPr>
        </p:nvGraphicFramePr>
        <p:xfrm>
          <a:off x="787791" y="1913206"/>
          <a:ext cx="10480432" cy="4065563"/>
        </p:xfrm>
        <a:graphic>
          <a:graphicData uri="http://schemas.openxmlformats.org/drawingml/2006/table">
            <a:tbl>
              <a:tblPr firstRow="1" firstCol="1" bandRow="1">
                <a:tableStyleId>{5C22544A-7EE6-4342-B048-85BDC9FD1C3A}</a:tableStyleId>
              </a:tblPr>
              <a:tblGrid>
                <a:gridCol w="3178492">
                  <a:extLst>
                    <a:ext uri="{9D8B030D-6E8A-4147-A177-3AD203B41FA5}">
                      <a16:colId xmlns:a16="http://schemas.microsoft.com/office/drawing/2014/main" val="3539333614"/>
                    </a:ext>
                  </a:extLst>
                </a:gridCol>
                <a:gridCol w="4810690">
                  <a:extLst>
                    <a:ext uri="{9D8B030D-6E8A-4147-A177-3AD203B41FA5}">
                      <a16:colId xmlns:a16="http://schemas.microsoft.com/office/drawing/2014/main" val="3376638096"/>
                    </a:ext>
                  </a:extLst>
                </a:gridCol>
                <a:gridCol w="2491250">
                  <a:extLst>
                    <a:ext uri="{9D8B030D-6E8A-4147-A177-3AD203B41FA5}">
                      <a16:colId xmlns:a16="http://schemas.microsoft.com/office/drawing/2014/main" val="2158765279"/>
                    </a:ext>
                  </a:extLst>
                </a:gridCol>
              </a:tblGrid>
              <a:tr h="508196">
                <a:tc>
                  <a:txBody>
                    <a:bodyPr/>
                    <a:lstStyle/>
                    <a:p>
                      <a:pPr marL="228600" marR="0" algn="ctr">
                        <a:spcBef>
                          <a:spcPts val="0"/>
                        </a:spcBef>
                        <a:spcAft>
                          <a:spcPts val="0"/>
                        </a:spcAft>
                      </a:pPr>
                      <a:r>
                        <a:rPr lang="en-US" sz="2000">
                          <a:effectLst/>
                        </a:rPr>
                        <a:t>Activity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Documentation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Score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5900934"/>
                  </a:ext>
                </a:extLst>
              </a:tr>
              <a:tr h="3557367">
                <a:tc>
                  <a:txBody>
                    <a:bodyPr/>
                    <a:lstStyle/>
                    <a:p>
                      <a:pPr marL="217170" marR="0" lvl="0" indent="0" algn="l" defTabSz="914400" rtl="0" eaLnBrk="1" fontAlgn="auto" latinLnBrk="0" hangingPunct="1">
                        <a:lnSpc>
                          <a:spcPct val="100000"/>
                        </a:lnSpc>
                        <a:spcBef>
                          <a:spcPts val="0"/>
                        </a:spcBef>
                        <a:spcAft>
                          <a:spcPts val="0"/>
                        </a:spcAft>
                        <a:buClrTx/>
                        <a:buSzTx/>
                        <a:buFontTx/>
                        <a:buNone/>
                        <a:tabLst/>
                        <a:defRPr/>
                      </a:pPr>
                      <a:r>
                        <a:rPr lang="en-US" sz="2000" dirty="0"/>
                        <a:t>Publish VQI based article in a Peer Reviewed Journal</a:t>
                      </a:r>
                    </a:p>
                    <a:p>
                      <a:pPr marL="217170" marR="0">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lvl="0" indent="-457200">
                        <a:spcBef>
                          <a:spcPts val="0"/>
                        </a:spcBef>
                        <a:spcAft>
                          <a:spcPts val="0"/>
                        </a:spcAft>
                        <a:buFont typeface="+mj-lt"/>
                        <a:buAutoNum type="alphaLcPeriod"/>
                      </a:pPr>
                      <a:r>
                        <a:rPr lang="en-US" sz="2000" b="0" dirty="0">
                          <a:effectLst/>
                        </a:rPr>
                        <a:t>Letter of acceptance for publication </a:t>
                      </a:r>
                    </a:p>
                    <a:p>
                      <a:pPr marL="457200" marR="0" lvl="0" indent="-457200">
                        <a:spcBef>
                          <a:spcPts val="0"/>
                        </a:spcBef>
                        <a:spcAft>
                          <a:spcPts val="0"/>
                        </a:spcAft>
                        <a:buFont typeface="+mj-lt"/>
                        <a:buAutoNum type="alphaLcPeriod"/>
                      </a:pPr>
                      <a:r>
                        <a:rPr lang="en-US" sz="2000" b="0" dirty="0">
                          <a:effectLst/>
                        </a:rPr>
                        <a:t>Draft of article submitted for publication</a:t>
                      </a:r>
                    </a:p>
                    <a:p>
                      <a:pPr marL="342900" marR="0" lvl="0" indent="-342900">
                        <a:spcBef>
                          <a:spcPts val="0"/>
                        </a:spcBef>
                        <a:spcAft>
                          <a:spcPts val="0"/>
                        </a:spcAft>
                        <a:buFont typeface="Symbol" panose="05050102010706020507" pitchFamily="18" charset="2"/>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2 points – for completion of option a or b.</a:t>
                      </a:r>
                    </a:p>
                    <a:p>
                      <a:pPr marL="0" marR="0">
                        <a:spcBef>
                          <a:spcPts val="0"/>
                        </a:spcBef>
                        <a:spcAft>
                          <a:spcPts val="0"/>
                        </a:spcAft>
                      </a:pPr>
                      <a:r>
                        <a:rPr lang="en-US" sz="2000" dirty="0">
                          <a:effectLst/>
                        </a:rPr>
                        <a:t> </a:t>
                      </a:r>
                    </a:p>
                    <a:p>
                      <a:pPr marL="0" marR="0">
                        <a:spcBef>
                          <a:spcPts val="0"/>
                        </a:spcBef>
                        <a:spcAft>
                          <a:spcPts val="0"/>
                        </a:spcAft>
                      </a:pPr>
                      <a:r>
                        <a:rPr lang="en-US" sz="2000" dirty="0">
                          <a:effectLst/>
                        </a:rPr>
                        <a:t>Due on or before 12/31/2020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7141195"/>
                  </a:ext>
                </a:extLst>
              </a:tr>
            </a:tbl>
          </a:graphicData>
        </a:graphic>
      </p:graphicFrame>
      <p:sp>
        <p:nvSpPr>
          <p:cNvPr id="4" name="Slide Number Placeholder 3">
            <a:extLst>
              <a:ext uri="{FF2B5EF4-FFF2-40B4-BE49-F238E27FC236}">
                <a16:creationId xmlns:a16="http://schemas.microsoft.com/office/drawing/2014/main" id="{24A3A829-43FC-462A-B0B2-68B0181E93D9}"/>
              </a:ext>
            </a:extLst>
          </p:cNvPr>
          <p:cNvSpPr>
            <a:spLocks noGrp="1"/>
          </p:cNvSpPr>
          <p:nvPr>
            <p:ph type="sldNum" sz="quarter" idx="10"/>
          </p:nvPr>
        </p:nvSpPr>
        <p:spPr/>
        <p:txBody>
          <a:bodyPr/>
          <a:lstStyle/>
          <a:p>
            <a:fld id="{19BB7DA4-2697-4546-83A3-2C93572BA837}" type="slidenum">
              <a:rPr lang="en-US" smtClean="0"/>
              <a:pPr/>
              <a:t>12</a:t>
            </a:fld>
            <a:endParaRPr lang="en-US" dirty="0"/>
          </a:p>
        </p:txBody>
      </p:sp>
    </p:spTree>
    <p:extLst>
      <p:ext uri="{BB962C8B-B14F-4D97-AF65-F5344CB8AC3E}">
        <p14:creationId xmlns:p14="http://schemas.microsoft.com/office/powerpoint/2010/main" val="163861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388B6-101C-473D-B717-23B42AD4DA46}"/>
              </a:ext>
            </a:extLst>
          </p:cNvPr>
          <p:cNvSpPr>
            <a:spLocks noGrp="1"/>
          </p:cNvSpPr>
          <p:nvPr>
            <p:ph type="title"/>
          </p:nvPr>
        </p:nvSpPr>
        <p:spPr/>
        <p:txBody>
          <a:bodyPr/>
          <a:lstStyle/>
          <a:p>
            <a:r>
              <a:rPr lang="en-US" b="1" dirty="0"/>
              <a:t>Participation Award 2020</a:t>
            </a:r>
          </a:p>
        </p:txBody>
      </p:sp>
      <p:sp>
        <p:nvSpPr>
          <p:cNvPr id="3" name="Content Placeholder 2">
            <a:extLst>
              <a:ext uri="{FF2B5EF4-FFF2-40B4-BE49-F238E27FC236}">
                <a16:creationId xmlns:a16="http://schemas.microsoft.com/office/drawing/2014/main" id="{15656A3F-2924-4351-9016-BE7E98607BE2}"/>
              </a:ext>
            </a:extLst>
          </p:cNvPr>
          <p:cNvSpPr>
            <a:spLocks noGrp="1"/>
          </p:cNvSpPr>
          <p:nvPr>
            <p:ph idx="1"/>
          </p:nvPr>
        </p:nvSpPr>
        <p:spPr>
          <a:xfrm>
            <a:off x="609600" y="1097280"/>
            <a:ext cx="10972800" cy="5454489"/>
          </a:xfrm>
        </p:spPr>
        <p:txBody>
          <a:bodyPr>
            <a:normAutofit lnSpcReduction="10000"/>
          </a:bodyPr>
          <a:lstStyle/>
          <a:p>
            <a:pPr marL="0" indent="0">
              <a:buNone/>
            </a:pPr>
            <a:r>
              <a:rPr lang="en-US" dirty="0">
                <a:solidFill>
                  <a:srgbClr val="FF0000"/>
                </a:solidFill>
              </a:rPr>
              <a:t>Improvement of rates or maintaining excellent performance rates on </a:t>
            </a:r>
            <a:r>
              <a:rPr lang="en-US" b="1" dirty="0">
                <a:solidFill>
                  <a:srgbClr val="FF0000"/>
                </a:solidFill>
              </a:rPr>
              <a:t>National QI Initiatives</a:t>
            </a:r>
          </a:p>
          <a:p>
            <a:pPr lvl="0"/>
            <a:r>
              <a:rPr lang="en-US" dirty="0"/>
              <a:t>Any hospital that shows a statistically significant improvement in either its rate of EVAR LTFU imaging or DC medications from the prior year to the scoring year will receive one point per measure.</a:t>
            </a:r>
          </a:p>
          <a:p>
            <a:r>
              <a:rPr lang="en-US" dirty="0"/>
              <a:t>Any hospital that was at or above the 75</a:t>
            </a:r>
            <a:r>
              <a:rPr lang="en-US" baseline="30000" dirty="0"/>
              <a:t>th</a:t>
            </a:r>
            <a:r>
              <a:rPr lang="en-US" dirty="0"/>
              <a:t> percentile for either measure in the prior year will get one point per measure if it remains at or above the 75</a:t>
            </a:r>
            <a:r>
              <a:rPr lang="en-US" baseline="30000" dirty="0"/>
              <a:t>th</a:t>
            </a:r>
            <a:r>
              <a:rPr lang="en-US" dirty="0"/>
              <a:t> percentile in either measure in the scoring year, as long as either of its rates has not gotten significantly worse. </a:t>
            </a:r>
          </a:p>
          <a:p>
            <a:pPr marL="0" indent="0">
              <a:buNone/>
            </a:pPr>
            <a:endParaRPr lang="en-US" dirty="0"/>
          </a:p>
        </p:txBody>
      </p:sp>
      <p:sp>
        <p:nvSpPr>
          <p:cNvPr id="4" name="Slide Number Placeholder 3">
            <a:extLst>
              <a:ext uri="{FF2B5EF4-FFF2-40B4-BE49-F238E27FC236}">
                <a16:creationId xmlns:a16="http://schemas.microsoft.com/office/drawing/2014/main" id="{1801BE9E-28A1-4CF0-8CA9-7BCF55DC7603}"/>
              </a:ext>
            </a:extLst>
          </p:cNvPr>
          <p:cNvSpPr>
            <a:spLocks noGrp="1"/>
          </p:cNvSpPr>
          <p:nvPr>
            <p:ph type="sldNum" sz="quarter" idx="10"/>
          </p:nvPr>
        </p:nvSpPr>
        <p:spPr/>
        <p:txBody>
          <a:bodyPr/>
          <a:lstStyle/>
          <a:p>
            <a:fld id="{19BB7DA4-2697-4546-83A3-2C93572BA837}" type="slidenum">
              <a:rPr lang="en-US" smtClean="0"/>
              <a:pPr/>
              <a:t>13</a:t>
            </a:fld>
            <a:endParaRPr lang="en-US" dirty="0"/>
          </a:p>
        </p:txBody>
      </p:sp>
    </p:spTree>
    <p:extLst>
      <p:ext uri="{BB962C8B-B14F-4D97-AF65-F5344CB8AC3E}">
        <p14:creationId xmlns:p14="http://schemas.microsoft.com/office/powerpoint/2010/main" val="2697946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BE35-F9FE-4CEA-BF46-F3809395D62A}"/>
              </a:ext>
            </a:extLst>
          </p:cNvPr>
          <p:cNvSpPr>
            <a:spLocks noGrp="1"/>
          </p:cNvSpPr>
          <p:nvPr>
            <p:ph type="title"/>
          </p:nvPr>
        </p:nvSpPr>
        <p:spPr/>
        <p:txBody>
          <a:bodyPr/>
          <a:lstStyle/>
          <a:p>
            <a:r>
              <a:rPr lang="en-US" b="1" dirty="0"/>
              <a:t>Participation Award 2020 – Registry Subscriptions</a:t>
            </a:r>
          </a:p>
        </p:txBody>
      </p:sp>
      <p:sp>
        <p:nvSpPr>
          <p:cNvPr id="3" name="Content Placeholder 2">
            <a:extLst>
              <a:ext uri="{FF2B5EF4-FFF2-40B4-BE49-F238E27FC236}">
                <a16:creationId xmlns:a16="http://schemas.microsoft.com/office/drawing/2014/main" id="{E2892CE4-FB64-4CFC-82A2-9BCB5FF33013}"/>
              </a:ext>
            </a:extLst>
          </p:cNvPr>
          <p:cNvSpPr>
            <a:spLocks noGrp="1"/>
          </p:cNvSpPr>
          <p:nvPr>
            <p:ph idx="1"/>
          </p:nvPr>
        </p:nvSpPr>
        <p:spPr>
          <a:xfrm>
            <a:off x="609600" y="1644242"/>
            <a:ext cx="10972800" cy="4377047"/>
          </a:xfrm>
        </p:spPr>
        <p:txBody>
          <a:bodyPr>
            <a:normAutofit/>
          </a:bodyPr>
          <a:lstStyle/>
          <a:p>
            <a:pPr marL="0" indent="0" algn="ctr">
              <a:buNone/>
            </a:pPr>
            <a:r>
              <a:rPr lang="en-US" b="1" dirty="0"/>
              <a:t>Registry Subscriptions</a:t>
            </a:r>
            <a:endParaRPr lang="en-US" dirty="0"/>
          </a:p>
          <a:p>
            <a:pPr marL="457200" lvl="1" indent="0">
              <a:buNone/>
            </a:pPr>
            <a:r>
              <a:rPr lang="en-US" dirty="0"/>
              <a:t>1-2 registries = 0 points</a:t>
            </a:r>
          </a:p>
          <a:p>
            <a:pPr marL="457200" lvl="1" indent="0">
              <a:buNone/>
            </a:pPr>
            <a:r>
              <a:rPr lang="en-US" dirty="0"/>
              <a:t>3-5 registries = 2</a:t>
            </a:r>
          </a:p>
          <a:p>
            <a:pPr marL="457200" lvl="1" indent="0">
              <a:buNone/>
            </a:pPr>
            <a:r>
              <a:rPr lang="en-US" dirty="0"/>
              <a:t>6-8 registries = 4</a:t>
            </a:r>
          </a:p>
          <a:p>
            <a:pPr marL="457200" lvl="1" indent="0">
              <a:buNone/>
            </a:pPr>
            <a:r>
              <a:rPr lang="en-US" dirty="0"/>
              <a:t>≥ 9 registries = 6</a:t>
            </a:r>
          </a:p>
          <a:p>
            <a:r>
              <a:rPr lang="en-US" dirty="0"/>
              <a:t>If the center is a vein-only center (i.e. could only possibly subscribe to 1 registry) = 1 point</a:t>
            </a:r>
          </a:p>
          <a:p>
            <a:endParaRPr lang="en-US" dirty="0"/>
          </a:p>
        </p:txBody>
      </p:sp>
      <p:sp>
        <p:nvSpPr>
          <p:cNvPr id="5" name="Slide Number Placeholder 4">
            <a:extLst>
              <a:ext uri="{FF2B5EF4-FFF2-40B4-BE49-F238E27FC236}">
                <a16:creationId xmlns:a16="http://schemas.microsoft.com/office/drawing/2014/main" id="{B7820B20-ED1C-4A11-B4C6-7F9853A8F6AE}"/>
              </a:ext>
            </a:extLst>
          </p:cNvPr>
          <p:cNvSpPr>
            <a:spLocks noGrp="1"/>
          </p:cNvSpPr>
          <p:nvPr>
            <p:ph type="sldNum" sz="quarter" idx="10"/>
          </p:nvPr>
        </p:nvSpPr>
        <p:spPr/>
        <p:txBody>
          <a:bodyPr/>
          <a:lstStyle/>
          <a:p>
            <a:fld id="{19BB7DA4-2697-4546-83A3-2C93572BA837}" type="slidenum">
              <a:rPr lang="en-US" smtClean="0"/>
              <a:pPr/>
              <a:t>14</a:t>
            </a:fld>
            <a:endParaRPr lang="en-US" dirty="0"/>
          </a:p>
        </p:txBody>
      </p:sp>
    </p:spTree>
    <p:extLst>
      <p:ext uri="{BB962C8B-B14F-4D97-AF65-F5344CB8AC3E}">
        <p14:creationId xmlns:p14="http://schemas.microsoft.com/office/powerpoint/2010/main" val="1656059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40" y="142081"/>
            <a:ext cx="6684987" cy="674384"/>
          </a:xfrm>
        </p:spPr>
        <p:txBody>
          <a:bodyPr>
            <a:normAutofit/>
          </a:bodyPr>
          <a:lstStyle/>
          <a:p>
            <a:r>
              <a:rPr lang="en-US" b="1" dirty="0">
                <a:solidFill>
                  <a:srgbClr val="C00000"/>
                </a:solidFill>
              </a:rPr>
              <a:t>Participation Award 2020 Update </a:t>
            </a:r>
          </a:p>
        </p:txBody>
      </p:sp>
      <p:sp>
        <p:nvSpPr>
          <p:cNvPr id="3" name="Content Placeholder 2"/>
          <p:cNvSpPr>
            <a:spLocks noGrp="1"/>
          </p:cNvSpPr>
          <p:nvPr>
            <p:ph idx="1"/>
          </p:nvPr>
        </p:nvSpPr>
        <p:spPr>
          <a:xfrm>
            <a:off x="714703" y="1653973"/>
            <a:ext cx="11088414" cy="3909573"/>
          </a:xfrm>
        </p:spPr>
        <p:txBody>
          <a:bodyPr>
            <a:normAutofit fontScale="92500" lnSpcReduction="20000"/>
          </a:bodyPr>
          <a:lstStyle/>
          <a:p>
            <a:pPr marL="0" lvl="0" indent="0">
              <a:buNone/>
            </a:pPr>
            <a:r>
              <a:rPr lang="en-US" b="1" dirty="0"/>
              <a:t>Scoring 2020 (</a:t>
            </a:r>
            <a:r>
              <a:rPr lang="en-US" b="1" dirty="0">
                <a:solidFill>
                  <a:srgbClr val="FF0000"/>
                </a:solidFill>
              </a:rPr>
              <a:t>During COVID-19</a:t>
            </a:r>
            <a:r>
              <a:rPr lang="en-US" b="1" dirty="0"/>
              <a:t>)</a:t>
            </a:r>
          </a:p>
          <a:p>
            <a:pPr lvl="0"/>
            <a:r>
              <a:rPr lang="en-US" b="1" dirty="0"/>
              <a:t>Three categories scored, each on a 0-6 point scale</a:t>
            </a:r>
            <a:r>
              <a:rPr lang="en-US" dirty="0"/>
              <a:t>:</a:t>
            </a:r>
          </a:p>
          <a:p>
            <a:pPr lvl="1">
              <a:buFont typeface="Courier New" panose="02070309020205020404" pitchFamily="49" charset="0"/>
              <a:buChar char="o"/>
            </a:pPr>
            <a:r>
              <a:rPr lang="en-US" dirty="0"/>
              <a:t>LTFU – REMOVED. Separate recognition.</a:t>
            </a:r>
          </a:p>
          <a:p>
            <a:pPr lvl="1">
              <a:buFont typeface="Courier New" panose="02070309020205020404" pitchFamily="49" charset="0"/>
              <a:buChar char="o"/>
            </a:pPr>
            <a:r>
              <a:rPr lang="en-US" dirty="0"/>
              <a:t>Meeting attendance (</a:t>
            </a:r>
            <a:r>
              <a:rPr lang="en-US" b="1" dirty="0"/>
              <a:t>weighted 50%)</a:t>
            </a:r>
          </a:p>
          <a:p>
            <a:pPr lvl="1">
              <a:buFont typeface="Courier New" panose="02070309020205020404" pitchFamily="49" charset="0"/>
              <a:buChar char="o"/>
            </a:pPr>
            <a:r>
              <a:rPr lang="en-US" dirty="0"/>
              <a:t>QI project involvement (</a:t>
            </a:r>
            <a:r>
              <a:rPr lang="en-US" b="1" dirty="0"/>
              <a:t>weighted 40%) </a:t>
            </a:r>
          </a:p>
          <a:p>
            <a:pPr lvl="1">
              <a:buFont typeface="Courier New" panose="02070309020205020404" pitchFamily="49" charset="0"/>
              <a:buChar char="o"/>
            </a:pPr>
            <a:r>
              <a:rPr lang="en-US" dirty="0"/>
              <a:t>Number of registry subscriptions (</a:t>
            </a:r>
            <a:r>
              <a:rPr lang="en-US" b="1" dirty="0"/>
              <a:t>weighted 10%</a:t>
            </a:r>
            <a:r>
              <a:rPr lang="en-US" dirty="0"/>
              <a:t>)</a:t>
            </a:r>
          </a:p>
          <a:p>
            <a:pPr marL="457200" lvl="1" indent="0">
              <a:buNone/>
            </a:pPr>
            <a:endParaRPr lang="en-US" dirty="0"/>
          </a:p>
          <a:p>
            <a:pPr lvl="0"/>
            <a:r>
              <a:rPr lang="en-US" b="1" dirty="0"/>
              <a:t>The final score is calculated as follows: </a:t>
            </a:r>
          </a:p>
          <a:p>
            <a:pPr marL="0" indent="0">
              <a:buNone/>
            </a:pPr>
            <a:r>
              <a:rPr lang="en-US" dirty="0"/>
              <a:t>Total points = 5 x Attendance score </a:t>
            </a:r>
            <a:r>
              <a:rPr lang="en-US" b="1" dirty="0">
                <a:solidFill>
                  <a:srgbClr val="C00000"/>
                </a:solidFill>
              </a:rPr>
              <a:t>+</a:t>
            </a:r>
            <a:r>
              <a:rPr lang="en-US" dirty="0"/>
              <a:t> 4 x QIP score </a:t>
            </a:r>
            <a:r>
              <a:rPr lang="en-US" b="1" dirty="0">
                <a:solidFill>
                  <a:srgbClr val="C00000"/>
                </a:solidFill>
              </a:rPr>
              <a:t>+</a:t>
            </a:r>
            <a:r>
              <a:rPr lang="en-US" dirty="0"/>
              <a:t> 1 x Registry score</a:t>
            </a:r>
          </a:p>
        </p:txBody>
      </p:sp>
      <p:sp>
        <p:nvSpPr>
          <p:cNvPr id="4" name="Slide Number Placeholder 3"/>
          <p:cNvSpPr>
            <a:spLocks noGrp="1"/>
          </p:cNvSpPr>
          <p:nvPr>
            <p:ph type="sldNum" sz="quarter" idx="10"/>
          </p:nvPr>
        </p:nvSpPr>
        <p:spPr/>
        <p:txBody>
          <a:bodyPr/>
          <a:lstStyle/>
          <a:p>
            <a:fld id="{19BB7DA4-2697-4546-83A3-2C93572BA837}" type="slidenum">
              <a:rPr lang="en-US">
                <a:solidFill>
                  <a:prstClr val="black">
                    <a:tint val="75000"/>
                  </a:prstClr>
                </a:solidFill>
                <a:latin typeface="Calibri"/>
              </a:rPr>
              <a:pPr/>
              <a:t>15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69021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Star Points:</a:t>
            </a:r>
          </a:p>
        </p:txBody>
      </p:sp>
      <p:sp>
        <p:nvSpPr>
          <p:cNvPr id="4" name="Slide Number Placeholder 3"/>
          <p:cNvSpPr>
            <a:spLocks noGrp="1"/>
          </p:cNvSpPr>
          <p:nvPr>
            <p:ph type="sldNum" sz="quarter" idx="10"/>
          </p:nvPr>
        </p:nvSpPr>
        <p:spPr/>
        <p:txBody>
          <a:bodyPr/>
          <a:lstStyle/>
          <a:p>
            <a:fld id="{19BB7DA4-2697-4546-83A3-2C93572BA837}" type="slidenum">
              <a:rPr lang="en-US">
                <a:solidFill>
                  <a:prstClr val="black">
                    <a:tint val="75000"/>
                  </a:prstClr>
                </a:solidFill>
                <a:latin typeface="Calibri"/>
              </a:rPr>
              <a:pPr/>
              <a:t>16</a:t>
            </a:fld>
            <a:endParaRPr lang="en-US" dirty="0">
              <a:solidFill>
                <a:prstClr val="black">
                  <a:tint val="75000"/>
                </a:prstClr>
              </a:solidFill>
              <a:latin typeface="Calibri"/>
            </a:endParaRPr>
          </a:p>
        </p:txBody>
      </p:sp>
      <p:sp>
        <p:nvSpPr>
          <p:cNvPr id="6" name="Content Placeholder 5">
            <a:extLst>
              <a:ext uri="{FF2B5EF4-FFF2-40B4-BE49-F238E27FC236}">
                <a16:creationId xmlns:a16="http://schemas.microsoft.com/office/drawing/2014/main" id="{2BF73B3A-5674-4C0F-A4BD-8828232DDAA1}"/>
              </a:ext>
            </a:extLst>
          </p:cNvPr>
          <p:cNvSpPr>
            <a:spLocks noGrp="1"/>
          </p:cNvSpPr>
          <p:nvPr>
            <p:ph idx="1"/>
          </p:nvPr>
        </p:nvSpPr>
        <p:spPr>
          <a:xfrm>
            <a:off x="2626823" y="2892828"/>
            <a:ext cx="6600305" cy="3211587"/>
          </a:xfrm>
        </p:spPr>
        <p:txBody>
          <a:bodyPr>
            <a:normAutofit/>
          </a:bodyPr>
          <a:lstStyle/>
          <a:p>
            <a:r>
              <a:rPr lang="en-US" dirty="0"/>
              <a:t>0 Stars		&lt; 17 points</a:t>
            </a:r>
          </a:p>
          <a:p>
            <a:r>
              <a:rPr lang="en-US" dirty="0"/>
              <a:t>1 Star		17-26 points </a:t>
            </a:r>
          </a:p>
          <a:p>
            <a:r>
              <a:rPr lang="en-US" dirty="0"/>
              <a:t>2 Stars		27-40 points		</a:t>
            </a:r>
          </a:p>
          <a:p>
            <a:r>
              <a:rPr lang="en-US" dirty="0"/>
              <a:t>3 Stars		&gt; 40 points</a:t>
            </a:r>
          </a:p>
        </p:txBody>
      </p:sp>
      <p:sp>
        <p:nvSpPr>
          <p:cNvPr id="7" name="TextBox 6">
            <a:extLst>
              <a:ext uri="{FF2B5EF4-FFF2-40B4-BE49-F238E27FC236}">
                <a16:creationId xmlns:a16="http://schemas.microsoft.com/office/drawing/2014/main" id="{619ABCA2-5654-4932-AF05-54701D483D9A}"/>
              </a:ext>
            </a:extLst>
          </p:cNvPr>
          <p:cNvSpPr txBox="1"/>
          <p:nvPr/>
        </p:nvSpPr>
        <p:spPr>
          <a:xfrm>
            <a:off x="1155469" y="1305098"/>
            <a:ext cx="9568873" cy="1077218"/>
          </a:xfrm>
          <a:prstGeom prst="rect">
            <a:avLst/>
          </a:prstGeom>
          <a:noFill/>
        </p:spPr>
        <p:txBody>
          <a:bodyPr wrap="square" rtlCol="0">
            <a:spAutoFit/>
          </a:bodyPr>
          <a:lstStyle/>
          <a:p>
            <a:r>
              <a:rPr lang="en-US" sz="3200" dirty="0"/>
              <a:t>A total of 60 points can be earned.  Points needed for each Star level are as follows:</a:t>
            </a:r>
          </a:p>
        </p:txBody>
      </p:sp>
    </p:spTree>
    <p:extLst>
      <p:ext uri="{BB962C8B-B14F-4D97-AF65-F5344CB8AC3E}">
        <p14:creationId xmlns:p14="http://schemas.microsoft.com/office/powerpoint/2010/main" val="229759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A890F-8D0D-48DD-A462-B0DBE4927CAF}"/>
              </a:ext>
            </a:extLst>
          </p:cNvPr>
          <p:cNvSpPr>
            <a:spLocks noGrp="1"/>
          </p:cNvSpPr>
          <p:nvPr>
            <p:ph type="title"/>
          </p:nvPr>
        </p:nvSpPr>
        <p:spPr/>
        <p:txBody>
          <a:bodyPr/>
          <a:lstStyle/>
          <a:p>
            <a:r>
              <a:rPr lang="en-US" dirty="0"/>
              <a:t>Participation Award 2020</a:t>
            </a:r>
          </a:p>
        </p:txBody>
      </p:sp>
      <p:sp>
        <p:nvSpPr>
          <p:cNvPr id="4" name="Slide Number Placeholder 3">
            <a:extLst>
              <a:ext uri="{FF2B5EF4-FFF2-40B4-BE49-F238E27FC236}">
                <a16:creationId xmlns:a16="http://schemas.microsoft.com/office/drawing/2014/main" id="{84B03055-DB84-46B4-BB40-879B728F5D1C}"/>
              </a:ext>
            </a:extLst>
          </p:cNvPr>
          <p:cNvSpPr>
            <a:spLocks noGrp="1"/>
          </p:cNvSpPr>
          <p:nvPr>
            <p:ph type="sldNum" sz="quarter" idx="10"/>
          </p:nvPr>
        </p:nvSpPr>
        <p:spPr/>
        <p:txBody>
          <a:bodyPr/>
          <a:lstStyle/>
          <a:p>
            <a:fld id="{19BB7DA4-2697-4546-83A3-2C93572BA837}" type="slidenum">
              <a:rPr lang="en-US" smtClean="0"/>
              <a:pPr/>
              <a:t>17</a:t>
            </a:fld>
            <a:endParaRPr lang="en-US" dirty="0"/>
          </a:p>
        </p:txBody>
      </p:sp>
      <p:sp>
        <p:nvSpPr>
          <p:cNvPr id="5" name="Content Placeholder 4">
            <a:extLst>
              <a:ext uri="{FF2B5EF4-FFF2-40B4-BE49-F238E27FC236}">
                <a16:creationId xmlns:a16="http://schemas.microsoft.com/office/drawing/2014/main" id="{FD3C7F0D-35CE-4F1B-98F1-7A0F89A8BBBF}"/>
              </a:ext>
            </a:extLst>
          </p:cNvPr>
          <p:cNvSpPr>
            <a:spLocks noGrp="1"/>
          </p:cNvSpPr>
          <p:nvPr>
            <p:ph idx="1"/>
          </p:nvPr>
        </p:nvSpPr>
        <p:spPr>
          <a:xfrm>
            <a:off x="609600" y="1419403"/>
            <a:ext cx="10972800" cy="3600400"/>
          </a:xfrm>
        </p:spPr>
        <p:txBody>
          <a:bodyPr>
            <a:normAutofit/>
          </a:bodyPr>
          <a:lstStyle/>
          <a:p>
            <a:pPr marL="0" indent="0" algn="ctr">
              <a:buNone/>
            </a:pPr>
            <a:r>
              <a:rPr lang="en-US" b="1" u="sng" dirty="0">
                <a:solidFill>
                  <a:srgbClr val="FF0000"/>
                </a:solidFill>
              </a:rPr>
              <a:t>Other Criteria</a:t>
            </a:r>
          </a:p>
          <a:p>
            <a:r>
              <a:rPr lang="en-US" u="sng" dirty="0"/>
              <a:t>NO</a:t>
            </a:r>
            <a:r>
              <a:rPr lang="en-US" dirty="0"/>
              <a:t> star award if no one from a center attends either meeting (Spring and Fall), regardless of total points</a:t>
            </a:r>
          </a:p>
          <a:p>
            <a:pPr marL="0" indent="0">
              <a:buNone/>
            </a:pPr>
            <a:endParaRPr lang="en-US" dirty="0"/>
          </a:p>
        </p:txBody>
      </p:sp>
    </p:spTree>
    <p:extLst>
      <p:ext uri="{BB962C8B-B14F-4D97-AF65-F5344CB8AC3E}">
        <p14:creationId xmlns:p14="http://schemas.microsoft.com/office/powerpoint/2010/main" val="2429693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BAA61-5204-4628-9A75-192F56F72957}"/>
              </a:ext>
            </a:extLst>
          </p:cNvPr>
          <p:cNvSpPr>
            <a:spLocks noGrp="1"/>
          </p:cNvSpPr>
          <p:nvPr>
            <p:ph type="title"/>
          </p:nvPr>
        </p:nvSpPr>
        <p:spPr/>
        <p:txBody>
          <a:bodyPr/>
          <a:lstStyle/>
          <a:p>
            <a:r>
              <a:rPr lang="en-US" dirty="0"/>
              <a:t>Marketing Your Participation Award</a:t>
            </a:r>
          </a:p>
        </p:txBody>
      </p:sp>
      <p:sp>
        <p:nvSpPr>
          <p:cNvPr id="3" name="Content Placeholder 2">
            <a:extLst>
              <a:ext uri="{FF2B5EF4-FFF2-40B4-BE49-F238E27FC236}">
                <a16:creationId xmlns:a16="http://schemas.microsoft.com/office/drawing/2014/main" id="{5B7F556B-0F06-4966-A5FF-30F7A8584556}"/>
              </a:ext>
            </a:extLst>
          </p:cNvPr>
          <p:cNvSpPr>
            <a:spLocks noGrp="1"/>
          </p:cNvSpPr>
          <p:nvPr>
            <p:ph idx="1"/>
          </p:nvPr>
        </p:nvSpPr>
        <p:spPr>
          <a:xfrm>
            <a:off x="609600" y="1077132"/>
            <a:ext cx="10972800" cy="5109512"/>
          </a:xfrm>
        </p:spPr>
        <p:txBody>
          <a:bodyPr>
            <a:normAutofit fontScale="92500" lnSpcReduction="20000"/>
          </a:bodyPr>
          <a:lstStyle/>
          <a:p>
            <a:r>
              <a:rPr lang="en-US" dirty="0"/>
              <a:t>PSO limitations</a:t>
            </a:r>
          </a:p>
          <a:p>
            <a:pPr lvl="1"/>
            <a:r>
              <a:rPr lang="en-US" dirty="0"/>
              <a:t>Not allowed to publicly report any outcomes data, which is the primary reason we have a Participation Award and not a Quality/Outcomes Award</a:t>
            </a:r>
          </a:p>
          <a:p>
            <a:pPr lvl="1"/>
            <a:r>
              <a:rPr lang="en-US" dirty="0"/>
              <a:t>This is a Participation Award and should not be interpreted or positioned as a direct indicator of the quality of care provided by your institution</a:t>
            </a:r>
          </a:p>
          <a:p>
            <a:pPr lvl="1"/>
            <a:r>
              <a:rPr lang="en-US" dirty="0"/>
              <a:t>The Participation Award is linked to critical activities that shows a center’s commitment to quality improvement and patient engagement, but the award is not and cannot be referenced as an indicator directly tied to quality of care</a:t>
            </a:r>
          </a:p>
          <a:p>
            <a:pPr lvl="1"/>
            <a:r>
              <a:rPr lang="en-US" dirty="0"/>
              <a:t>Cannot be used for competitive marketing purposes</a:t>
            </a:r>
          </a:p>
          <a:p>
            <a:pPr lvl="1"/>
            <a:r>
              <a:rPr lang="en-US" dirty="0"/>
              <a:t>Data from the SVS VQI/SVS PSO can never be used for punitive purposes</a:t>
            </a:r>
          </a:p>
          <a:p>
            <a:pPr lvl="1"/>
            <a:r>
              <a:rPr lang="en-US" dirty="0"/>
              <a:t>Sites receive a Participation Award certificate for 1, 2, and 3 stars</a:t>
            </a:r>
          </a:p>
          <a:p>
            <a:pPr lvl="1"/>
            <a:r>
              <a:rPr lang="en-US" dirty="0"/>
              <a:t>We provide a standard press release when the awards are released</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6911A16E-AF1E-4B2B-B2A7-E444C8B28823}"/>
              </a:ext>
            </a:extLst>
          </p:cNvPr>
          <p:cNvSpPr>
            <a:spLocks noGrp="1"/>
          </p:cNvSpPr>
          <p:nvPr>
            <p:ph type="sldNum" sz="quarter" idx="10"/>
          </p:nvPr>
        </p:nvSpPr>
        <p:spPr/>
        <p:txBody>
          <a:bodyPr/>
          <a:lstStyle/>
          <a:p>
            <a:fld id="{19BB7DA4-2697-4546-83A3-2C93572BA837}" type="slidenum">
              <a:rPr lang="en-US" smtClean="0"/>
              <a:pPr/>
              <a:t>18</a:t>
            </a:fld>
            <a:endParaRPr lang="en-US" dirty="0"/>
          </a:p>
        </p:txBody>
      </p:sp>
    </p:spTree>
    <p:extLst>
      <p:ext uri="{BB962C8B-B14F-4D97-AF65-F5344CB8AC3E}">
        <p14:creationId xmlns:p14="http://schemas.microsoft.com/office/powerpoint/2010/main" val="1121620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0AF3CA-CF4E-4A11-B5BF-E6ECF88F7D8B}"/>
              </a:ext>
            </a:extLst>
          </p:cNvPr>
          <p:cNvSpPr>
            <a:spLocks noGrp="1"/>
          </p:cNvSpPr>
          <p:nvPr>
            <p:ph type="title"/>
          </p:nvPr>
        </p:nvSpPr>
        <p:spPr>
          <a:xfrm>
            <a:off x="607017" y="2775888"/>
            <a:ext cx="10972800" cy="1306224"/>
          </a:xfrm>
        </p:spPr>
        <p:txBody>
          <a:bodyPr/>
          <a:lstStyle/>
          <a:p>
            <a:pPr algn="ctr"/>
            <a:r>
              <a:rPr lang="en-US" sz="7200" b="1" dirty="0"/>
              <a:t>Call for VQI Poster Abstracts for the 2021 VQI Annual Meeting </a:t>
            </a:r>
            <a:br>
              <a:rPr lang="en-US" b="1" dirty="0"/>
            </a:br>
            <a:endParaRPr lang="en-US" dirty="0"/>
          </a:p>
        </p:txBody>
      </p:sp>
      <p:sp>
        <p:nvSpPr>
          <p:cNvPr id="4" name="Slide Number Placeholder 3">
            <a:extLst>
              <a:ext uri="{FF2B5EF4-FFF2-40B4-BE49-F238E27FC236}">
                <a16:creationId xmlns:a16="http://schemas.microsoft.com/office/drawing/2014/main" id="{C42B11C1-FAAB-4AC7-8674-320343CA8124}"/>
              </a:ext>
            </a:extLst>
          </p:cNvPr>
          <p:cNvSpPr>
            <a:spLocks noGrp="1"/>
          </p:cNvSpPr>
          <p:nvPr>
            <p:ph type="sldNum" sz="quarter" idx="10"/>
          </p:nvPr>
        </p:nvSpPr>
        <p:spPr/>
        <p:txBody>
          <a:bodyPr/>
          <a:lstStyle/>
          <a:p>
            <a:fld id="{19BB7DA4-2697-4546-83A3-2C93572BA837}" type="slidenum">
              <a:rPr lang="en-US" smtClean="0"/>
              <a:pPr/>
              <a:t>19</a:t>
            </a:fld>
            <a:endParaRPr lang="en-US" dirty="0"/>
          </a:p>
        </p:txBody>
      </p:sp>
    </p:spTree>
    <p:extLst>
      <p:ext uri="{BB962C8B-B14F-4D97-AF65-F5344CB8AC3E}">
        <p14:creationId xmlns:p14="http://schemas.microsoft.com/office/powerpoint/2010/main" val="72223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6EAD-6884-4FC9-B90A-B85D792C39D4}"/>
              </a:ext>
            </a:extLst>
          </p:cNvPr>
          <p:cNvSpPr>
            <a:spLocks noGrp="1"/>
          </p:cNvSpPr>
          <p:nvPr>
            <p:ph type="title"/>
          </p:nvPr>
        </p:nvSpPr>
        <p:spPr/>
        <p:txBody>
          <a:bodyPr/>
          <a:lstStyle/>
          <a:p>
            <a:r>
              <a:rPr lang="en-US" dirty="0"/>
              <a:t>Meeting agenda and minutes</a:t>
            </a:r>
          </a:p>
        </p:txBody>
      </p:sp>
      <p:sp>
        <p:nvSpPr>
          <p:cNvPr id="3" name="Content Placeholder 2">
            <a:extLst>
              <a:ext uri="{FF2B5EF4-FFF2-40B4-BE49-F238E27FC236}">
                <a16:creationId xmlns:a16="http://schemas.microsoft.com/office/drawing/2014/main" id="{4D4B635B-E7E8-4A9E-9D02-9D49856D08C4}"/>
              </a:ext>
            </a:extLst>
          </p:cNvPr>
          <p:cNvSpPr>
            <a:spLocks noGrp="1"/>
          </p:cNvSpPr>
          <p:nvPr>
            <p:ph idx="1"/>
          </p:nvPr>
        </p:nvSpPr>
        <p:spPr>
          <a:xfrm>
            <a:off x="609600" y="1066800"/>
            <a:ext cx="10972800" cy="5119844"/>
          </a:xfrm>
        </p:spPr>
        <p:txBody>
          <a:bodyPr>
            <a:normAutofit fontScale="70000" lnSpcReduction="20000"/>
          </a:bodyPr>
          <a:lstStyle/>
          <a:p>
            <a:r>
              <a:rPr lang="en-US" dirty="0"/>
              <a:t>Roll call</a:t>
            </a:r>
          </a:p>
          <a:p>
            <a:r>
              <a:rPr lang="en-US" dirty="0"/>
              <a:t>Review of 2020 Participation Award Criteria – see slides</a:t>
            </a:r>
          </a:p>
          <a:p>
            <a:pPr lvl="1"/>
            <a:r>
              <a:rPr lang="en-US" dirty="0"/>
              <a:t>Emphasized that Board meeting does not include vascular meetings or quality meetings. Must include trustees, CEO, COO, etc.</a:t>
            </a:r>
          </a:p>
          <a:p>
            <a:r>
              <a:rPr lang="en-US" dirty="0"/>
              <a:t>Call for abstracts for 2021 VQI Annual Meeting – see slides</a:t>
            </a:r>
          </a:p>
          <a:p>
            <a:pPr lvl="1"/>
            <a:r>
              <a:rPr lang="en-US" dirty="0"/>
              <a:t>Posters that were accepted for 2020 will automatically be accepted into the 2021 poster session without the need to resubmit</a:t>
            </a:r>
          </a:p>
          <a:p>
            <a:r>
              <a:rPr lang="en-US" dirty="0"/>
              <a:t>Presentation by Sheila DeBastiani – PDSA worksheet – see slides. </a:t>
            </a:r>
            <a:r>
              <a:rPr lang="en-US" dirty="0">
                <a:solidFill>
                  <a:srgbClr val="FF0000"/>
                </a:solidFill>
              </a:rPr>
              <a:t>THANKS SHEILA!!!!</a:t>
            </a:r>
          </a:p>
          <a:p>
            <a:r>
              <a:rPr lang="en-US" dirty="0"/>
              <a:t>Review charters from participants with roundtable discussion – </a:t>
            </a:r>
            <a:r>
              <a:rPr lang="en-US"/>
              <a:t>No comments</a:t>
            </a:r>
            <a:endParaRPr lang="en-US" dirty="0"/>
          </a:p>
          <a:p>
            <a:r>
              <a:rPr lang="en-US" dirty="0"/>
              <a:t>Combining Documentation and LTFU calls</a:t>
            </a:r>
          </a:p>
          <a:p>
            <a:pPr lvl="1"/>
            <a:r>
              <a:rPr lang="en-US" dirty="0"/>
              <a:t>In order to streamline time commitment from 4 calls to 2 calls, I’m combining Documentation and LTFU calls and D/C Meds and Clinical calls. </a:t>
            </a:r>
          </a:p>
          <a:p>
            <a:r>
              <a:rPr lang="en-US" dirty="0"/>
              <a:t>Future schedule for LTFU and Documentation focus call</a:t>
            </a:r>
          </a:p>
          <a:p>
            <a:pPr lvl="1"/>
            <a:r>
              <a:rPr lang="en-US" dirty="0"/>
              <a:t>During the call we decided to continue to meet every other month on the 3rd Friday. After the call – the need to make all focus calls quarterly was determined. Next call will be Friday, April 16</a:t>
            </a:r>
            <a:r>
              <a:rPr lang="en-US" baseline="30000" dirty="0"/>
              <a:t>th</a:t>
            </a:r>
            <a:r>
              <a:rPr lang="en-US" dirty="0"/>
              <a:t> at 12n CT. Will cancel all current invites and issue new ones with the quarterly schedule. </a:t>
            </a:r>
          </a:p>
          <a:p>
            <a:pPr lvl="1"/>
            <a:r>
              <a:rPr lang="en-US" dirty="0"/>
              <a:t>Schedule will be Jan, April, July, Oct on the 3</a:t>
            </a:r>
            <a:r>
              <a:rPr lang="en-US" baseline="30000" dirty="0"/>
              <a:t>rd</a:t>
            </a:r>
            <a:r>
              <a:rPr lang="en-US" dirty="0"/>
              <a:t> Friday, unless a schedule conflict. </a:t>
            </a:r>
          </a:p>
          <a:p>
            <a:endParaRPr lang="en-US" dirty="0"/>
          </a:p>
        </p:txBody>
      </p:sp>
      <p:sp>
        <p:nvSpPr>
          <p:cNvPr id="4" name="Slide Number Placeholder 3">
            <a:extLst>
              <a:ext uri="{FF2B5EF4-FFF2-40B4-BE49-F238E27FC236}">
                <a16:creationId xmlns:a16="http://schemas.microsoft.com/office/drawing/2014/main" id="{ECC1D0B8-108F-4534-A271-D0D23DF8661F}"/>
              </a:ext>
            </a:extLst>
          </p:cNvPr>
          <p:cNvSpPr>
            <a:spLocks noGrp="1"/>
          </p:cNvSpPr>
          <p:nvPr>
            <p:ph type="sldNum" sz="quarter" idx="10"/>
          </p:nvPr>
        </p:nvSpPr>
        <p:spPr/>
        <p:txBody>
          <a:bodyPr/>
          <a:lstStyle/>
          <a:p>
            <a:fld id="{19BB7DA4-2697-4546-83A3-2C93572BA837}" type="slidenum">
              <a:rPr lang="en-US" smtClean="0"/>
              <a:pPr/>
              <a:t>2</a:t>
            </a:fld>
            <a:endParaRPr lang="en-US" dirty="0"/>
          </a:p>
        </p:txBody>
      </p:sp>
    </p:spTree>
    <p:extLst>
      <p:ext uri="{BB962C8B-B14F-4D97-AF65-F5344CB8AC3E}">
        <p14:creationId xmlns:p14="http://schemas.microsoft.com/office/powerpoint/2010/main" val="3570758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58EC-F218-4C2D-99FB-1596BD7F61B7}"/>
              </a:ext>
            </a:extLst>
          </p:cNvPr>
          <p:cNvSpPr>
            <a:spLocks noGrp="1"/>
          </p:cNvSpPr>
          <p:nvPr>
            <p:ph type="title"/>
          </p:nvPr>
        </p:nvSpPr>
        <p:spPr/>
        <p:txBody>
          <a:bodyPr/>
          <a:lstStyle/>
          <a:p>
            <a:r>
              <a:rPr lang="en-US" dirty="0"/>
              <a:t>2021 Poster Abstract Information</a:t>
            </a:r>
          </a:p>
        </p:txBody>
      </p:sp>
      <p:sp>
        <p:nvSpPr>
          <p:cNvPr id="3" name="Content Placeholder 2">
            <a:extLst>
              <a:ext uri="{FF2B5EF4-FFF2-40B4-BE49-F238E27FC236}">
                <a16:creationId xmlns:a16="http://schemas.microsoft.com/office/drawing/2014/main" id="{BA202DB4-1E16-405B-9562-CE1569E883A9}"/>
              </a:ext>
            </a:extLst>
          </p:cNvPr>
          <p:cNvSpPr>
            <a:spLocks noGrp="1"/>
          </p:cNvSpPr>
          <p:nvPr>
            <p:ph idx="1"/>
          </p:nvPr>
        </p:nvSpPr>
        <p:spPr>
          <a:xfrm>
            <a:off x="609600" y="1201119"/>
            <a:ext cx="10972800" cy="4820170"/>
          </a:xfrm>
        </p:spPr>
        <p:txBody>
          <a:bodyPr/>
          <a:lstStyle/>
          <a:p>
            <a:pPr marL="0" indent="0">
              <a:buNone/>
            </a:pPr>
            <a:r>
              <a:rPr lang="en-US" dirty="0"/>
              <a:t>Where:	San Diego Convention Center – San Diego, CA</a:t>
            </a:r>
          </a:p>
          <a:p>
            <a:pPr marL="0" indent="0">
              <a:buNone/>
            </a:pPr>
            <a:r>
              <a:rPr lang="en-US" dirty="0"/>
              <a:t>When: 	Tuesday, August 17, 2021 12:00PM – 6:30PM*</a:t>
            </a:r>
            <a:br>
              <a:rPr lang="en-US" dirty="0"/>
            </a:br>
            <a:r>
              <a:rPr lang="en-US" dirty="0"/>
              <a:t>		Wednesday, August 18, 2021 8:00AM – 5:00PM</a:t>
            </a:r>
          </a:p>
          <a:p>
            <a:pPr marL="0" indent="0">
              <a:buNone/>
            </a:pPr>
            <a:r>
              <a:rPr lang="en-US" i="1" dirty="0"/>
              <a:t>*Poster Presentation and Networking Reception – Tuesday, August 17</a:t>
            </a:r>
            <a:r>
              <a:rPr lang="en-US" i="1" baseline="30000" dirty="0"/>
              <a:t>th</a:t>
            </a:r>
            <a:r>
              <a:rPr lang="en-US" i="1" dirty="0"/>
              <a:t> at 5:00PM to 6:30P</a:t>
            </a:r>
            <a:br>
              <a:rPr lang="en-US" dirty="0"/>
            </a:b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2EA3A3B-54B8-49F2-B82D-083F40C20A8E}"/>
              </a:ext>
            </a:extLst>
          </p:cNvPr>
          <p:cNvSpPr>
            <a:spLocks noGrp="1"/>
          </p:cNvSpPr>
          <p:nvPr>
            <p:ph type="sldNum" sz="quarter" idx="10"/>
          </p:nvPr>
        </p:nvSpPr>
        <p:spPr/>
        <p:txBody>
          <a:bodyPr/>
          <a:lstStyle/>
          <a:p>
            <a:fld id="{19BB7DA4-2697-4546-83A3-2C93572BA837}" type="slidenum">
              <a:rPr lang="en-US" smtClean="0"/>
              <a:pPr/>
              <a:t>20</a:t>
            </a:fld>
            <a:endParaRPr lang="en-US" dirty="0"/>
          </a:p>
        </p:txBody>
      </p:sp>
    </p:spTree>
    <p:extLst>
      <p:ext uri="{BB962C8B-B14F-4D97-AF65-F5344CB8AC3E}">
        <p14:creationId xmlns:p14="http://schemas.microsoft.com/office/powerpoint/2010/main" val="2220330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77D4-A72B-4ADA-A931-F207D82586B4}"/>
              </a:ext>
            </a:extLst>
          </p:cNvPr>
          <p:cNvSpPr>
            <a:spLocks noGrp="1"/>
          </p:cNvSpPr>
          <p:nvPr>
            <p:ph type="title"/>
          </p:nvPr>
        </p:nvSpPr>
        <p:spPr/>
        <p:txBody>
          <a:bodyPr/>
          <a:lstStyle/>
          <a:p>
            <a:r>
              <a:rPr lang="en-US" dirty="0"/>
              <a:t>2021 Poster Abstract Information</a:t>
            </a:r>
          </a:p>
        </p:txBody>
      </p:sp>
      <p:sp>
        <p:nvSpPr>
          <p:cNvPr id="3" name="Content Placeholder 2">
            <a:extLst>
              <a:ext uri="{FF2B5EF4-FFF2-40B4-BE49-F238E27FC236}">
                <a16:creationId xmlns:a16="http://schemas.microsoft.com/office/drawing/2014/main" id="{C3F732E6-4934-4712-A5FC-A0031677501A}"/>
              </a:ext>
            </a:extLst>
          </p:cNvPr>
          <p:cNvSpPr>
            <a:spLocks noGrp="1"/>
          </p:cNvSpPr>
          <p:nvPr>
            <p:ph idx="1"/>
          </p:nvPr>
        </p:nvSpPr>
        <p:spPr>
          <a:xfrm>
            <a:off x="733586" y="1328258"/>
            <a:ext cx="10972800" cy="4739327"/>
          </a:xfrm>
        </p:spPr>
        <p:txBody>
          <a:bodyPr>
            <a:normAutofit lnSpcReduction="10000"/>
          </a:bodyPr>
          <a:lstStyle/>
          <a:p>
            <a:r>
              <a:rPr lang="en-US" dirty="0"/>
              <a:t>Planning on an in-person meeting</a:t>
            </a:r>
          </a:p>
          <a:p>
            <a:r>
              <a:rPr lang="en-US" dirty="0"/>
              <a:t>The protection and safety of our attendees remain our top priority </a:t>
            </a:r>
          </a:p>
          <a:p>
            <a:r>
              <a:rPr lang="en-US" dirty="0"/>
              <a:t>If needed, we will once again convert the meeting into an all-virtual format</a:t>
            </a:r>
          </a:p>
          <a:p>
            <a:r>
              <a:rPr lang="en-US" dirty="0"/>
              <a:t>Incorporating some aspects of virtual online learning </a:t>
            </a:r>
          </a:p>
          <a:p>
            <a:r>
              <a:rPr lang="en-US" dirty="0"/>
              <a:t>Posters that were accepted for 2020 will automatically be accepted into the 2021 poster session without the need to resubmit</a:t>
            </a:r>
          </a:p>
          <a:p>
            <a:pPr lvl="1"/>
            <a:endParaRPr lang="en-US" u="sng" dirty="0"/>
          </a:p>
          <a:p>
            <a:endParaRPr lang="en-US" dirty="0"/>
          </a:p>
        </p:txBody>
      </p:sp>
      <p:sp>
        <p:nvSpPr>
          <p:cNvPr id="4" name="Slide Number Placeholder 3">
            <a:extLst>
              <a:ext uri="{FF2B5EF4-FFF2-40B4-BE49-F238E27FC236}">
                <a16:creationId xmlns:a16="http://schemas.microsoft.com/office/drawing/2014/main" id="{4D663596-9180-4BA5-849D-5BE92524BD9A}"/>
              </a:ext>
            </a:extLst>
          </p:cNvPr>
          <p:cNvSpPr>
            <a:spLocks noGrp="1"/>
          </p:cNvSpPr>
          <p:nvPr>
            <p:ph type="sldNum" sz="quarter" idx="10"/>
          </p:nvPr>
        </p:nvSpPr>
        <p:spPr/>
        <p:txBody>
          <a:bodyPr/>
          <a:lstStyle/>
          <a:p>
            <a:fld id="{19BB7DA4-2697-4546-83A3-2C93572BA837}" type="slidenum">
              <a:rPr lang="en-US" smtClean="0"/>
              <a:pPr/>
              <a:t>21</a:t>
            </a:fld>
            <a:endParaRPr lang="en-US" dirty="0"/>
          </a:p>
        </p:txBody>
      </p:sp>
    </p:spTree>
    <p:extLst>
      <p:ext uri="{BB962C8B-B14F-4D97-AF65-F5344CB8AC3E}">
        <p14:creationId xmlns:p14="http://schemas.microsoft.com/office/powerpoint/2010/main" val="2497242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A553A-38CE-4435-83C1-B1DD22105DAE}"/>
              </a:ext>
            </a:extLst>
          </p:cNvPr>
          <p:cNvSpPr>
            <a:spLocks noGrp="1"/>
          </p:cNvSpPr>
          <p:nvPr>
            <p:ph type="title"/>
          </p:nvPr>
        </p:nvSpPr>
        <p:spPr/>
        <p:txBody>
          <a:bodyPr/>
          <a:lstStyle/>
          <a:p>
            <a:r>
              <a:rPr lang="en-US" dirty="0"/>
              <a:t>Showcase you and your center’s work!!</a:t>
            </a:r>
          </a:p>
        </p:txBody>
      </p:sp>
      <p:sp>
        <p:nvSpPr>
          <p:cNvPr id="3" name="Content Placeholder 2">
            <a:extLst>
              <a:ext uri="{FF2B5EF4-FFF2-40B4-BE49-F238E27FC236}">
                <a16:creationId xmlns:a16="http://schemas.microsoft.com/office/drawing/2014/main" id="{E1A7C7B6-0291-428C-BA07-F19301F5FDB0}"/>
              </a:ext>
            </a:extLst>
          </p:cNvPr>
          <p:cNvSpPr>
            <a:spLocks noGrp="1"/>
          </p:cNvSpPr>
          <p:nvPr>
            <p:ph idx="1"/>
          </p:nvPr>
        </p:nvSpPr>
        <p:spPr>
          <a:xfrm>
            <a:off x="609600" y="1449093"/>
            <a:ext cx="10972800" cy="3843578"/>
          </a:xfrm>
        </p:spPr>
        <p:txBody>
          <a:bodyPr>
            <a:normAutofit fontScale="92500" lnSpcReduction="10000"/>
          </a:bodyPr>
          <a:lstStyle/>
          <a:p>
            <a:pPr marL="0" indent="0" algn="ctr">
              <a:buNone/>
            </a:pPr>
            <a:r>
              <a:rPr lang="en-US" dirty="0"/>
              <a:t>Opportunity to present your work in quality improvement and research </a:t>
            </a:r>
            <a:r>
              <a:rPr lang="en-US" b="1" dirty="0"/>
              <a:t>utilizing VQI data </a:t>
            </a:r>
          </a:p>
          <a:p>
            <a:pPr marL="0" indent="0">
              <a:buNone/>
            </a:pPr>
            <a:endParaRPr lang="en-US" dirty="0"/>
          </a:p>
          <a:p>
            <a:r>
              <a:rPr lang="en-US" dirty="0"/>
              <a:t>Target audience:</a:t>
            </a:r>
          </a:p>
          <a:p>
            <a:pPr lvl="1"/>
            <a:r>
              <a:rPr lang="en-US" dirty="0"/>
              <a:t>Vascular surgeons and interventional providers</a:t>
            </a:r>
          </a:p>
          <a:p>
            <a:pPr lvl="1"/>
            <a:r>
              <a:rPr lang="en-US" dirty="0"/>
              <a:t>Data managers/abstractors</a:t>
            </a:r>
          </a:p>
          <a:p>
            <a:pPr lvl="1"/>
            <a:r>
              <a:rPr lang="en-US" dirty="0"/>
              <a:t>Nurses, NPs, PAs </a:t>
            </a:r>
          </a:p>
          <a:p>
            <a:pPr lvl="1"/>
            <a:r>
              <a:rPr lang="en-US" dirty="0"/>
              <a:t>Quality improvement professionals </a:t>
            </a:r>
          </a:p>
          <a:p>
            <a:endParaRPr lang="en-US" dirty="0"/>
          </a:p>
        </p:txBody>
      </p:sp>
      <p:sp>
        <p:nvSpPr>
          <p:cNvPr id="4" name="Slide Number Placeholder 3">
            <a:extLst>
              <a:ext uri="{FF2B5EF4-FFF2-40B4-BE49-F238E27FC236}">
                <a16:creationId xmlns:a16="http://schemas.microsoft.com/office/drawing/2014/main" id="{1A7AAA8C-F25B-455F-9FBB-5DA1D8C436FD}"/>
              </a:ext>
            </a:extLst>
          </p:cNvPr>
          <p:cNvSpPr>
            <a:spLocks noGrp="1"/>
          </p:cNvSpPr>
          <p:nvPr>
            <p:ph type="sldNum" sz="quarter" idx="10"/>
          </p:nvPr>
        </p:nvSpPr>
        <p:spPr/>
        <p:txBody>
          <a:bodyPr/>
          <a:lstStyle/>
          <a:p>
            <a:fld id="{19BB7DA4-2697-4546-83A3-2C93572BA837}" type="slidenum">
              <a:rPr lang="en-US" smtClean="0"/>
              <a:pPr/>
              <a:t>22</a:t>
            </a:fld>
            <a:endParaRPr lang="en-US" dirty="0"/>
          </a:p>
        </p:txBody>
      </p:sp>
    </p:spTree>
    <p:extLst>
      <p:ext uri="{BB962C8B-B14F-4D97-AF65-F5344CB8AC3E}">
        <p14:creationId xmlns:p14="http://schemas.microsoft.com/office/powerpoint/2010/main" val="2424597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9BB7DA4-2697-4546-83A3-2C93572BA837}" type="slidenum">
              <a:rPr lang="en-US">
                <a:solidFill>
                  <a:prstClr val="black">
                    <a:tint val="75000"/>
                  </a:prstClr>
                </a:solidFill>
                <a:latin typeface="Calibri"/>
              </a:rPr>
              <a:pPr/>
              <a:t>23</a:t>
            </a:fld>
            <a:endParaRPr lang="en-US" dirty="0">
              <a:solidFill>
                <a:prstClr val="black">
                  <a:tint val="75000"/>
                </a:prstClr>
              </a:solidFill>
              <a:latin typeface="Calibri"/>
            </a:endParaRPr>
          </a:p>
        </p:txBody>
      </p:sp>
      <p:sp>
        <p:nvSpPr>
          <p:cNvPr id="6" name="Title 5">
            <a:extLst>
              <a:ext uri="{FF2B5EF4-FFF2-40B4-BE49-F238E27FC236}">
                <a16:creationId xmlns:a16="http://schemas.microsoft.com/office/drawing/2014/main" id="{C9E8EAFA-6FD0-40B2-80EA-C43E843E54C1}"/>
              </a:ext>
            </a:extLst>
          </p:cNvPr>
          <p:cNvSpPr>
            <a:spLocks noGrp="1"/>
          </p:cNvSpPr>
          <p:nvPr>
            <p:ph type="title"/>
          </p:nvPr>
        </p:nvSpPr>
        <p:spPr/>
        <p:txBody>
          <a:bodyPr/>
          <a:lstStyle/>
          <a:p>
            <a:r>
              <a:rPr lang="en-US" dirty="0"/>
              <a:t>Poster Abstract Submission</a:t>
            </a:r>
          </a:p>
        </p:txBody>
      </p:sp>
      <p:sp>
        <p:nvSpPr>
          <p:cNvPr id="8" name="Content Placeholder 7">
            <a:extLst>
              <a:ext uri="{FF2B5EF4-FFF2-40B4-BE49-F238E27FC236}">
                <a16:creationId xmlns:a16="http://schemas.microsoft.com/office/drawing/2014/main" id="{E00296D7-A78F-4BF9-B014-E187EC6F9CEC}"/>
              </a:ext>
            </a:extLst>
          </p:cNvPr>
          <p:cNvSpPr>
            <a:spLocks noGrp="1"/>
          </p:cNvSpPr>
          <p:nvPr>
            <p:ph idx="1"/>
          </p:nvPr>
        </p:nvSpPr>
        <p:spPr>
          <a:xfrm>
            <a:off x="609600" y="1597794"/>
            <a:ext cx="10972800" cy="4423495"/>
          </a:xfrm>
        </p:spPr>
        <p:txBody>
          <a:bodyPr>
            <a:normAutofit/>
          </a:bodyPr>
          <a:lstStyle/>
          <a:p>
            <a:pPr marL="0" indent="0" algn="ctr">
              <a:buNone/>
            </a:pPr>
            <a:r>
              <a:rPr lang="en-US" b="1" dirty="0"/>
              <a:t>Key Dates for Abstracts:</a:t>
            </a:r>
            <a:endParaRPr lang="en-US" dirty="0"/>
          </a:p>
          <a:p>
            <a:r>
              <a:rPr lang="en-US" dirty="0"/>
              <a:t>Abstract submission deadline: February 7, 2021 at 3 p.m. CT</a:t>
            </a:r>
          </a:p>
          <a:p>
            <a:r>
              <a:rPr lang="en-US" dirty="0"/>
              <a:t>Notification of acceptance: March 1, 2021</a:t>
            </a:r>
          </a:p>
          <a:p>
            <a:r>
              <a:rPr lang="en-US" dirty="0"/>
              <a:t>Poster details will be provided when an abstract has been accepted.</a:t>
            </a:r>
            <a:br>
              <a:rPr lang="en-US" dirty="0"/>
            </a:br>
            <a:endParaRPr lang="en-US" dirty="0"/>
          </a:p>
        </p:txBody>
      </p:sp>
    </p:spTree>
    <p:extLst>
      <p:ext uri="{BB962C8B-B14F-4D97-AF65-F5344CB8AC3E}">
        <p14:creationId xmlns:p14="http://schemas.microsoft.com/office/powerpoint/2010/main" val="2304843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9BB7DA4-2697-4546-83A3-2C93572BA837}" type="slidenum">
              <a:rPr lang="en-US">
                <a:solidFill>
                  <a:prstClr val="black">
                    <a:tint val="75000"/>
                  </a:prstClr>
                </a:solidFill>
                <a:latin typeface="Calibri"/>
              </a:rPr>
              <a:pPr/>
              <a:t>24</a:t>
            </a:fld>
            <a:endParaRPr lang="en-US" dirty="0">
              <a:solidFill>
                <a:prstClr val="black">
                  <a:tint val="75000"/>
                </a:prstClr>
              </a:solidFill>
              <a:latin typeface="Calibri"/>
            </a:endParaRPr>
          </a:p>
        </p:txBody>
      </p:sp>
      <p:sp>
        <p:nvSpPr>
          <p:cNvPr id="6" name="Title 5">
            <a:extLst>
              <a:ext uri="{FF2B5EF4-FFF2-40B4-BE49-F238E27FC236}">
                <a16:creationId xmlns:a16="http://schemas.microsoft.com/office/drawing/2014/main" id="{C9E8EAFA-6FD0-40B2-80EA-C43E843E54C1}"/>
              </a:ext>
            </a:extLst>
          </p:cNvPr>
          <p:cNvSpPr>
            <a:spLocks noGrp="1"/>
          </p:cNvSpPr>
          <p:nvPr>
            <p:ph type="title"/>
          </p:nvPr>
        </p:nvSpPr>
        <p:spPr/>
        <p:txBody>
          <a:bodyPr/>
          <a:lstStyle/>
          <a:p>
            <a:r>
              <a:rPr lang="en-US" dirty="0"/>
              <a:t>Poster Abstract Submission Guidelines</a:t>
            </a:r>
          </a:p>
        </p:txBody>
      </p:sp>
      <p:sp>
        <p:nvSpPr>
          <p:cNvPr id="8" name="Content Placeholder 7">
            <a:extLst>
              <a:ext uri="{FF2B5EF4-FFF2-40B4-BE49-F238E27FC236}">
                <a16:creationId xmlns:a16="http://schemas.microsoft.com/office/drawing/2014/main" id="{E00296D7-A78F-4BF9-B014-E187EC6F9CEC}"/>
              </a:ext>
            </a:extLst>
          </p:cNvPr>
          <p:cNvSpPr>
            <a:spLocks noGrp="1"/>
          </p:cNvSpPr>
          <p:nvPr>
            <p:ph idx="1"/>
          </p:nvPr>
        </p:nvSpPr>
        <p:spPr>
          <a:xfrm>
            <a:off x="170481" y="1597794"/>
            <a:ext cx="11848455" cy="4423495"/>
          </a:xfrm>
        </p:spPr>
        <p:txBody>
          <a:bodyPr>
            <a:normAutofit/>
          </a:bodyPr>
          <a:lstStyle/>
          <a:p>
            <a:pPr marL="0" indent="0" algn="ctr">
              <a:buNone/>
            </a:pPr>
            <a:r>
              <a:rPr lang="en-US" dirty="0"/>
              <a:t>Poster Submissions for </a:t>
            </a:r>
            <a:r>
              <a:rPr lang="en-US" b="1" dirty="0"/>
              <a:t>Quality Improvement </a:t>
            </a:r>
            <a:r>
              <a:rPr lang="en-US" dirty="0"/>
              <a:t>Projects should include:</a:t>
            </a:r>
          </a:p>
          <a:p>
            <a:pPr lvl="0"/>
            <a:r>
              <a:rPr lang="en-US" dirty="0"/>
              <a:t>Problem Statement</a:t>
            </a:r>
          </a:p>
          <a:p>
            <a:pPr lvl="0"/>
            <a:r>
              <a:rPr lang="en-US" dirty="0"/>
              <a:t>Goals</a:t>
            </a:r>
          </a:p>
          <a:p>
            <a:pPr lvl="0"/>
            <a:r>
              <a:rPr lang="en-US" dirty="0"/>
              <a:t>Improvement Strategies</a:t>
            </a:r>
          </a:p>
          <a:p>
            <a:pPr lvl="0"/>
            <a:r>
              <a:rPr lang="en-US" dirty="0"/>
              <a:t>Results</a:t>
            </a:r>
          </a:p>
          <a:p>
            <a:pPr lvl="0"/>
            <a:r>
              <a:rPr lang="en-US" dirty="0"/>
              <a:t>Challenges/Lessons Learned</a:t>
            </a:r>
          </a:p>
          <a:p>
            <a:pPr lvl="0"/>
            <a:r>
              <a:rPr lang="en-US" dirty="0"/>
              <a:t>Success Factors</a:t>
            </a:r>
          </a:p>
          <a:p>
            <a:pPr marL="0" indent="0">
              <a:buNone/>
            </a:pPr>
            <a:endParaRPr lang="en-US" dirty="0"/>
          </a:p>
        </p:txBody>
      </p:sp>
    </p:spTree>
    <p:extLst>
      <p:ext uri="{BB962C8B-B14F-4D97-AF65-F5344CB8AC3E}">
        <p14:creationId xmlns:p14="http://schemas.microsoft.com/office/powerpoint/2010/main" val="86480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77D4-A72B-4ADA-A931-F207D82586B4}"/>
              </a:ext>
            </a:extLst>
          </p:cNvPr>
          <p:cNvSpPr>
            <a:spLocks noGrp="1"/>
          </p:cNvSpPr>
          <p:nvPr>
            <p:ph type="title"/>
          </p:nvPr>
        </p:nvSpPr>
        <p:spPr/>
        <p:txBody>
          <a:bodyPr/>
          <a:lstStyle/>
          <a:p>
            <a:r>
              <a:rPr lang="en-US" dirty="0"/>
              <a:t>2021 Poster Abstract Information</a:t>
            </a:r>
          </a:p>
        </p:txBody>
      </p:sp>
      <p:sp>
        <p:nvSpPr>
          <p:cNvPr id="3" name="Content Placeholder 2">
            <a:extLst>
              <a:ext uri="{FF2B5EF4-FFF2-40B4-BE49-F238E27FC236}">
                <a16:creationId xmlns:a16="http://schemas.microsoft.com/office/drawing/2014/main" id="{C3F732E6-4934-4712-A5FC-A0031677501A}"/>
              </a:ext>
            </a:extLst>
          </p:cNvPr>
          <p:cNvSpPr>
            <a:spLocks noGrp="1"/>
          </p:cNvSpPr>
          <p:nvPr>
            <p:ph idx="1"/>
          </p:nvPr>
        </p:nvSpPr>
        <p:spPr>
          <a:xfrm>
            <a:off x="607017" y="1177772"/>
            <a:ext cx="10972800" cy="4502455"/>
          </a:xfrm>
        </p:spPr>
        <p:txBody>
          <a:bodyPr/>
          <a:lstStyle/>
          <a:p>
            <a:pPr marL="0" indent="0" algn="ctr">
              <a:buNone/>
            </a:pPr>
            <a:r>
              <a:rPr lang="en-US" dirty="0"/>
              <a:t>Poster submissions for </a:t>
            </a:r>
            <a:r>
              <a:rPr lang="en-US" b="1" dirty="0"/>
              <a:t>Research projects</a:t>
            </a:r>
            <a:r>
              <a:rPr lang="en-US" dirty="0"/>
              <a:t> should include:</a:t>
            </a:r>
          </a:p>
          <a:p>
            <a:r>
              <a:rPr lang="en-US" dirty="0"/>
              <a:t>Objective/Introduction</a:t>
            </a:r>
          </a:p>
          <a:p>
            <a:r>
              <a:rPr lang="en-US" dirty="0"/>
              <a:t>Methods</a:t>
            </a:r>
          </a:p>
          <a:p>
            <a:r>
              <a:rPr lang="en-US" dirty="0"/>
              <a:t>Results</a:t>
            </a:r>
          </a:p>
          <a:p>
            <a:r>
              <a:rPr lang="en-US" dirty="0"/>
              <a:t>Conclusions </a:t>
            </a:r>
          </a:p>
          <a:p>
            <a:endParaRPr lang="en-US" dirty="0"/>
          </a:p>
        </p:txBody>
      </p:sp>
      <p:sp>
        <p:nvSpPr>
          <p:cNvPr id="4" name="Slide Number Placeholder 3">
            <a:extLst>
              <a:ext uri="{FF2B5EF4-FFF2-40B4-BE49-F238E27FC236}">
                <a16:creationId xmlns:a16="http://schemas.microsoft.com/office/drawing/2014/main" id="{4D663596-9180-4BA5-849D-5BE92524BD9A}"/>
              </a:ext>
            </a:extLst>
          </p:cNvPr>
          <p:cNvSpPr>
            <a:spLocks noGrp="1"/>
          </p:cNvSpPr>
          <p:nvPr>
            <p:ph type="sldNum" sz="quarter" idx="10"/>
          </p:nvPr>
        </p:nvSpPr>
        <p:spPr/>
        <p:txBody>
          <a:bodyPr/>
          <a:lstStyle/>
          <a:p>
            <a:fld id="{19BB7DA4-2697-4546-83A3-2C93572BA837}" type="slidenum">
              <a:rPr lang="en-US" smtClean="0"/>
              <a:pPr/>
              <a:t>25</a:t>
            </a:fld>
            <a:endParaRPr lang="en-US" dirty="0"/>
          </a:p>
        </p:txBody>
      </p:sp>
    </p:spTree>
    <p:extLst>
      <p:ext uri="{BB962C8B-B14F-4D97-AF65-F5344CB8AC3E}">
        <p14:creationId xmlns:p14="http://schemas.microsoft.com/office/powerpoint/2010/main" val="4046066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9BB7DA4-2697-4546-83A3-2C93572BA837}" type="slidenum">
              <a:rPr lang="en-US">
                <a:solidFill>
                  <a:prstClr val="black">
                    <a:tint val="75000"/>
                  </a:prstClr>
                </a:solidFill>
                <a:latin typeface="Calibri"/>
              </a:rPr>
              <a:pPr/>
              <a:t>26</a:t>
            </a:fld>
            <a:endParaRPr lang="en-US" dirty="0">
              <a:solidFill>
                <a:prstClr val="black">
                  <a:tint val="75000"/>
                </a:prstClr>
              </a:solidFill>
              <a:latin typeface="Calibri"/>
            </a:endParaRPr>
          </a:p>
        </p:txBody>
      </p:sp>
      <p:sp>
        <p:nvSpPr>
          <p:cNvPr id="6" name="Title 5">
            <a:extLst>
              <a:ext uri="{FF2B5EF4-FFF2-40B4-BE49-F238E27FC236}">
                <a16:creationId xmlns:a16="http://schemas.microsoft.com/office/drawing/2014/main" id="{C9E8EAFA-6FD0-40B2-80EA-C43E843E54C1}"/>
              </a:ext>
            </a:extLst>
          </p:cNvPr>
          <p:cNvSpPr>
            <a:spLocks noGrp="1"/>
          </p:cNvSpPr>
          <p:nvPr>
            <p:ph type="title"/>
          </p:nvPr>
        </p:nvSpPr>
        <p:spPr/>
        <p:txBody>
          <a:bodyPr/>
          <a:lstStyle/>
          <a:p>
            <a:r>
              <a:rPr lang="en-US" dirty="0"/>
              <a:t>Poster Abstract Submission</a:t>
            </a:r>
          </a:p>
        </p:txBody>
      </p:sp>
      <p:sp>
        <p:nvSpPr>
          <p:cNvPr id="8" name="Content Placeholder 7">
            <a:extLst>
              <a:ext uri="{FF2B5EF4-FFF2-40B4-BE49-F238E27FC236}">
                <a16:creationId xmlns:a16="http://schemas.microsoft.com/office/drawing/2014/main" id="{E00296D7-A78F-4BF9-B014-E187EC6F9CEC}"/>
              </a:ext>
            </a:extLst>
          </p:cNvPr>
          <p:cNvSpPr>
            <a:spLocks noGrp="1"/>
          </p:cNvSpPr>
          <p:nvPr>
            <p:ph idx="1"/>
          </p:nvPr>
        </p:nvSpPr>
        <p:spPr>
          <a:xfrm>
            <a:off x="609600" y="1597794"/>
            <a:ext cx="10972800" cy="4423495"/>
          </a:xfrm>
        </p:spPr>
        <p:txBody>
          <a:bodyPr>
            <a:normAutofit/>
          </a:bodyPr>
          <a:lstStyle/>
          <a:p>
            <a:pPr marL="0" indent="0" algn="ctr">
              <a:buNone/>
            </a:pPr>
            <a:r>
              <a:rPr lang="en-US" b="1" dirty="0"/>
              <a:t>Reminder - Key Dates for Abstracts:</a:t>
            </a:r>
            <a:endParaRPr lang="en-US" dirty="0"/>
          </a:p>
          <a:p>
            <a:r>
              <a:rPr lang="en-US" dirty="0"/>
              <a:t>Abstract submission deadline: February 7, 2021 at 3 p.m. CT</a:t>
            </a:r>
          </a:p>
          <a:p>
            <a:r>
              <a:rPr lang="en-US" dirty="0"/>
              <a:t>Notification of acceptance: March 1, 2021</a:t>
            </a:r>
          </a:p>
          <a:p>
            <a:r>
              <a:rPr lang="en-US" dirty="0"/>
              <a:t>Poster details will be provided when an abstract has been accepted.</a:t>
            </a:r>
            <a:br>
              <a:rPr lang="en-US" dirty="0"/>
            </a:br>
            <a:endParaRPr lang="en-US" dirty="0"/>
          </a:p>
        </p:txBody>
      </p:sp>
    </p:spTree>
    <p:extLst>
      <p:ext uri="{BB962C8B-B14F-4D97-AF65-F5344CB8AC3E}">
        <p14:creationId xmlns:p14="http://schemas.microsoft.com/office/powerpoint/2010/main" val="1409312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E2435C-2289-41FA-9E98-DA3B9589AFDA}"/>
              </a:ext>
            </a:extLst>
          </p:cNvPr>
          <p:cNvSpPr>
            <a:spLocks noGrp="1"/>
          </p:cNvSpPr>
          <p:nvPr>
            <p:ph type="sldNum" sz="quarter" idx="10"/>
          </p:nvPr>
        </p:nvSpPr>
        <p:spPr/>
        <p:txBody>
          <a:bodyPr/>
          <a:lstStyle/>
          <a:p>
            <a:fld id="{19BB7DA4-2697-4546-83A3-2C93572BA837}" type="slidenum">
              <a:rPr lang="en-US" smtClean="0"/>
              <a:pPr/>
              <a:t>27</a:t>
            </a:fld>
            <a:endParaRPr lang="en-US" dirty="0"/>
          </a:p>
        </p:txBody>
      </p:sp>
      <p:sp>
        <p:nvSpPr>
          <p:cNvPr id="6" name="Title 5">
            <a:extLst>
              <a:ext uri="{FF2B5EF4-FFF2-40B4-BE49-F238E27FC236}">
                <a16:creationId xmlns:a16="http://schemas.microsoft.com/office/drawing/2014/main" id="{5A47F382-404B-426B-8259-7CE3115EACA6}"/>
              </a:ext>
            </a:extLst>
          </p:cNvPr>
          <p:cNvSpPr>
            <a:spLocks noGrp="1"/>
          </p:cNvSpPr>
          <p:nvPr>
            <p:ph type="title"/>
          </p:nvPr>
        </p:nvSpPr>
        <p:spPr/>
        <p:txBody>
          <a:bodyPr/>
          <a:lstStyle/>
          <a:p>
            <a:r>
              <a:rPr lang="en-US" dirty="0"/>
              <a:t>Past Posters </a:t>
            </a:r>
            <a:r>
              <a:rPr lang="en-US"/>
              <a:t>and Presentations</a:t>
            </a:r>
            <a:endParaRPr lang="en-US" dirty="0"/>
          </a:p>
        </p:txBody>
      </p:sp>
      <p:sp>
        <p:nvSpPr>
          <p:cNvPr id="8" name="Content Placeholder 7">
            <a:extLst>
              <a:ext uri="{FF2B5EF4-FFF2-40B4-BE49-F238E27FC236}">
                <a16:creationId xmlns:a16="http://schemas.microsoft.com/office/drawing/2014/main" id="{DE1629A1-45DD-40B2-BFCC-ED247521419F}"/>
              </a:ext>
            </a:extLst>
          </p:cNvPr>
          <p:cNvSpPr>
            <a:spLocks noGrp="1"/>
          </p:cNvSpPr>
          <p:nvPr>
            <p:ph idx="1"/>
          </p:nvPr>
        </p:nvSpPr>
        <p:spPr>
          <a:xfrm>
            <a:off x="609600" y="1464590"/>
            <a:ext cx="10972800" cy="4556699"/>
          </a:xfrm>
        </p:spPr>
        <p:txBody>
          <a:bodyPr>
            <a:normAutofit fontScale="77500" lnSpcReduction="20000"/>
          </a:bodyPr>
          <a:lstStyle/>
          <a:p>
            <a:pPr marL="0" indent="0" algn="ctr">
              <a:buNone/>
            </a:pPr>
            <a:r>
              <a:rPr lang="en-US" dirty="0"/>
              <a:t>2019 VQI@VAM Posters on the VQI Website</a:t>
            </a:r>
          </a:p>
          <a:p>
            <a:pPr marL="0" indent="0" algn="ctr">
              <a:buNone/>
            </a:pPr>
            <a:r>
              <a:rPr lang="en-US" u="sng" dirty="0">
                <a:hlinkClick r:id="rId3"/>
              </a:rPr>
              <a:t>https://www.vqi.org/national-data/vqi-annual-meeting-2019-june-11th-poster-session/</a:t>
            </a:r>
            <a:endParaRPr lang="en-US" dirty="0"/>
          </a:p>
          <a:p>
            <a:pPr marL="0" indent="0" algn="ctr">
              <a:buNone/>
            </a:pPr>
            <a:endParaRPr lang="en-US" dirty="0"/>
          </a:p>
          <a:p>
            <a:pPr marL="0" indent="0" algn="ctr">
              <a:buNone/>
            </a:pPr>
            <a:r>
              <a:rPr lang="en-US" dirty="0"/>
              <a:t>2020 Virtual VQI Annual Meeting Presentations</a:t>
            </a:r>
          </a:p>
          <a:p>
            <a:pPr marL="0" indent="0" algn="ctr">
              <a:buNone/>
            </a:pPr>
            <a:r>
              <a:rPr lang="en-US" dirty="0"/>
              <a:t> </a:t>
            </a:r>
            <a:r>
              <a:rPr lang="en-US" u="sng" dirty="0">
                <a:hlinkClick r:id="rId4"/>
              </a:rPr>
              <a:t>https://www.vqi.org/national-data/</a:t>
            </a:r>
            <a:br>
              <a:rPr lang="en-US" dirty="0"/>
            </a:br>
            <a:endParaRPr lang="en-US" dirty="0"/>
          </a:p>
          <a:p>
            <a:r>
              <a:rPr lang="en-US" dirty="0"/>
              <a:t>Both are located in the Members Only section of the </a:t>
            </a:r>
            <a:r>
              <a:rPr lang="en-US" u="sng" dirty="0">
                <a:hlinkClick r:id="rId5"/>
              </a:rPr>
              <a:t>www.vqi.org</a:t>
            </a:r>
            <a:r>
              <a:rPr lang="en-US" dirty="0"/>
              <a:t> website</a:t>
            </a:r>
          </a:p>
          <a:p>
            <a:pPr lvl="1"/>
            <a:r>
              <a:rPr lang="en-US" dirty="0"/>
              <a:t>For the Members Only section a separate log-in and password is needed. Contact Jen Correa at </a:t>
            </a:r>
            <a:r>
              <a:rPr lang="en-US" u="sng" dirty="0">
                <a:hlinkClick r:id="rId6"/>
              </a:rPr>
              <a:t>jcorrea@svspso.org</a:t>
            </a:r>
            <a:r>
              <a:rPr lang="en-US" dirty="0"/>
              <a:t> for access.</a:t>
            </a:r>
            <a:br>
              <a:rPr lang="en-US" dirty="0"/>
            </a:br>
            <a:endParaRPr lang="en-US" dirty="0"/>
          </a:p>
          <a:p>
            <a:pPr marL="57150" indent="0">
              <a:buNone/>
            </a:pPr>
            <a:r>
              <a:rPr lang="en-US" dirty="0"/>
              <a:t>Multiple abstracts can be submitted from one author, center, or region.</a:t>
            </a:r>
            <a:br>
              <a:rPr lang="en-US" dirty="0"/>
            </a:br>
            <a:endParaRPr lang="en-US" dirty="0"/>
          </a:p>
          <a:p>
            <a:pPr marL="0" indent="0" algn="ctr">
              <a:buNone/>
            </a:pPr>
            <a:endParaRPr lang="en-US" dirty="0"/>
          </a:p>
        </p:txBody>
      </p:sp>
    </p:spTree>
    <p:extLst>
      <p:ext uri="{BB962C8B-B14F-4D97-AF65-F5344CB8AC3E}">
        <p14:creationId xmlns:p14="http://schemas.microsoft.com/office/powerpoint/2010/main" val="2770559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FD7E-79BF-4E8C-A951-DDACEB9308A0}"/>
              </a:ext>
            </a:extLst>
          </p:cNvPr>
          <p:cNvSpPr>
            <a:spLocks noGrp="1"/>
          </p:cNvSpPr>
          <p:nvPr>
            <p:ph type="title"/>
          </p:nvPr>
        </p:nvSpPr>
        <p:spPr/>
        <p:txBody>
          <a:bodyPr/>
          <a:lstStyle/>
          <a:p>
            <a:r>
              <a:rPr lang="en-US" dirty="0"/>
              <a:t>PRESENTATION</a:t>
            </a:r>
          </a:p>
        </p:txBody>
      </p:sp>
      <p:sp>
        <p:nvSpPr>
          <p:cNvPr id="3" name="Content Placeholder 2">
            <a:extLst>
              <a:ext uri="{FF2B5EF4-FFF2-40B4-BE49-F238E27FC236}">
                <a16:creationId xmlns:a16="http://schemas.microsoft.com/office/drawing/2014/main" id="{373B2BD0-44D3-4D89-8921-F7CF2F8B8BB8}"/>
              </a:ext>
            </a:extLst>
          </p:cNvPr>
          <p:cNvSpPr>
            <a:spLocks noGrp="1"/>
          </p:cNvSpPr>
          <p:nvPr>
            <p:ph idx="1"/>
          </p:nvPr>
        </p:nvSpPr>
        <p:spPr>
          <a:xfrm>
            <a:off x="609600" y="1712563"/>
            <a:ext cx="10972800" cy="3246895"/>
          </a:xfrm>
        </p:spPr>
        <p:txBody>
          <a:bodyPr/>
          <a:lstStyle/>
          <a:p>
            <a:pPr marL="0" indent="0" algn="ctr">
              <a:buNone/>
            </a:pPr>
            <a:r>
              <a:rPr lang="en-US" sz="4400" dirty="0">
                <a:solidFill>
                  <a:srgbClr val="C00000"/>
                </a:solidFill>
              </a:rPr>
              <a:t>PDSA WORKSHEET</a:t>
            </a:r>
          </a:p>
          <a:p>
            <a:pPr marL="400050" lvl="1" indent="0" algn="ctr">
              <a:buNone/>
            </a:pPr>
            <a:r>
              <a:rPr lang="en-US" sz="4400" dirty="0">
                <a:solidFill>
                  <a:srgbClr val="C00000"/>
                </a:solidFill>
              </a:rPr>
              <a:t>Sheila DeBastiani, R.T. (R), SSGBC, SSCC</a:t>
            </a:r>
          </a:p>
          <a:p>
            <a:pPr marL="400050" lvl="1" indent="0" algn="ctr">
              <a:buNone/>
            </a:pPr>
            <a:r>
              <a:rPr lang="en-US" sz="4400" dirty="0">
                <a:solidFill>
                  <a:srgbClr val="C00000"/>
                </a:solidFill>
              </a:rPr>
              <a:t>WakeMed Health – Raleigh, NC</a:t>
            </a:r>
          </a:p>
          <a:p>
            <a:pPr marL="0" indent="0" algn="ctr">
              <a:buNone/>
            </a:pPr>
            <a:endParaRPr lang="en-US" dirty="0"/>
          </a:p>
        </p:txBody>
      </p:sp>
      <p:sp>
        <p:nvSpPr>
          <p:cNvPr id="4" name="Slide Number Placeholder 3">
            <a:extLst>
              <a:ext uri="{FF2B5EF4-FFF2-40B4-BE49-F238E27FC236}">
                <a16:creationId xmlns:a16="http://schemas.microsoft.com/office/drawing/2014/main" id="{10D748E8-B07F-4B7C-A2E7-A47A85B7E07E}"/>
              </a:ext>
            </a:extLst>
          </p:cNvPr>
          <p:cNvSpPr>
            <a:spLocks noGrp="1"/>
          </p:cNvSpPr>
          <p:nvPr>
            <p:ph type="sldNum" sz="quarter" idx="10"/>
          </p:nvPr>
        </p:nvSpPr>
        <p:spPr/>
        <p:txBody>
          <a:bodyPr/>
          <a:lstStyle/>
          <a:p>
            <a:fld id="{19BB7DA4-2697-4546-83A3-2C93572BA837}" type="slidenum">
              <a:rPr lang="en-US" smtClean="0"/>
              <a:pPr/>
              <a:t>28</a:t>
            </a:fld>
            <a:endParaRPr lang="en-US" dirty="0"/>
          </a:p>
        </p:txBody>
      </p:sp>
    </p:spTree>
    <p:extLst>
      <p:ext uri="{BB962C8B-B14F-4D97-AF65-F5344CB8AC3E}">
        <p14:creationId xmlns:p14="http://schemas.microsoft.com/office/powerpoint/2010/main" val="942063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BB7DA4-2697-4546-83A3-2C93572BA837}" type="slidenum">
              <a:rPr lang="en-US" smtClean="0"/>
              <a:pPr/>
              <a:t>29</a:t>
            </a:fld>
            <a:endParaRPr lang="en-US" dirty="0"/>
          </a:p>
        </p:txBody>
      </p:sp>
      <p:pic>
        <p:nvPicPr>
          <p:cNvPr id="1026" name="Picture 2" descr="https://wakemed4.sharepoint.com/sites/intranet/dept/support/marketing/PublishingImages/Raleigh-Camp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821" y="1485900"/>
            <a:ext cx="8999220" cy="41605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WAKEME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584" y="158749"/>
            <a:ext cx="2210117" cy="51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163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C85F61-74D3-453C-9803-64142F0F120B}"/>
              </a:ext>
            </a:extLst>
          </p:cNvPr>
          <p:cNvSpPr>
            <a:spLocks noGrp="1"/>
          </p:cNvSpPr>
          <p:nvPr>
            <p:ph type="title"/>
          </p:nvPr>
        </p:nvSpPr>
        <p:spPr>
          <a:xfrm>
            <a:off x="609600" y="3032955"/>
            <a:ext cx="10972800" cy="1472369"/>
          </a:xfrm>
        </p:spPr>
        <p:txBody>
          <a:bodyPr/>
          <a:lstStyle/>
          <a:p>
            <a:pPr algn="ctr"/>
            <a:r>
              <a:rPr lang="en-US" dirty="0"/>
              <a:t>2020 PARTICIPATION AWARD CHANGES</a:t>
            </a:r>
            <a:br>
              <a:rPr lang="en-US" dirty="0"/>
            </a:br>
            <a:endParaRPr lang="en-US" dirty="0"/>
          </a:p>
        </p:txBody>
      </p:sp>
      <p:sp>
        <p:nvSpPr>
          <p:cNvPr id="4" name="Slide Number Placeholder 3">
            <a:extLst>
              <a:ext uri="{FF2B5EF4-FFF2-40B4-BE49-F238E27FC236}">
                <a16:creationId xmlns:a16="http://schemas.microsoft.com/office/drawing/2014/main" id="{598151E1-BFB5-491E-897E-06AABB249D37}"/>
              </a:ext>
            </a:extLst>
          </p:cNvPr>
          <p:cNvSpPr>
            <a:spLocks noGrp="1"/>
          </p:cNvSpPr>
          <p:nvPr>
            <p:ph type="sldNum" sz="quarter" idx="10"/>
          </p:nvPr>
        </p:nvSpPr>
        <p:spPr/>
        <p:txBody>
          <a:bodyPr/>
          <a:lstStyle/>
          <a:p>
            <a:fld id="{19BB7DA4-2697-4546-83A3-2C93572BA837}" type="slidenum">
              <a:rPr lang="en-US" smtClean="0"/>
              <a:pPr/>
              <a:t>3</a:t>
            </a:fld>
            <a:endParaRPr lang="en-US" dirty="0"/>
          </a:p>
        </p:txBody>
      </p:sp>
    </p:spTree>
    <p:extLst>
      <p:ext uri="{BB962C8B-B14F-4D97-AF65-F5344CB8AC3E}">
        <p14:creationId xmlns:p14="http://schemas.microsoft.com/office/powerpoint/2010/main" val="2727592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428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E9B7A-2F8B-4587-A706-0336FDBAFCFD}"/>
              </a:ext>
            </a:extLst>
          </p:cNvPr>
          <p:cNvSpPr>
            <a:spLocks noGrp="1"/>
          </p:cNvSpPr>
          <p:nvPr>
            <p:ph type="title"/>
          </p:nvPr>
        </p:nvSpPr>
        <p:spPr/>
        <p:txBody>
          <a:bodyPr/>
          <a:lstStyle/>
          <a:p>
            <a:r>
              <a:rPr lang="en-US" dirty="0"/>
              <a:t>Identifying a QI Project</a:t>
            </a:r>
          </a:p>
        </p:txBody>
      </p:sp>
      <p:sp>
        <p:nvSpPr>
          <p:cNvPr id="3" name="Content Placeholder 2">
            <a:extLst>
              <a:ext uri="{FF2B5EF4-FFF2-40B4-BE49-F238E27FC236}">
                <a16:creationId xmlns:a16="http://schemas.microsoft.com/office/drawing/2014/main" id="{83BD3EEC-368A-40DF-972C-AAF099FAC52F}"/>
              </a:ext>
            </a:extLst>
          </p:cNvPr>
          <p:cNvSpPr>
            <a:spLocks noGrp="1"/>
          </p:cNvSpPr>
          <p:nvPr>
            <p:ph idx="1"/>
          </p:nvPr>
        </p:nvSpPr>
        <p:spPr>
          <a:xfrm>
            <a:off x="1981200" y="1562061"/>
            <a:ext cx="8229600" cy="3600400"/>
          </a:xfrm>
        </p:spPr>
        <p:txBody>
          <a:bodyPr>
            <a:normAutofit lnSpcReduction="10000"/>
          </a:bodyPr>
          <a:lstStyle/>
          <a:p>
            <a:r>
              <a:rPr lang="en-US" dirty="0"/>
              <a:t>Use your VQI reports</a:t>
            </a:r>
          </a:p>
          <a:p>
            <a:pPr lvl="1"/>
            <a:r>
              <a:rPr lang="en-US" dirty="0"/>
              <a:t>Bi-annual reports (Spring and Fall)</a:t>
            </a:r>
          </a:p>
          <a:p>
            <a:pPr lvl="1"/>
            <a:r>
              <a:rPr lang="en-US" dirty="0"/>
              <a:t>Center Opportunity Profile for Improvement (COPI) reports</a:t>
            </a:r>
          </a:p>
          <a:p>
            <a:pPr lvl="2"/>
            <a:r>
              <a:rPr lang="en-US" dirty="0"/>
              <a:t>Center level </a:t>
            </a:r>
          </a:p>
          <a:p>
            <a:pPr lvl="2"/>
            <a:r>
              <a:rPr lang="en-US" dirty="0"/>
              <a:t>Physician level</a:t>
            </a:r>
          </a:p>
          <a:p>
            <a:pPr lvl="1"/>
            <a:r>
              <a:rPr lang="en-US" dirty="0"/>
              <a:t>Analytics engine reports</a:t>
            </a:r>
          </a:p>
          <a:p>
            <a:pPr lvl="1"/>
            <a:r>
              <a:rPr lang="en-US" dirty="0"/>
              <a:t>SVS guidelines and recommendations</a:t>
            </a:r>
          </a:p>
        </p:txBody>
      </p:sp>
      <p:sp>
        <p:nvSpPr>
          <p:cNvPr id="4" name="Slide Number Placeholder 3">
            <a:extLst>
              <a:ext uri="{FF2B5EF4-FFF2-40B4-BE49-F238E27FC236}">
                <a16:creationId xmlns:a16="http://schemas.microsoft.com/office/drawing/2014/main" id="{BC089988-5DD9-44EE-BADB-9DFFE3D58099}"/>
              </a:ext>
            </a:extLst>
          </p:cNvPr>
          <p:cNvSpPr>
            <a:spLocks noGrp="1"/>
          </p:cNvSpPr>
          <p:nvPr>
            <p:ph type="sldNum" sz="quarter" idx="10"/>
          </p:nvPr>
        </p:nvSpPr>
        <p:spPr/>
        <p:txBody>
          <a:bodyPr/>
          <a:lstStyle/>
          <a:p>
            <a:fld id="{19BB7DA4-2697-4546-83A3-2C93572BA837}" type="slidenum">
              <a:rPr lang="en-US" smtClean="0"/>
              <a:pPr/>
              <a:t>31</a:t>
            </a:fld>
            <a:endParaRPr lang="en-US" dirty="0"/>
          </a:p>
        </p:txBody>
      </p:sp>
    </p:spTree>
    <p:extLst>
      <p:ext uri="{BB962C8B-B14F-4D97-AF65-F5344CB8AC3E}">
        <p14:creationId xmlns:p14="http://schemas.microsoft.com/office/powerpoint/2010/main" val="1626736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F4EFF-3EF9-4E4C-8F5B-4FA31EAD44EE}"/>
              </a:ext>
            </a:extLst>
          </p:cNvPr>
          <p:cNvSpPr>
            <a:spLocks noGrp="1"/>
          </p:cNvSpPr>
          <p:nvPr>
            <p:ph type="title"/>
          </p:nvPr>
        </p:nvSpPr>
        <p:spPr/>
        <p:txBody>
          <a:bodyPr/>
          <a:lstStyle/>
          <a:p>
            <a:r>
              <a:rPr lang="en-US" dirty="0"/>
              <a:t>Starting a QI Project</a:t>
            </a:r>
          </a:p>
        </p:txBody>
      </p:sp>
      <p:sp>
        <p:nvSpPr>
          <p:cNvPr id="3" name="Content Placeholder 2">
            <a:extLst>
              <a:ext uri="{FF2B5EF4-FFF2-40B4-BE49-F238E27FC236}">
                <a16:creationId xmlns:a16="http://schemas.microsoft.com/office/drawing/2014/main" id="{CFE537DA-9125-493F-B7CF-E87E60E9504B}"/>
              </a:ext>
            </a:extLst>
          </p:cNvPr>
          <p:cNvSpPr>
            <a:spLocks noGrp="1"/>
          </p:cNvSpPr>
          <p:nvPr>
            <p:ph idx="1"/>
          </p:nvPr>
        </p:nvSpPr>
        <p:spPr>
          <a:xfrm>
            <a:off x="1912620" y="1066800"/>
            <a:ext cx="8229600" cy="5143500"/>
          </a:xfrm>
        </p:spPr>
        <p:txBody>
          <a:bodyPr>
            <a:normAutofit lnSpcReduction="10000"/>
          </a:bodyPr>
          <a:lstStyle/>
          <a:p>
            <a:pPr marL="0" indent="0" algn="ctr">
              <a:buNone/>
            </a:pPr>
            <a:r>
              <a:rPr lang="en-US" sz="2400" dirty="0"/>
              <a:t>WPP Vascular Surgery LTFU</a:t>
            </a:r>
          </a:p>
          <a:p>
            <a:pPr marL="0" indent="0">
              <a:buNone/>
            </a:pPr>
            <a:r>
              <a:rPr lang="en-US" sz="2000" dirty="0"/>
              <a:t>Team members</a:t>
            </a:r>
          </a:p>
          <a:p>
            <a:r>
              <a:rPr lang="en-US" sz="2000" dirty="0"/>
              <a:t>Project lead: Sheila </a:t>
            </a:r>
            <a:r>
              <a:rPr lang="en-US" sz="2000" dirty="0" err="1"/>
              <a:t>DeBastiani</a:t>
            </a:r>
            <a:r>
              <a:rPr lang="en-US" sz="2000" dirty="0"/>
              <a:t>, </a:t>
            </a:r>
            <a:r>
              <a:rPr lang="en-US" sz="2000" dirty="0" err="1"/>
              <a:t>WakeMed</a:t>
            </a:r>
            <a:r>
              <a:rPr lang="en-US" sz="2000" dirty="0"/>
              <a:t> VQI Site Manager</a:t>
            </a:r>
          </a:p>
          <a:p>
            <a:r>
              <a:rPr lang="en-US" sz="2000" dirty="0"/>
              <a:t>Project sponsor: Amanda Thompson, Executive Director, Heart &amp; Vascular Services</a:t>
            </a:r>
          </a:p>
          <a:p>
            <a:r>
              <a:rPr lang="en-US" sz="2000" dirty="0"/>
              <a:t>Quality expert: Eileen Ramos, Quality Analytics</a:t>
            </a:r>
          </a:p>
          <a:p>
            <a:r>
              <a:rPr lang="en-US" sz="2000" dirty="0"/>
              <a:t>Front line staff:</a:t>
            </a:r>
          </a:p>
          <a:p>
            <a:pPr lvl="1">
              <a:buFont typeface="Courier New" panose="02070309020205020404" pitchFamily="49" charset="0"/>
              <a:buChar char="o"/>
            </a:pPr>
            <a:r>
              <a:rPr lang="en-US" sz="2000" dirty="0"/>
              <a:t>Stephanie Prell, Practice Nurse</a:t>
            </a:r>
          </a:p>
          <a:p>
            <a:pPr lvl="1">
              <a:buFont typeface="Courier New" panose="02070309020205020404" pitchFamily="49" charset="0"/>
              <a:buChar char="o"/>
            </a:pPr>
            <a:r>
              <a:rPr lang="en-US" sz="2000" dirty="0"/>
              <a:t>Debbie Slayton, Practice Manager</a:t>
            </a:r>
          </a:p>
          <a:p>
            <a:pPr lvl="1">
              <a:buFont typeface="Courier New" panose="02070309020205020404" pitchFamily="49" charset="0"/>
              <a:buChar char="o"/>
            </a:pPr>
            <a:r>
              <a:rPr lang="en-US" sz="2000" dirty="0"/>
              <a:t>Debbie Jones-Coombs, EPIC Analyst</a:t>
            </a:r>
          </a:p>
          <a:p>
            <a:pPr lvl="1">
              <a:buFont typeface="Courier New" panose="02070309020205020404" pitchFamily="49" charset="0"/>
              <a:buChar char="o"/>
            </a:pPr>
            <a:r>
              <a:rPr lang="en-US" sz="2000" dirty="0"/>
              <a:t>Krystle Green, EPIC Analyst</a:t>
            </a:r>
          </a:p>
          <a:p>
            <a:r>
              <a:rPr lang="en-US" sz="2000" dirty="0"/>
              <a:t>Stakeholders:</a:t>
            </a:r>
          </a:p>
          <a:p>
            <a:pPr lvl="1">
              <a:buFont typeface="Courier New" panose="02070309020205020404" pitchFamily="49" charset="0"/>
              <a:buChar char="o"/>
            </a:pPr>
            <a:r>
              <a:rPr lang="en-US" sz="2000" dirty="0"/>
              <a:t>Steven Kagan, MD</a:t>
            </a:r>
          </a:p>
          <a:p>
            <a:pPr lvl="1">
              <a:buFont typeface="Courier New" panose="02070309020205020404" pitchFamily="49" charset="0"/>
              <a:buChar char="o"/>
            </a:pPr>
            <a:r>
              <a:rPr lang="en-US" sz="2000" dirty="0"/>
              <a:t>Joseph </a:t>
            </a:r>
            <a:r>
              <a:rPr lang="en-US" sz="2000" dirty="0" err="1"/>
              <a:t>Salfity</a:t>
            </a:r>
            <a:r>
              <a:rPr lang="en-US" sz="2000" dirty="0"/>
              <a:t>, MD</a:t>
            </a:r>
          </a:p>
          <a:p>
            <a:pPr lvl="1">
              <a:buFont typeface="Courier New" panose="02070309020205020404" pitchFamily="49" charset="0"/>
              <a:buChar char="o"/>
            </a:pPr>
            <a:endParaRPr lang="en-US" sz="1600" dirty="0"/>
          </a:p>
          <a:p>
            <a:endParaRPr lang="en-US" dirty="0"/>
          </a:p>
        </p:txBody>
      </p:sp>
      <p:sp>
        <p:nvSpPr>
          <p:cNvPr id="4" name="Slide Number Placeholder 3">
            <a:extLst>
              <a:ext uri="{FF2B5EF4-FFF2-40B4-BE49-F238E27FC236}">
                <a16:creationId xmlns:a16="http://schemas.microsoft.com/office/drawing/2014/main" id="{6A205CB9-DAAB-4C5D-AB9E-6047241D9101}"/>
              </a:ext>
            </a:extLst>
          </p:cNvPr>
          <p:cNvSpPr>
            <a:spLocks noGrp="1"/>
          </p:cNvSpPr>
          <p:nvPr>
            <p:ph type="sldNum" sz="quarter" idx="10"/>
          </p:nvPr>
        </p:nvSpPr>
        <p:spPr/>
        <p:txBody>
          <a:bodyPr/>
          <a:lstStyle/>
          <a:p>
            <a:fld id="{19BB7DA4-2697-4546-83A3-2C93572BA837}" type="slidenum">
              <a:rPr lang="en-US" smtClean="0"/>
              <a:pPr/>
              <a:t>32</a:t>
            </a:fld>
            <a:endParaRPr lang="en-US" dirty="0"/>
          </a:p>
        </p:txBody>
      </p:sp>
    </p:spTree>
    <p:extLst>
      <p:ext uri="{BB962C8B-B14F-4D97-AF65-F5344CB8AC3E}">
        <p14:creationId xmlns:p14="http://schemas.microsoft.com/office/powerpoint/2010/main" val="1775666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Goal/Aim Statement</a:t>
            </a:r>
          </a:p>
        </p:txBody>
      </p:sp>
      <p:sp>
        <p:nvSpPr>
          <p:cNvPr id="3" name="Content Placeholder 2"/>
          <p:cNvSpPr>
            <a:spLocks noGrp="1"/>
          </p:cNvSpPr>
          <p:nvPr>
            <p:ph idx="1"/>
          </p:nvPr>
        </p:nvSpPr>
        <p:spPr>
          <a:xfrm>
            <a:off x="1965960" y="1592581"/>
            <a:ext cx="8229600" cy="4175760"/>
          </a:xfrm>
        </p:spPr>
        <p:txBody>
          <a:bodyPr>
            <a:normAutofit/>
          </a:bodyPr>
          <a:lstStyle/>
          <a:p>
            <a:pPr marL="0" indent="0">
              <a:buNone/>
            </a:pPr>
            <a:r>
              <a:rPr lang="en-US" sz="2400" b="1" dirty="0"/>
              <a:t>Aim Statement:  </a:t>
            </a:r>
            <a:r>
              <a:rPr lang="en-US" sz="2400" dirty="0"/>
              <a:t>WHAT YOU ARE TRYING TO ACCOMPLISH ?</a:t>
            </a:r>
          </a:p>
          <a:p>
            <a:r>
              <a:rPr lang="en-US" sz="2400" dirty="0"/>
              <a:t> </a:t>
            </a:r>
            <a:r>
              <a:rPr lang="en-US" sz="2400" b="1" dirty="0"/>
              <a:t>S</a:t>
            </a:r>
            <a:r>
              <a:rPr lang="en-US" sz="2400" dirty="0"/>
              <a:t>pecific- What specifically will you do?</a:t>
            </a:r>
          </a:p>
          <a:p>
            <a:r>
              <a:rPr lang="en-US" sz="2400" dirty="0"/>
              <a:t> </a:t>
            </a:r>
            <a:r>
              <a:rPr lang="en-US" sz="2400" b="1" dirty="0"/>
              <a:t>M</a:t>
            </a:r>
            <a:r>
              <a:rPr lang="en-US" sz="2400" dirty="0"/>
              <a:t>easurable- what to measure/how will you   know if you meet your goal?</a:t>
            </a:r>
          </a:p>
          <a:p>
            <a:r>
              <a:rPr lang="en-US" dirty="0"/>
              <a:t> </a:t>
            </a:r>
            <a:r>
              <a:rPr lang="en-US" sz="2400" b="1" dirty="0"/>
              <a:t>A</a:t>
            </a:r>
            <a:r>
              <a:rPr lang="en-US" sz="2400" dirty="0"/>
              <a:t>chievable- brief plan to accomplish your goal </a:t>
            </a:r>
          </a:p>
          <a:p>
            <a:r>
              <a:rPr lang="en-US" sz="2400" dirty="0"/>
              <a:t> </a:t>
            </a:r>
            <a:r>
              <a:rPr lang="en-US" sz="2400" b="1" dirty="0"/>
              <a:t>R</a:t>
            </a:r>
            <a:r>
              <a:rPr lang="en-US" sz="2400" dirty="0"/>
              <a:t>elevant- why is it important to do now?</a:t>
            </a:r>
          </a:p>
          <a:p>
            <a:r>
              <a:rPr lang="en-US" sz="2400" dirty="0"/>
              <a:t> </a:t>
            </a:r>
            <a:r>
              <a:rPr lang="en-US" sz="2400" b="1" dirty="0"/>
              <a:t>T</a:t>
            </a:r>
            <a:r>
              <a:rPr lang="en-US" sz="2400" dirty="0"/>
              <a:t>ime Specific- what is the anticipated length of time to reach your goal?</a:t>
            </a:r>
          </a:p>
        </p:txBody>
      </p:sp>
      <p:sp>
        <p:nvSpPr>
          <p:cNvPr id="4" name="Slide Number Placeholder 3"/>
          <p:cNvSpPr>
            <a:spLocks noGrp="1"/>
          </p:cNvSpPr>
          <p:nvPr>
            <p:ph type="sldNum" sz="quarter" idx="10"/>
          </p:nvPr>
        </p:nvSpPr>
        <p:spPr/>
        <p:txBody>
          <a:bodyPr/>
          <a:lstStyle/>
          <a:p>
            <a:fld id="{19BB7DA4-2697-4546-83A3-2C93572BA837}" type="slidenum">
              <a:rPr lang="en-US" smtClean="0"/>
              <a:pPr/>
              <a:t>33</a:t>
            </a:fld>
            <a:endParaRPr lang="en-US" dirty="0"/>
          </a:p>
        </p:txBody>
      </p:sp>
    </p:spTree>
    <p:extLst>
      <p:ext uri="{BB962C8B-B14F-4D97-AF65-F5344CB8AC3E}">
        <p14:creationId xmlns:p14="http://schemas.microsoft.com/office/powerpoint/2010/main" val="1962729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5250F7-3965-488E-997F-C440C66BBCC7}"/>
              </a:ext>
            </a:extLst>
          </p:cNvPr>
          <p:cNvSpPr>
            <a:spLocks noGrp="1"/>
          </p:cNvSpPr>
          <p:nvPr>
            <p:ph type="title"/>
          </p:nvPr>
        </p:nvSpPr>
        <p:spPr/>
        <p:txBody>
          <a:bodyPr/>
          <a:lstStyle/>
          <a:p>
            <a:r>
              <a:rPr lang="en-US" dirty="0"/>
              <a:t>Methodology</a:t>
            </a:r>
          </a:p>
        </p:txBody>
      </p:sp>
      <p:sp>
        <p:nvSpPr>
          <p:cNvPr id="5" name="Slide Number Placeholder 4"/>
          <p:cNvSpPr>
            <a:spLocks noGrp="1"/>
          </p:cNvSpPr>
          <p:nvPr>
            <p:ph type="sldNum" sz="quarter" idx="10"/>
          </p:nvPr>
        </p:nvSpPr>
        <p:spPr/>
        <p:txBody>
          <a:bodyPr/>
          <a:lstStyle/>
          <a:p>
            <a:fld id="{19BB7DA4-2697-4546-83A3-2C93572BA837}" type="slidenum">
              <a:rPr lang="en-US" b="1" smtClean="0"/>
              <a:pPr/>
              <a:t>34</a:t>
            </a:fld>
            <a:endParaRPr lang="en-US" b="1" dirty="0"/>
          </a:p>
        </p:txBody>
      </p:sp>
      <p:pic>
        <p:nvPicPr>
          <p:cNvPr id="2051"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020" y="1043940"/>
            <a:ext cx="6286500" cy="522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52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BB7DA4-2697-4546-83A3-2C93572BA837}" type="slidenum">
              <a:rPr lang="en-US" smtClean="0"/>
              <a:pPr/>
              <a:t>35</a:t>
            </a:fld>
            <a:endParaRPr lang="en-US" dirty="0"/>
          </a:p>
        </p:txBody>
      </p:sp>
      <p:pic>
        <p:nvPicPr>
          <p:cNvPr id="2050" name="Group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065" y="1181100"/>
            <a:ext cx="4191000" cy="497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99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a:t>
            </a:r>
          </a:p>
        </p:txBody>
      </p:sp>
      <p:sp>
        <p:nvSpPr>
          <p:cNvPr id="4" name="Slide Number Placeholder 3"/>
          <p:cNvSpPr>
            <a:spLocks noGrp="1"/>
          </p:cNvSpPr>
          <p:nvPr>
            <p:ph type="sldNum" sz="quarter" idx="10"/>
          </p:nvPr>
        </p:nvSpPr>
        <p:spPr/>
        <p:txBody>
          <a:bodyPr/>
          <a:lstStyle/>
          <a:p>
            <a:fld id="{19BB7DA4-2697-4546-83A3-2C93572BA837}" type="slidenum">
              <a:rPr lang="en-US" smtClean="0"/>
              <a:pPr/>
              <a:t>36</a:t>
            </a:fld>
            <a:endParaRPr lang="en-US" dirty="0"/>
          </a:p>
        </p:txBody>
      </p:sp>
      <p:pic>
        <p:nvPicPr>
          <p:cNvPr id="3074"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350" y="2931796"/>
            <a:ext cx="69342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952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BB7DA4-2697-4546-83A3-2C93572BA837}" type="slidenum">
              <a:rPr lang="en-US" smtClean="0"/>
              <a:pPr/>
              <a:t>37</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245" y="1127760"/>
            <a:ext cx="6391055" cy="5021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959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BB7DA4-2697-4546-83A3-2C93572BA837}" type="slidenum">
              <a:rPr lang="en-US" smtClean="0"/>
              <a:pPr/>
              <a:t>38</a:t>
            </a:fld>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020" y="1310641"/>
            <a:ext cx="7985760" cy="463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080" y="314326"/>
            <a:ext cx="2633661" cy="57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1032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BB7DA4-2697-4546-83A3-2C93572BA837}" type="slidenum">
              <a:rPr lang="en-US" smtClean="0"/>
              <a:pPr/>
              <a:t>39</a:t>
            </a:fld>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036320"/>
            <a:ext cx="812292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080" y="314326"/>
            <a:ext cx="2633661" cy="57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71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40" y="142081"/>
            <a:ext cx="6684987" cy="674384"/>
          </a:xfrm>
        </p:spPr>
        <p:txBody>
          <a:bodyPr>
            <a:normAutofit/>
          </a:bodyPr>
          <a:lstStyle/>
          <a:p>
            <a:r>
              <a:rPr lang="en-US" b="1" dirty="0">
                <a:solidFill>
                  <a:srgbClr val="C00000"/>
                </a:solidFill>
              </a:rPr>
              <a:t>Participation Award 2020 </a:t>
            </a:r>
          </a:p>
        </p:txBody>
      </p:sp>
      <p:sp>
        <p:nvSpPr>
          <p:cNvPr id="3" name="Content Placeholder 2"/>
          <p:cNvSpPr>
            <a:spLocks noGrp="1"/>
          </p:cNvSpPr>
          <p:nvPr>
            <p:ph idx="1"/>
          </p:nvPr>
        </p:nvSpPr>
        <p:spPr>
          <a:xfrm>
            <a:off x="714703" y="1653973"/>
            <a:ext cx="11088414" cy="3909573"/>
          </a:xfrm>
        </p:spPr>
        <p:txBody>
          <a:bodyPr>
            <a:normAutofit/>
          </a:bodyPr>
          <a:lstStyle/>
          <a:p>
            <a:pPr marL="0" lvl="0" indent="0">
              <a:buNone/>
            </a:pPr>
            <a:r>
              <a:rPr lang="en-US" b="1" dirty="0"/>
              <a:t>Scoring since release of Participation Award  </a:t>
            </a:r>
            <a:r>
              <a:rPr lang="en-US" b="1" dirty="0">
                <a:solidFill>
                  <a:srgbClr val="FF0000"/>
                </a:solidFill>
              </a:rPr>
              <a:t>(pre COVID-19)</a:t>
            </a:r>
          </a:p>
          <a:p>
            <a:pPr lvl="0"/>
            <a:r>
              <a:rPr lang="en-US" b="1" dirty="0"/>
              <a:t>Four categories scored, each on a 0-6 point scale</a:t>
            </a:r>
            <a:r>
              <a:rPr lang="en-US" dirty="0"/>
              <a:t>:</a:t>
            </a:r>
          </a:p>
          <a:p>
            <a:pPr lvl="1">
              <a:buFont typeface="Courier New" panose="02070309020205020404" pitchFamily="49" charset="0"/>
              <a:buChar char="o"/>
            </a:pPr>
            <a:r>
              <a:rPr lang="en-US" dirty="0"/>
              <a:t>LTFU (weighted 40%) </a:t>
            </a:r>
          </a:p>
          <a:p>
            <a:pPr lvl="1">
              <a:buFont typeface="Courier New" panose="02070309020205020404" pitchFamily="49" charset="0"/>
              <a:buChar char="o"/>
            </a:pPr>
            <a:r>
              <a:rPr lang="en-US" dirty="0"/>
              <a:t>Meeting attendance (weighted 30%)</a:t>
            </a:r>
          </a:p>
          <a:p>
            <a:pPr lvl="1">
              <a:buFont typeface="Courier New" panose="02070309020205020404" pitchFamily="49" charset="0"/>
              <a:buChar char="o"/>
            </a:pPr>
            <a:r>
              <a:rPr lang="en-US" dirty="0"/>
              <a:t>QI project involvement (weighted 20%) </a:t>
            </a:r>
          </a:p>
          <a:p>
            <a:pPr lvl="1">
              <a:buFont typeface="Courier New" panose="02070309020205020404" pitchFamily="49" charset="0"/>
              <a:buChar char="o"/>
            </a:pPr>
            <a:r>
              <a:rPr lang="en-US" dirty="0"/>
              <a:t>Number of registry subscriptions (weighted 10%)</a:t>
            </a:r>
          </a:p>
          <a:p>
            <a:pPr marL="457200" lvl="1" indent="0">
              <a:buNone/>
            </a:pPr>
            <a:endParaRPr lang="en-US" dirty="0"/>
          </a:p>
        </p:txBody>
      </p:sp>
      <p:sp>
        <p:nvSpPr>
          <p:cNvPr id="4" name="Slide Number Placeholder 3"/>
          <p:cNvSpPr>
            <a:spLocks noGrp="1"/>
          </p:cNvSpPr>
          <p:nvPr>
            <p:ph type="sldNum" sz="quarter" idx="10"/>
          </p:nvPr>
        </p:nvSpPr>
        <p:spPr/>
        <p:txBody>
          <a:bodyPr/>
          <a:lstStyle/>
          <a:p>
            <a:fld id="{19BB7DA4-2697-4546-83A3-2C93572BA837}" type="slidenum">
              <a:rPr lang="en-US">
                <a:solidFill>
                  <a:prstClr val="black">
                    <a:tint val="75000"/>
                  </a:prstClr>
                </a:solidFill>
                <a:latin typeface="Calibri"/>
              </a:rPr>
              <a:pPr/>
              <a:t>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98024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9BB7DA4-2697-4546-83A3-2C93572BA837}" type="slidenum">
              <a:rPr lang="en-US" smtClean="0"/>
              <a:pPr/>
              <a:t>40</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220" y="1211580"/>
            <a:ext cx="7920990"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080" y="314326"/>
            <a:ext cx="2633661" cy="57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887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524" y="1204372"/>
            <a:ext cx="8229600" cy="792088"/>
          </a:xfrm>
        </p:spPr>
        <p:txBody>
          <a:bodyPr/>
          <a:lstStyle/>
          <a:p>
            <a:r>
              <a:rPr lang="en-US" sz="2800" dirty="0"/>
              <a:t>WPP Vascular Surgery Scheduled LTFU Office Visits</a:t>
            </a:r>
          </a:p>
        </p:txBody>
      </p:sp>
      <p:sp>
        <p:nvSpPr>
          <p:cNvPr id="3" name="Slide Number Placeholder 2"/>
          <p:cNvSpPr>
            <a:spLocks noGrp="1"/>
          </p:cNvSpPr>
          <p:nvPr>
            <p:ph type="sldNum" sz="quarter" idx="10"/>
          </p:nvPr>
        </p:nvSpPr>
        <p:spPr/>
        <p:txBody>
          <a:bodyPr/>
          <a:lstStyle/>
          <a:p>
            <a:fld id="{19BB7DA4-2697-4546-83A3-2C93572BA837}" type="slidenum">
              <a:rPr lang="en-US" smtClean="0"/>
              <a:pPr/>
              <a:t>41</a:t>
            </a:fld>
            <a:endParaRPr lang="en-US" dirty="0"/>
          </a:p>
        </p:txBody>
      </p:sp>
      <p:graphicFrame>
        <p:nvGraphicFramePr>
          <p:cNvPr id="5" name="Chart 4">
            <a:extLst>
              <a:ext uri="{FF2B5EF4-FFF2-40B4-BE49-F238E27FC236}">
                <a16:creationId xmlns:a16="http://schemas.microsoft.com/office/drawing/2014/main" id="{3802698E-BACA-4013-AEC4-5E0807131390}"/>
              </a:ext>
            </a:extLst>
          </p:cNvPr>
          <p:cNvGraphicFramePr>
            <a:graphicFrameLocks/>
          </p:cNvGraphicFramePr>
          <p:nvPr/>
        </p:nvGraphicFramePr>
        <p:xfrm>
          <a:off x="3695700" y="246888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0489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52330-1556-40DB-B0DD-C405B740D0F0}"/>
              </a:ext>
            </a:extLst>
          </p:cNvPr>
          <p:cNvSpPr>
            <a:spLocks noGrp="1"/>
          </p:cNvSpPr>
          <p:nvPr>
            <p:ph type="title"/>
          </p:nvPr>
        </p:nvSpPr>
        <p:spPr/>
        <p:txBody>
          <a:bodyPr/>
          <a:lstStyle/>
          <a:p>
            <a:r>
              <a:rPr lang="en-US" dirty="0"/>
              <a:t>Quality Improvement Details: </a:t>
            </a:r>
          </a:p>
        </p:txBody>
      </p:sp>
      <p:sp>
        <p:nvSpPr>
          <p:cNvPr id="4" name="Slide Number Placeholder 3">
            <a:extLst>
              <a:ext uri="{FF2B5EF4-FFF2-40B4-BE49-F238E27FC236}">
                <a16:creationId xmlns:a16="http://schemas.microsoft.com/office/drawing/2014/main" id="{43179F9A-E89D-487B-87E6-664409D3C787}"/>
              </a:ext>
            </a:extLst>
          </p:cNvPr>
          <p:cNvSpPr>
            <a:spLocks noGrp="1"/>
          </p:cNvSpPr>
          <p:nvPr>
            <p:ph type="sldNum" sz="quarter" idx="10"/>
          </p:nvPr>
        </p:nvSpPr>
        <p:spPr/>
        <p:txBody>
          <a:bodyPr/>
          <a:lstStyle/>
          <a:p>
            <a:fld id="{19BB7DA4-2697-4546-83A3-2C93572BA837}" type="slidenum">
              <a:rPr lang="en-US" smtClean="0"/>
              <a:pPr/>
              <a:t>42</a:t>
            </a:fld>
            <a:endParaRPr lang="en-US" dirty="0"/>
          </a:p>
        </p:txBody>
      </p:sp>
      <p:graphicFrame>
        <p:nvGraphicFramePr>
          <p:cNvPr id="7" name="Table 6"/>
          <p:cNvGraphicFramePr>
            <a:graphicFrameLocks noGrp="1"/>
          </p:cNvGraphicFramePr>
          <p:nvPr/>
        </p:nvGraphicFramePr>
        <p:xfrm>
          <a:off x="2122170" y="1998028"/>
          <a:ext cx="8039100" cy="2952750"/>
        </p:xfrm>
        <a:graphic>
          <a:graphicData uri="http://schemas.openxmlformats.org/drawingml/2006/table">
            <a:tbl>
              <a:tblPr/>
              <a:tblGrid>
                <a:gridCol w="8039100">
                  <a:extLst>
                    <a:ext uri="{9D8B030D-6E8A-4147-A177-3AD203B41FA5}">
                      <a16:colId xmlns:a16="http://schemas.microsoft.com/office/drawing/2014/main" val="20000"/>
                    </a:ext>
                  </a:extLst>
                </a:gridCol>
              </a:tblGrid>
              <a:tr h="238125">
                <a:tc>
                  <a:txBody>
                    <a:bodyPr/>
                    <a:lstStyle/>
                    <a:p>
                      <a:pPr algn="ctr" fontAlgn="b"/>
                      <a:r>
                        <a:rPr lang="en-US" sz="1400" b="1" i="0" u="none" strike="noStrike" dirty="0" err="1">
                          <a:solidFill>
                            <a:srgbClr val="000000"/>
                          </a:solidFill>
                          <a:effectLst/>
                          <a:latin typeface="Calibri"/>
                        </a:rPr>
                        <a:t>WakeMed</a:t>
                      </a:r>
                      <a:r>
                        <a:rPr lang="en-US" sz="1400" b="1" i="0" u="none" strike="noStrike" dirty="0">
                          <a:solidFill>
                            <a:srgbClr val="000000"/>
                          </a:solidFill>
                          <a:effectLst/>
                          <a:latin typeface="Calibri"/>
                        </a:rPr>
                        <a:t> Health &amp; Hospitals</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38125">
                <a:tc>
                  <a:txBody>
                    <a:bodyPr/>
                    <a:lstStyle/>
                    <a:p>
                      <a:pPr algn="ctr" fontAlgn="b"/>
                      <a:r>
                        <a:rPr lang="en-US" sz="1400" b="1" i="0" u="none" strike="noStrike">
                          <a:solidFill>
                            <a:srgbClr val="000000"/>
                          </a:solidFill>
                          <a:effectLst/>
                          <a:latin typeface="Calibri"/>
                        </a:rPr>
                        <a:t>Raleigh  Campus</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238125">
                <a:tc>
                  <a:txBody>
                    <a:bodyPr/>
                    <a:lstStyle/>
                    <a:p>
                      <a:pPr algn="ctr" fontAlgn="b"/>
                      <a:r>
                        <a:rPr lang="en-US" sz="1400" b="1" i="0" u="none" strike="noStrike" dirty="0">
                          <a:solidFill>
                            <a:srgbClr val="000000"/>
                          </a:solidFill>
                          <a:effectLst/>
                          <a:latin typeface="Calibri"/>
                        </a:rPr>
                        <a:t>VQI Project Charter: LTFU Visits</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00025">
                <a:tc>
                  <a:txBody>
                    <a:bodyPr/>
                    <a:lstStyle/>
                    <a:p>
                      <a:pPr algn="ctr" fontAlgn="b"/>
                      <a:r>
                        <a:rPr lang="en-US" sz="1100" b="0" i="0" u="none" strike="noStrike">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0025">
                <a:tc>
                  <a:txBody>
                    <a:bodyPr/>
                    <a:lstStyle/>
                    <a:p>
                      <a:pPr algn="l" fontAlgn="b"/>
                      <a:r>
                        <a:rPr lang="en-US" sz="1100" b="1" i="0" u="none" strike="noStrike">
                          <a:solidFill>
                            <a:srgbClr val="000000"/>
                          </a:solidFill>
                          <a:effectLst/>
                          <a:latin typeface="Calibri"/>
                        </a:rPr>
                        <a:t>Project Overview</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1114425">
                <a:tc>
                  <a:txBody>
                    <a:bodyPr/>
                    <a:lstStyle/>
                    <a:p>
                      <a:pPr algn="l" fontAlgn="b"/>
                      <a:r>
                        <a:rPr lang="en-US" sz="1100" b="1" i="0" u="none" strike="noStrike">
                          <a:solidFill>
                            <a:srgbClr val="000000"/>
                          </a:solidFill>
                          <a:effectLst/>
                          <a:latin typeface="Calibri"/>
                        </a:rPr>
                        <a:t>Problem Statement:</a:t>
                      </a:r>
                      <a:r>
                        <a:rPr lang="en-US" sz="1100" b="0" i="0" u="none" strike="noStrike">
                          <a:solidFill>
                            <a:srgbClr val="000000"/>
                          </a:solidFill>
                          <a:effectLst/>
                          <a:latin typeface="Calibri"/>
                        </a:rPr>
                        <a:t>  The July 2018 issue of the Journal of Vascular Surgery published recommendations for long term follow-up (LTFU) care for patients receiving open and endovascular surgery arterial procedures.  The purpose of LTFU is to "detect clinically significant problems at an early stage when they can be managed most safely and effectively, even before clinical signs and symptoms are evident." (1) The VQI defines long term follow-up (LTFU) as patient contact 9-21 months after the procedure date.  Review of LTFU quality metrics revealed 53% of WPP Vascular Surgery patients  for combined registries whose procedures were completed between January 1, 2019 and December 31, 2019, were scheduled and/or seen in the office for LTFU care.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5300">
                <a:tc>
                  <a:txBody>
                    <a:bodyPr/>
                    <a:lstStyle/>
                    <a:p>
                      <a:pPr algn="l" fontAlgn="b"/>
                      <a:r>
                        <a:rPr lang="en-US" sz="1100" b="1" i="0" u="none" strike="noStrike">
                          <a:solidFill>
                            <a:srgbClr val="000000"/>
                          </a:solidFill>
                          <a:effectLst/>
                          <a:latin typeface="Calibri"/>
                        </a:rPr>
                        <a:t>Goal:</a:t>
                      </a:r>
                      <a:r>
                        <a:rPr lang="en-US" sz="1100" b="0" i="0" u="none" strike="noStrike">
                          <a:solidFill>
                            <a:srgbClr val="000000"/>
                          </a:solidFill>
                          <a:effectLst/>
                          <a:latin typeface="Calibri"/>
                        </a:rPr>
                        <a:t> 80% (or greater)of patients are seen within 9-21 months for LTFU post op (national goal).  The period of evaluation will be June 1 2018-June 31, 2019.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8600">
                <a:tc>
                  <a:txBody>
                    <a:bodyPr/>
                    <a:lstStyle/>
                    <a:p>
                      <a:pPr algn="l" fontAlgn="b"/>
                      <a:r>
                        <a:rPr lang="en-US" sz="1100" b="1" i="0" u="none" strike="noStrike" dirty="0">
                          <a:solidFill>
                            <a:srgbClr val="000000"/>
                          </a:solidFill>
                          <a:effectLst/>
                          <a:latin typeface="Calibri"/>
                        </a:rPr>
                        <a:t>Scope: </a:t>
                      </a:r>
                      <a:r>
                        <a:rPr lang="en-US" sz="1100" b="0" i="0" u="none" strike="noStrike" dirty="0">
                          <a:solidFill>
                            <a:srgbClr val="000000"/>
                          </a:solidFill>
                          <a:effectLst/>
                          <a:latin typeface="Calibri"/>
                        </a:rPr>
                        <a:t>Total applicable procedure volume entered into the VQI database for procedures completed within the identified timeframe.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51410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52330-1556-40DB-B0DD-C405B740D0F0}"/>
              </a:ext>
            </a:extLst>
          </p:cNvPr>
          <p:cNvSpPr>
            <a:spLocks noGrp="1"/>
          </p:cNvSpPr>
          <p:nvPr>
            <p:ph type="title"/>
          </p:nvPr>
        </p:nvSpPr>
        <p:spPr/>
        <p:txBody>
          <a:bodyPr/>
          <a:lstStyle/>
          <a:p>
            <a:r>
              <a:rPr lang="en-US" dirty="0"/>
              <a:t>Quality Improvement Details: </a:t>
            </a:r>
          </a:p>
        </p:txBody>
      </p:sp>
      <p:sp>
        <p:nvSpPr>
          <p:cNvPr id="4" name="Slide Number Placeholder 3">
            <a:extLst>
              <a:ext uri="{FF2B5EF4-FFF2-40B4-BE49-F238E27FC236}">
                <a16:creationId xmlns:a16="http://schemas.microsoft.com/office/drawing/2014/main" id="{43179F9A-E89D-487B-87E6-664409D3C787}"/>
              </a:ext>
            </a:extLst>
          </p:cNvPr>
          <p:cNvSpPr>
            <a:spLocks noGrp="1"/>
          </p:cNvSpPr>
          <p:nvPr>
            <p:ph type="sldNum" sz="quarter" idx="10"/>
          </p:nvPr>
        </p:nvSpPr>
        <p:spPr/>
        <p:txBody>
          <a:bodyPr/>
          <a:lstStyle/>
          <a:p>
            <a:fld id="{19BB7DA4-2697-4546-83A3-2C93572BA837}" type="slidenum">
              <a:rPr lang="en-US" smtClean="0"/>
              <a:pPr/>
              <a:t>43</a:t>
            </a:fld>
            <a:endParaRPr lang="en-US" dirty="0"/>
          </a:p>
        </p:txBody>
      </p:sp>
      <p:graphicFrame>
        <p:nvGraphicFramePr>
          <p:cNvPr id="6" name="Table 5"/>
          <p:cNvGraphicFramePr>
            <a:graphicFrameLocks noGrp="1"/>
          </p:cNvGraphicFramePr>
          <p:nvPr/>
        </p:nvGraphicFramePr>
        <p:xfrm>
          <a:off x="2339340" y="1066800"/>
          <a:ext cx="7178040" cy="5132562"/>
        </p:xfrm>
        <a:graphic>
          <a:graphicData uri="http://schemas.openxmlformats.org/drawingml/2006/table">
            <a:tbl>
              <a:tblPr/>
              <a:tblGrid>
                <a:gridCol w="7178040">
                  <a:extLst>
                    <a:ext uri="{9D8B030D-6E8A-4147-A177-3AD203B41FA5}">
                      <a16:colId xmlns:a16="http://schemas.microsoft.com/office/drawing/2014/main" val="20000"/>
                    </a:ext>
                  </a:extLst>
                </a:gridCol>
              </a:tblGrid>
              <a:tr h="3859651">
                <a:tc>
                  <a:txBody>
                    <a:bodyPr/>
                    <a:lstStyle/>
                    <a:p>
                      <a:pPr algn="l" fontAlgn="b"/>
                      <a:r>
                        <a:rPr lang="en-US" sz="1050" b="1" i="0" u="none" strike="noStrike" dirty="0">
                          <a:solidFill>
                            <a:srgbClr val="000000"/>
                          </a:solidFill>
                          <a:effectLst/>
                          <a:latin typeface="Calibri"/>
                        </a:rPr>
                        <a:t>Deliverables:  </a:t>
                      </a:r>
                      <a:br>
                        <a:rPr lang="en-US" sz="1050" b="0" i="0" u="none" strike="noStrike" dirty="0">
                          <a:solidFill>
                            <a:srgbClr val="000000"/>
                          </a:solidFill>
                          <a:effectLst/>
                          <a:latin typeface="Calibri"/>
                        </a:rPr>
                      </a:br>
                      <a:r>
                        <a:rPr lang="en-US" sz="1050" b="0" i="0" u="none" strike="noStrike" dirty="0">
                          <a:solidFill>
                            <a:srgbClr val="000000"/>
                          </a:solidFill>
                          <a:effectLst/>
                          <a:latin typeface="Calibri"/>
                        </a:rPr>
                        <a:t>•  </a:t>
                      </a:r>
                      <a:r>
                        <a:rPr lang="en-US" sz="1050" b="1" i="0" u="none" strike="noStrike" dirty="0">
                          <a:solidFill>
                            <a:srgbClr val="000000"/>
                          </a:solidFill>
                          <a:effectLst/>
                          <a:latin typeface="Calibri"/>
                        </a:rPr>
                        <a:t>Communication to WPP Vascular Surgery on patients who fall within the LTFU VQI defined time period of 9-21 months:</a:t>
                      </a:r>
                      <a:r>
                        <a:rPr lang="en-US" sz="1050" b="0" i="0" u="none" strike="noStrike" dirty="0">
                          <a:solidFill>
                            <a:srgbClr val="000000"/>
                          </a:solidFill>
                          <a:effectLst/>
                          <a:latin typeface="Calibri"/>
                        </a:rPr>
                        <a:t>   Data abstractor will provide a master list of patients accessible to WPP Vascular Surgery Office Staff on a shared drive to identify VQI patients and to track status of LTFU office visits. </a:t>
                      </a:r>
                      <a:br>
                        <a:rPr lang="en-US" sz="1050" b="0" i="0" u="none" strike="noStrike" dirty="0">
                          <a:solidFill>
                            <a:srgbClr val="000000"/>
                          </a:solidFill>
                          <a:effectLst/>
                          <a:latin typeface="Calibri"/>
                        </a:rPr>
                      </a:br>
                      <a:r>
                        <a:rPr lang="en-US" sz="1050" b="0" i="0" u="none" strike="noStrike" dirty="0">
                          <a:solidFill>
                            <a:srgbClr val="000000"/>
                          </a:solidFill>
                          <a:effectLst/>
                          <a:latin typeface="Calibri"/>
                        </a:rPr>
                        <a:t>• </a:t>
                      </a:r>
                      <a:r>
                        <a:rPr lang="en-US" sz="1050" b="1" i="0" u="none" strike="noStrike" dirty="0">
                          <a:solidFill>
                            <a:srgbClr val="000000"/>
                          </a:solidFill>
                          <a:effectLst/>
                          <a:latin typeface="Calibri"/>
                        </a:rPr>
                        <a:t>Patient education on importance of LTFU care:  </a:t>
                      </a:r>
                      <a:r>
                        <a:rPr lang="en-US" sz="1050" b="0" i="0" u="none" strike="noStrike" dirty="0">
                          <a:solidFill>
                            <a:srgbClr val="000000"/>
                          </a:solidFill>
                          <a:effectLst/>
                          <a:latin typeface="Calibri"/>
                        </a:rPr>
                        <a:t>WPP Vascular Surgery will include a section in the patient pre-op instructions that emphasizes the importance of scheduling the LTFU visit</a:t>
                      </a:r>
                      <a:br>
                        <a:rPr lang="en-US" sz="1050" b="0" i="0" u="none" strike="noStrike" dirty="0">
                          <a:solidFill>
                            <a:srgbClr val="000000"/>
                          </a:solidFill>
                          <a:effectLst/>
                          <a:latin typeface="Calibri"/>
                        </a:rPr>
                      </a:br>
                      <a:r>
                        <a:rPr lang="en-US" sz="1050" b="0" i="0" u="none" strike="noStrike" dirty="0">
                          <a:solidFill>
                            <a:srgbClr val="000000"/>
                          </a:solidFill>
                          <a:effectLst/>
                          <a:latin typeface="Calibri"/>
                        </a:rPr>
                        <a:t>•  </a:t>
                      </a:r>
                      <a:r>
                        <a:rPr lang="en-US" sz="1050" b="1" i="0" u="none" strike="noStrike" dirty="0">
                          <a:solidFill>
                            <a:srgbClr val="000000"/>
                          </a:solidFill>
                          <a:effectLst/>
                          <a:latin typeface="Calibri"/>
                        </a:rPr>
                        <a:t>Standardized process for scheduling LTFU office visits for all post op/post procedure patients: </a:t>
                      </a:r>
                      <a:r>
                        <a:rPr lang="en-US" sz="1050" b="0" i="0" u="none" strike="noStrike" dirty="0">
                          <a:solidFill>
                            <a:srgbClr val="000000"/>
                          </a:solidFill>
                          <a:effectLst/>
                          <a:latin typeface="Calibri"/>
                        </a:rPr>
                        <a:t>      The Practice Manager will share the list of patients for LTFU visits  with identified physician specific Patient Account Representatives (PARs)</a:t>
                      </a:r>
                      <a:br>
                        <a:rPr lang="en-US" sz="1050" b="0" i="0" u="none" strike="noStrike" dirty="0">
                          <a:solidFill>
                            <a:srgbClr val="000000"/>
                          </a:solidFill>
                          <a:effectLst/>
                          <a:latin typeface="Calibri"/>
                        </a:rPr>
                      </a:br>
                      <a:r>
                        <a:rPr lang="en-US" sz="1050" b="0" i="0" u="none" strike="noStrike" dirty="0">
                          <a:solidFill>
                            <a:srgbClr val="000000"/>
                          </a:solidFill>
                          <a:effectLst/>
                          <a:latin typeface="Calibri"/>
                        </a:rPr>
                        <a:t>o PARs will be responsible for updating the physician’s list and scheduling appointments.  </a:t>
                      </a:r>
                      <a:br>
                        <a:rPr lang="en-US" sz="1050" b="0" i="0" u="none" strike="noStrike" dirty="0">
                          <a:solidFill>
                            <a:srgbClr val="000000"/>
                          </a:solidFill>
                          <a:effectLst/>
                          <a:latin typeface="Calibri"/>
                        </a:rPr>
                      </a:br>
                      <a:r>
                        <a:rPr lang="en-US" sz="1050" b="0" i="0" u="none" strike="noStrike" dirty="0">
                          <a:solidFill>
                            <a:srgbClr val="000000"/>
                          </a:solidFill>
                          <a:effectLst/>
                          <a:latin typeface="Calibri"/>
                        </a:rPr>
                        <a:t>§  LTFU visit will be scheduled when the patient is in the office for their post op or 6 month office visit</a:t>
                      </a:r>
                      <a:br>
                        <a:rPr lang="en-US" sz="1050" b="0" i="0" u="none" strike="noStrike" dirty="0">
                          <a:solidFill>
                            <a:srgbClr val="000000"/>
                          </a:solidFill>
                          <a:effectLst/>
                          <a:latin typeface="Calibri"/>
                        </a:rPr>
                      </a:br>
                      <a:r>
                        <a:rPr lang="en-US" sz="1050" b="0" i="0" u="none" strike="noStrike" dirty="0">
                          <a:solidFill>
                            <a:srgbClr val="000000"/>
                          </a:solidFill>
                          <a:effectLst/>
                          <a:latin typeface="Calibri"/>
                        </a:rPr>
                        <a:t>§ Patients who cancel or are “no shows” will be called by the PAR the first two weeks of each month to reschedule</a:t>
                      </a:r>
                      <a:br>
                        <a:rPr lang="en-US" sz="1050" b="0" i="0" u="none" strike="noStrike" dirty="0">
                          <a:solidFill>
                            <a:srgbClr val="000000"/>
                          </a:solidFill>
                          <a:effectLst/>
                          <a:latin typeface="Calibri"/>
                        </a:rPr>
                      </a:br>
                      <a:r>
                        <a:rPr lang="en-US" sz="1050" b="0" i="0" u="none" strike="noStrike" dirty="0">
                          <a:solidFill>
                            <a:srgbClr val="000000"/>
                          </a:solidFill>
                          <a:effectLst/>
                          <a:latin typeface="Calibri"/>
                        </a:rPr>
                        <a:t>•  </a:t>
                      </a:r>
                      <a:r>
                        <a:rPr lang="en-US" sz="1050" b="1" i="0" u="none" strike="noStrike" dirty="0">
                          <a:solidFill>
                            <a:srgbClr val="000000"/>
                          </a:solidFill>
                          <a:effectLst/>
                          <a:latin typeface="Calibri"/>
                        </a:rPr>
                        <a:t>Standardized process for conducting phone interviews with patients who cancel/ do not show for LTFU appointments,( who may have the potential to  be lost to follow-up):</a:t>
                      </a:r>
                      <a:br>
                        <a:rPr lang="en-US" sz="1050" b="0" i="0" u="none" strike="noStrike" dirty="0">
                          <a:solidFill>
                            <a:srgbClr val="000000"/>
                          </a:solidFill>
                          <a:effectLst/>
                          <a:latin typeface="Calibri"/>
                        </a:rPr>
                      </a:br>
                      <a:r>
                        <a:rPr lang="en-US" sz="1050" b="0" i="0" u="none" strike="noStrike" dirty="0">
                          <a:solidFill>
                            <a:srgbClr val="000000"/>
                          </a:solidFill>
                          <a:effectLst/>
                          <a:latin typeface="Calibri"/>
                        </a:rPr>
                        <a:t>o WPP Vascular RN will call attempt to call all patients who have not made an appointment/canceled/or are a no show in the 18-21 month post procedure window </a:t>
                      </a:r>
                      <a:br>
                        <a:rPr lang="en-US" sz="1050" b="0" i="0" u="none" strike="noStrike" dirty="0">
                          <a:solidFill>
                            <a:srgbClr val="000000"/>
                          </a:solidFill>
                          <a:effectLst/>
                          <a:latin typeface="Calibri"/>
                        </a:rPr>
                      </a:br>
                      <a:r>
                        <a:rPr lang="en-US" sz="1050" b="0" i="0" u="none" strike="noStrike" dirty="0">
                          <a:solidFill>
                            <a:srgbClr val="000000"/>
                          </a:solidFill>
                          <a:effectLst/>
                          <a:latin typeface="Calibri"/>
                        </a:rPr>
                        <a:t>§ Dedicated time for phone calls is the third Friday of each month</a:t>
                      </a:r>
                      <a:br>
                        <a:rPr lang="en-US" sz="1050" b="0" i="0" u="none" strike="noStrike" dirty="0">
                          <a:solidFill>
                            <a:srgbClr val="000000"/>
                          </a:solidFill>
                          <a:effectLst/>
                          <a:latin typeface="Calibri"/>
                        </a:rPr>
                      </a:br>
                      <a:r>
                        <a:rPr lang="en-US" sz="1050" b="0" i="0" u="none" strike="noStrike" dirty="0">
                          <a:solidFill>
                            <a:srgbClr val="000000"/>
                          </a:solidFill>
                          <a:effectLst/>
                          <a:latin typeface="Calibri"/>
                        </a:rPr>
                        <a:t>§ EVAR/Complex EVAR/AAA patients will be encouraged to make an appointment for imaging to evaluate sac diameter</a:t>
                      </a:r>
                      <a:br>
                        <a:rPr lang="en-US" sz="1050" b="0" i="0" u="none" strike="noStrike" dirty="0">
                          <a:solidFill>
                            <a:srgbClr val="000000"/>
                          </a:solidFill>
                          <a:effectLst/>
                          <a:latin typeface="Calibri"/>
                        </a:rPr>
                      </a:br>
                      <a:r>
                        <a:rPr lang="en-US" sz="1050" b="0" i="0" u="none" strike="noStrike" dirty="0">
                          <a:solidFill>
                            <a:srgbClr val="000000"/>
                          </a:solidFill>
                          <a:effectLst/>
                          <a:latin typeface="Calibri"/>
                        </a:rPr>
                        <a:t>§ If a patient is unable to schedule the LTFU, the Vascular RN will interview the patient while on the phone and complete the VQI LTFU mandatory fields in EPIC</a:t>
                      </a:r>
                      <a:br>
                        <a:rPr lang="en-US" sz="1050" b="0" i="0" u="none" strike="noStrike" dirty="0">
                          <a:solidFill>
                            <a:srgbClr val="000000"/>
                          </a:solidFill>
                          <a:effectLst/>
                          <a:latin typeface="Calibri"/>
                        </a:rPr>
                      </a:br>
                      <a:r>
                        <a:rPr lang="en-US" sz="1050" b="0" i="0" u="none" strike="noStrike" dirty="0">
                          <a:solidFill>
                            <a:srgbClr val="000000"/>
                          </a:solidFill>
                          <a:effectLst/>
                          <a:latin typeface="Calibri"/>
                        </a:rPr>
                        <a:t>§ If unable to contact and/or interview the patient, the Vascular RN will use EPIC dot phrase to document the patient is lost to follow up</a:t>
                      </a:r>
                      <a:br>
                        <a:rPr lang="en-US" sz="1050" b="0" i="0" u="none" strike="noStrike" dirty="0">
                          <a:solidFill>
                            <a:srgbClr val="000000"/>
                          </a:solidFill>
                          <a:effectLst/>
                          <a:latin typeface="Calibri"/>
                        </a:rPr>
                      </a:br>
                      <a:r>
                        <a:rPr lang="en-US" sz="1050" b="0" i="0" u="none" strike="noStrike" dirty="0">
                          <a:solidFill>
                            <a:srgbClr val="000000"/>
                          </a:solidFill>
                          <a:effectLst/>
                          <a:latin typeface="Calibri"/>
                        </a:rPr>
                        <a:t>• </a:t>
                      </a:r>
                      <a:r>
                        <a:rPr lang="en-US" sz="1050" b="1" i="0" u="none" strike="noStrike" dirty="0">
                          <a:solidFill>
                            <a:srgbClr val="000000"/>
                          </a:solidFill>
                          <a:effectLst/>
                          <a:latin typeface="Calibri"/>
                        </a:rPr>
                        <a:t>Standardized documentation in EPIC:</a:t>
                      </a:r>
                      <a:br>
                        <a:rPr lang="en-US" sz="1050" b="0" i="0" u="none" strike="noStrike" dirty="0">
                          <a:solidFill>
                            <a:srgbClr val="000000"/>
                          </a:solidFill>
                          <a:effectLst/>
                          <a:latin typeface="Calibri"/>
                        </a:rPr>
                      </a:br>
                      <a:r>
                        <a:rPr lang="en-US" sz="1050" b="0" i="0" u="none" strike="noStrike" dirty="0">
                          <a:solidFill>
                            <a:srgbClr val="000000"/>
                          </a:solidFill>
                          <a:effectLst/>
                          <a:latin typeface="Calibri"/>
                        </a:rPr>
                        <a:t>o EPIC Analyst will provide Tip Sheet to the Vascular RN on how to access LTFU VQI Add-ons in EPIC</a:t>
                      </a:r>
                      <a:br>
                        <a:rPr lang="en-US" sz="1050" b="0" i="0" u="none" strike="noStrike" dirty="0">
                          <a:solidFill>
                            <a:srgbClr val="000000"/>
                          </a:solidFill>
                          <a:effectLst/>
                          <a:latin typeface="Calibri"/>
                        </a:rPr>
                      </a:br>
                      <a:r>
                        <a:rPr lang="en-US" sz="1050" b="0" i="0" u="none" strike="noStrike" dirty="0">
                          <a:solidFill>
                            <a:srgbClr val="000000"/>
                          </a:solidFill>
                          <a:effectLst/>
                          <a:latin typeface="Calibri"/>
                        </a:rPr>
                        <a:t>o EPIC Analyst will assist vascular RN with utilizing a dot phrase in EPIC to document patients who are lost to follow-up</a:t>
                      </a:r>
                      <a:br>
                        <a:rPr lang="en-US" sz="1050" b="0" i="0" u="none" strike="noStrike" dirty="0">
                          <a:solidFill>
                            <a:srgbClr val="000000"/>
                          </a:solidFill>
                          <a:effectLst/>
                          <a:latin typeface="Calibri"/>
                        </a:rPr>
                      </a:br>
                      <a:r>
                        <a:rPr lang="en-US" sz="1050" b="0" i="0" u="none" strike="noStrike" dirty="0">
                          <a:solidFill>
                            <a:srgbClr val="000000"/>
                          </a:solidFill>
                          <a:effectLst/>
                          <a:latin typeface="Calibri"/>
                        </a:rPr>
                        <a:t>• </a:t>
                      </a:r>
                      <a:r>
                        <a:rPr lang="en-US" sz="1050" b="1" i="0" u="none" strike="noStrike" dirty="0">
                          <a:solidFill>
                            <a:srgbClr val="000000"/>
                          </a:solidFill>
                          <a:effectLst/>
                          <a:latin typeface="Calibri"/>
                        </a:rPr>
                        <a:t>Monthly review of compliance sent to WPP Vascular Surgery:</a:t>
                      </a:r>
                      <a:br>
                        <a:rPr lang="en-US" sz="1050" b="0" i="0" u="none" strike="noStrike" dirty="0">
                          <a:solidFill>
                            <a:srgbClr val="000000"/>
                          </a:solidFill>
                          <a:effectLst/>
                          <a:latin typeface="Calibri"/>
                        </a:rPr>
                      </a:br>
                      <a:r>
                        <a:rPr lang="en-US" sz="1050" b="0" i="0" u="none" strike="noStrike" dirty="0">
                          <a:solidFill>
                            <a:srgbClr val="000000"/>
                          </a:solidFill>
                          <a:effectLst/>
                          <a:latin typeface="Calibri"/>
                        </a:rPr>
                        <a:t>o Data Abstractor and VQI Site Manager will send compliance report  at the end of each month, beginning August 2020</a:t>
                      </a:r>
                      <a:br>
                        <a:rPr lang="en-US" sz="1050" b="0" i="0" u="none" strike="noStrike" dirty="0">
                          <a:solidFill>
                            <a:srgbClr val="000000"/>
                          </a:solidFill>
                          <a:effectLst/>
                          <a:latin typeface="Calibri"/>
                        </a:rPr>
                      </a:br>
                      <a:r>
                        <a:rPr lang="en-US" sz="1050" b="0" i="0" u="none" strike="noStrike" dirty="0">
                          <a:solidFill>
                            <a:srgbClr val="000000"/>
                          </a:solidFill>
                          <a:effectLst/>
                          <a:latin typeface="Calibri"/>
                        </a:rPr>
                        <a:t>o Monthly meetings with Project Team to assess new processes and make recommendations for improvement</a:t>
                      </a:r>
                    </a:p>
                  </a:txBody>
                  <a:tcPr marL="5961" marR="5961" marT="5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4877">
                <a:tc>
                  <a:txBody>
                    <a:bodyPr/>
                    <a:lstStyle/>
                    <a:p>
                      <a:pPr algn="l" fontAlgn="b"/>
                      <a:r>
                        <a:rPr lang="en-US" sz="1050" b="1" i="0" u="none" strike="noStrike" dirty="0">
                          <a:solidFill>
                            <a:srgbClr val="000000"/>
                          </a:solidFill>
                          <a:effectLst/>
                          <a:latin typeface="Calibri"/>
                        </a:rPr>
                        <a:t>Resources required:</a:t>
                      </a:r>
                      <a:r>
                        <a:rPr lang="en-US" sz="1050" b="0" i="0" u="none" strike="noStrike" dirty="0">
                          <a:solidFill>
                            <a:srgbClr val="000000"/>
                          </a:solidFill>
                          <a:effectLst/>
                          <a:latin typeface="Calibri"/>
                        </a:rPr>
                        <a:t>  Work flow chart to document process for scheduling LTFU visits and process for telephone follow ups; Education for office staff on change in practice for scheduling LTFU office visits; Education  (EPIC Tip Sheets)for RNs and Physicians on accessing EPIC VQI LTFU smart texts;  Spread sheet accessible to office staff to identify VQI patients;  Scripted EPIC dot phrase for documentation of patients who are lost to follow up; Updated patient pre-op instructions to include importance of keeping LTFU appointments</a:t>
                      </a:r>
                    </a:p>
                  </a:txBody>
                  <a:tcPr marL="5961" marR="5961" marT="59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52533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52330-1556-40DB-B0DD-C405B740D0F0}"/>
              </a:ext>
            </a:extLst>
          </p:cNvPr>
          <p:cNvSpPr>
            <a:spLocks noGrp="1"/>
          </p:cNvSpPr>
          <p:nvPr>
            <p:ph type="title"/>
          </p:nvPr>
        </p:nvSpPr>
        <p:spPr/>
        <p:txBody>
          <a:bodyPr/>
          <a:lstStyle/>
          <a:p>
            <a:r>
              <a:rPr lang="en-US" dirty="0"/>
              <a:t>Quality Improvement Details: </a:t>
            </a:r>
          </a:p>
        </p:txBody>
      </p:sp>
      <p:sp>
        <p:nvSpPr>
          <p:cNvPr id="4" name="Slide Number Placeholder 3">
            <a:extLst>
              <a:ext uri="{FF2B5EF4-FFF2-40B4-BE49-F238E27FC236}">
                <a16:creationId xmlns:a16="http://schemas.microsoft.com/office/drawing/2014/main" id="{43179F9A-E89D-487B-87E6-664409D3C787}"/>
              </a:ext>
            </a:extLst>
          </p:cNvPr>
          <p:cNvSpPr>
            <a:spLocks noGrp="1"/>
          </p:cNvSpPr>
          <p:nvPr>
            <p:ph type="sldNum" sz="quarter" idx="10"/>
          </p:nvPr>
        </p:nvSpPr>
        <p:spPr/>
        <p:txBody>
          <a:bodyPr/>
          <a:lstStyle/>
          <a:p>
            <a:fld id="{19BB7DA4-2697-4546-83A3-2C93572BA837}" type="slidenum">
              <a:rPr lang="en-US" smtClean="0"/>
              <a:pPr/>
              <a:t>44</a:t>
            </a:fld>
            <a:endParaRPr lang="en-US" dirty="0"/>
          </a:p>
        </p:txBody>
      </p:sp>
      <p:graphicFrame>
        <p:nvGraphicFramePr>
          <p:cNvPr id="5" name="Table 4"/>
          <p:cNvGraphicFramePr>
            <a:graphicFrameLocks noGrp="1"/>
          </p:cNvGraphicFramePr>
          <p:nvPr/>
        </p:nvGraphicFramePr>
        <p:xfrm>
          <a:off x="2202182" y="1166890"/>
          <a:ext cx="7551414" cy="5043704"/>
        </p:xfrm>
        <a:graphic>
          <a:graphicData uri="http://schemas.openxmlformats.org/drawingml/2006/table">
            <a:tbl>
              <a:tblPr/>
              <a:tblGrid>
                <a:gridCol w="572619">
                  <a:extLst>
                    <a:ext uri="{9D8B030D-6E8A-4147-A177-3AD203B41FA5}">
                      <a16:colId xmlns:a16="http://schemas.microsoft.com/office/drawing/2014/main" val="20000"/>
                    </a:ext>
                  </a:extLst>
                </a:gridCol>
                <a:gridCol w="572619">
                  <a:extLst>
                    <a:ext uri="{9D8B030D-6E8A-4147-A177-3AD203B41FA5}">
                      <a16:colId xmlns:a16="http://schemas.microsoft.com/office/drawing/2014/main" val="20001"/>
                    </a:ext>
                  </a:extLst>
                </a:gridCol>
                <a:gridCol w="572619">
                  <a:extLst>
                    <a:ext uri="{9D8B030D-6E8A-4147-A177-3AD203B41FA5}">
                      <a16:colId xmlns:a16="http://schemas.microsoft.com/office/drawing/2014/main" val="20002"/>
                    </a:ext>
                  </a:extLst>
                </a:gridCol>
                <a:gridCol w="572619">
                  <a:extLst>
                    <a:ext uri="{9D8B030D-6E8A-4147-A177-3AD203B41FA5}">
                      <a16:colId xmlns:a16="http://schemas.microsoft.com/office/drawing/2014/main" val="20003"/>
                    </a:ext>
                  </a:extLst>
                </a:gridCol>
                <a:gridCol w="572619">
                  <a:extLst>
                    <a:ext uri="{9D8B030D-6E8A-4147-A177-3AD203B41FA5}">
                      <a16:colId xmlns:a16="http://schemas.microsoft.com/office/drawing/2014/main" val="20004"/>
                    </a:ext>
                  </a:extLst>
                </a:gridCol>
                <a:gridCol w="572619">
                  <a:extLst>
                    <a:ext uri="{9D8B030D-6E8A-4147-A177-3AD203B41FA5}">
                      <a16:colId xmlns:a16="http://schemas.microsoft.com/office/drawing/2014/main" val="20005"/>
                    </a:ext>
                  </a:extLst>
                </a:gridCol>
                <a:gridCol w="572619">
                  <a:extLst>
                    <a:ext uri="{9D8B030D-6E8A-4147-A177-3AD203B41FA5}">
                      <a16:colId xmlns:a16="http://schemas.microsoft.com/office/drawing/2014/main" val="20006"/>
                    </a:ext>
                  </a:extLst>
                </a:gridCol>
                <a:gridCol w="572619">
                  <a:extLst>
                    <a:ext uri="{9D8B030D-6E8A-4147-A177-3AD203B41FA5}">
                      <a16:colId xmlns:a16="http://schemas.microsoft.com/office/drawing/2014/main" val="20007"/>
                    </a:ext>
                  </a:extLst>
                </a:gridCol>
                <a:gridCol w="572619">
                  <a:extLst>
                    <a:ext uri="{9D8B030D-6E8A-4147-A177-3AD203B41FA5}">
                      <a16:colId xmlns:a16="http://schemas.microsoft.com/office/drawing/2014/main" val="20008"/>
                    </a:ext>
                  </a:extLst>
                </a:gridCol>
                <a:gridCol w="572619">
                  <a:extLst>
                    <a:ext uri="{9D8B030D-6E8A-4147-A177-3AD203B41FA5}">
                      <a16:colId xmlns:a16="http://schemas.microsoft.com/office/drawing/2014/main" val="20009"/>
                    </a:ext>
                  </a:extLst>
                </a:gridCol>
                <a:gridCol w="572619">
                  <a:extLst>
                    <a:ext uri="{9D8B030D-6E8A-4147-A177-3AD203B41FA5}">
                      <a16:colId xmlns:a16="http://schemas.microsoft.com/office/drawing/2014/main" val="20010"/>
                    </a:ext>
                  </a:extLst>
                </a:gridCol>
                <a:gridCol w="679986">
                  <a:extLst>
                    <a:ext uri="{9D8B030D-6E8A-4147-A177-3AD203B41FA5}">
                      <a16:colId xmlns:a16="http://schemas.microsoft.com/office/drawing/2014/main" val="20011"/>
                    </a:ext>
                  </a:extLst>
                </a:gridCol>
                <a:gridCol w="572619">
                  <a:extLst>
                    <a:ext uri="{9D8B030D-6E8A-4147-A177-3AD203B41FA5}">
                      <a16:colId xmlns:a16="http://schemas.microsoft.com/office/drawing/2014/main" val="20012"/>
                    </a:ext>
                  </a:extLst>
                </a:gridCol>
              </a:tblGrid>
              <a:tr h="136143">
                <a:tc gridSpan="6">
                  <a:txBody>
                    <a:bodyPr/>
                    <a:lstStyle/>
                    <a:p>
                      <a:pPr algn="l" fontAlgn="b"/>
                      <a:r>
                        <a:rPr lang="en-US" sz="1050" b="1" i="0" u="none" strike="noStrike" dirty="0">
                          <a:solidFill>
                            <a:srgbClr val="000000"/>
                          </a:solidFill>
                          <a:effectLst/>
                          <a:latin typeface="Calibri"/>
                        </a:rPr>
                        <a:t>Key Metrics</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fontAlgn="b"/>
                      <a:r>
                        <a:rPr lang="en-US" sz="1050" b="1" i="0" u="none" strike="noStrike">
                          <a:solidFill>
                            <a:srgbClr val="000000"/>
                          </a:solidFill>
                          <a:effectLst/>
                          <a:latin typeface="Calibri"/>
                        </a:rPr>
                        <a:t>Milestones</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9660">
                <a:tc gridSpan="6">
                  <a:txBody>
                    <a:bodyPr/>
                    <a:lstStyle/>
                    <a:p>
                      <a:pPr algn="l" fontAlgn="b"/>
                      <a:r>
                        <a:rPr lang="en-US" sz="1050" b="0" i="0" u="none" strike="noStrike" dirty="0">
                          <a:solidFill>
                            <a:srgbClr val="000000"/>
                          </a:solidFill>
                          <a:effectLst/>
                          <a:latin typeface="Calibri"/>
                        </a:rPr>
                        <a:t>Outcome Metrics:</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b"/>
                      <a:r>
                        <a:rPr lang="en-US" sz="1050" b="0" i="0" u="none" strike="noStrike">
                          <a:solidFill>
                            <a:srgbClr val="000000"/>
                          </a:solidFill>
                          <a:effectLst/>
                          <a:latin typeface="Calibri"/>
                        </a:rPr>
                        <a:t>Milestone/Description</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1050" b="0" i="0" u="none" strike="noStrike">
                          <a:solidFill>
                            <a:srgbClr val="000000"/>
                          </a:solidFill>
                          <a:effectLst/>
                          <a:latin typeface="Calibri"/>
                        </a:rPr>
                        <a:t>Date: (mm/yy)</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596436">
                <a:tc gridSpan="6">
                  <a:txBody>
                    <a:bodyPr/>
                    <a:lstStyle/>
                    <a:p>
                      <a:pPr algn="l" fontAlgn="b"/>
                      <a:r>
                        <a:rPr lang="en-US" sz="1050" b="0" i="0" u="none" strike="noStrike" dirty="0">
                          <a:solidFill>
                            <a:srgbClr val="000000"/>
                          </a:solidFill>
                          <a:effectLst/>
                          <a:latin typeface="Calibri"/>
                        </a:rPr>
                        <a:t>Completion of 80% or greater  VQI required data elements for  LTFU patient assessments, either in office or by telephone across each of the VQI registries between 9 and 21 months post procedure. </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b"/>
                      <a:r>
                        <a:rPr lang="en-US" sz="1050" b="0" i="0" u="none" strike="noStrike" dirty="0">
                          <a:solidFill>
                            <a:srgbClr val="000000"/>
                          </a:solidFill>
                          <a:effectLst/>
                          <a:latin typeface="Calibri"/>
                        </a:rPr>
                        <a:t>Complete QI Project Charter</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50" b="0" i="0" u="none" strike="noStrike">
                          <a:solidFill>
                            <a:srgbClr val="000000"/>
                          </a:solidFill>
                          <a:effectLst/>
                          <a:latin typeface="Calibri"/>
                        </a:rPr>
                        <a:t>June</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a:rPr>
                        <a:t>2020</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9660">
                <a:tc gridSpan="6">
                  <a:txBody>
                    <a:bodyPr/>
                    <a:lstStyle/>
                    <a:p>
                      <a:pPr algn="l" fontAlgn="b"/>
                      <a:r>
                        <a:rPr lang="en-US" sz="1050" b="0" i="0" u="none" strike="noStrike">
                          <a:solidFill>
                            <a:srgbClr val="000000"/>
                          </a:solidFill>
                          <a:effectLst/>
                          <a:latin typeface="Calibri"/>
                        </a:rPr>
                        <a:t> </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b"/>
                      <a:r>
                        <a:rPr lang="en-US" sz="1050" b="0" i="0" u="none" strike="noStrike" dirty="0">
                          <a:solidFill>
                            <a:srgbClr val="000000"/>
                          </a:solidFill>
                          <a:effectLst/>
                          <a:latin typeface="Calibri"/>
                        </a:rPr>
                        <a:t>Review baseline data by procedure</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50" b="0" i="0" u="none" strike="noStrike" dirty="0">
                          <a:solidFill>
                            <a:srgbClr val="000000"/>
                          </a:solidFill>
                          <a:effectLst/>
                          <a:latin typeface="Calibri"/>
                        </a:rPr>
                        <a:t>June</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a:rPr>
                        <a:t>2020</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9660">
                <a:tc gridSpan="6">
                  <a:txBody>
                    <a:bodyPr/>
                    <a:lstStyle/>
                    <a:p>
                      <a:pPr algn="l" fontAlgn="b"/>
                      <a:r>
                        <a:rPr lang="en-US" sz="1050" b="0" i="0" u="none" strike="noStrike">
                          <a:solidFill>
                            <a:srgbClr val="000000"/>
                          </a:solidFill>
                          <a:effectLst/>
                          <a:latin typeface="Calibri"/>
                        </a:rPr>
                        <a:t> </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b"/>
                      <a:r>
                        <a:rPr lang="en-US" sz="1050" b="0" i="0" u="none" strike="noStrike" dirty="0">
                          <a:solidFill>
                            <a:srgbClr val="000000"/>
                          </a:solidFill>
                          <a:effectLst/>
                          <a:latin typeface="Calibri"/>
                        </a:rPr>
                        <a:t>Identify barriers, Root Cause Analysis</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50" b="0" i="0" u="none" strike="noStrike" dirty="0">
                          <a:solidFill>
                            <a:srgbClr val="000000"/>
                          </a:solidFill>
                          <a:effectLst/>
                          <a:latin typeface="Calibri"/>
                        </a:rPr>
                        <a:t>June-July</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a:rPr>
                        <a:t>2020</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5463">
                <a:tc gridSpan="6">
                  <a:txBody>
                    <a:bodyPr/>
                    <a:lstStyle/>
                    <a:p>
                      <a:pPr algn="l" fontAlgn="b"/>
                      <a:r>
                        <a:rPr lang="en-US" sz="1050" b="0" i="0" u="none" strike="noStrike" dirty="0">
                          <a:solidFill>
                            <a:srgbClr val="000000"/>
                          </a:solidFill>
                          <a:effectLst/>
                          <a:latin typeface="Calibri"/>
                        </a:rPr>
                        <a:t>Process Metrics: EPIC documentation to include LTFU office visit, follow-up phone visit completed by RN, or patient lost to follow-up</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b"/>
                      <a:r>
                        <a:rPr lang="en-US" sz="1050" b="0" i="0" u="none" strike="noStrike" dirty="0">
                          <a:solidFill>
                            <a:srgbClr val="000000"/>
                          </a:solidFill>
                          <a:effectLst/>
                          <a:latin typeface="Calibri"/>
                        </a:rPr>
                        <a:t>Identify potential improvements</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50" b="0" i="0" u="none" strike="noStrike" dirty="0">
                          <a:solidFill>
                            <a:srgbClr val="000000"/>
                          </a:solidFill>
                          <a:effectLst/>
                          <a:latin typeface="Calibri"/>
                        </a:rPr>
                        <a:t>July</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a:rPr>
                        <a:t>2020</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9660">
                <a:tc gridSpan="6">
                  <a:txBody>
                    <a:bodyPr/>
                    <a:lstStyle/>
                    <a:p>
                      <a:pPr algn="l" fontAlgn="b"/>
                      <a:r>
                        <a:rPr lang="en-US" sz="1050" b="0" i="0" u="none" strike="noStrike">
                          <a:solidFill>
                            <a:srgbClr val="000000"/>
                          </a:solidFill>
                          <a:effectLst/>
                          <a:latin typeface="Calibri"/>
                        </a:rPr>
                        <a:t> </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b"/>
                      <a:r>
                        <a:rPr lang="en-US" sz="1050" b="0" i="0" u="none" strike="noStrike" dirty="0">
                          <a:solidFill>
                            <a:srgbClr val="000000"/>
                          </a:solidFill>
                          <a:effectLst/>
                          <a:latin typeface="Calibri"/>
                        </a:rPr>
                        <a:t>Implement Changes; provide training</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50" b="0" i="0" u="none" strike="noStrike" dirty="0">
                          <a:solidFill>
                            <a:srgbClr val="000000"/>
                          </a:solidFill>
                          <a:effectLst/>
                          <a:latin typeface="Calibri"/>
                        </a:rPr>
                        <a:t>August</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a:rPr>
                        <a:t>2020</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9320">
                <a:tc gridSpan="6">
                  <a:txBody>
                    <a:bodyPr/>
                    <a:lstStyle/>
                    <a:p>
                      <a:pPr algn="l" fontAlgn="b"/>
                      <a:r>
                        <a:rPr lang="en-US" sz="1050" b="0" i="0" u="none" strike="noStrike">
                          <a:solidFill>
                            <a:srgbClr val="000000"/>
                          </a:solidFill>
                          <a:effectLst/>
                          <a:latin typeface="Calibri"/>
                        </a:rPr>
                        <a:t> </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b"/>
                      <a:r>
                        <a:rPr lang="en-US" sz="1050" b="0" i="0" u="none" strike="noStrike" dirty="0">
                          <a:solidFill>
                            <a:srgbClr val="000000"/>
                          </a:solidFill>
                          <a:effectLst/>
                          <a:latin typeface="Calibri"/>
                        </a:rPr>
                        <a:t>Monitor changes</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50" b="0" i="0" u="none" strike="noStrike" dirty="0">
                          <a:solidFill>
                            <a:srgbClr val="000000"/>
                          </a:solidFill>
                          <a:effectLst/>
                          <a:latin typeface="Calibri"/>
                        </a:rPr>
                        <a:t>September-November</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a:rPr>
                        <a:t>2020</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7327">
                <a:tc gridSpan="6">
                  <a:txBody>
                    <a:bodyPr/>
                    <a:lstStyle/>
                    <a:p>
                      <a:pPr algn="l" fontAlgn="b"/>
                      <a:r>
                        <a:rPr lang="en-US" sz="1050" b="0" i="0" u="none" strike="noStrike" dirty="0">
                          <a:solidFill>
                            <a:srgbClr val="000000"/>
                          </a:solidFill>
                          <a:effectLst/>
                          <a:latin typeface="Calibri"/>
                        </a:rPr>
                        <a:t> </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b"/>
                      <a:r>
                        <a:rPr lang="en-US" sz="1050" b="0" i="0" u="none" strike="noStrike" dirty="0">
                          <a:solidFill>
                            <a:srgbClr val="000000"/>
                          </a:solidFill>
                          <a:effectLst/>
                          <a:latin typeface="Calibri"/>
                        </a:rPr>
                        <a:t>Present to Vascular Services Quality Meeting to expand project to all WPP specialties performing vascular procedures;</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50" b="0" i="0" u="none" strike="noStrike" dirty="0">
                          <a:solidFill>
                            <a:srgbClr val="000000"/>
                          </a:solidFill>
                          <a:effectLst/>
                          <a:latin typeface="Calibri"/>
                        </a:rPr>
                        <a:t>February</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a:rPr>
                        <a:t>2021</a:t>
                      </a:r>
                    </a:p>
                  </a:txBody>
                  <a:tcPr marL="5612" marR="5612" marT="5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6143">
                <a:tc gridSpan="13">
                  <a:txBody>
                    <a:bodyPr/>
                    <a:lstStyle/>
                    <a:p>
                      <a:pPr algn="l" fontAlgn="b"/>
                      <a:r>
                        <a:rPr lang="en-US" sz="1050" b="1" i="0" u="none" strike="noStrike" dirty="0">
                          <a:solidFill>
                            <a:srgbClr val="000000"/>
                          </a:solidFill>
                          <a:effectLst/>
                          <a:latin typeface="Calibri"/>
                        </a:rPr>
                        <a:t>Team Members</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48786">
                <a:tc gridSpan="6">
                  <a:txBody>
                    <a:bodyPr/>
                    <a:lstStyle/>
                    <a:p>
                      <a:pPr algn="l" fontAlgn="b"/>
                      <a:r>
                        <a:rPr lang="en-US" sz="1050" b="0" i="0" u="none" strike="noStrike">
                          <a:solidFill>
                            <a:srgbClr val="000000"/>
                          </a:solidFill>
                          <a:effectLst/>
                          <a:latin typeface="Calibri"/>
                        </a:rPr>
                        <a:t>Executive Sponsor: Charles Harr, MD (CM, Raleigh Campus)</a:t>
                      </a:r>
                    </a:p>
                  </a:txBody>
                  <a:tcPr marL="5612" marR="5612" marT="56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fontAlgn="b"/>
                      <a:r>
                        <a:rPr lang="en-US" sz="1050" b="0" i="0" u="none" strike="noStrike" dirty="0">
                          <a:solidFill>
                            <a:srgbClr val="000000"/>
                          </a:solidFill>
                          <a:effectLst/>
                          <a:latin typeface="Calibri"/>
                        </a:rPr>
                        <a:t>Clinical Sponsor:  Steven Kagan, MD (</a:t>
                      </a:r>
                      <a:r>
                        <a:rPr lang="en-US" sz="1050" b="0" i="0" u="none" strike="noStrike" dirty="0" err="1">
                          <a:solidFill>
                            <a:srgbClr val="000000"/>
                          </a:solidFill>
                          <a:effectLst/>
                          <a:latin typeface="Calibri"/>
                        </a:rPr>
                        <a:t>WakeMed</a:t>
                      </a:r>
                      <a:r>
                        <a:rPr lang="en-US" sz="1050" b="0" i="0" u="none" strike="noStrike" dirty="0">
                          <a:solidFill>
                            <a:srgbClr val="000000"/>
                          </a:solidFill>
                          <a:effectLst/>
                          <a:latin typeface="Calibri"/>
                        </a:rPr>
                        <a:t> Vascular Services Quality Chair); Joseph </a:t>
                      </a:r>
                      <a:r>
                        <a:rPr lang="en-US" sz="1050" b="0" i="0" u="none" strike="noStrike" dirty="0" err="1">
                          <a:solidFill>
                            <a:srgbClr val="000000"/>
                          </a:solidFill>
                          <a:effectLst/>
                          <a:latin typeface="Calibri"/>
                        </a:rPr>
                        <a:t>Salfity</a:t>
                      </a:r>
                      <a:r>
                        <a:rPr lang="en-US" sz="1050" b="0" i="0" u="none" strike="noStrike" dirty="0">
                          <a:solidFill>
                            <a:srgbClr val="000000"/>
                          </a:solidFill>
                          <a:effectLst/>
                          <a:latin typeface="Calibri"/>
                        </a:rPr>
                        <a:t>, MD (WPP Vascular Surgery; Physician Champion for TCAR/CAS Registry)</a:t>
                      </a:r>
                    </a:p>
                  </a:txBody>
                  <a:tcPr marL="5612" marR="5612" marT="56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34685">
                <a:tc gridSpan="6">
                  <a:txBody>
                    <a:bodyPr/>
                    <a:lstStyle/>
                    <a:p>
                      <a:pPr algn="l" fontAlgn="b"/>
                      <a:r>
                        <a:rPr lang="en-US" sz="1050" b="0" i="0" u="none" strike="noStrike">
                          <a:solidFill>
                            <a:srgbClr val="000000"/>
                          </a:solidFill>
                          <a:effectLst/>
                          <a:latin typeface="Calibri"/>
                        </a:rPr>
                        <a:t>Sponsor:  Amanda Thompson, RN (Director Heart &amp; Vascular Services, Raleigh Campus)</a:t>
                      </a:r>
                    </a:p>
                  </a:txBody>
                  <a:tcPr marL="5612" marR="5612" marT="56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fontAlgn="b"/>
                      <a:r>
                        <a:rPr lang="en-US" sz="1050" b="0" i="0" u="none" strike="noStrike" dirty="0">
                          <a:solidFill>
                            <a:srgbClr val="000000"/>
                          </a:solidFill>
                          <a:effectLst/>
                          <a:latin typeface="Calibri"/>
                        </a:rPr>
                        <a:t>Process Owner:  Sheila </a:t>
                      </a:r>
                      <a:r>
                        <a:rPr lang="en-US" sz="1050" b="0" i="0" u="none" strike="noStrike" dirty="0" err="1">
                          <a:solidFill>
                            <a:srgbClr val="000000"/>
                          </a:solidFill>
                          <a:effectLst/>
                          <a:latin typeface="Calibri"/>
                        </a:rPr>
                        <a:t>DeBastiani</a:t>
                      </a:r>
                      <a:endParaRPr lang="en-US" sz="1050" b="0" i="0" u="none" strike="noStrike" dirty="0">
                        <a:solidFill>
                          <a:srgbClr val="000000"/>
                        </a:solidFill>
                        <a:effectLst/>
                        <a:latin typeface="Calibri"/>
                      </a:endParaRPr>
                    </a:p>
                  </a:txBody>
                  <a:tcPr marL="5612" marR="5612" marT="56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129660">
                <a:tc gridSpan="6">
                  <a:txBody>
                    <a:bodyPr/>
                    <a:lstStyle/>
                    <a:p>
                      <a:pPr algn="l" fontAlgn="b"/>
                      <a:r>
                        <a:rPr lang="en-US" sz="1050" b="0" i="0" u="none" strike="noStrike">
                          <a:solidFill>
                            <a:srgbClr val="000000"/>
                          </a:solidFill>
                          <a:effectLst/>
                          <a:latin typeface="Calibri"/>
                        </a:rPr>
                        <a:t>Project Leader:  Sheila DeBastiani  (VQI Site Manager)</a:t>
                      </a:r>
                    </a:p>
                  </a:txBody>
                  <a:tcPr marL="5612" marR="5612" marT="56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rtl="0" fontAlgn="b"/>
                      <a:r>
                        <a:rPr lang="en-US" sz="1050" b="0" i="0" u="none" strike="noStrike" dirty="0">
                          <a:solidFill>
                            <a:srgbClr val="000000"/>
                          </a:solidFill>
                          <a:effectLst/>
                          <a:latin typeface="Calibri"/>
                        </a:rPr>
                        <a:t> </a:t>
                      </a:r>
                    </a:p>
                  </a:txBody>
                  <a:tcPr marL="5612" marR="5612" marT="56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29660">
                <a:tc gridSpan="6">
                  <a:txBody>
                    <a:bodyPr/>
                    <a:lstStyle/>
                    <a:p>
                      <a:pPr algn="l" fontAlgn="b"/>
                      <a:r>
                        <a:rPr lang="en-US" sz="1050" b="0" i="0" u="none" strike="noStrike">
                          <a:solidFill>
                            <a:srgbClr val="000000"/>
                          </a:solidFill>
                          <a:effectLst/>
                          <a:latin typeface="Calibri"/>
                        </a:rPr>
                        <a:t>Team Members:</a:t>
                      </a:r>
                    </a:p>
                  </a:txBody>
                  <a:tcPr marL="5612" marR="5612" marT="56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fontAlgn="b"/>
                      <a:r>
                        <a:rPr lang="en-US" sz="1050" b="0" i="0" u="none" strike="noStrike" dirty="0">
                          <a:solidFill>
                            <a:srgbClr val="000000"/>
                          </a:solidFill>
                          <a:effectLst/>
                          <a:latin typeface="Calibri"/>
                        </a:rPr>
                        <a:t> </a:t>
                      </a:r>
                    </a:p>
                  </a:txBody>
                  <a:tcPr marL="5612" marR="5612" marT="56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129660">
                <a:tc gridSpan="6">
                  <a:txBody>
                    <a:bodyPr/>
                    <a:lstStyle/>
                    <a:p>
                      <a:pPr algn="l" fontAlgn="b"/>
                      <a:r>
                        <a:rPr lang="en-US" sz="1050" b="0" i="0" u="none" strike="noStrike">
                          <a:solidFill>
                            <a:srgbClr val="000000"/>
                          </a:solidFill>
                          <a:effectLst/>
                          <a:latin typeface="Calibri"/>
                        </a:rPr>
                        <a:t> Eileen Ramos (Quality Analytics)</a:t>
                      </a:r>
                    </a:p>
                  </a:txBody>
                  <a:tcPr marL="5612" marR="5612" marT="56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fontAlgn="b"/>
                      <a:r>
                        <a:rPr lang="en-US" sz="1050" b="0" i="0" u="none" strike="noStrike" dirty="0">
                          <a:solidFill>
                            <a:srgbClr val="000000"/>
                          </a:solidFill>
                          <a:effectLst/>
                          <a:latin typeface="Calibri"/>
                        </a:rPr>
                        <a:t>Deborah Jones Coombs (EPIC Analyst)</a:t>
                      </a:r>
                    </a:p>
                  </a:txBody>
                  <a:tcPr marL="5612" marR="5612" marT="56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129660">
                <a:tc gridSpan="6">
                  <a:txBody>
                    <a:bodyPr/>
                    <a:lstStyle/>
                    <a:p>
                      <a:pPr algn="l" fontAlgn="b"/>
                      <a:r>
                        <a:rPr lang="en-US" sz="1050" b="0" i="0" u="none" strike="noStrike">
                          <a:solidFill>
                            <a:srgbClr val="000000"/>
                          </a:solidFill>
                          <a:effectLst/>
                          <a:latin typeface="Calibri"/>
                        </a:rPr>
                        <a:t>Debbie Slayton (WPP Vascular Surgery Practice Manager)</a:t>
                      </a:r>
                    </a:p>
                  </a:txBody>
                  <a:tcPr marL="5612" marR="5612" marT="56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fontAlgn="b"/>
                      <a:r>
                        <a:rPr lang="en-US" sz="1050" b="0" i="0" u="none" strike="noStrike" dirty="0">
                          <a:solidFill>
                            <a:srgbClr val="000000"/>
                          </a:solidFill>
                          <a:effectLst/>
                          <a:latin typeface="Calibri"/>
                        </a:rPr>
                        <a:t>Krystle Greene (EPIC analyst)</a:t>
                      </a:r>
                    </a:p>
                  </a:txBody>
                  <a:tcPr marL="5612" marR="5612" marT="56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136143">
                <a:tc gridSpan="6">
                  <a:txBody>
                    <a:bodyPr/>
                    <a:lstStyle/>
                    <a:p>
                      <a:pPr algn="l" fontAlgn="b"/>
                      <a:r>
                        <a:rPr lang="en-US" sz="1050" b="0" i="0" u="none" strike="noStrike">
                          <a:solidFill>
                            <a:srgbClr val="000000"/>
                          </a:solidFill>
                          <a:effectLst/>
                          <a:latin typeface="Calibri"/>
                        </a:rPr>
                        <a:t>Stephanie Prell, RN (WPP Vascular Surgery RN)</a:t>
                      </a:r>
                    </a:p>
                  </a:txBody>
                  <a:tcPr marL="5612" marR="5612" marT="56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fontAlgn="b"/>
                      <a:r>
                        <a:rPr lang="en-US" sz="1050" b="0" i="0" u="none" strike="noStrike" dirty="0">
                          <a:solidFill>
                            <a:srgbClr val="000000"/>
                          </a:solidFill>
                          <a:effectLst/>
                          <a:latin typeface="Calibri"/>
                        </a:rPr>
                        <a:t> </a:t>
                      </a:r>
                    </a:p>
                  </a:txBody>
                  <a:tcPr marL="5612" marR="5612" marT="56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129660">
                <a:tc>
                  <a:txBody>
                    <a:bodyPr/>
                    <a:lstStyle/>
                    <a:p>
                      <a:pPr algn="l" fontAlgn="b"/>
                      <a:r>
                        <a:rPr lang="en-US" sz="500" b="0" i="0" u="none" strike="noStrike">
                          <a:solidFill>
                            <a:srgbClr val="000000"/>
                          </a:solidFill>
                          <a:effectLst/>
                          <a:latin typeface="Calibri"/>
                        </a:rPr>
                        <a:t>References: </a:t>
                      </a:r>
                    </a:p>
                  </a:txBody>
                  <a:tcPr marL="5612" marR="5612" marT="561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effectLst/>
                        <a:latin typeface="Calibri"/>
                      </a:endParaRPr>
                    </a:p>
                  </a:txBody>
                  <a:tcPr marL="5612" marR="5612" marT="561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effectLst/>
                        <a:latin typeface="Calibri"/>
                      </a:endParaRPr>
                    </a:p>
                  </a:txBody>
                  <a:tcPr marL="5612" marR="5612" marT="561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effectLst/>
                        <a:latin typeface="Calibri"/>
                      </a:endParaRPr>
                    </a:p>
                  </a:txBody>
                  <a:tcPr marL="5612" marR="5612" marT="561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effectLst/>
                        <a:latin typeface="Calibri"/>
                      </a:endParaRPr>
                    </a:p>
                  </a:txBody>
                  <a:tcPr marL="5612" marR="5612" marT="561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effectLst/>
                        <a:latin typeface="Calibri"/>
                      </a:endParaRPr>
                    </a:p>
                  </a:txBody>
                  <a:tcPr marL="5612" marR="5612" marT="561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effectLst/>
                        <a:latin typeface="Calibri"/>
                      </a:endParaRPr>
                    </a:p>
                  </a:txBody>
                  <a:tcPr marL="5612" marR="5612" marT="561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effectLst/>
                        <a:latin typeface="Calibri"/>
                      </a:endParaRPr>
                    </a:p>
                  </a:txBody>
                  <a:tcPr marL="5612" marR="5612" marT="561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effectLst/>
                        <a:latin typeface="Calibri"/>
                      </a:endParaRPr>
                    </a:p>
                  </a:txBody>
                  <a:tcPr marL="5612" marR="5612" marT="561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effectLst/>
                        <a:latin typeface="Calibri"/>
                      </a:endParaRPr>
                    </a:p>
                  </a:txBody>
                  <a:tcPr marL="5612" marR="5612" marT="561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effectLst/>
                        <a:latin typeface="Calibri"/>
                      </a:endParaRPr>
                    </a:p>
                  </a:txBody>
                  <a:tcPr marL="5612" marR="5612" marT="561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dirty="0">
                        <a:solidFill>
                          <a:srgbClr val="000000"/>
                        </a:solidFill>
                        <a:effectLst/>
                        <a:latin typeface="Calibri"/>
                      </a:endParaRPr>
                    </a:p>
                  </a:txBody>
                  <a:tcPr marL="5612" marR="5612" marT="561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dirty="0">
                        <a:solidFill>
                          <a:srgbClr val="000000"/>
                        </a:solidFill>
                        <a:effectLst/>
                        <a:latin typeface="Calibri"/>
                      </a:endParaRPr>
                    </a:p>
                  </a:txBody>
                  <a:tcPr marL="5612" marR="5612" marT="5612"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7"/>
                  </a:ext>
                </a:extLst>
              </a:tr>
              <a:tr h="172448">
                <a:tc gridSpan="13">
                  <a:txBody>
                    <a:bodyPr/>
                    <a:lstStyle/>
                    <a:p>
                      <a:pPr algn="l" fontAlgn="b"/>
                      <a:r>
                        <a:rPr lang="en-US" sz="500" b="0" i="0" u="none" strike="noStrike" dirty="0">
                          <a:solidFill>
                            <a:srgbClr val="000000"/>
                          </a:solidFill>
                          <a:effectLst/>
                          <a:latin typeface="Calibri"/>
                        </a:rPr>
                        <a:t>(1) "Recommendations for Follow-up After Vascular Surgery Arterial Procedures, 2018 SVS Practice Guidelines"  retrieved from https://vascular.org/sites/default/files/SVS_Guideline_Follow-up_Overview.pdf</a:t>
                      </a:r>
                    </a:p>
                  </a:txBody>
                  <a:tcPr marL="5612" marR="5612" marT="561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8"/>
                  </a:ext>
                </a:extLst>
              </a:tr>
              <a:tr h="129660">
                <a:tc>
                  <a:txBody>
                    <a:bodyPr/>
                    <a:lstStyle/>
                    <a:p>
                      <a:pPr algn="l" fontAlgn="b"/>
                      <a:endParaRPr lang="en-US" sz="600" b="0" i="0" u="none" strike="noStrike">
                        <a:solidFill>
                          <a:srgbClr val="000000"/>
                        </a:solidFill>
                        <a:effectLst/>
                        <a:latin typeface="Calibri"/>
                      </a:endParaRPr>
                    </a:p>
                  </a:txBody>
                  <a:tcPr marL="5612" marR="5612" marT="561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612" marR="5612" marT="561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612" marR="5612" marT="561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612" marR="5612" marT="561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612" marR="5612" marT="561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612" marR="5612" marT="561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612" marR="5612" marT="561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612" marR="5612" marT="561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612" marR="5612" marT="561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612" marR="5612" marT="561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5612" marR="5612" marT="5612"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5612" marR="5612" marT="5612"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5612" marR="5612" marT="5612" marB="0" anchor="b">
                    <a:lnL>
                      <a:noFill/>
                    </a:lnL>
                    <a:lnR>
                      <a:noFill/>
                    </a:lnR>
                    <a:lnT>
                      <a:noFill/>
                    </a:lnT>
                    <a:lnB>
                      <a:noFill/>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041819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4" name="Content Placeholder 3"/>
          <p:cNvSpPr>
            <a:spLocks noGrp="1"/>
          </p:cNvSpPr>
          <p:nvPr>
            <p:ph sz="quarter" idx="4"/>
          </p:nvPr>
        </p:nvSpPr>
        <p:spPr>
          <a:xfrm>
            <a:off x="6031866" y="2081416"/>
            <a:ext cx="3592195" cy="3633267"/>
          </a:xfrm>
        </p:spPr>
        <p:txBody>
          <a:bodyPr/>
          <a:lstStyle/>
          <a:p>
            <a:pPr marL="0" indent="0">
              <a:buNone/>
            </a:pP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Have you completed</a:t>
            </a:r>
          </a:p>
          <a:p>
            <a:pPr marL="0" indent="0">
              <a:buNone/>
            </a:pP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Discharge PASS for</a:t>
            </a:r>
          </a:p>
          <a:p>
            <a:pPr marL="0" indent="0">
              <a:buNone/>
            </a:pP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Vascular Patient?</a:t>
            </a:r>
          </a:p>
          <a:p>
            <a:pPr marL="0" indent="0">
              <a:buNone/>
            </a:pPr>
            <a:r>
              <a:rPr lang="en-US" b="1" dirty="0">
                <a:solidFill>
                  <a:srgbClr val="FF0000"/>
                </a:solidFill>
              </a:rPr>
              <a:t>P</a:t>
            </a:r>
            <a:r>
              <a:rPr lang="en-US" sz="2000" dirty="0"/>
              <a:t>2Y12 Plavix, </a:t>
            </a:r>
            <a:r>
              <a:rPr lang="en-US" sz="2000" dirty="0" err="1"/>
              <a:t>Brillinta</a:t>
            </a:r>
            <a:r>
              <a:rPr lang="en-US" sz="2000" dirty="0"/>
              <a:t>, </a:t>
            </a:r>
            <a:r>
              <a:rPr lang="en-US" sz="2000" dirty="0" err="1"/>
              <a:t>Effient</a:t>
            </a:r>
            <a:r>
              <a:rPr lang="en-US" sz="2000" dirty="0"/>
              <a:t> or</a:t>
            </a:r>
          </a:p>
          <a:p>
            <a:pPr marL="0" indent="0">
              <a:buNone/>
            </a:pPr>
            <a:r>
              <a:rPr lang="en-US" b="1" dirty="0">
                <a:solidFill>
                  <a:srgbClr val="FF0000"/>
                </a:solidFill>
              </a:rPr>
              <a:t>A</a:t>
            </a:r>
            <a:r>
              <a:rPr lang="en-US" sz="2000" dirty="0"/>
              <a:t>spirin</a:t>
            </a:r>
          </a:p>
          <a:p>
            <a:pPr marL="0" indent="0">
              <a:buNone/>
            </a:pPr>
            <a:r>
              <a:rPr lang="en-US" b="1" dirty="0">
                <a:solidFill>
                  <a:srgbClr val="FF0000"/>
                </a:solidFill>
              </a:rPr>
              <a:t>S</a:t>
            </a:r>
            <a:r>
              <a:rPr lang="en-US" sz="2000" dirty="0"/>
              <a:t>tatin</a:t>
            </a:r>
          </a:p>
          <a:p>
            <a:pPr marL="0" indent="0">
              <a:buNone/>
            </a:pPr>
            <a:r>
              <a:rPr lang="en-US" b="1" dirty="0">
                <a:solidFill>
                  <a:srgbClr val="FF0000"/>
                </a:solidFill>
              </a:rPr>
              <a:t>S</a:t>
            </a:r>
            <a:r>
              <a:rPr lang="en-US" sz="2000" dirty="0"/>
              <a:t>chedule LTFU Office Visit</a:t>
            </a:r>
          </a:p>
          <a:p>
            <a:pPr marL="0" indent="0" algn="ctr">
              <a:buNone/>
            </a:pPr>
            <a:r>
              <a:rPr lang="en-US" sz="2000" dirty="0">
                <a:solidFill>
                  <a:srgbClr val="777777"/>
                </a:solidFill>
              </a:rPr>
              <a:t>(DRAFT)</a:t>
            </a:r>
          </a:p>
        </p:txBody>
      </p:sp>
      <p:sp>
        <p:nvSpPr>
          <p:cNvPr id="5" name="Slide Number Placeholder 4"/>
          <p:cNvSpPr>
            <a:spLocks noGrp="1"/>
          </p:cNvSpPr>
          <p:nvPr>
            <p:ph type="sldNum" sz="quarter" idx="10"/>
          </p:nvPr>
        </p:nvSpPr>
        <p:spPr/>
        <p:txBody>
          <a:bodyPr/>
          <a:lstStyle/>
          <a:p>
            <a:fld id="{19BB7DA4-2697-4546-83A3-2C93572BA837}" type="slidenum">
              <a:rPr lang="en-US" smtClean="0"/>
              <a:pPr/>
              <a:t>45</a:t>
            </a:fld>
            <a:endParaRPr lang="en-US" dirty="0"/>
          </a:p>
        </p:txBody>
      </p:sp>
      <p:pic>
        <p:nvPicPr>
          <p:cNvPr id="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2049756" y="2134235"/>
            <a:ext cx="3354436" cy="363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34540" y="1192769"/>
            <a:ext cx="6783386" cy="461665"/>
          </a:xfrm>
          <a:prstGeom prst="rect">
            <a:avLst/>
          </a:prstGeom>
          <a:noFill/>
        </p:spPr>
        <p:txBody>
          <a:bodyPr wrap="square" rtlCol="0">
            <a:spAutoFit/>
          </a:bodyPr>
          <a:lstStyle/>
          <a:p>
            <a:r>
              <a:rPr lang="en-US" sz="2400" b="1" dirty="0"/>
              <a:t>Collaboration with Cardiac &amp; Vascular Quality: </a:t>
            </a:r>
          </a:p>
        </p:txBody>
      </p:sp>
      <p:pic>
        <p:nvPicPr>
          <p:cNvPr id="1026"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7927" y="2179320"/>
            <a:ext cx="1400493" cy="131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126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1551073"/>
            <a:ext cx="7193280" cy="4209331"/>
          </a:xfrm>
        </p:spPr>
        <p:txBody>
          <a:bodyPr>
            <a:normAutofit/>
          </a:bodyPr>
          <a:lstStyle/>
          <a:p>
            <a:r>
              <a:rPr lang="en-US" sz="2400" dirty="0"/>
              <a:t>Review patients within the window who do not have appointments scheduled:  Was the patient an in-patient at the time their procedure was scheduled?</a:t>
            </a:r>
          </a:p>
          <a:p>
            <a:r>
              <a:rPr lang="en-US" sz="2400" dirty="0"/>
              <a:t>Determine if patients are cancelling appointments/no shows because they cannot afford transportation: Collaborate with Community Health to enroll in their Free Ride Program.</a:t>
            </a:r>
          </a:p>
          <a:p>
            <a:r>
              <a:rPr lang="en-US" sz="2400" dirty="0"/>
              <a:t>Reach goal of 80% or greater: Roll out to other practices.</a:t>
            </a:r>
          </a:p>
        </p:txBody>
      </p:sp>
      <p:sp>
        <p:nvSpPr>
          <p:cNvPr id="5" name="Slide Number Placeholder 4"/>
          <p:cNvSpPr>
            <a:spLocks noGrp="1"/>
          </p:cNvSpPr>
          <p:nvPr>
            <p:ph type="sldNum" sz="quarter" idx="10"/>
          </p:nvPr>
        </p:nvSpPr>
        <p:spPr/>
        <p:txBody>
          <a:bodyPr/>
          <a:lstStyle/>
          <a:p>
            <a:fld id="{19BB7DA4-2697-4546-83A3-2C93572BA837}" type="slidenum">
              <a:rPr lang="en-US" smtClean="0"/>
              <a:pPr/>
              <a:t>46</a:t>
            </a:fld>
            <a:endParaRPr lang="en-US" dirty="0"/>
          </a:p>
        </p:txBody>
      </p:sp>
      <p:sp>
        <p:nvSpPr>
          <p:cNvPr id="7" name="Title 1"/>
          <p:cNvSpPr txBox="1">
            <a:spLocks/>
          </p:cNvSpPr>
          <p:nvPr/>
        </p:nvSpPr>
        <p:spPr>
          <a:xfrm>
            <a:off x="1587286" y="91420"/>
            <a:ext cx="6684987" cy="674384"/>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rgbClr val="C00000"/>
                </a:solidFill>
                <a:latin typeface="+mj-lt"/>
                <a:ea typeface="+mj-ea"/>
                <a:cs typeface="+mj-cs"/>
              </a:defRPr>
            </a:lvl1pPr>
          </a:lstStyle>
          <a:p>
            <a:r>
              <a:rPr lang="en-US" sz="3200" dirty="0"/>
              <a:t>Next Steps</a:t>
            </a:r>
          </a:p>
        </p:txBody>
      </p:sp>
    </p:spTree>
    <p:extLst>
      <p:ext uri="{BB962C8B-B14F-4D97-AF65-F5344CB8AC3E}">
        <p14:creationId xmlns:p14="http://schemas.microsoft.com/office/powerpoint/2010/main" val="3303781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4B75-B94E-4DD1-A3DA-613EC95B94F6}"/>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E20293EF-2E27-4550-B6BE-54B4CA3B616F}"/>
              </a:ext>
            </a:extLst>
          </p:cNvPr>
          <p:cNvSpPr>
            <a:spLocks noGrp="1"/>
          </p:cNvSpPr>
          <p:nvPr>
            <p:ph idx="1"/>
          </p:nvPr>
        </p:nvSpPr>
        <p:spPr>
          <a:xfrm>
            <a:off x="1981200" y="1348741"/>
            <a:ext cx="8229600" cy="4672549"/>
          </a:xfrm>
        </p:spPr>
        <p:txBody>
          <a:bodyPr>
            <a:normAutofit/>
          </a:bodyPr>
          <a:lstStyle/>
          <a:p>
            <a:r>
              <a:rPr lang="en-US" sz="2400" u="sng" dirty="0">
                <a:hlinkClick r:id="rId3"/>
              </a:rPr>
              <a:t>Plan Do Study Act (PDSA) Form (ahrq.gov)</a:t>
            </a:r>
            <a:r>
              <a:rPr lang="en-US" sz="2400" u="sng" dirty="0"/>
              <a:t>   </a:t>
            </a:r>
            <a:r>
              <a:rPr lang="en-US" sz="2400" dirty="0"/>
              <a:t> December 1, 2020, retrieved from https:www.ahrq.gov/sitedefault/files/wysiwygl/evidencenow/tools-and-materials/pdsa-form.pdf (December 1,2020)</a:t>
            </a:r>
          </a:p>
          <a:p>
            <a:r>
              <a:rPr lang="en-US" sz="2400" i="1" dirty="0" err="1"/>
              <a:t>WakeMed</a:t>
            </a:r>
            <a:r>
              <a:rPr lang="en-US" sz="2400" i="1" dirty="0"/>
              <a:t> Health &amp; Hospitals</a:t>
            </a:r>
          </a:p>
          <a:p>
            <a:pPr marL="0" indent="0">
              <a:buNone/>
            </a:pPr>
            <a:r>
              <a:rPr lang="en-US" sz="2400" i="1" dirty="0"/>
              <a:t>    Kaizen Promotion Office 2020</a:t>
            </a:r>
          </a:p>
          <a:p>
            <a:r>
              <a:rPr lang="en-US" sz="2400" i="1" dirty="0"/>
              <a:t> "Recommendations for Follow-up After Vascular Surgery Arterial Procedures, 2018 SVS Practice Guidelines"  June 15, 2020, retrieved from https://vascular.org/sites/default/files/SVS_Guideline_Follow-up_Overview.pdf</a:t>
            </a:r>
          </a:p>
        </p:txBody>
      </p:sp>
      <p:sp>
        <p:nvSpPr>
          <p:cNvPr id="4" name="Slide Number Placeholder 3">
            <a:extLst>
              <a:ext uri="{FF2B5EF4-FFF2-40B4-BE49-F238E27FC236}">
                <a16:creationId xmlns:a16="http://schemas.microsoft.com/office/drawing/2014/main" id="{E120BA4F-0531-4378-9501-21B7DC0A3F3C}"/>
              </a:ext>
            </a:extLst>
          </p:cNvPr>
          <p:cNvSpPr>
            <a:spLocks noGrp="1"/>
          </p:cNvSpPr>
          <p:nvPr>
            <p:ph type="sldNum" sz="quarter" idx="10"/>
          </p:nvPr>
        </p:nvSpPr>
        <p:spPr/>
        <p:txBody>
          <a:bodyPr/>
          <a:lstStyle/>
          <a:p>
            <a:fld id="{19BB7DA4-2697-4546-83A3-2C93572BA837}" type="slidenum">
              <a:rPr lang="en-US" smtClean="0"/>
              <a:pPr/>
              <a:t>47</a:t>
            </a:fld>
            <a:endParaRPr lang="en-US" dirty="0"/>
          </a:p>
        </p:txBody>
      </p:sp>
    </p:spTree>
    <p:extLst>
      <p:ext uri="{BB962C8B-B14F-4D97-AF65-F5344CB8AC3E}">
        <p14:creationId xmlns:p14="http://schemas.microsoft.com/office/powerpoint/2010/main" val="181736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A890F-8D0D-48DD-A462-B0DBE4927CAF}"/>
              </a:ext>
            </a:extLst>
          </p:cNvPr>
          <p:cNvSpPr>
            <a:spLocks noGrp="1"/>
          </p:cNvSpPr>
          <p:nvPr>
            <p:ph type="title"/>
          </p:nvPr>
        </p:nvSpPr>
        <p:spPr/>
        <p:txBody>
          <a:bodyPr/>
          <a:lstStyle/>
          <a:p>
            <a:r>
              <a:rPr lang="en-US" dirty="0"/>
              <a:t>Questions? </a:t>
            </a:r>
          </a:p>
        </p:txBody>
      </p:sp>
      <p:pic>
        <p:nvPicPr>
          <p:cNvPr id="6" name="Content Placeholder 5">
            <a:extLst>
              <a:ext uri="{FF2B5EF4-FFF2-40B4-BE49-F238E27FC236}">
                <a16:creationId xmlns:a16="http://schemas.microsoft.com/office/drawing/2014/main" id="{850D5EA5-85A0-4A6B-BFDF-9738A33DB1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38625" y="3165872"/>
            <a:ext cx="3714750" cy="1714500"/>
          </a:xfrm>
        </p:spPr>
      </p:pic>
      <p:sp>
        <p:nvSpPr>
          <p:cNvPr id="4" name="Slide Number Placeholder 3">
            <a:extLst>
              <a:ext uri="{FF2B5EF4-FFF2-40B4-BE49-F238E27FC236}">
                <a16:creationId xmlns:a16="http://schemas.microsoft.com/office/drawing/2014/main" id="{84B03055-DB84-46B4-BB40-879B728F5D1C}"/>
              </a:ext>
            </a:extLst>
          </p:cNvPr>
          <p:cNvSpPr>
            <a:spLocks noGrp="1"/>
          </p:cNvSpPr>
          <p:nvPr>
            <p:ph type="sldNum" sz="quarter" idx="10"/>
          </p:nvPr>
        </p:nvSpPr>
        <p:spPr/>
        <p:txBody>
          <a:bodyPr/>
          <a:lstStyle/>
          <a:p>
            <a:fld id="{19BB7DA4-2697-4546-83A3-2C93572BA837}" type="slidenum">
              <a:rPr lang="en-US" smtClean="0"/>
              <a:pPr/>
              <a:t>48</a:t>
            </a:fld>
            <a:endParaRPr lang="en-US" dirty="0"/>
          </a:p>
        </p:txBody>
      </p:sp>
    </p:spTree>
    <p:extLst>
      <p:ext uri="{BB962C8B-B14F-4D97-AF65-F5344CB8AC3E}">
        <p14:creationId xmlns:p14="http://schemas.microsoft.com/office/powerpoint/2010/main" val="2561116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3BB479-2052-4329-A13E-B92A23A1752E}"/>
              </a:ext>
            </a:extLst>
          </p:cNvPr>
          <p:cNvSpPr>
            <a:spLocks noGrp="1"/>
          </p:cNvSpPr>
          <p:nvPr>
            <p:ph type="title"/>
          </p:nvPr>
        </p:nvSpPr>
        <p:spPr/>
        <p:txBody>
          <a:bodyPr/>
          <a:lstStyle/>
          <a:p>
            <a:r>
              <a:rPr lang="en-US" dirty="0"/>
              <a:t>COVID-19 Factors</a:t>
            </a:r>
          </a:p>
        </p:txBody>
      </p:sp>
      <p:sp>
        <p:nvSpPr>
          <p:cNvPr id="6" name="Content Placeholder 5">
            <a:extLst>
              <a:ext uri="{FF2B5EF4-FFF2-40B4-BE49-F238E27FC236}">
                <a16:creationId xmlns:a16="http://schemas.microsoft.com/office/drawing/2014/main" id="{499A623A-83B9-49C5-AA46-323DB81CE1B1}"/>
              </a:ext>
            </a:extLst>
          </p:cNvPr>
          <p:cNvSpPr>
            <a:spLocks noGrp="1"/>
          </p:cNvSpPr>
          <p:nvPr>
            <p:ph idx="1"/>
          </p:nvPr>
        </p:nvSpPr>
        <p:spPr>
          <a:xfrm>
            <a:off x="838200" y="1371600"/>
            <a:ext cx="10515600" cy="4972050"/>
          </a:xfrm>
        </p:spPr>
        <p:txBody>
          <a:bodyPr>
            <a:normAutofit fontScale="62500" lnSpcReduction="20000"/>
          </a:bodyPr>
          <a:lstStyle/>
          <a:p>
            <a:pPr marL="0" indent="0" algn="ctr">
              <a:buNone/>
            </a:pPr>
            <a:r>
              <a:rPr lang="en-US" dirty="0">
                <a:solidFill>
                  <a:srgbClr val="FF0000"/>
                </a:solidFill>
                <a:latin typeface="Tahoma" panose="020B0604030504040204" pitchFamily="34" charset="0"/>
                <a:ea typeface="Calibri" panose="020F0502020204030204" pitchFamily="34" charset="0"/>
              </a:rPr>
              <a:t>We are aware that COVID-19 has put a significant strain on staff and resources</a:t>
            </a:r>
          </a:p>
          <a:p>
            <a:pPr marL="0" indent="0">
              <a:buNone/>
            </a:pPr>
            <a:endParaRPr lang="en-US" dirty="0">
              <a:solidFill>
                <a:srgbClr val="202020"/>
              </a:solidFill>
              <a:latin typeface="Tahoma" panose="020B0604030504040204" pitchFamily="34" charset="0"/>
              <a:ea typeface="Calibri" panose="020F0502020204030204" pitchFamily="34" charset="0"/>
            </a:endParaRPr>
          </a:p>
          <a:p>
            <a:r>
              <a:rPr lang="en-US" dirty="0">
                <a:solidFill>
                  <a:srgbClr val="202020"/>
                </a:solidFill>
                <a:latin typeface="Tahoma" panose="020B0604030504040204" pitchFamily="34" charset="0"/>
                <a:ea typeface="Calibri" panose="020F0502020204030204" pitchFamily="34" charset="0"/>
              </a:rPr>
              <a:t>Formal announcement sent out April 9, 2020</a:t>
            </a:r>
          </a:p>
          <a:p>
            <a:r>
              <a:rPr lang="en-US" dirty="0">
                <a:solidFill>
                  <a:srgbClr val="202020"/>
                </a:solidFill>
                <a:latin typeface="Tahoma" panose="020B0604030504040204" pitchFamily="34" charset="0"/>
                <a:ea typeface="Calibri" panose="020F0502020204030204" pitchFamily="34" charset="0"/>
              </a:rPr>
              <a:t>Personnel may be reassigned making the performance of usual operations difficult if not impossible </a:t>
            </a:r>
          </a:p>
          <a:p>
            <a:r>
              <a:rPr lang="en-US" dirty="0">
                <a:solidFill>
                  <a:srgbClr val="202020"/>
                </a:solidFill>
                <a:latin typeface="Tahoma" panose="020B0604030504040204" pitchFamily="34" charset="0"/>
                <a:ea typeface="Calibri" panose="020F0502020204030204" pitchFamily="34" charset="0"/>
              </a:rPr>
              <a:t>Many patients have had their follow-up office visits delayed.  Resulting in patients being seen outside of the prescribed time period (9-21 months) which is beyond anyone’s control. </a:t>
            </a:r>
          </a:p>
          <a:p>
            <a:r>
              <a:rPr lang="en-US" dirty="0">
                <a:solidFill>
                  <a:srgbClr val="202020"/>
                </a:solidFill>
                <a:latin typeface="Tahoma" panose="020B0604030504040204" pitchFamily="34" charset="0"/>
                <a:ea typeface="Calibri" panose="020F0502020204030204" pitchFamily="34" charset="0"/>
              </a:rPr>
              <a:t>Workflow disruptions will cause delays in data entry and follow-up and VQI plans to make accommodations as a result. </a:t>
            </a:r>
          </a:p>
          <a:p>
            <a:r>
              <a:rPr lang="en-US" dirty="0">
                <a:solidFill>
                  <a:srgbClr val="202020"/>
                </a:solidFill>
                <a:latin typeface="Tahoma" panose="020B0604030504040204" pitchFamily="34" charset="0"/>
              </a:rPr>
              <a:t>All regional meetings were remote attendance only - regional meeting credit given to those who attended virtually.</a:t>
            </a:r>
          </a:p>
          <a:p>
            <a:r>
              <a:rPr lang="en-US" sz="3300" dirty="0">
                <a:solidFill>
                  <a:srgbClr val="202020"/>
                </a:solidFill>
                <a:latin typeface="Tahoma" panose="020B0604030504040204" pitchFamily="34" charset="0"/>
              </a:rPr>
              <a:t>Validation: 2019 selected sites will have 2 years to complete the process </a:t>
            </a:r>
          </a:p>
          <a:p>
            <a:pPr marL="0" indent="0">
              <a:buNone/>
            </a:pPr>
            <a:endParaRPr lang="en-US" dirty="0">
              <a:solidFill>
                <a:srgbClr val="FF0000"/>
              </a:solidFill>
              <a:latin typeface="Tahoma" panose="020B0604030504040204" pitchFamily="34" charset="0"/>
              <a:ea typeface="Calibri" panose="020F0502020204030204" pitchFamily="34" charset="0"/>
            </a:endParaRPr>
          </a:p>
          <a:p>
            <a:pPr marL="0" indent="0">
              <a:buNone/>
            </a:pPr>
            <a:r>
              <a:rPr lang="en-US" dirty="0">
                <a:solidFill>
                  <a:srgbClr val="FF0000"/>
                </a:solidFill>
                <a:latin typeface="Tahoma" panose="020B0604030504040204" pitchFamily="34" charset="0"/>
                <a:ea typeface="Calibri" panose="020F0502020204030204" pitchFamily="34" charset="0"/>
              </a:rPr>
              <a:t>The SVS VQI will do our best to assure that any temporary workflow disruption will not have a negative impact on SVS VQI work or subsequent participation awards.</a:t>
            </a:r>
            <a:br>
              <a:rPr lang="en-US" dirty="0">
                <a:solidFill>
                  <a:srgbClr val="FF0000"/>
                </a:solidFill>
                <a:latin typeface="Tahoma" panose="020B0604030504040204" pitchFamily="34" charset="0"/>
                <a:ea typeface="Calibri" panose="020F0502020204030204" pitchFamily="34" charset="0"/>
              </a:rPr>
            </a:br>
            <a:endParaRPr lang="en-US" dirty="0">
              <a:solidFill>
                <a:srgbClr val="FF0000"/>
              </a:solidFill>
            </a:endParaRPr>
          </a:p>
        </p:txBody>
      </p:sp>
    </p:spTree>
    <p:extLst>
      <p:ext uri="{BB962C8B-B14F-4D97-AF65-F5344CB8AC3E}">
        <p14:creationId xmlns:p14="http://schemas.microsoft.com/office/powerpoint/2010/main" val="30688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Participation Award 2020 UPDATE</a:t>
            </a:r>
          </a:p>
        </p:txBody>
      </p:sp>
      <p:sp>
        <p:nvSpPr>
          <p:cNvPr id="5" name="Content Placeholder 4">
            <a:extLst>
              <a:ext uri="{FF2B5EF4-FFF2-40B4-BE49-F238E27FC236}">
                <a16:creationId xmlns:a16="http://schemas.microsoft.com/office/drawing/2014/main" id="{365F10E3-A82E-4237-B33A-C9095170DD93}"/>
              </a:ext>
            </a:extLst>
          </p:cNvPr>
          <p:cNvSpPr>
            <a:spLocks noGrp="1"/>
          </p:cNvSpPr>
          <p:nvPr>
            <p:ph idx="1"/>
          </p:nvPr>
        </p:nvSpPr>
        <p:spPr>
          <a:xfrm>
            <a:off x="609600" y="1490837"/>
            <a:ext cx="10972800" cy="3600400"/>
          </a:xfrm>
        </p:spPr>
        <p:txBody>
          <a:bodyPr>
            <a:normAutofit fontScale="92500"/>
          </a:bodyPr>
          <a:lstStyle/>
          <a:p>
            <a:pPr marL="0" indent="0" algn="ctr">
              <a:buNone/>
            </a:pPr>
            <a:r>
              <a:rPr lang="en-US" dirty="0"/>
              <a:t>MAJOR CHANGE</a:t>
            </a:r>
          </a:p>
          <a:p>
            <a:r>
              <a:rPr lang="en-US" dirty="0"/>
              <a:t>Long Term Follow-Up 2018 cases</a:t>
            </a:r>
          </a:p>
          <a:p>
            <a:pPr lvl="1"/>
            <a:r>
              <a:rPr lang="en-US" dirty="0"/>
              <a:t>COVID-19 affect</a:t>
            </a:r>
          </a:p>
          <a:p>
            <a:pPr lvl="1"/>
            <a:r>
              <a:rPr lang="en-US" dirty="0"/>
              <a:t>Remove LFTU from the 2020 Participation Award – </a:t>
            </a:r>
            <a:r>
              <a:rPr lang="en-US" b="1" dirty="0">
                <a:solidFill>
                  <a:srgbClr val="FF0000"/>
                </a:solidFill>
              </a:rPr>
              <a:t>BUT…</a:t>
            </a:r>
          </a:p>
          <a:p>
            <a:pPr lvl="1"/>
            <a:r>
              <a:rPr lang="en-US" dirty="0"/>
              <a:t>Acknowledge centers that maintained, improved LTFU with a certificate</a:t>
            </a:r>
          </a:p>
          <a:p>
            <a:pPr lvl="2"/>
            <a:r>
              <a:rPr lang="en-US" dirty="0"/>
              <a:t>Centers in top 25% for 2018 LTFU rates </a:t>
            </a:r>
          </a:p>
          <a:p>
            <a:pPr lvl="2"/>
            <a:r>
              <a:rPr lang="en-US" dirty="0"/>
              <a:t>Statistically significant increase in LTFU rate from 2017 to 2018</a:t>
            </a:r>
          </a:p>
          <a:p>
            <a:pPr lvl="2"/>
            <a:endParaRPr lang="en-US" dirty="0"/>
          </a:p>
        </p:txBody>
      </p:sp>
      <p:sp>
        <p:nvSpPr>
          <p:cNvPr id="4" name="Slide Number Placeholder 3"/>
          <p:cNvSpPr>
            <a:spLocks noGrp="1"/>
          </p:cNvSpPr>
          <p:nvPr>
            <p:ph type="sldNum" sz="quarter" idx="10"/>
          </p:nvPr>
        </p:nvSpPr>
        <p:spPr/>
        <p:txBody>
          <a:bodyPr/>
          <a:lstStyle/>
          <a:p>
            <a:fld id="{19BB7DA4-2697-4546-83A3-2C93572BA837}" type="slidenum">
              <a:rPr lang="en-US">
                <a:solidFill>
                  <a:prstClr val="black">
                    <a:tint val="75000"/>
                  </a:prstClr>
                </a:solidFill>
                <a:latin typeface="Calibri"/>
              </a:rPr>
              <a:pPr/>
              <a:t>6</a:t>
            </a:fld>
            <a:endParaRPr lang="en-US" dirty="0">
              <a:solidFill>
                <a:prstClr val="black">
                  <a:tint val="75000"/>
                </a:prstClr>
              </a:solidFill>
              <a:latin typeface="Calibri"/>
            </a:endParaRPr>
          </a:p>
        </p:txBody>
      </p:sp>
      <p:sp>
        <p:nvSpPr>
          <p:cNvPr id="3" name="Rectangle 2">
            <a:extLst>
              <a:ext uri="{FF2B5EF4-FFF2-40B4-BE49-F238E27FC236}">
                <a16:creationId xmlns:a16="http://schemas.microsoft.com/office/drawing/2014/main" id="{67E744A5-7313-40CD-8AEE-AFE8D9E09CF0}"/>
              </a:ext>
            </a:extLst>
          </p:cNvPr>
          <p:cNvSpPr/>
          <p:nvPr/>
        </p:nvSpPr>
        <p:spPr>
          <a:xfrm>
            <a:off x="1358684" y="5091237"/>
            <a:ext cx="9699357" cy="369332"/>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122942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6617EF-B983-4CA8-B4B2-4D15F6BA9336}"/>
              </a:ext>
            </a:extLst>
          </p:cNvPr>
          <p:cNvSpPr>
            <a:spLocks noGrp="1"/>
          </p:cNvSpPr>
          <p:nvPr>
            <p:ph type="title"/>
          </p:nvPr>
        </p:nvSpPr>
        <p:spPr>
          <a:xfrm>
            <a:off x="84381" y="91419"/>
            <a:ext cx="8913316" cy="745291"/>
          </a:xfrm>
        </p:spPr>
        <p:txBody>
          <a:bodyPr/>
          <a:lstStyle/>
          <a:p>
            <a:r>
              <a:rPr lang="en-US" b="1" dirty="0"/>
              <a:t>Participation</a:t>
            </a:r>
            <a:r>
              <a:rPr lang="en-US" dirty="0"/>
              <a:t> </a:t>
            </a:r>
            <a:r>
              <a:rPr lang="en-US" b="1" dirty="0"/>
              <a:t>Award 2020 – Regional Meeting Attendance</a:t>
            </a:r>
            <a:endParaRPr lang="en-US" dirty="0"/>
          </a:p>
        </p:txBody>
      </p:sp>
      <p:sp>
        <p:nvSpPr>
          <p:cNvPr id="7" name="Content Placeholder 6">
            <a:extLst>
              <a:ext uri="{FF2B5EF4-FFF2-40B4-BE49-F238E27FC236}">
                <a16:creationId xmlns:a16="http://schemas.microsoft.com/office/drawing/2014/main" id="{9A41B247-203A-47AD-9B04-1E04AB9FCBCA}"/>
              </a:ext>
            </a:extLst>
          </p:cNvPr>
          <p:cNvSpPr>
            <a:spLocks noGrp="1"/>
          </p:cNvSpPr>
          <p:nvPr>
            <p:ph idx="1"/>
          </p:nvPr>
        </p:nvSpPr>
        <p:spPr>
          <a:xfrm>
            <a:off x="609600" y="1003196"/>
            <a:ext cx="10972800" cy="5092803"/>
          </a:xfrm>
        </p:spPr>
        <p:txBody>
          <a:bodyPr>
            <a:normAutofit fontScale="85000" lnSpcReduction="10000"/>
          </a:bodyPr>
          <a:lstStyle/>
          <a:p>
            <a:pPr marL="0" indent="0" algn="ctr">
              <a:buNone/>
            </a:pPr>
            <a:r>
              <a:rPr lang="en-US" sz="4600" b="1" dirty="0"/>
              <a:t>Current Regional Meeting Attendance Criteria</a:t>
            </a:r>
            <a:endParaRPr lang="en-US" sz="4600" dirty="0"/>
          </a:p>
          <a:p>
            <a:r>
              <a:rPr lang="en-US" sz="2900" dirty="0"/>
              <a:t>Each regional meeting will be scored on a 0-3 point scale/regional meeting</a:t>
            </a:r>
          </a:p>
          <a:p>
            <a:pPr lvl="1"/>
            <a:r>
              <a:rPr lang="en-US" sz="2900" dirty="0"/>
              <a:t>Only remote meetings offered due to COVID-19. Attendance points rewarded. </a:t>
            </a:r>
          </a:p>
          <a:p>
            <a:pPr lvl="1"/>
            <a:r>
              <a:rPr lang="en-US" sz="2900" dirty="0"/>
              <a:t>For centers with 3 or more </a:t>
            </a:r>
            <a:r>
              <a:rPr lang="en-US" sz="2900" b="1" dirty="0"/>
              <a:t>MDs</a:t>
            </a:r>
            <a:r>
              <a:rPr lang="en-US" sz="2900" dirty="0"/>
              <a:t>, 1 point for each </a:t>
            </a:r>
            <a:r>
              <a:rPr lang="en-US" sz="2900" b="1" dirty="0"/>
              <a:t>MD </a:t>
            </a:r>
            <a:r>
              <a:rPr lang="en-US" sz="2900" dirty="0"/>
              <a:t>attending, up to a max of 3 points</a:t>
            </a:r>
          </a:p>
          <a:p>
            <a:pPr lvl="1"/>
            <a:r>
              <a:rPr lang="en-US" sz="2900" dirty="0"/>
              <a:t>If site has only 2 </a:t>
            </a:r>
            <a:r>
              <a:rPr lang="en-US" sz="2900" b="1" dirty="0"/>
              <a:t>MDs</a:t>
            </a:r>
            <a:r>
              <a:rPr lang="en-US" sz="2900" dirty="0"/>
              <a:t> and 1 attends, 2 points</a:t>
            </a:r>
          </a:p>
          <a:p>
            <a:pPr lvl="1"/>
            <a:r>
              <a:rPr lang="en-US" sz="2900" dirty="0"/>
              <a:t>If site has &lt;3 </a:t>
            </a:r>
            <a:r>
              <a:rPr lang="en-US" sz="2900" b="1" dirty="0"/>
              <a:t>MDs</a:t>
            </a:r>
            <a:r>
              <a:rPr lang="en-US" sz="2900" dirty="0"/>
              <a:t> and all attend, 3 points</a:t>
            </a:r>
          </a:p>
          <a:p>
            <a:pPr lvl="1"/>
            <a:r>
              <a:rPr lang="en-US" sz="2900" dirty="0"/>
              <a:t>Support staff will receive a maximum of 1 point </a:t>
            </a:r>
          </a:p>
          <a:p>
            <a:pPr lvl="2"/>
            <a:r>
              <a:rPr lang="en-US" sz="2500" dirty="0"/>
              <a:t>Ex – if 1, 3, or 5… support staff at a center attended a meeting, the center will get 1 point</a:t>
            </a:r>
          </a:p>
          <a:p>
            <a:pPr lvl="1"/>
            <a:r>
              <a:rPr lang="en-US" sz="2900" dirty="0"/>
              <a:t>Regional physician leaders and regional lead data managers will get one extra point</a:t>
            </a:r>
          </a:p>
          <a:p>
            <a:pPr lvl="1"/>
            <a:endParaRPr lang="en-US" sz="2900" dirty="0"/>
          </a:p>
          <a:p>
            <a:pPr lvl="1"/>
            <a:endParaRPr lang="en-US" sz="2900" dirty="0"/>
          </a:p>
          <a:p>
            <a:pPr lvl="1"/>
            <a:endParaRPr lang="en-US" sz="2900" dirty="0"/>
          </a:p>
          <a:p>
            <a:pPr lvl="1"/>
            <a:endParaRPr lang="en-US" sz="2900" dirty="0">
              <a:highlight>
                <a:srgbClr val="FFFF00"/>
              </a:highlight>
            </a:endParaRPr>
          </a:p>
          <a:p>
            <a:endParaRPr lang="en-US" dirty="0"/>
          </a:p>
        </p:txBody>
      </p:sp>
      <p:sp>
        <p:nvSpPr>
          <p:cNvPr id="5" name="Slide Number Placeholder 4">
            <a:extLst>
              <a:ext uri="{FF2B5EF4-FFF2-40B4-BE49-F238E27FC236}">
                <a16:creationId xmlns:a16="http://schemas.microsoft.com/office/drawing/2014/main" id="{0C3A650C-5BDB-444B-9494-96B42BF8E6AA}"/>
              </a:ext>
            </a:extLst>
          </p:cNvPr>
          <p:cNvSpPr>
            <a:spLocks noGrp="1"/>
          </p:cNvSpPr>
          <p:nvPr>
            <p:ph type="sldNum" sz="quarter" idx="10"/>
          </p:nvPr>
        </p:nvSpPr>
        <p:spPr/>
        <p:txBody>
          <a:bodyPr/>
          <a:lstStyle/>
          <a:p>
            <a:fld id="{19BB7DA4-2697-4546-83A3-2C93572BA837}" type="slidenum">
              <a:rPr lang="en-US" smtClean="0"/>
              <a:pPr/>
              <a:t>7</a:t>
            </a:fld>
            <a:endParaRPr lang="en-US" dirty="0"/>
          </a:p>
        </p:txBody>
      </p:sp>
    </p:spTree>
    <p:extLst>
      <p:ext uri="{BB962C8B-B14F-4D97-AF65-F5344CB8AC3E}">
        <p14:creationId xmlns:p14="http://schemas.microsoft.com/office/powerpoint/2010/main" val="3614131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CEDD-233F-4102-9571-ADBA1B9DA93D}"/>
              </a:ext>
            </a:extLst>
          </p:cNvPr>
          <p:cNvSpPr>
            <a:spLocks noGrp="1"/>
          </p:cNvSpPr>
          <p:nvPr>
            <p:ph type="title"/>
          </p:nvPr>
        </p:nvSpPr>
        <p:spPr/>
        <p:txBody>
          <a:bodyPr/>
          <a:lstStyle/>
          <a:p>
            <a:r>
              <a:rPr lang="en-US" b="1" dirty="0"/>
              <a:t>Participation Award 2020 - QI Project Domain</a:t>
            </a:r>
          </a:p>
        </p:txBody>
      </p:sp>
      <p:sp>
        <p:nvSpPr>
          <p:cNvPr id="3" name="Content Placeholder 2">
            <a:extLst>
              <a:ext uri="{FF2B5EF4-FFF2-40B4-BE49-F238E27FC236}">
                <a16:creationId xmlns:a16="http://schemas.microsoft.com/office/drawing/2014/main" id="{20549468-2883-46A0-8550-861739CF957D}"/>
              </a:ext>
            </a:extLst>
          </p:cNvPr>
          <p:cNvSpPr>
            <a:spLocks noGrp="1"/>
          </p:cNvSpPr>
          <p:nvPr>
            <p:ph idx="1"/>
          </p:nvPr>
        </p:nvSpPr>
        <p:spPr>
          <a:xfrm>
            <a:off x="609600" y="1449092"/>
            <a:ext cx="10972800" cy="4737551"/>
          </a:xfrm>
        </p:spPr>
        <p:txBody>
          <a:bodyPr>
            <a:normAutofit fontScale="62500" lnSpcReduction="20000"/>
          </a:bodyPr>
          <a:lstStyle/>
          <a:p>
            <a:pPr marL="0" indent="0">
              <a:buNone/>
            </a:pPr>
            <a:r>
              <a:rPr lang="en-US" sz="4200" dirty="0"/>
              <a:t>Scoring on 0 – 6 point scale to keep consistent with other measures</a:t>
            </a:r>
          </a:p>
          <a:p>
            <a:pPr lvl="1"/>
            <a:r>
              <a:rPr lang="en-US" sz="4200" dirty="0"/>
              <a:t>Initiation of a QI Project, evidenced by submitting a Project Charter</a:t>
            </a:r>
          </a:p>
          <a:p>
            <a:pPr lvl="1"/>
            <a:r>
              <a:rPr lang="en-US" sz="4200" dirty="0"/>
              <a:t>Presenting a QI Project (presentation or poster) at a Regional VQI, *Regional Society Meeting, or </a:t>
            </a:r>
            <a:r>
              <a:rPr lang="en-US" sz="4200" b="1" dirty="0"/>
              <a:t>Hospital Board Meeting</a:t>
            </a:r>
          </a:p>
          <a:p>
            <a:pPr lvl="1"/>
            <a:r>
              <a:rPr lang="en-US" sz="4200" dirty="0"/>
              <a:t>Presenting a QI Project (presentation or poster) at the National VQI or *Vascular Annual Meeting </a:t>
            </a:r>
          </a:p>
          <a:p>
            <a:pPr lvl="1"/>
            <a:r>
              <a:rPr lang="en-US" sz="4200" dirty="0"/>
              <a:t>*Publish VQI based article in a Peer Reviewed Journal</a:t>
            </a:r>
          </a:p>
          <a:p>
            <a:pPr lvl="0"/>
            <a:r>
              <a:rPr lang="en-US" sz="4200" dirty="0"/>
              <a:t>6-point maximum credit for QI even though additional points can be acquired</a:t>
            </a:r>
          </a:p>
          <a:p>
            <a:pPr lvl="0"/>
            <a:r>
              <a:rPr lang="en-US" sz="4200" dirty="0"/>
              <a:t>Each VQI center submits </a:t>
            </a:r>
            <a:r>
              <a:rPr lang="en-US" sz="4200" u="sng" dirty="0"/>
              <a:t>one QI project per center</a:t>
            </a:r>
            <a:r>
              <a:rPr lang="en-US" sz="4200" dirty="0"/>
              <a:t> for the Participation Award</a:t>
            </a:r>
          </a:p>
          <a:p>
            <a:pPr marL="0" indent="0">
              <a:buNone/>
            </a:pPr>
            <a:endParaRPr lang="en-US" sz="4200" dirty="0"/>
          </a:p>
          <a:p>
            <a:pPr marL="0" indent="0">
              <a:buNone/>
            </a:pPr>
            <a:r>
              <a:rPr lang="en-US" sz="4200" dirty="0"/>
              <a:t>* Please send attestation (proof) to </a:t>
            </a:r>
            <a:r>
              <a:rPr lang="en-US" sz="4200" u="sng" dirty="0">
                <a:hlinkClick r:id="rId3"/>
              </a:rPr>
              <a:t>cjackson@svspso.org</a:t>
            </a:r>
            <a:r>
              <a:rPr lang="en-US" sz="4200" dirty="0"/>
              <a:t> on or before December 31, 2020.</a:t>
            </a:r>
          </a:p>
          <a:p>
            <a:pPr lvl="0"/>
            <a:endParaRPr lang="en-US" dirty="0"/>
          </a:p>
          <a:p>
            <a:endParaRPr lang="en-US" dirty="0"/>
          </a:p>
        </p:txBody>
      </p:sp>
      <p:sp>
        <p:nvSpPr>
          <p:cNvPr id="5" name="Slide Number Placeholder 4">
            <a:extLst>
              <a:ext uri="{FF2B5EF4-FFF2-40B4-BE49-F238E27FC236}">
                <a16:creationId xmlns:a16="http://schemas.microsoft.com/office/drawing/2014/main" id="{8D230EB8-8777-4E91-BB50-0D78EF4B9E04}"/>
              </a:ext>
            </a:extLst>
          </p:cNvPr>
          <p:cNvSpPr>
            <a:spLocks noGrp="1"/>
          </p:cNvSpPr>
          <p:nvPr>
            <p:ph type="sldNum" sz="quarter" idx="10"/>
          </p:nvPr>
        </p:nvSpPr>
        <p:spPr/>
        <p:txBody>
          <a:bodyPr/>
          <a:lstStyle/>
          <a:p>
            <a:fld id="{19BB7DA4-2697-4546-83A3-2C93572BA837}" type="slidenum">
              <a:rPr lang="en-US" smtClean="0"/>
              <a:pPr/>
              <a:t>8</a:t>
            </a:fld>
            <a:endParaRPr lang="en-US" dirty="0"/>
          </a:p>
        </p:txBody>
      </p:sp>
    </p:spTree>
    <p:extLst>
      <p:ext uri="{BB962C8B-B14F-4D97-AF65-F5344CB8AC3E}">
        <p14:creationId xmlns:p14="http://schemas.microsoft.com/office/powerpoint/2010/main" val="827097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F007C71-C362-489C-80A0-512159436DD9}"/>
              </a:ext>
            </a:extLst>
          </p:cNvPr>
          <p:cNvGraphicFramePr>
            <a:graphicFrameLocks noGrp="1"/>
          </p:cNvGraphicFramePr>
          <p:nvPr>
            <p:ph idx="1"/>
            <p:extLst>
              <p:ext uri="{D42A27DB-BD31-4B8C-83A1-F6EECF244321}">
                <p14:modId xmlns:p14="http://schemas.microsoft.com/office/powerpoint/2010/main" val="3387788090"/>
              </p:ext>
            </p:extLst>
          </p:nvPr>
        </p:nvGraphicFramePr>
        <p:xfrm>
          <a:off x="1113182" y="1048625"/>
          <a:ext cx="9342783" cy="5717955"/>
        </p:xfrm>
        <a:graphic>
          <a:graphicData uri="http://schemas.openxmlformats.org/drawingml/2006/table">
            <a:tbl>
              <a:tblPr firstRow="1" firstCol="1" bandRow="1">
                <a:tableStyleId>{5C22544A-7EE6-4342-B048-85BDC9FD1C3A}</a:tableStyleId>
              </a:tblPr>
              <a:tblGrid>
                <a:gridCol w="2829644">
                  <a:extLst>
                    <a:ext uri="{9D8B030D-6E8A-4147-A177-3AD203B41FA5}">
                      <a16:colId xmlns:a16="http://schemas.microsoft.com/office/drawing/2014/main" val="2000802531"/>
                    </a:ext>
                  </a:extLst>
                </a:gridCol>
                <a:gridCol w="4292313">
                  <a:extLst>
                    <a:ext uri="{9D8B030D-6E8A-4147-A177-3AD203B41FA5}">
                      <a16:colId xmlns:a16="http://schemas.microsoft.com/office/drawing/2014/main" val="496763997"/>
                    </a:ext>
                  </a:extLst>
                </a:gridCol>
                <a:gridCol w="2220826">
                  <a:extLst>
                    <a:ext uri="{9D8B030D-6E8A-4147-A177-3AD203B41FA5}">
                      <a16:colId xmlns:a16="http://schemas.microsoft.com/office/drawing/2014/main" val="3668585731"/>
                    </a:ext>
                  </a:extLst>
                </a:gridCol>
              </a:tblGrid>
              <a:tr h="666036">
                <a:tc>
                  <a:txBody>
                    <a:bodyPr/>
                    <a:lstStyle/>
                    <a:p>
                      <a:pPr marL="228600" marR="0" algn="ctr">
                        <a:spcBef>
                          <a:spcPts val="0"/>
                        </a:spcBef>
                        <a:spcAft>
                          <a:spcPts val="0"/>
                        </a:spcAft>
                      </a:pPr>
                      <a:r>
                        <a:rPr lang="en-US" sz="2000" dirty="0">
                          <a:effectLst/>
                        </a:rPr>
                        <a:t>Activity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Documentation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Score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2073119"/>
                  </a:ext>
                </a:extLst>
              </a:tr>
              <a:tr h="5051919">
                <a:tc>
                  <a:txBody>
                    <a:bodyPr/>
                    <a:lstStyle/>
                    <a:p>
                      <a:pPr marL="342900" marR="0" lvl="0" indent="-342900">
                        <a:spcBef>
                          <a:spcPts val="0"/>
                        </a:spcBef>
                        <a:spcAft>
                          <a:spcPts val="0"/>
                        </a:spcAft>
                        <a:buFont typeface="+mj-lt"/>
                        <a:buAutoNum type="arabicPeriod"/>
                      </a:pPr>
                      <a:r>
                        <a:rPr lang="en-US" sz="2000" dirty="0">
                          <a:effectLst/>
                        </a:rPr>
                        <a:t>QI Project Initiation</a:t>
                      </a:r>
                    </a:p>
                    <a:p>
                      <a:pPr marL="342900" marR="0" lvl="0" indent="-342900">
                        <a:spcBef>
                          <a:spcPts val="0"/>
                        </a:spcBef>
                        <a:spcAft>
                          <a:spcPts val="0"/>
                        </a:spcAft>
                        <a:buFont typeface="+mj-lt"/>
                        <a:buAutoNum type="arabicPeriod"/>
                      </a:pPr>
                      <a:endParaRPr lang="en-US" sz="2000" dirty="0">
                        <a:effectLst/>
                      </a:endParaRPr>
                    </a:p>
                    <a:p>
                      <a:pPr marL="0" marR="0" lvl="0" indent="0" algn="ctr">
                        <a:spcBef>
                          <a:spcPts val="0"/>
                        </a:spcBef>
                        <a:spcAft>
                          <a:spcPts val="0"/>
                        </a:spcAft>
                        <a:buFont typeface="+mj-lt"/>
                        <a:buNone/>
                      </a:pPr>
                      <a:r>
                        <a:rPr lang="en-US" sz="2000" dirty="0">
                          <a:effectLst/>
                        </a:rPr>
                        <a:t>(Charter) </a:t>
                      </a:r>
                    </a:p>
                    <a:p>
                      <a:pPr marL="331470" marR="0" indent="-228600">
                        <a:spcBef>
                          <a:spcPts val="0"/>
                        </a:spcBef>
                        <a:spcAft>
                          <a:spcPts val="0"/>
                        </a:spcAft>
                      </a:pPr>
                      <a:r>
                        <a:rPr lang="en-US" sz="2000" dirty="0">
                          <a:effectLst/>
                        </a:rPr>
                        <a:t> </a:t>
                      </a:r>
                    </a:p>
                    <a:p>
                      <a:pPr marL="331470" marR="0" indent="-228600">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Attestation to include:</a:t>
                      </a:r>
                    </a:p>
                    <a:p>
                      <a:pPr marL="342900" marR="0" lvl="0" indent="-342900">
                        <a:spcBef>
                          <a:spcPts val="0"/>
                        </a:spcBef>
                        <a:spcAft>
                          <a:spcPts val="0"/>
                        </a:spcAft>
                        <a:buFont typeface="Symbol" panose="05050102010706020507" pitchFamily="18" charset="2"/>
                        <a:buChar char=""/>
                      </a:pPr>
                      <a:r>
                        <a:rPr lang="en-US" sz="2000" dirty="0">
                          <a:effectLst/>
                        </a:rPr>
                        <a:t>QI Project Title </a:t>
                      </a:r>
                    </a:p>
                    <a:p>
                      <a:pPr marL="342900" marR="0" lvl="0" indent="-342900">
                        <a:spcBef>
                          <a:spcPts val="0"/>
                        </a:spcBef>
                        <a:spcAft>
                          <a:spcPts val="0"/>
                        </a:spcAft>
                        <a:buFont typeface="Symbol" panose="05050102010706020507" pitchFamily="18" charset="2"/>
                        <a:buChar char=""/>
                      </a:pPr>
                      <a:r>
                        <a:rPr lang="en-US" sz="2000" dirty="0">
                          <a:effectLst/>
                        </a:rPr>
                        <a:t>Problem Statement</a:t>
                      </a:r>
                    </a:p>
                    <a:p>
                      <a:pPr marL="342900" marR="0" lvl="0" indent="-342900">
                        <a:spcBef>
                          <a:spcPts val="0"/>
                        </a:spcBef>
                        <a:spcAft>
                          <a:spcPts val="0"/>
                        </a:spcAft>
                        <a:buFont typeface="Symbol" panose="05050102010706020507" pitchFamily="18" charset="2"/>
                        <a:buChar char=""/>
                      </a:pPr>
                      <a:r>
                        <a:rPr lang="en-US" sz="2000" dirty="0">
                          <a:effectLst/>
                        </a:rPr>
                        <a:t>Project Leader </a:t>
                      </a:r>
                    </a:p>
                    <a:p>
                      <a:pPr marL="342900" marR="0" lvl="0" indent="-342900">
                        <a:spcBef>
                          <a:spcPts val="0"/>
                        </a:spcBef>
                        <a:spcAft>
                          <a:spcPts val="0"/>
                        </a:spcAft>
                        <a:buFont typeface="Symbol" panose="05050102010706020507" pitchFamily="18" charset="2"/>
                        <a:buChar char=""/>
                      </a:pPr>
                      <a:r>
                        <a:rPr lang="en-US" sz="2000" dirty="0">
                          <a:effectLst/>
                        </a:rPr>
                        <a:t>Clinical Sponsor</a:t>
                      </a:r>
                    </a:p>
                    <a:p>
                      <a:pPr marL="342900" marR="0" lvl="0" indent="-342900">
                        <a:spcBef>
                          <a:spcPts val="0"/>
                        </a:spcBef>
                        <a:spcAft>
                          <a:spcPts val="0"/>
                        </a:spcAft>
                        <a:buFont typeface="Symbol" panose="05050102010706020507" pitchFamily="18" charset="2"/>
                        <a:buChar char=""/>
                      </a:pPr>
                      <a:r>
                        <a:rPr lang="en-US" sz="2000" dirty="0">
                          <a:effectLst/>
                        </a:rPr>
                        <a:t>Expected start date</a:t>
                      </a: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Goal Statement and Metrics </a:t>
                      </a:r>
                    </a:p>
                    <a:p>
                      <a:pPr marL="342900" marR="0" lvl="0" indent="-342900">
                        <a:spcBef>
                          <a:spcPts val="0"/>
                        </a:spcBef>
                        <a:spcAft>
                          <a:spcPts val="0"/>
                        </a:spcAft>
                        <a:buFont typeface="Symbol" panose="05050102010706020507" pitchFamily="18" charset="2"/>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2000" dirty="0"/>
                        <a:t>Blank charter </a:t>
                      </a:r>
                      <a:r>
                        <a:rPr lang="en-US" sz="2000" dirty="0">
                          <a:hlinkClick r:id="rId3"/>
                        </a:rPr>
                        <a:t>https://www.vqi.org/resources/quality-improvement/</a:t>
                      </a:r>
                      <a:r>
                        <a:rPr lang="en-US" sz="2000" dirty="0"/>
                        <a:t> (Last link in the center of the page)</a:t>
                      </a:r>
                    </a:p>
                    <a:p>
                      <a:pPr marL="342900" marR="0" lvl="0" indent="-342900">
                        <a:spcBef>
                          <a:spcPts val="0"/>
                        </a:spcBef>
                        <a:spcAft>
                          <a:spcPts val="0"/>
                        </a:spcAft>
                        <a:buFont typeface="Symbol" panose="05050102010706020507" pitchFamily="18" charset="2"/>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Project charters should be emailed to </a:t>
                      </a:r>
                      <a:r>
                        <a:rPr lang="en-US" sz="2000" dirty="0">
                          <a:effectLst/>
                          <a:latin typeface="Calibri" panose="020F0502020204030204" pitchFamily="34" charset="0"/>
                          <a:ea typeface="Calibri" panose="020F0502020204030204" pitchFamily="34" charset="0"/>
                          <a:cs typeface="Times New Roman" panose="02020603050405020304" pitchFamily="18" charset="0"/>
                          <a:hlinkClick r:id="rId4"/>
                        </a:rPr>
                        <a:t>QI@SVSPSO.ORG</a:t>
                      </a:r>
                      <a:r>
                        <a:rPr lang="en-US" sz="2000" dirty="0">
                          <a:effectLst/>
                          <a:latin typeface="Calibri" panose="020F0502020204030204" pitchFamily="34" charset="0"/>
                          <a:ea typeface="Calibri" panose="020F0502020204030204" pitchFamily="34" charset="0"/>
                          <a:cs typeface="Times New Roman" panose="02020603050405020304" pitchFamily="18" charset="0"/>
                        </a:rPr>
                        <a:t> or cjackson@svspso.org</a:t>
                      </a:r>
                    </a:p>
                  </a:txBody>
                  <a:tcPr marL="68580" marR="68580" marT="0" marB="0"/>
                </a:tc>
                <a:tc>
                  <a:txBody>
                    <a:bodyPr/>
                    <a:lstStyle/>
                    <a:p>
                      <a:pPr marL="0" marR="0">
                        <a:spcBef>
                          <a:spcPts val="0"/>
                        </a:spcBef>
                        <a:spcAft>
                          <a:spcPts val="0"/>
                        </a:spcAft>
                      </a:pPr>
                      <a:r>
                        <a:rPr lang="en-US" sz="2000" dirty="0">
                          <a:effectLst/>
                        </a:rPr>
                        <a:t>2 points -</a:t>
                      </a:r>
                    </a:p>
                    <a:p>
                      <a:pPr marL="0" marR="0">
                        <a:spcBef>
                          <a:spcPts val="0"/>
                        </a:spcBef>
                        <a:spcAft>
                          <a:spcPts val="0"/>
                        </a:spcAft>
                      </a:pPr>
                      <a:r>
                        <a:rPr lang="en-US" sz="2000" b="1" dirty="0">
                          <a:effectLst/>
                        </a:rPr>
                        <a:t>Can be submitted at any time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2603042"/>
                  </a:ext>
                </a:extLst>
              </a:tr>
            </a:tbl>
          </a:graphicData>
        </a:graphic>
      </p:graphicFrame>
      <p:sp>
        <p:nvSpPr>
          <p:cNvPr id="4" name="Slide Number Placeholder 3">
            <a:extLst>
              <a:ext uri="{FF2B5EF4-FFF2-40B4-BE49-F238E27FC236}">
                <a16:creationId xmlns:a16="http://schemas.microsoft.com/office/drawing/2014/main" id="{4EDC89DE-3C64-42AD-B835-EFCEAD94DEAC}"/>
              </a:ext>
            </a:extLst>
          </p:cNvPr>
          <p:cNvSpPr>
            <a:spLocks noGrp="1"/>
          </p:cNvSpPr>
          <p:nvPr>
            <p:ph type="sldNum" sz="quarter" idx="10"/>
          </p:nvPr>
        </p:nvSpPr>
        <p:spPr/>
        <p:txBody>
          <a:bodyPr/>
          <a:lstStyle/>
          <a:p>
            <a:fld id="{19BB7DA4-2697-4546-83A3-2C93572BA837}" type="slidenum">
              <a:rPr lang="en-US" smtClean="0"/>
              <a:pPr/>
              <a:t>9</a:t>
            </a:fld>
            <a:endParaRPr lang="en-US" dirty="0"/>
          </a:p>
        </p:txBody>
      </p:sp>
      <p:sp>
        <p:nvSpPr>
          <p:cNvPr id="6" name="Title 5">
            <a:extLst>
              <a:ext uri="{FF2B5EF4-FFF2-40B4-BE49-F238E27FC236}">
                <a16:creationId xmlns:a16="http://schemas.microsoft.com/office/drawing/2014/main" id="{9BBE2D70-6825-4780-8C66-D5AB73131395}"/>
              </a:ext>
            </a:extLst>
          </p:cNvPr>
          <p:cNvSpPr>
            <a:spLocks noGrp="1"/>
          </p:cNvSpPr>
          <p:nvPr>
            <p:ph type="title"/>
          </p:nvPr>
        </p:nvSpPr>
        <p:spPr/>
        <p:txBody>
          <a:bodyPr/>
          <a:lstStyle/>
          <a:p>
            <a:r>
              <a:rPr lang="en-US" dirty="0"/>
              <a:t>Quality Improvement Domain: </a:t>
            </a:r>
          </a:p>
        </p:txBody>
      </p:sp>
    </p:spTree>
    <p:extLst>
      <p:ext uri="{BB962C8B-B14F-4D97-AF65-F5344CB8AC3E}">
        <p14:creationId xmlns:p14="http://schemas.microsoft.com/office/powerpoint/2010/main" val="2618245245"/>
      </p:ext>
    </p:extLst>
  </p:cSld>
  <p:clrMapOvr>
    <a:masterClrMapping/>
  </p:clrMapOvr>
</p:sld>
</file>

<file path=ppt/theme/theme1.xml><?xml version="1.0" encoding="utf-8"?>
<a:theme xmlns:a="http://schemas.openxmlformats.org/drawingml/2006/main" name="VQI Presentation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TotalTime>
  <Words>4368</Words>
  <Application>Microsoft Office PowerPoint</Application>
  <PresentationFormat>Widescreen</PresentationFormat>
  <Paragraphs>485</Paragraphs>
  <Slides>48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Courier New</vt:lpstr>
      <vt:lpstr>Symbol</vt:lpstr>
      <vt:lpstr>Tahoma</vt:lpstr>
      <vt:lpstr>VQI Presentation General</vt:lpstr>
      <vt:lpstr>  </vt:lpstr>
      <vt:lpstr>Meeting agenda and minutes</vt:lpstr>
      <vt:lpstr>2020 PARTICIPATION AWARD CHANGES </vt:lpstr>
      <vt:lpstr>Participation Award 2020 </vt:lpstr>
      <vt:lpstr>COVID-19 Factors</vt:lpstr>
      <vt:lpstr>Participation Award 2020 UPDATE</vt:lpstr>
      <vt:lpstr>Participation Award 2020 – Regional Meeting Attendance</vt:lpstr>
      <vt:lpstr>Participation Award 2020 - QI Project Domain</vt:lpstr>
      <vt:lpstr>Quality Improvement Domain: </vt:lpstr>
      <vt:lpstr>Quality Improvement Details: </vt:lpstr>
      <vt:lpstr>Quality Improvement Details: </vt:lpstr>
      <vt:lpstr>Quality Improvement Details: </vt:lpstr>
      <vt:lpstr>Participation Award 2020</vt:lpstr>
      <vt:lpstr>Participation Award 2020 – Registry Subscriptions</vt:lpstr>
      <vt:lpstr>Participation Award 2020 Update </vt:lpstr>
      <vt:lpstr>Star Points:</vt:lpstr>
      <vt:lpstr>Participation Award 2020</vt:lpstr>
      <vt:lpstr>Marketing Your Participation Award</vt:lpstr>
      <vt:lpstr>Call for VQI Poster Abstracts for the 2021 VQI Annual Meeting  </vt:lpstr>
      <vt:lpstr>2021 Poster Abstract Information</vt:lpstr>
      <vt:lpstr>2021 Poster Abstract Information</vt:lpstr>
      <vt:lpstr>Showcase you and your center’s work!!</vt:lpstr>
      <vt:lpstr>Poster Abstract Submission</vt:lpstr>
      <vt:lpstr>Poster Abstract Submission Guidelines</vt:lpstr>
      <vt:lpstr>2021 Poster Abstract Information</vt:lpstr>
      <vt:lpstr>Poster Abstract Submission</vt:lpstr>
      <vt:lpstr>Past Posters and Presentations</vt:lpstr>
      <vt:lpstr>PRESENTATION</vt:lpstr>
      <vt:lpstr>PowerPoint Presentation</vt:lpstr>
      <vt:lpstr>PowerPoint Presentation</vt:lpstr>
      <vt:lpstr>Identifying a QI Project</vt:lpstr>
      <vt:lpstr>Starting a QI Project</vt:lpstr>
      <vt:lpstr>SMART Goal/Aim Statement</vt:lpstr>
      <vt:lpstr>Methodology</vt:lpstr>
      <vt:lpstr>PowerPoint Presentation</vt:lpstr>
      <vt:lpstr>FOCUS</vt:lpstr>
      <vt:lpstr>PowerPoint Presentation</vt:lpstr>
      <vt:lpstr>PowerPoint Presentation</vt:lpstr>
      <vt:lpstr>PowerPoint Presentation</vt:lpstr>
      <vt:lpstr>PowerPoint Presentation</vt:lpstr>
      <vt:lpstr>WPP Vascular Surgery Scheduled LTFU Office Visits</vt:lpstr>
      <vt:lpstr>Quality Improvement Details: </vt:lpstr>
      <vt:lpstr>Quality Improvement Details: </vt:lpstr>
      <vt:lpstr>Quality Improvement Details: </vt:lpstr>
      <vt:lpstr>Next Steps</vt:lpstr>
      <vt:lpstr>PowerPoint Presentation</vt:lpstr>
      <vt:lpstr>References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Cheryl Jackson</dc:creator>
  <cp:lastModifiedBy>Cheryl Jackson</cp:lastModifiedBy>
  <cp:revision>2</cp:revision>
  <dcterms:created xsi:type="dcterms:W3CDTF">2020-12-14T18:40:54Z</dcterms:created>
  <dcterms:modified xsi:type="dcterms:W3CDTF">2021-01-28T16:45:45Z</dcterms:modified>
</cp:coreProperties>
</file>