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3" r:id="rId2"/>
    <p:sldId id="1772" r:id="rId3"/>
    <p:sldId id="1773" r:id="rId4"/>
    <p:sldId id="488" r:id="rId5"/>
    <p:sldId id="481" r:id="rId6"/>
    <p:sldId id="1759" r:id="rId7"/>
    <p:sldId id="503" r:id="rId8"/>
    <p:sldId id="505" r:id="rId9"/>
    <p:sldId id="279" r:id="rId10"/>
    <p:sldId id="265" r:id="rId11"/>
    <p:sldId id="267" r:id="rId12"/>
    <p:sldId id="276" r:id="rId13"/>
    <p:sldId id="498" r:id="rId14"/>
    <p:sldId id="500" r:id="rId15"/>
    <p:sldId id="496" r:id="rId16"/>
    <p:sldId id="504" r:id="rId17"/>
    <p:sldId id="273" r:id="rId18"/>
    <p:sldId id="485" r:id="rId19"/>
    <p:sldId id="501" r:id="rId20"/>
    <p:sldId id="1760" r:id="rId21"/>
    <p:sldId id="1767" r:id="rId22"/>
    <p:sldId id="1761" r:id="rId23"/>
    <p:sldId id="1763" r:id="rId24"/>
    <p:sldId id="261" r:id="rId25"/>
    <p:sldId id="502" r:id="rId26"/>
    <p:sldId id="1762" r:id="rId27"/>
    <p:sldId id="1764" r:id="rId28"/>
    <p:sldId id="268" r:id="rId29"/>
    <p:sldId id="27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C491BA-DF9E-4D9F-A971-2D18C2FED5D0}" v="13" dt="2021-01-28T16:28:58.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notesViewPr>
    <p:cSldViewPr snapToGrid="0">
      <p:cViewPr varScale="1">
        <p:scale>
          <a:sx n="95" d="100"/>
          <a:sy n="95" d="100"/>
        </p:scale>
        <p:origin x="36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Jackson" userId="643b06b1-ddbd-43f5-96ee-0d691dae9801" providerId="ADAL" clId="{3DC491BA-DF9E-4D9F-A971-2D18C2FED5D0}"/>
    <pc:docChg chg="custSel addSld delSld modSld sldOrd">
      <pc:chgData name="Cheryl Jackson" userId="643b06b1-ddbd-43f5-96ee-0d691dae9801" providerId="ADAL" clId="{3DC491BA-DF9E-4D9F-A971-2D18C2FED5D0}" dt="2021-01-28T16:30:14.520" v="1023" actId="47"/>
      <pc:docMkLst>
        <pc:docMk/>
      </pc:docMkLst>
      <pc:sldChg chg="modSp mod">
        <pc:chgData name="Cheryl Jackson" userId="643b06b1-ddbd-43f5-96ee-0d691dae9801" providerId="ADAL" clId="{3DC491BA-DF9E-4D9F-A971-2D18C2FED5D0}" dt="2021-01-26T17:10:21.504" v="14" actId="20577"/>
        <pc:sldMkLst>
          <pc:docMk/>
          <pc:sldMk cId="806181996" sldId="263"/>
        </pc:sldMkLst>
        <pc:spChg chg="mod">
          <ac:chgData name="Cheryl Jackson" userId="643b06b1-ddbd-43f5-96ee-0d691dae9801" providerId="ADAL" clId="{3DC491BA-DF9E-4D9F-A971-2D18C2FED5D0}" dt="2021-01-26T17:10:21.504" v="14" actId="20577"/>
          <ac:spMkLst>
            <pc:docMk/>
            <pc:sldMk cId="806181996" sldId="263"/>
            <ac:spMk id="3" creationId="{954C8573-367D-4396-BA74-EADBD7A1E078}"/>
          </ac:spMkLst>
        </pc:spChg>
        <pc:spChg chg="mod">
          <ac:chgData name="Cheryl Jackson" userId="643b06b1-ddbd-43f5-96ee-0d691dae9801" providerId="ADAL" clId="{3DC491BA-DF9E-4D9F-A971-2D18C2FED5D0}" dt="2021-01-26T17:10:11.256" v="12" actId="20577"/>
          <ac:spMkLst>
            <pc:docMk/>
            <pc:sldMk cId="806181996" sldId="263"/>
            <ac:spMk id="6" creationId="{CA1D0B10-CF67-46CE-95F9-FA6009D6C7D0}"/>
          </ac:spMkLst>
        </pc:spChg>
      </pc:sldChg>
      <pc:sldChg chg="del">
        <pc:chgData name="Cheryl Jackson" userId="643b06b1-ddbd-43f5-96ee-0d691dae9801" providerId="ADAL" clId="{3DC491BA-DF9E-4D9F-A971-2D18C2FED5D0}" dt="2021-01-27T13:51:58.334" v="144" actId="47"/>
        <pc:sldMkLst>
          <pc:docMk/>
          <pc:sldMk cId="3912091735" sldId="506"/>
        </pc:sldMkLst>
      </pc:sldChg>
      <pc:sldChg chg="modSp del mod">
        <pc:chgData name="Cheryl Jackson" userId="643b06b1-ddbd-43f5-96ee-0d691dae9801" providerId="ADAL" clId="{3DC491BA-DF9E-4D9F-A971-2D18C2FED5D0}" dt="2021-01-28T13:57:36.622" v="188" actId="47"/>
        <pc:sldMkLst>
          <pc:docMk/>
          <pc:sldMk cId="3570758148" sldId="1765"/>
        </pc:sldMkLst>
        <pc:spChg chg="mod">
          <ac:chgData name="Cheryl Jackson" userId="643b06b1-ddbd-43f5-96ee-0d691dae9801" providerId="ADAL" clId="{3DC491BA-DF9E-4D9F-A971-2D18C2FED5D0}" dt="2021-01-27T14:50:00.291" v="187" actId="20577"/>
          <ac:spMkLst>
            <pc:docMk/>
            <pc:sldMk cId="3570758148" sldId="1765"/>
            <ac:spMk id="3" creationId="{4D4B635B-E7E8-4A9E-9D02-9D49856D08C4}"/>
          </ac:spMkLst>
        </pc:spChg>
      </pc:sldChg>
      <pc:sldChg chg="modSp add del mod ord">
        <pc:chgData name="Cheryl Jackson" userId="643b06b1-ddbd-43f5-96ee-0d691dae9801" providerId="ADAL" clId="{3DC491BA-DF9E-4D9F-A971-2D18C2FED5D0}" dt="2021-01-28T16:30:14.520" v="1023" actId="47"/>
        <pc:sldMkLst>
          <pc:docMk/>
          <pc:sldMk cId="1654581171" sldId="1766"/>
        </pc:sldMkLst>
        <pc:spChg chg="mod">
          <ac:chgData name="Cheryl Jackson" userId="643b06b1-ddbd-43f5-96ee-0d691dae9801" providerId="ADAL" clId="{3DC491BA-DF9E-4D9F-A971-2D18C2FED5D0}" dt="2021-01-26T17:47:25.797" v="143" actId="20577"/>
          <ac:spMkLst>
            <pc:docMk/>
            <pc:sldMk cId="1654581171" sldId="1766"/>
            <ac:spMk id="3" creationId="{4D4B635B-E7E8-4A9E-9D02-9D49856D08C4}"/>
          </ac:spMkLst>
        </pc:spChg>
      </pc:sldChg>
      <pc:sldChg chg="modSp mod">
        <pc:chgData name="Cheryl Jackson" userId="643b06b1-ddbd-43f5-96ee-0d691dae9801" providerId="ADAL" clId="{3DC491BA-DF9E-4D9F-A971-2D18C2FED5D0}" dt="2021-01-28T16:29:26.409" v="1017" actId="27636"/>
        <pc:sldMkLst>
          <pc:docMk/>
          <pc:sldMk cId="693459104" sldId="1772"/>
        </pc:sldMkLst>
        <pc:spChg chg="mod">
          <ac:chgData name="Cheryl Jackson" userId="643b06b1-ddbd-43f5-96ee-0d691dae9801" providerId="ADAL" clId="{3DC491BA-DF9E-4D9F-A971-2D18C2FED5D0}" dt="2021-01-28T16:29:13.453" v="1015" actId="20577"/>
          <ac:spMkLst>
            <pc:docMk/>
            <pc:sldMk cId="693459104" sldId="1772"/>
            <ac:spMk id="2" creationId="{94656EAD-6884-4FC9-B90A-B85D792C39D4}"/>
          </ac:spMkLst>
        </pc:spChg>
        <pc:spChg chg="mod">
          <ac:chgData name="Cheryl Jackson" userId="643b06b1-ddbd-43f5-96ee-0d691dae9801" providerId="ADAL" clId="{3DC491BA-DF9E-4D9F-A971-2D18C2FED5D0}" dt="2021-01-28T16:29:26.409" v="1017" actId="27636"/>
          <ac:spMkLst>
            <pc:docMk/>
            <pc:sldMk cId="693459104" sldId="1772"/>
            <ac:spMk id="3" creationId="{4D4B635B-E7E8-4A9E-9D02-9D49856D08C4}"/>
          </ac:spMkLst>
        </pc:spChg>
      </pc:sldChg>
      <pc:sldChg chg="modSp add mod">
        <pc:chgData name="Cheryl Jackson" userId="643b06b1-ddbd-43f5-96ee-0d691dae9801" providerId="ADAL" clId="{3DC491BA-DF9E-4D9F-A971-2D18C2FED5D0}" dt="2021-01-28T16:29:49.021" v="1022" actId="20577"/>
        <pc:sldMkLst>
          <pc:docMk/>
          <pc:sldMk cId="1861808257" sldId="1773"/>
        </pc:sldMkLst>
        <pc:spChg chg="mod">
          <ac:chgData name="Cheryl Jackson" userId="643b06b1-ddbd-43f5-96ee-0d691dae9801" providerId="ADAL" clId="{3DC491BA-DF9E-4D9F-A971-2D18C2FED5D0}" dt="2021-01-28T16:29:49.021" v="1022" actId="20577"/>
          <ac:spMkLst>
            <pc:docMk/>
            <pc:sldMk cId="1861808257" sldId="1773"/>
            <ac:spMk id="2" creationId="{94656EAD-6884-4FC9-B90A-B85D792C39D4}"/>
          </ac:spMkLst>
        </pc:spChg>
        <pc:spChg chg="mod">
          <ac:chgData name="Cheryl Jackson" userId="643b06b1-ddbd-43f5-96ee-0d691dae9801" providerId="ADAL" clId="{3DC491BA-DF9E-4D9F-A971-2D18C2FED5D0}" dt="2021-01-28T16:29:38.083" v="1019" actId="27636"/>
          <ac:spMkLst>
            <pc:docMk/>
            <pc:sldMk cId="1861808257" sldId="1773"/>
            <ac:spMk id="3" creationId="{4D4B635B-E7E8-4A9E-9D02-9D49856D08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9D9BA-F531-4BA8-BC10-07D2E097B22C}"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A91B0-37BE-4964-9BF5-A766FA399265}" type="slidenum">
              <a:rPr lang="en-US" smtClean="0"/>
              <a:t>‹#›</a:t>
            </a:fld>
            <a:endParaRPr lang="en-US"/>
          </a:p>
        </p:txBody>
      </p:sp>
    </p:spTree>
    <p:extLst>
      <p:ext uri="{BB962C8B-B14F-4D97-AF65-F5344CB8AC3E}">
        <p14:creationId xmlns:p14="http://schemas.microsoft.com/office/powerpoint/2010/main" val="2531464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Hi everyone. Thanks for taking time out of your busy day and time of year for this webinar. The first portion of the webinar may be a repeat for most of you, but there are many new sites that have joined us this year so please bear with me.   </a:t>
            </a:r>
          </a:p>
        </p:txBody>
      </p:sp>
      <p:sp>
        <p:nvSpPr>
          <p:cNvPr id="4" name="Slide Number Placeholder 3"/>
          <p:cNvSpPr>
            <a:spLocks noGrp="1"/>
          </p:cNvSpPr>
          <p:nvPr>
            <p:ph type="sldNum" sz="quarter" idx="5"/>
          </p:nvPr>
        </p:nvSpPr>
        <p:spPr/>
        <p:txBody>
          <a:bodyPr/>
          <a:lstStyle/>
          <a:p>
            <a:fld id="{CA6A91B0-37BE-4964-9BF5-A766FA399265}" type="slidenum">
              <a:rPr lang="en-US" smtClean="0"/>
              <a:t>1</a:t>
            </a:fld>
            <a:endParaRPr lang="en-US"/>
          </a:p>
        </p:txBody>
      </p:sp>
    </p:spTree>
    <p:extLst>
      <p:ext uri="{BB962C8B-B14F-4D97-AF65-F5344CB8AC3E}">
        <p14:creationId xmlns:p14="http://schemas.microsoft.com/office/powerpoint/2010/main" val="44519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14</a:t>
            </a:fld>
            <a:endParaRPr lang="en-US"/>
          </a:p>
        </p:txBody>
      </p:sp>
    </p:spTree>
    <p:extLst>
      <p:ext uri="{BB962C8B-B14F-4D97-AF65-F5344CB8AC3E}">
        <p14:creationId xmlns:p14="http://schemas.microsoft.com/office/powerpoint/2010/main" val="3200693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15</a:t>
            </a:fld>
            <a:endParaRPr lang="en-US"/>
          </a:p>
        </p:txBody>
      </p:sp>
    </p:spTree>
    <p:extLst>
      <p:ext uri="{BB962C8B-B14F-4D97-AF65-F5344CB8AC3E}">
        <p14:creationId xmlns:p14="http://schemas.microsoft.com/office/powerpoint/2010/main" val="2709818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16</a:t>
            </a:fld>
            <a:endParaRPr lang="en-US"/>
          </a:p>
        </p:txBody>
      </p:sp>
    </p:spTree>
    <p:extLst>
      <p:ext uri="{BB962C8B-B14F-4D97-AF65-F5344CB8AC3E}">
        <p14:creationId xmlns:p14="http://schemas.microsoft.com/office/powerpoint/2010/main" val="1799680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18</a:t>
            </a:fld>
            <a:endParaRPr lang="en-US"/>
          </a:p>
        </p:txBody>
      </p:sp>
    </p:spTree>
    <p:extLst>
      <p:ext uri="{BB962C8B-B14F-4D97-AF65-F5344CB8AC3E}">
        <p14:creationId xmlns:p14="http://schemas.microsoft.com/office/powerpoint/2010/main" val="2826194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19</a:t>
            </a:fld>
            <a:endParaRPr lang="en-US"/>
          </a:p>
        </p:txBody>
      </p:sp>
    </p:spTree>
    <p:extLst>
      <p:ext uri="{BB962C8B-B14F-4D97-AF65-F5344CB8AC3E}">
        <p14:creationId xmlns:p14="http://schemas.microsoft.com/office/powerpoint/2010/main" val="129248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24</a:t>
            </a:fld>
            <a:endParaRPr lang="en-US"/>
          </a:p>
        </p:txBody>
      </p:sp>
    </p:spTree>
    <p:extLst>
      <p:ext uri="{BB962C8B-B14F-4D97-AF65-F5344CB8AC3E}">
        <p14:creationId xmlns:p14="http://schemas.microsoft.com/office/powerpoint/2010/main" val="3775533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25</a:t>
            </a:fld>
            <a:endParaRPr lang="en-US"/>
          </a:p>
        </p:txBody>
      </p:sp>
    </p:spTree>
    <p:extLst>
      <p:ext uri="{BB962C8B-B14F-4D97-AF65-F5344CB8AC3E}">
        <p14:creationId xmlns:p14="http://schemas.microsoft.com/office/powerpoint/2010/main" val="22799693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27</a:t>
            </a:fld>
            <a:endParaRPr lang="en-US"/>
          </a:p>
        </p:txBody>
      </p:sp>
    </p:spTree>
    <p:extLst>
      <p:ext uri="{BB962C8B-B14F-4D97-AF65-F5344CB8AC3E}">
        <p14:creationId xmlns:p14="http://schemas.microsoft.com/office/powerpoint/2010/main" val="3070095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28</a:t>
            </a:fld>
            <a:endParaRPr lang="en-US"/>
          </a:p>
        </p:txBody>
      </p:sp>
    </p:spTree>
    <p:extLst>
      <p:ext uri="{BB962C8B-B14F-4D97-AF65-F5344CB8AC3E}">
        <p14:creationId xmlns:p14="http://schemas.microsoft.com/office/powerpoint/2010/main" val="886784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4</a:t>
            </a:fld>
            <a:endParaRPr lang="en-US"/>
          </a:p>
        </p:txBody>
      </p:sp>
    </p:spTree>
    <p:extLst>
      <p:ext uri="{BB962C8B-B14F-4D97-AF65-F5344CB8AC3E}">
        <p14:creationId xmlns:p14="http://schemas.microsoft.com/office/powerpoint/2010/main" val="107662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5</a:t>
            </a:fld>
            <a:endParaRPr lang="en-US"/>
          </a:p>
        </p:txBody>
      </p:sp>
    </p:spTree>
    <p:extLst>
      <p:ext uri="{BB962C8B-B14F-4D97-AF65-F5344CB8AC3E}">
        <p14:creationId xmlns:p14="http://schemas.microsoft.com/office/powerpoint/2010/main" val="288282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7</a:t>
            </a:fld>
            <a:endParaRPr lang="en-US"/>
          </a:p>
        </p:txBody>
      </p:sp>
    </p:spTree>
    <p:extLst>
      <p:ext uri="{BB962C8B-B14F-4D97-AF65-F5344CB8AC3E}">
        <p14:creationId xmlns:p14="http://schemas.microsoft.com/office/powerpoint/2010/main" val="1470881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9</a:t>
            </a:fld>
            <a:endParaRPr lang="en-US"/>
          </a:p>
        </p:txBody>
      </p:sp>
    </p:spTree>
    <p:extLst>
      <p:ext uri="{BB962C8B-B14F-4D97-AF65-F5344CB8AC3E}">
        <p14:creationId xmlns:p14="http://schemas.microsoft.com/office/powerpoint/2010/main" val="1939928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10</a:t>
            </a:fld>
            <a:endParaRPr lang="en-US"/>
          </a:p>
        </p:txBody>
      </p:sp>
    </p:spTree>
    <p:extLst>
      <p:ext uri="{BB962C8B-B14F-4D97-AF65-F5344CB8AC3E}">
        <p14:creationId xmlns:p14="http://schemas.microsoft.com/office/powerpoint/2010/main" val="23033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11</a:t>
            </a:fld>
            <a:endParaRPr lang="en-US"/>
          </a:p>
        </p:txBody>
      </p:sp>
    </p:spTree>
    <p:extLst>
      <p:ext uri="{BB962C8B-B14F-4D97-AF65-F5344CB8AC3E}">
        <p14:creationId xmlns:p14="http://schemas.microsoft.com/office/powerpoint/2010/main" val="34846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12</a:t>
            </a:fld>
            <a:endParaRPr lang="en-US"/>
          </a:p>
        </p:txBody>
      </p:sp>
    </p:spTree>
    <p:extLst>
      <p:ext uri="{BB962C8B-B14F-4D97-AF65-F5344CB8AC3E}">
        <p14:creationId xmlns:p14="http://schemas.microsoft.com/office/powerpoint/2010/main" val="869810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A6A91B0-37BE-4964-9BF5-A766FA399265}" type="slidenum">
              <a:rPr lang="en-US" smtClean="0"/>
              <a:t>13</a:t>
            </a:fld>
            <a:endParaRPr lang="en-US"/>
          </a:p>
        </p:txBody>
      </p:sp>
    </p:spTree>
    <p:extLst>
      <p:ext uri="{BB962C8B-B14F-4D97-AF65-F5344CB8AC3E}">
        <p14:creationId xmlns:p14="http://schemas.microsoft.com/office/powerpoint/2010/main" val="308641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384" y="1225296"/>
            <a:ext cx="9314688" cy="1828800"/>
          </a:xfrm>
        </p:spPr>
        <p:txBody>
          <a:bodyPr/>
          <a:lstStyle>
            <a:lvl1pPr>
              <a:defRPr sz="4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68914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1301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6753"/>
            <a:ext cx="2743200" cy="49294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96753"/>
            <a:ext cx="8026400" cy="4929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46593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2707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1045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2575446"/>
            <a:ext cx="5384800" cy="3517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564905"/>
            <a:ext cx="5384800" cy="35612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68161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99854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1196752"/>
            <a:ext cx="10972800" cy="792088"/>
          </a:xfrm>
        </p:spPr>
        <p:txBody>
          <a:bodyPr/>
          <a:lstStyle>
            <a:lvl1pPr>
              <a:defRPr sz="4000"/>
            </a:lvl1p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64529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40802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2" y="1124744"/>
            <a:ext cx="11041227" cy="73000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916833"/>
            <a:ext cx="6815667"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916833"/>
            <a:ext cx="4011084"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88776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24623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381" y="91420"/>
            <a:ext cx="8913316" cy="67438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420889"/>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926592"/>
            <a:ext cx="12192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888736" y="6186643"/>
            <a:ext cx="5791200" cy="419862"/>
          </a:xfrm>
          <a:prstGeom prst="rect">
            <a:avLst/>
          </a:prstGeom>
        </p:spPr>
      </p:pic>
      <p:pic>
        <p:nvPicPr>
          <p:cNvPr id="10" name="Picture 9"/>
          <p:cNvPicPr>
            <a:picLocks noChangeAspect="1"/>
          </p:cNvPicPr>
          <p:nvPr userDrawn="1"/>
        </p:nvPicPr>
        <p:blipFill rotWithShape="1">
          <a:blip r:embed="rId14" cstate="print">
            <a:extLst>
              <a:ext uri="{28A0092B-C50C-407E-A947-70E740481C1C}">
                <a14:useLocalDpi xmlns:a14="http://schemas.microsoft.com/office/drawing/2010/main" val="0"/>
              </a:ext>
            </a:extLst>
          </a:blip>
          <a:srcRect t="8088" b="36631"/>
          <a:stretch/>
        </p:blipFill>
        <p:spPr>
          <a:xfrm>
            <a:off x="8594396" y="39052"/>
            <a:ext cx="3544147" cy="740474"/>
          </a:xfrm>
          <a:prstGeom prst="rect">
            <a:avLst/>
          </a:prstGeom>
        </p:spPr>
      </p:pic>
      <p:sp>
        <p:nvSpPr>
          <p:cNvPr id="4" name="Slide Number Placeholder 3"/>
          <p:cNvSpPr>
            <a:spLocks noGrp="1"/>
          </p:cNvSpPr>
          <p:nvPr>
            <p:ph type="sldNum" sz="quarter" idx="4"/>
          </p:nvPr>
        </p:nvSpPr>
        <p:spPr>
          <a:xfrm>
            <a:off x="609600" y="618664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851565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qi.org/resources/quality-improve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QI@SVSPSO.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QI@SVSPSO.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cjackson@svspso.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cjackson@svspso.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vqi.org/national-data/vqi-annual-meeting-2019-june-11th-poster-sessi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jcorrea@svspso.org" TargetMode="External"/><Relationship Id="rId5" Type="http://schemas.openxmlformats.org/officeDocument/2006/relationships/hyperlink" Target="http://www.vqi.org/" TargetMode="External"/><Relationship Id="rId4" Type="http://schemas.openxmlformats.org/officeDocument/2006/relationships/hyperlink" Target="https://m2s.us2.list-manage.com/track/click?u=b2460cf8c4325e264c0a2eccb&amp;id=d291df8a97&amp;e=e4be14234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jackson@svspso.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E57C-9FCD-4B84-AD20-A5519B246982}"/>
              </a:ext>
            </a:extLst>
          </p:cNvPr>
          <p:cNvSpPr>
            <a:spLocks noGrp="1"/>
          </p:cNvSpPr>
          <p:nvPr>
            <p:ph type="ctrTitle"/>
          </p:nvPr>
        </p:nvSpPr>
        <p:spPr>
          <a:xfrm>
            <a:off x="1828800" y="1663827"/>
            <a:ext cx="9314688" cy="1850898"/>
          </a:xfrm>
        </p:spPr>
        <p:txBody>
          <a:bodyPr/>
          <a:lstStyle/>
          <a:p>
            <a:pPr algn="ctr"/>
            <a:br>
              <a:rPr lang="en-US" dirty="0"/>
            </a:br>
            <a:br>
              <a:rPr lang="en-US" dirty="0"/>
            </a:br>
            <a:endParaRPr lang="en-US" dirty="0"/>
          </a:p>
        </p:txBody>
      </p:sp>
      <p:sp>
        <p:nvSpPr>
          <p:cNvPr id="3" name="Subtitle 2">
            <a:extLst>
              <a:ext uri="{FF2B5EF4-FFF2-40B4-BE49-F238E27FC236}">
                <a16:creationId xmlns:a16="http://schemas.microsoft.com/office/drawing/2014/main" id="{954C8573-367D-4396-BA74-EADBD7A1E078}"/>
              </a:ext>
            </a:extLst>
          </p:cNvPr>
          <p:cNvSpPr>
            <a:spLocks noGrp="1"/>
          </p:cNvSpPr>
          <p:nvPr>
            <p:ph type="subTitle" idx="1"/>
          </p:nvPr>
        </p:nvSpPr>
        <p:spPr>
          <a:xfrm>
            <a:off x="1866900" y="2589276"/>
            <a:ext cx="8534400" cy="2761800"/>
          </a:xfrm>
        </p:spPr>
        <p:txBody>
          <a:bodyPr>
            <a:normAutofit/>
          </a:bodyPr>
          <a:lstStyle/>
          <a:p>
            <a:r>
              <a:rPr lang="en-US" dirty="0"/>
              <a:t>January 26, 2021</a:t>
            </a:r>
          </a:p>
          <a:p>
            <a:endParaRPr lang="en-US" dirty="0"/>
          </a:p>
          <a:p>
            <a:r>
              <a:rPr lang="en-US" dirty="0"/>
              <a:t>Cheryl Jackson, DNP, MS, RN, CNOR, CPHQ </a:t>
            </a:r>
          </a:p>
          <a:p>
            <a:r>
              <a:rPr lang="en-US" dirty="0"/>
              <a:t>SVS PSO </a:t>
            </a:r>
          </a:p>
        </p:txBody>
      </p:sp>
      <p:sp>
        <p:nvSpPr>
          <p:cNvPr id="4" name="Slide Number Placeholder 3">
            <a:extLst>
              <a:ext uri="{FF2B5EF4-FFF2-40B4-BE49-F238E27FC236}">
                <a16:creationId xmlns:a16="http://schemas.microsoft.com/office/drawing/2014/main" id="{B5DD7CE0-608A-4A50-AEF6-BBF1662DEBDD}"/>
              </a:ext>
            </a:extLst>
          </p:cNvPr>
          <p:cNvSpPr>
            <a:spLocks noGrp="1"/>
          </p:cNvSpPr>
          <p:nvPr>
            <p:ph type="sldNum" sz="quarter" idx="10"/>
          </p:nvPr>
        </p:nvSpPr>
        <p:spPr/>
        <p:txBody>
          <a:bodyPr/>
          <a:lstStyle/>
          <a:p>
            <a:fld id="{19BB7DA4-2697-4546-83A3-2C93572BA837}" type="slidenum">
              <a:rPr lang="en-US" smtClean="0"/>
              <a:pPr/>
              <a:t>1</a:t>
            </a:fld>
            <a:endParaRPr lang="en-US" dirty="0"/>
          </a:p>
        </p:txBody>
      </p:sp>
      <p:sp>
        <p:nvSpPr>
          <p:cNvPr id="6" name="Rectangle 5">
            <a:extLst>
              <a:ext uri="{FF2B5EF4-FFF2-40B4-BE49-F238E27FC236}">
                <a16:creationId xmlns:a16="http://schemas.microsoft.com/office/drawing/2014/main" id="{CA1D0B10-CF67-46CE-95F9-FA6009D6C7D0}"/>
              </a:ext>
            </a:extLst>
          </p:cNvPr>
          <p:cNvSpPr/>
          <p:nvPr/>
        </p:nvSpPr>
        <p:spPr>
          <a:xfrm>
            <a:off x="2066925" y="1027264"/>
            <a:ext cx="8058150" cy="769441"/>
          </a:xfrm>
          <a:prstGeom prst="rect">
            <a:avLst/>
          </a:prstGeom>
        </p:spPr>
        <p:txBody>
          <a:bodyPr wrap="square">
            <a:spAutoFit/>
          </a:bodyPr>
          <a:lstStyle/>
          <a:p>
            <a:pPr algn="ctr"/>
            <a:r>
              <a:rPr lang="en-US" sz="4400" b="1" dirty="0">
                <a:solidFill>
                  <a:srgbClr val="C00000"/>
                </a:solidFill>
                <a:ea typeface="+mj-ea"/>
                <a:cs typeface="+mj-cs"/>
              </a:rPr>
              <a:t>Documentation Focus Call</a:t>
            </a:r>
            <a:endParaRPr lang="en-US" dirty="0"/>
          </a:p>
        </p:txBody>
      </p:sp>
    </p:spTree>
    <p:extLst>
      <p:ext uri="{BB962C8B-B14F-4D97-AF65-F5344CB8AC3E}">
        <p14:creationId xmlns:p14="http://schemas.microsoft.com/office/powerpoint/2010/main" val="80618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F007C71-C362-489C-80A0-512159436DD9}"/>
              </a:ext>
            </a:extLst>
          </p:cNvPr>
          <p:cNvGraphicFramePr>
            <a:graphicFrameLocks noGrp="1"/>
          </p:cNvGraphicFramePr>
          <p:nvPr>
            <p:ph idx="1"/>
            <p:extLst>
              <p:ext uri="{D42A27DB-BD31-4B8C-83A1-F6EECF244321}">
                <p14:modId xmlns:p14="http://schemas.microsoft.com/office/powerpoint/2010/main" val="3387788090"/>
              </p:ext>
            </p:extLst>
          </p:nvPr>
        </p:nvGraphicFramePr>
        <p:xfrm>
          <a:off x="1113182" y="1048625"/>
          <a:ext cx="9342783" cy="5717955"/>
        </p:xfrm>
        <a:graphic>
          <a:graphicData uri="http://schemas.openxmlformats.org/drawingml/2006/table">
            <a:tbl>
              <a:tblPr firstRow="1" firstCol="1" bandRow="1">
                <a:tableStyleId>{5C22544A-7EE6-4342-B048-85BDC9FD1C3A}</a:tableStyleId>
              </a:tblPr>
              <a:tblGrid>
                <a:gridCol w="2829644">
                  <a:extLst>
                    <a:ext uri="{9D8B030D-6E8A-4147-A177-3AD203B41FA5}">
                      <a16:colId xmlns:a16="http://schemas.microsoft.com/office/drawing/2014/main" val="2000802531"/>
                    </a:ext>
                  </a:extLst>
                </a:gridCol>
                <a:gridCol w="4292313">
                  <a:extLst>
                    <a:ext uri="{9D8B030D-6E8A-4147-A177-3AD203B41FA5}">
                      <a16:colId xmlns:a16="http://schemas.microsoft.com/office/drawing/2014/main" val="496763997"/>
                    </a:ext>
                  </a:extLst>
                </a:gridCol>
                <a:gridCol w="2220826">
                  <a:extLst>
                    <a:ext uri="{9D8B030D-6E8A-4147-A177-3AD203B41FA5}">
                      <a16:colId xmlns:a16="http://schemas.microsoft.com/office/drawing/2014/main" val="3668585731"/>
                    </a:ext>
                  </a:extLst>
                </a:gridCol>
              </a:tblGrid>
              <a:tr h="666036">
                <a:tc>
                  <a:txBody>
                    <a:bodyPr/>
                    <a:lstStyle/>
                    <a:p>
                      <a:pPr marL="228600" marR="0" algn="ctr">
                        <a:spcBef>
                          <a:spcPts val="0"/>
                        </a:spcBef>
                        <a:spcAft>
                          <a:spcPts val="0"/>
                        </a:spcAft>
                      </a:pPr>
                      <a:r>
                        <a:rPr lang="en-US" sz="2000" dirty="0">
                          <a:effectLst/>
                        </a:rPr>
                        <a:t>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Documentation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Score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2073119"/>
                  </a:ext>
                </a:extLst>
              </a:tr>
              <a:tr h="5051919">
                <a:tc>
                  <a:txBody>
                    <a:bodyPr/>
                    <a:lstStyle/>
                    <a:p>
                      <a:pPr marL="342900" marR="0" lvl="0" indent="-342900">
                        <a:spcBef>
                          <a:spcPts val="0"/>
                        </a:spcBef>
                        <a:spcAft>
                          <a:spcPts val="0"/>
                        </a:spcAft>
                        <a:buFont typeface="+mj-lt"/>
                        <a:buAutoNum type="arabicPeriod"/>
                      </a:pPr>
                      <a:r>
                        <a:rPr lang="en-US" sz="2000" dirty="0">
                          <a:effectLst/>
                        </a:rPr>
                        <a:t>QI Project Initiation</a:t>
                      </a:r>
                    </a:p>
                    <a:p>
                      <a:pPr marL="342900" marR="0" lvl="0" indent="-342900">
                        <a:spcBef>
                          <a:spcPts val="0"/>
                        </a:spcBef>
                        <a:spcAft>
                          <a:spcPts val="0"/>
                        </a:spcAft>
                        <a:buFont typeface="+mj-lt"/>
                        <a:buAutoNum type="arabicPeriod"/>
                      </a:pPr>
                      <a:endParaRPr lang="en-US" sz="2000" dirty="0">
                        <a:effectLst/>
                      </a:endParaRPr>
                    </a:p>
                    <a:p>
                      <a:pPr marL="0" marR="0" lvl="0" indent="0" algn="ctr">
                        <a:spcBef>
                          <a:spcPts val="0"/>
                        </a:spcBef>
                        <a:spcAft>
                          <a:spcPts val="0"/>
                        </a:spcAft>
                        <a:buFont typeface="+mj-lt"/>
                        <a:buNone/>
                      </a:pPr>
                      <a:r>
                        <a:rPr lang="en-US" sz="2000" dirty="0">
                          <a:effectLst/>
                        </a:rPr>
                        <a:t>(Charter) </a:t>
                      </a:r>
                    </a:p>
                    <a:p>
                      <a:pPr marL="331470" marR="0" indent="-228600">
                        <a:spcBef>
                          <a:spcPts val="0"/>
                        </a:spcBef>
                        <a:spcAft>
                          <a:spcPts val="0"/>
                        </a:spcAft>
                      </a:pPr>
                      <a:r>
                        <a:rPr lang="en-US" sz="2000" dirty="0">
                          <a:effectLst/>
                        </a:rPr>
                        <a:t> </a:t>
                      </a:r>
                    </a:p>
                    <a:p>
                      <a:pPr marL="331470" marR="0" indent="-228600">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Attestation to include:</a:t>
                      </a:r>
                    </a:p>
                    <a:p>
                      <a:pPr marL="342900" marR="0" lvl="0" indent="-342900">
                        <a:spcBef>
                          <a:spcPts val="0"/>
                        </a:spcBef>
                        <a:spcAft>
                          <a:spcPts val="0"/>
                        </a:spcAft>
                        <a:buFont typeface="Symbol" panose="05050102010706020507" pitchFamily="18" charset="2"/>
                        <a:buChar char=""/>
                      </a:pPr>
                      <a:r>
                        <a:rPr lang="en-US" sz="2000" dirty="0">
                          <a:effectLst/>
                        </a:rPr>
                        <a:t>QI Project Title </a:t>
                      </a:r>
                    </a:p>
                    <a:p>
                      <a:pPr marL="342900" marR="0" lvl="0" indent="-342900">
                        <a:spcBef>
                          <a:spcPts val="0"/>
                        </a:spcBef>
                        <a:spcAft>
                          <a:spcPts val="0"/>
                        </a:spcAft>
                        <a:buFont typeface="Symbol" panose="05050102010706020507" pitchFamily="18" charset="2"/>
                        <a:buChar char=""/>
                      </a:pPr>
                      <a:r>
                        <a:rPr lang="en-US" sz="2000" dirty="0">
                          <a:effectLst/>
                        </a:rPr>
                        <a:t>Problem Statement</a:t>
                      </a:r>
                    </a:p>
                    <a:p>
                      <a:pPr marL="342900" marR="0" lvl="0" indent="-342900">
                        <a:spcBef>
                          <a:spcPts val="0"/>
                        </a:spcBef>
                        <a:spcAft>
                          <a:spcPts val="0"/>
                        </a:spcAft>
                        <a:buFont typeface="Symbol" panose="05050102010706020507" pitchFamily="18" charset="2"/>
                        <a:buChar char=""/>
                      </a:pPr>
                      <a:r>
                        <a:rPr lang="en-US" sz="2000" dirty="0">
                          <a:effectLst/>
                        </a:rPr>
                        <a:t>Project Leader </a:t>
                      </a:r>
                    </a:p>
                    <a:p>
                      <a:pPr marL="342900" marR="0" lvl="0" indent="-342900">
                        <a:spcBef>
                          <a:spcPts val="0"/>
                        </a:spcBef>
                        <a:spcAft>
                          <a:spcPts val="0"/>
                        </a:spcAft>
                        <a:buFont typeface="Symbol" panose="05050102010706020507" pitchFamily="18" charset="2"/>
                        <a:buChar char=""/>
                      </a:pPr>
                      <a:r>
                        <a:rPr lang="en-US" sz="2000" dirty="0">
                          <a:effectLst/>
                        </a:rPr>
                        <a:t>Clinical Sponsor</a:t>
                      </a:r>
                    </a:p>
                    <a:p>
                      <a:pPr marL="342900" marR="0" lvl="0" indent="-342900">
                        <a:spcBef>
                          <a:spcPts val="0"/>
                        </a:spcBef>
                        <a:spcAft>
                          <a:spcPts val="0"/>
                        </a:spcAft>
                        <a:buFont typeface="Symbol" panose="05050102010706020507" pitchFamily="18" charset="2"/>
                        <a:buChar char=""/>
                      </a:pPr>
                      <a:r>
                        <a:rPr lang="en-US" sz="2000" dirty="0">
                          <a:effectLst/>
                        </a:rPr>
                        <a:t>Expected start date</a:t>
                      </a: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Goal Statement and Metrics </a:t>
                      </a:r>
                    </a:p>
                    <a:p>
                      <a:pPr marL="342900" marR="0" lvl="0" indent="-342900">
                        <a:spcBef>
                          <a:spcPts val="0"/>
                        </a:spcBef>
                        <a:spcAft>
                          <a:spcPts val="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2000" dirty="0"/>
                        <a:t>Blank charter </a:t>
                      </a:r>
                      <a:r>
                        <a:rPr lang="en-US" sz="2000" dirty="0">
                          <a:hlinkClick r:id="rId3"/>
                        </a:rPr>
                        <a:t>https://www.vqi.org/resources/quality-improvement/</a:t>
                      </a:r>
                      <a:r>
                        <a:rPr lang="en-US" sz="2000" dirty="0"/>
                        <a:t> (Last link in the center of the page)</a:t>
                      </a:r>
                    </a:p>
                    <a:p>
                      <a:pPr marL="342900" marR="0" lvl="0" indent="-342900">
                        <a:spcBef>
                          <a:spcPts val="0"/>
                        </a:spcBef>
                        <a:spcAft>
                          <a:spcPts val="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Project charters should be emailed to </a:t>
                      </a: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4"/>
                        </a:rPr>
                        <a:t>QI@SVSPSO.ORG</a:t>
                      </a:r>
                      <a:r>
                        <a:rPr lang="en-US" sz="2000" dirty="0">
                          <a:effectLst/>
                          <a:latin typeface="Calibri" panose="020F0502020204030204" pitchFamily="34" charset="0"/>
                          <a:ea typeface="Calibri" panose="020F0502020204030204" pitchFamily="34" charset="0"/>
                          <a:cs typeface="Times New Roman" panose="02020603050405020304" pitchFamily="18" charset="0"/>
                        </a:rPr>
                        <a:t> or cjackson@svspso.org</a:t>
                      </a:r>
                    </a:p>
                  </a:txBody>
                  <a:tcPr marL="68580" marR="68580" marT="0" marB="0"/>
                </a:tc>
                <a:tc>
                  <a:txBody>
                    <a:bodyPr/>
                    <a:lstStyle/>
                    <a:p>
                      <a:pPr marL="0" marR="0">
                        <a:spcBef>
                          <a:spcPts val="0"/>
                        </a:spcBef>
                        <a:spcAft>
                          <a:spcPts val="0"/>
                        </a:spcAft>
                      </a:pPr>
                      <a:r>
                        <a:rPr lang="en-US" sz="2000" dirty="0">
                          <a:effectLst/>
                        </a:rPr>
                        <a:t>2 points -</a:t>
                      </a:r>
                    </a:p>
                    <a:p>
                      <a:pPr marL="0" marR="0">
                        <a:spcBef>
                          <a:spcPts val="0"/>
                        </a:spcBef>
                        <a:spcAft>
                          <a:spcPts val="0"/>
                        </a:spcAft>
                      </a:pPr>
                      <a:r>
                        <a:rPr lang="en-US" sz="2000" b="1" dirty="0">
                          <a:effectLst/>
                        </a:rPr>
                        <a:t>Can be submitted at any time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2603042"/>
                  </a:ext>
                </a:extLst>
              </a:tr>
            </a:tbl>
          </a:graphicData>
        </a:graphic>
      </p:graphicFrame>
      <p:sp>
        <p:nvSpPr>
          <p:cNvPr id="4" name="Slide Number Placeholder 3">
            <a:extLst>
              <a:ext uri="{FF2B5EF4-FFF2-40B4-BE49-F238E27FC236}">
                <a16:creationId xmlns:a16="http://schemas.microsoft.com/office/drawing/2014/main" id="{4EDC89DE-3C64-42AD-B835-EFCEAD94DEAC}"/>
              </a:ext>
            </a:extLst>
          </p:cNvPr>
          <p:cNvSpPr>
            <a:spLocks noGrp="1"/>
          </p:cNvSpPr>
          <p:nvPr>
            <p:ph type="sldNum" sz="quarter" idx="10"/>
          </p:nvPr>
        </p:nvSpPr>
        <p:spPr/>
        <p:txBody>
          <a:bodyPr/>
          <a:lstStyle/>
          <a:p>
            <a:fld id="{19BB7DA4-2697-4546-83A3-2C93572BA837}" type="slidenum">
              <a:rPr lang="en-US" smtClean="0"/>
              <a:pPr/>
              <a:t>10</a:t>
            </a:fld>
            <a:endParaRPr lang="en-US" dirty="0"/>
          </a:p>
        </p:txBody>
      </p:sp>
      <p:sp>
        <p:nvSpPr>
          <p:cNvPr id="6" name="Title 5">
            <a:extLst>
              <a:ext uri="{FF2B5EF4-FFF2-40B4-BE49-F238E27FC236}">
                <a16:creationId xmlns:a16="http://schemas.microsoft.com/office/drawing/2014/main" id="{9BBE2D70-6825-4780-8C66-D5AB73131395}"/>
              </a:ext>
            </a:extLst>
          </p:cNvPr>
          <p:cNvSpPr>
            <a:spLocks noGrp="1"/>
          </p:cNvSpPr>
          <p:nvPr>
            <p:ph type="title"/>
          </p:nvPr>
        </p:nvSpPr>
        <p:spPr/>
        <p:txBody>
          <a:bodyPr/>
          <a:lstStyle/>
          <a:p>
            <a:r>
              <a:rPr lang="en-US" dirty="0"/>
              <a:t>Quality Improvement Domain: </a:t>
            </a:r>
          </a:p>
        </p:txBody>
      </p:sp>
    </p:spTree>
    <p:extLst>
      <p:ext uri="{BB962C8B-B14F-4D97-AF65-F5344CB8AC3E}">
        <p14:creationId xmlns:p14="http://schemas.microsoft.com/office/powerpoint/2010/main" val="261824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5FDF-C32D-4A40-ABA4-4F2ABED4C041}"/>
              </a:ext>
            </a:extLst>
          </p:cNvPr>
          <p:cNvSpPr>
            <a:spLocks noGrp="1"/>
          </p:cNvSpPr>
          <p:nvPr>
            <p:ph type="title"/>
          </p:nvPr>
        </p:nvSpPr>
        <p:spPr/>
        <p:txBody>
          <a:bodyPr/>
          <a:lstStyle/>
          <a:p>
            <a:r>
              <a:rPr lang="en-US" dirty="0"/>
              <a:t>Quality Improvement Details: </a:t>
            </a:r>
          </a:p>
        </p:txBody>
      </p:sp>
      <p:graphicFrame>
        <p:nvGraphicFramePr>
          <p:cNvPr id="5" name="Content Placeholder 4">
            <a:extLst>
              <a:ext uri="{FF2B5EF4-FFF2-40B4-BE49-F238E27FC236}">
                <a16:creationId xmlns:a16="http://schemas.microsoft.com/office/drawing/2014/main" id="{608BFEB2-7544-408F-922D-572264680998}"/>
              </a:ext>
            </a:extLst>
          </p:cNvPr>
          <p:cNvGraphicFramePr>
            <a:graphicFrameLocks noGrp="1"/>
          </p:cNvGraphicFramePr>
          <p:nvPr>
            <p:ph idx="1"/>
            <p:extLst>
              <p:ext uri="{D42A27DB-BD31-4B8C-83A1-F6EECF244321}">
                <p14:modId xmlns:p14="http://schemas.microsoft.com/office/powerpoint/2010/main" val="1620627185"/>
              </p:ext>
            </p:extLst>
          </p:nvPr>
        </p:nvGraphicFramePr>
        <p:xfrm>
          <a:off x="787791" y="1913206"/>
          <a:ext cx="10480432" cy="4065563"/>
        </p:xfrm>
        <a:graphic>
          <a:graphicData uri="http://schemas.openxmlformats.org/drawingml/2006/table">
            <a:tbl>
              <a:tblPr firstRow="1" firstCol="1" bandRow="1">
                <a:tableStyleId>{5C22544A-7EE6-4342-B048-85BDC9FD1C3A}</a:tableStyleId>
              </a:tblPr>
              <a:tblGrid>
                <a:gridCol w="3178492">
                  <a:extLst>
                    <a:ext uri="{9D8B030D-6E8A-4147-A177-3AD203B41FA5}">
                      <a16:colId xmlns:a16="http://schemas.microsoft.com/office/drawing/2014/main" val="3539333614"/>
                    </a:ext>
                  </a:extLst>
                </a:gridCol>
                <a:gridCol w="4810690">
                  <a:extLst>
                    <a:ext uri="{9D8B030D-6E8A-4147-A177-3AD203B41FA5}">
                      <a16:colId xmlns:a16="http://schemas.microsoft.com/office/drawing/2014/main" val="3376638096"/>
                    </a:ext>
                  </a:extLst>
                </a:gridCol>
                <a:gridCol w="2491250">
                  <a:extLst>
                    <a:ext uri="{9D8B030D-6E8A-4147-A177-3AD203B41FA5}">
                      <a16:colId xmlns:a16="http://schemas.microsoft.com/office/drawing/2014/main" val="2158765279"/>
                    </a:ext>
                  </a:extLst>
                </a:gridCol>
              </a:tblGrid>
              <a:tr h="508196">
                <a:tc>
                  <a:txBody>
                    <a:bodyPr/>
                    <a:lstStyle/>
                    <a:p>
                      <a:pPr marL="228600" marR="0" algn="ctr">
                        <a:spcBef>
                          <a:spcPts val="0"/>
                        </a:spcBef>
                        <a:spcAft>
                          <a:spcPts val="0"/>
                        </a:spcAft>
                      </a:pPr>
                      <a:r>
                        <a:rPr lang="en-US" sz="2000">
                          <a:effectLst/>
                        </a:rPr>
                        <a:t>Activity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Documentation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Score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5900934"/>
                  </a:ext>
                </a:extLst>
              </a:tr>
              <a:tr h="3557367">
                <a:tc>
                  <a:txBody>
                    <a:bodyPr/>
                    <a:lstStyle/>
                    <a:p>
                      <a:pPr marL="217170" marR="0">
                        <a:spcBef>
                          <a:spcPts val="0"/>
                        </a:spcBef>
                        <a:spcAft>
                          <a:spcPts val="0"/>
                        </a:spcAft>
                      </a:pPr>
                      <a:r>
                        <a:rPr lang="en-US" sz="2000" dirty="0">
                          <a:effectLst/>
                        </a:rPr>
                        <a:t>Presentation of QI project/research at one of the following: </a:t>
                      </a:r>
                    </a:p>
                    <a:p>
                      <a:pPr marL="342900" marR="0" lvl="0" indent="-342900">
                        <a:spcBef>
                          <a:spcPts val="0"/>
                        </a:spcBef>
                        <a:spcAft>
                          <a:spcPts val="0"/>
                        </a:spcAft>
                        <a:buFont typeface="+mj-lt"/>
                        <a:buAutoNum type="alphaLcPeriod"/>
                        <a:tabLst>
                          <a:tab pos="617220" algn="l"/>
                        </a:tabLst>
                      </a:pPr>
                      <a:r>
                        <a:rPr lang="en-US" sz="2000" dirty="0">
                          <a:effectLst/>
                        </a:rPr>
                        <a:t>VQI regional meeting</a:t>
                      </a:r>
                    </a:p>
                    <a:p>
                      <a:pPr marL="342900" marR="0" lvl="0" indent="-342900">
                        <a:spcBef>
                          <a:spcPts val="0"/>
                        </a:spcBef>
                        <a:spcAft>
                          <a:spcPts val="0"/>
                        </a:spcAft>
                        <a:buFont typeface="+mj-lt"/>
                        <a:buAutoNum type="alphaLcPeriod"/>
                        <a:tabLst>
                          <a:tab pos="617220" algn="l"/>
                        </a:tabLst>
                      </a:pPr>
                      <a:r>
                        <a:rPr lang="en-US" sz="2000" dirty="0">
                          <a:effectLst/>
                        </a:rPr>
                        <a:t>Regional Society meeting</a:t>
                      </a:r>
                    </a:p>
                    <a:p>
                      <a:pPr marL="342900" marR="0" lvl="0" indent="-342900">
                        <a:spcBef>
                          <a:spcPts val="0"/>
                        </a:spcBef>
                        <a:spcAft>
                          <a:spcPts val="0"/>
                        </a:spcAft>
                        <a:buFont typeface="+mj-lt"/>
                        <a:buAutoNum type="alphaLcPeriod"/>
                        <a:tabLst>
                          <a:tab pos="61722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Center-level Board meeting</a:t>
                      </a:r>
                    </a:p>
                  </a:txBody>
                  <a:tcPr marL="68580" marR="68580" marT="0" marB="0"/>
                </a:tc>
                <a:tc>
                  <a:txBody>
                    <a:bodyPr/>
                    <a:lstStyle/>
                    <a:p>
                      <a:pPr marL="457200" marR="0" lvl="0" indent="-457200">
                        <a:spcBef>
                          <a:spcPts val="0"/>
                        </a:spcBef>
                        <a:spcAft>
                          <a:spcPts val="0"/>
                        </a:spcAft>
                        <a:buFont typeface="+mj-lt"/>
                        <a:buAutoNum type="alphaLcPeriod"/>
                      </a:pPr>
                      <a:r>
                        <a:rPr lang="en-US" sz="2000" dirty="0">
                          <a:effectLst/>
                        </a:rPr>
                        <a:t>PSO Staff will document presentations at VQI Regional Meetings.  </a:t>
                      </a:r>
                    </a:p>
                    <a:p>
                      <a:pPr marL="457200" marR="0" lvl="0" indent="-457200">
                        <a:spcBef>
                          <a:spcPts val="0"/>
                        </a:spcBef>
                        <a:spcAft>
                          <a:spcPts val="0"/>
                        </a:spcAft>
                        <a:buFont typeface="+mj-lt"/>
                        <a:buAutoNum type="alphaLcPeriod"/>
                      </a:pPr>
                      <a:r>
                        <a:rPr lang="en-US" sz="2000" dirty="0">
                          <a:effectLst/>
                        </a:rPr>
                        <a:t>Sites will be asked to submit the evidence of presentations/posters at Regional Society meetings or their center’s </a:t>
                      </a:r>
                      <a:r>
                        <a:rPr lang="en-US" sz="2000" b="1" dirty="0">
                          <a:effectLst/>
                        </a:rPr>
                        <a:t>Board</a:t>
                      </a:r>
                      <a:r>
                        <a:rPr lang="en-US" sz="2000" dirty="0">
                          <a:effectLst/>
                        </a:rPr>
                        <a:t> meeting.</a:t>
                      </a:r>
                    </a:p>
                    <a:p>
                      <a:pPr marL="342900" marR="0" lvl="0" indent="-342900">
                        <a:spcBef>
                          <a:spcPts val="0"/>
                        </a:spcBef>
                        <a:spcAft>
                          <a:spcPts val="0"/>
                        </a:spcAft>
                        <a:buFont typeface="Symbol" panose="05050102010706020507" pitchFamily="18" charset="2"/>
                        <a:buChar char=""/>
                      </a:pPr>
                      <a:r>
                        <a:rPr lang="en-US" sz="2000" dirty="0">
                          <a:effectLst/>
                        </a:rPr>
                        <a:t> Regional Society presentations/posters should be emailed to </a:t>
                      </a:r>
                      <a:r>
                        <a:rPr lang="en-US" sz="2000" dirty="0">
                          <a:effectLst/>
                          <a:hlinkClick r:id="rId3"/>
                        </a:rPr>
                        <a:t>QI@SVSPSO.ORG</a:t>
                      </a:r>
                      <a:r>
                        <a:rPr lang="en-US" sz="2000" dirty="0">
                          <a:effectLst/>
                        </a:rPr>
                        <a:t> or </a:t>
                      </a:r>
                      <a:r>
                        <a:rPr lang="en-US" sz="2000" dirty="0">
                          <a:effectLst/>
                          <a:hlinkClick r:id="rId4"/>
                        </a:rPr>
                        <a:t>cjackson@svspso.org</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2 points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Due on or before 12/31/2020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141195"/>
                  </a:ext>
                </a:extLst>
              </a:tr>
            </a:tbl>
          </a:graphicData>
        </a:graphic>
      </p:graphicFrame>
      <p:sp>
        <p:nvSpPr>
          <p:cNvPr id="4" name="Slide Number Placeholder 3">
            <a:extLst>
              <a:ext uri="{FF2B5EF4-FFF2-40B4-BE49-F238E27FC236}">
                <a16:creationId xmlns:a16="http://schemas.microsoft.com/office/drawing/2014/main" id="{24A3A829-43FC-462A-B0B2-68B0181E93D9}"/>
              </a:ext>
            </a:extLst>
          </p:cNvPr>
          <p:cNvSpPr>
            <a:spLocks noGrp="1"/>
          </p:cNvSpPr>
          <p:nvPr>
            <p:ph type="sldNum" sz="quarter" idx="10"/>
          </p:nvPr>
        </p:nvSpPr>
        <p:spPr/>
        <p:txBody>
          <a:bodyPr/>
          <a:lstStyle/>
          <a:p>
            <a:fld id="{19BB7DA4-2697-4546-83A3-2C93572BA837}" type="slidenum">
              <a:rPr lang="en-US" smtClean="0"/>
              <a:pPr/>
              <a:t>11</a:t>
            </a:fld>
            <a:endParaRPr lang="en-US" dirty="0"/>
          </a:p>
        </p:txBody>
      </p:sp>
    </p:spTree>
    <p:extLst>
      <p:ext uri="{BB962C8B-B14F-4D97-AF65-F5344CB8AC3E}">
        <p14:creationId xmlns:p14="http://schemas.microsoft.com/office/powerpoint/2010/main" val="2186044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5FDF-C32D-4A40-ABA4-4F2ABED4C041}"/>
              </a:ext>
            </a:extLst>
          </p:cNvPr>
          <p:cNvSpPr>
            <a:spLocks noGrp="1"/>
          </p:cNvSpPr>
          <p:nvPr>
            <p:ph type="title"/>
          </p:nvPr>
        </p:nvSpPr>
        <p:spPr/>
        <p:txBody>
          <a:bodyPr/>
          <a:lstStyle/>
          <a:p>
            <a:r>
              <a:rPr lang="en-US" dirty="0"/>
              <a:t>Quality Improvement Details: </a:t>
            </a:r>
          </a:p>
        </p:txBody>
      </p:sp>
      <p:graphicFrame>
        <p:nvGraphicFramePr>
          <p:cNvPr id="5" name="Content Placeholder 4">
            <a:extLst>
              <a:ext uri="{FF2B5EF4-FFF2-40B4-BE49-F238E27FC236}">
                <a16:creationId xmlns:a16="http://schemas.microsoft.com/office/drawing/2014/main" id="{608BFEB2-7544-408F-922D-572264680998}"/>
              </a:ext>
            </a:extLst>
          </p:cNvPr>
          <p:cNvGraphicFramePr>
            <a:graphicFrameLocks noGrp="1"/>
          </p:cNvGraphicFramePr>
          <p:nvPr>
            <p:ph idx="1"/>
            <p:extLst>
              <p:ext uri="{D42A27DB-BD31-4B8C-83A1-F6EECF244321}">
                <p14:modId xmlns:p14="http://schemas.microsoft.com/office/powerpoint/2010/main" val="516401280"/>
              </p:ext>
            </p:extLst>
          </p:nvPr>
        </p:nvGraphicFramePr>
        <p:xfrm>
          <a:off x="787791" y="1913206"/>
          <a:ext cx="10480432" cy="4065563"/>
        </p:xfrm>
        <a:graphic>
          <a:graphicData uri="http://schemas.openxmlformats.org/drawingml/2006/table">
            <a:tbl>
              <a:tblPr firstRow="1" firstCol="1" bandRow="1">
                <a:tableStyleId>{5C22544A-7EE6-4342-B048-85BDC9FD1C3A}</a:tableStyleId>
              </a:tblPr>
              <a:tblGrid>
                <a:gridCol w="3178492">
                  <a:extLst>
                    <a:ext uri="{9D8B030D-6E8A-4147-A177-3AD203B41FA5}">
                      <a16:colId xmlns:a16="http://schemas.microsoft.com/office/drawing/2014/main" val="3539333614"/>
                    </a:ext>
                  </a:extLst>
                </a:gridCol>
                <a:gridCol w="4810690">
                  <a:extLst>
                    <a:ext uri="{9D8B030D-6E8A-4147-A177-3AD203B41FA5}">
                      <a16:colId xmlns:a16="http://schemas.microsoft.com/office/drawing/2014/main" val="3376638096"/>
                    </a:ext>
                  </a:extLst>
                </a:gridCol>
                <a:gridCol w="2491250">
                  <a:extLst>
                    <a:ext uri="{9D8B030D-6E8A-4147-A177-3AD203B41FA5}">
                      <a16:colId xmlns:a16="http://schemas.microsoft.com/office/drawing/2014/main" val="2158765279"/>
                    </a:ext>
                  </a:extLst>
                </a:gridCol>
              </a:tblGrid>
              <a:tr h="508196">
                <a:tc>
                  <a:txBody>
                    <a:bodyPr/>
                    <a:lstStyle/>
                    <a:p>
                      <a:pPr marL="228600" marR="0" algn="ctr">
                        <a:spcBef>
                          <a:spcPts val="0"/>
                        </a:spcBef>
                        <a:spcAft>
                          <a:spcPts val="0"/>
                        </a:spcAft>
                      </a:pPr>
                      <a:r>
                        <a:rPr lang="en-US" sz="2000">
                          <a:effectLst/>
                        </a:rPr>
                        <a:t>Activity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Documentation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Score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5900934"/>
                  </a:ext>
                </a:extLst>
              </a:tr>
              <a:tr h="3557367">
                <a:tc>
                  <a:txBody>
                    <a:bodyPr/>
                    <a:lstStyle/>
                    <a:p>
                      <a:pPr marL="217170" marR="0">
                        <a:spcBef>
                          <a:spcPts val="0"/>
                        </a:spcBef>
                        <a:spcAft>
                          <a:spcPts val="0"/>
                        </a:spcAft>
                      </a:pPr>
                      <a:r>
                        <a:rPr lang="en-US" sz="2000" dirty="0">
                          <a:effectLst/>
                        </a:rPr>
                        <a:t>Presentation of QI project/research at one of the following: </a:t>
                      </a:r>
                    </a:p>
                    <a:p>
                      <a:pPr marL="342900" marR="0" lvl="0" indent="-342900">
                        <a:spcBef>
                          <a:spcPts val="0"/>
                        </a:spcBef>
                        <a:spcAft>
                          <a:spcPts val="0"/>
                        </a:spcAft>
                        <a:buFont typeface="+mj-lt"/>
                        <a:buAutoNum type="alphaLcPeriod"/>
                        <a:tabLst>
                          <a:tab pos="617220" algn="l"/>
                        </a:tabLst>
                      </a:pPr>
                      <a:r>
                        <a:rPr lang="en-US" sz="2000" dirty="0">
                          <a:effectLst/>
                        </a:rPr>
                        <a:t>National VQI Annual Meeting</a:t>
                      </a:r>
                    </a:p>
                    <a:p>
                      <a:pPr marL="342900" marR="0" lvl="0" indent="-342900">
                        <a:spcBef>
                          <a:spcPts val="0"/>
                        </a:spcBef>
                        <a:spcAft>
                          <a:spcPts val="0"/>
                        </a:spcAft>
                        <a:buFont typeface="+mj-lt"/>
                        <a:buAutoNum type="alphaLcPeriod"/>
                        <a:tabLst>
                          <a:tab pos="617220" algn="l"/>
                        </a:tabLst>
                      </a:pPr>
                      <a:r>
                        <a:rPr lang="en-US" sz="2000" dirty="0">
                          <a:effectLst/>
                        </a:rPr>
                        <a:t>Vascular Annual Meeting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2000" dirty="0">
                          <a:effectLst/>
                        </a:rPr>
                        <a:t>PSO Staff will document presentations/posters at the National VQI Annual Meeting.  </a:t>
                      </a:r>
                    </a:p>
                    <a:p>
                      <a:pPr marL="342900" marR="0" lvl="0" indent="-342900">
                        <a:spcBef>
                          <a:spcPts val="0"/>
                        </a:spcBef>
                        <a:spcAft>
                          <a:spcPts val="0"/>
                        </a:spcAft>
                        <a:buFont typeface="Symbol" panose="05050102010706020507" pitchFamily="18" charset="2"/>
                        <a:buChar char=""/>
                      </a:pPr>
                      <a:r>
                        <a:rPr lang="en-US" sz="2000" dirty="0">
                          <a:effectLst/>
                        </a:rPr>
                        <a:t>Sites will be asked to submit evidence of  the presentation/poster at the Vascular Annual Meeting.</a:t>
                      </a:r>
                    </a:p>
                    <a:p>
                      <a:pPr marL="342900" marR="0" lvl="0" indent="-342900">
                        <a:spcBef>
                          <a:spcPts val="0"/>
                        </a:spcBef>
                        <a:spcAft>
                          <a:spcPts val="0"/>
                        </a:spcAft>
                        <a:buFont typeface="Symbol" panose="05050102010706020507" pitchFamily="18" charset="2"/>
                        <a:buChar char=""/>
                      </a:pPr>
                      <a:r>
                        <a:rPr lang="en-US" sz="2000" dirty="0">
                          <a:effectLst/>
                        </a:rPr>
                        <a:t> Vascular Annual Meeting presentations/posters should be emailed to </a:t>
                      </a:r>
                      <a:r>
                        <a:rPr lang="en-US" sz="2000" dirty="0">
                          <a:effectLst/>
                          <a:hlinkClick r:id="rId3"/>
                        </a:rPr>
                        <a:t>cjackson@svspso.org</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2 points – for completion of option a or b.</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Due on or </a:t>
                      </a:r>
                      <a:r>
                        <a:rPr lang="en-US" sz="2000">
                          <a:effectLst/>
                        </a:rPr>
                        <a:t>before 12/31/2020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141195"/>
                  </a:ext>
                </a:extLst>
              </a:tr>
            </a:tbl>
          </a:graphicData>
        </a:graphic>
      </p:graphicFrame>
      <p:sp>
        <p:nvSpPr>
          <p:cNvPr id="4" name="Slide Number Placeholder 3">
            <a:extLst>
              <a:ext uri="{FF2B5EF4-FFF2-40B4-BE49-F238E27FC236}">
                <a16:creationId xmlns:a16="http://schemas.microsoft.com/office/drawing/2014/main" id="{24A3A829-43FC-462A-B0B2-68B0181E93D9}"/>
              </a:ext>
            </a:extLst>
          </p:cNvPr>
          <p:cNvSpPr>
            <a:spLocks noGrp="1"/>
          </p:cNvSpPr>
          <p:nvPr>
            <p:ph type="sldNum" sz="quarter" idx="10"/>
          </p:nvPr>
        </p:nvSpPr>
        <p:spPr/>
        <p:txBody>
          <a:bodyPr/>
          <a:lstStyle/>
          <a:p>
            <a:fld id="{19BB7DA4-2697-4546-83A3-2C93572BA837}" type="slidenum">
              <a:rPr lang="en-US" smtClean="0"/>
              <a:pPr/>
              <a:t>12</a:t>
            </a:fld>
            <a:endParaRPr lang="en-US" dirty="0"/>
          </a:p>
        </p:txBody>
      </p:sp>
    </p:spTree>
    <p:extLst>
      <p:ext uri="{BB962C8B-B14F-4D97-AF65-F5344CB8AC3E}">
        <p14:creationId xmlns:p14="http://schemas.microsoft.com/office/powerpoint/2010/main" val="251024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5FDF-C32D-4A40-ABA4-4F2ABED4C041}"/>
              </a:ext>
            </a:extLst>
          </p:cNvPr>
          <p:cNvSpPr>
            <a:spLocks noGrp="1"/>
          </p:cNvSpPr>
          <p:nvPr>
            <p:ph type="title"/>
          </p:nvPr>
        </p:nvSpPr>
        <p:spPr/>
        <p:txBody>
          <a:bodyPr/>
          <a:lstStyle/>
          <a:p>
            <a:r>
              <a:rPr lang="en-US" dirty="0"/>
              <a:t>Quality Improvement Details: </a:t>
            </a:r>
          </a:p>
        </p:txBody>
      </p:sp>
      <p:graphicFrame>
        <p:nvGraphicFramePr>
          <p:cNvPr id="5" name="Content Placeholder 4">
            <a:extLst>
              <a:ext uri="{FF2B5EF4-FFF2-40B4-BE49-F238E27FC236}">
                <a16:creationId xmlns:a16="http://schemas.microsoft.com/office/drawing/2014/main" id="{608BFEB2-7544-408F-922D-572264680998}"/>
              </a:ext>
            </a:extLst>
          </p:cNvPr>
          <p:cNvGraphicFramePr>
            <a:graphicFrameLocks noGrp="1"/>
          </p:cNvGraphicFramePr>
          <p:nvPr>
            <p:ph idx="1"/>
            <p:extLst>
              <p:ext uri="{D42A27DB-BD31-4B8C-83A1-F6EECF244321}">
                <p14:modId xmlns:p14="http://schemas.microsoft.com/office/powerpoint/2010/main" val="3842200511"/>
              </p:ext>
            </p:extLst>
          </p:nvPr>
        </p:nvGraphicFramePr>
        <p:xfrm>
          <a:off x="787791" y="1913206"/>
          <a:ext cx="10480432" cy="4065563"/>
        </p:xfrm>
        <a:graphic>
          <a:graphicData uri="http://schemas.openxmlformats.org/drawingml/2006/table">
            <a:tbl>
              <a:tblPr firstRow="1" firstCol="1" bandRow="1">
                <a:tableStyleId>{5C22544A-7EE6-4342-B048-85BDC9FD1C3A}</a:tableStyleId>
              </a:tblPr>
              <a:tblGrid>
                <a:gridCol w="3178492">
                  <a:extLst>
                    <a:ext uri="{9D8B030D-6E8A-4147-A177-3AD203B41FA5}">
                      <a16:colId xmlns:a16="http://schemas.microsoft.com/office/drawing/2014/main" val="3539333614"/>
                    </a:ext>
                  </a:extLst>
                </a:gridCol>
                <a:gridCol w="4810690">
                  <a:extLst>
                    <a:ext uri="{9D8B030D-6E8A-4147-A177-3AD203B41FA5}">
                      <a16:colId xmlns:a16="http://schemas.microsoft.com/office/drawing/2014/main" val="3376638096"/>
                    </a:ext>
                  </a:extLst>
                </a:gridCol>
                <a:gridCol w="2491250">
                  <a:extLst>
                    <a:ext uri="{9D8B030D-6E8A-4147-A177-3AD203B41FA5}">
                      <a16:colId xmlns:a16="http://schemas.microsoft.com/office/drawing/2014/main" val="2158765279"/>
                    </a:ext>
                  </a:extLst>
                </a:gridCol>
              </a:tblGrid>
              <a:tr h="508196">
                <a:tc>
                  <a:txBody>
                    <a:bodyPr/>
                    <a:lstStyle/>
                    <a:p>
                      <a:pPr marL="228600" marR="0" algn="ctr">
                        <a:spcBef>
                          <a:spcPts val="0"/>
                        </a:spcBef>
                        <a:spcAft>
                          <a:spcPts val="0"/>
                        </a:spcAft>
                      </a:pPr>
                      <a:r>
                        <a:rPr lang="en-US" sz="2000">
                          <a:effectLst/>
                        </a:rPr>
                        <a:t>Activity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Documentation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Score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5900934"/>
                  </a:ext>
                </a:extLst>
              </a:tr>
              <a:tr h="3557367">
                <a:tc>
                  <a:txBody>
                    <a:bodyPr/>
                    <a:lstStyle/>
                    <a:p>
                      <a:pPr marL="217170" marR="0" lvl="0" indent="0" algn="l" defTabSz="914400" rtl="0" eaLnBrk="1" fontAlgn="auto" latinLnBrk="0" hangingPunct="1">
                        <a:lnSpc>
                          <a:spcPct val="100000"/>
                        </a:lnSpc>
                        <a:spcBef>
                          <a:spcPts val="0"/>
                        </a:spcBef>
                        <a:spcAft>
                          <a:spcPts val="0"/>
                        </a:spcAft>
                        <a:buClrTx/>
                        <a:buSzTx/>
                        <a:buFontTx/>
                        <a:buNone/>
                        <a:tabLst/>
                        <a:defRPr/>
                      </a:pPr>
                      <a:r>
                        <a:rPr lang="en-US" sz="2000" dirty="0"/>
                        <a:t>Publish VQI based article in a Peer Reviewed Journal</a:t>
                      </a:r>
                    </a:p>
                    <a:p>
                      <a:pPr marL="21717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lvl="0" indent="-457200">
                        <a:spcBef>
                          <a:spcPts val="0"/>
                        </a:spcBef>
                        <a:spcAft>
                          <a:spcPts val="0"/>
                        </a:spcAft>
                        <a:buFont typeface="+mj-lt"/>
                        <a:buAutoNum type="alphaLcPeriod"/>
                      </a:pPr>
                      <a:r>
                        <a:rPr lang="en-US" sz="2000" b="0" dirty="0">
                          <a:effectLst/>
                        </a:rPr>
                        <a:t>Letter of acceptance for publication </a:t>
                      </a:r>
                    </a:p>
                    <a:p>
                      <a:pPr marL="457200" marR="0" lvl="0" indent="-457200">
                        <a:spcBef>
                          <a:spcPts val="0"/>
                        </a:spcBef>
                        <a:spcAft>
                          <a:spcPts val="0"/>
                        </a:spcAft>
                        <a:buFont typeface="+mj-lt"/>
                        <a:buAutoNum type="alphaLcPeriod"/>
                      </a:pPr>
                      <a:r>
                        <a:rPr lang="en-US" sz="2000" b="0" dirty="0">
                          <a:effectLst/>
                        </a:rPr>
                        <a:t>Draft of article submitted for publication</a:t>
                      </a:r>
                    </a:p>
                    <a:p>
                      <a:pPr marL="342900" marR="0" lvl="0" indent="-342900">
                        <a:spcBef>
                          <a:spcPts val="0"/>
                        </a:spcBef>
                        <a:spcAft>
                          <a:spcPts val="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2 points – for completion of option a or b.</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Due on or before 12/31/2020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141195"/>
                  </a:ext>
                </a:extLst>
              </a:tr>
            </a:tbl>
          </a:graphicData>
        </a:graphic>
      </p:graphicFrame>
      <p:sp>
        <p:nvSpPr>
          <p:cNvPr id="4" name="Slide Number Placeholder 3">
            <a:extLst>
              <a:ext uri="{FF2B5EF4-FFF2-40B4-BE49-F238E27FC236}">
                <a16:creationId xmlns:a16="http://schemas.microsoft.com/office/drawing/2014/main" id="{24A3A829-43FC-462A-B0B2-68B0181E93D9}"/>
              </a:ext>
            </a:extLst>
          </p:cNvPr>
          <p:cNvSpPr>
            <a:spLocks noGrp="1"/>
          </p:cNvSpPr>
          <p:nvPr>
            <p:ph type="sldNum" sz="quarter" idx="10"/>
          </p:nvPr>
        </p:nvSpPr>
        <p:spPr/>
        <p:txBody>
          <a:bodyPr/>
          <a:lstStyle/>
          <a:p>
            <a:fld id="{19BB7DA4-2697-4546-83A3-2C93572BA837}" type="slidenum">
              <a:rPr lang="en-US" smtClean="0"/>
              <a:pPr/>
              <a:t>13</a:t>
            </a:fld>
            <a:endParaRPr lang="en-US" dirty="0"/>
          </a:p>
        </p:txBody>
      </p:sp>
    </p:spTree>
    <p:extLst>
      <p:ext uri="{BB962C8B-B14F-4D97-AF65-F5344CB8AC3E}">
        <p14:creationId xmlns:p14="http://schemas.microsoft.com/office/powerpoint/2010/main" val="16386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88B6-101C-473D-B717-23B42AD4DA46}"/>
              </a:ext>
            </a:extLst>
          </p:cNvPr>
          <p:cNvSpPr>
            <a:spLocks noGrp="1"/>
          </p:cNvSpPr>
          <p:nvPr>
            <p:ph type="title"/>
          </p:nvPr>
        </p:nvSpPr>
        <p:spPr/>
        <p:txBody>
          <a:bodyPr/>
          <a:lstStyle/>
          <a:p>
            <a:r>
              <a:rPr lang="en-US" b="1" dirty="0"/>
              <a:t>Participation Award 2020</a:t>
            </a:r>
          </a:p>
        </p:txBody>
      </p:sp>
      <p:sp>
        <p:nvSpPr>
          <p:cNvPr id="3" name="Content Placeholder 2">
            <a:extLst>
              <a:ext uri="{FF2B5EF4-FFF2-40B4-BE49-F238E27FC236}">
                <a16:creationId xmlns:a16="http://schemas.microsoft.com/office/drawing/2014/main" id="{15656A3F-2924-4351-9016-BE7E98607BE2}"/>
              </a:ext>
            </a:extLst>
          </p:cNvPr>
          <p:cNvSpPr>
            <a:spLocks noGrp="1"/>
          </p:cNvSpPr>
          <p:nvPr>
            <p:ph idx="1"/>
          </p:nvPr>
        </p:nvSpPr>
        <p:spPr>
          <a:xfrm>
            <a:off x="609600" y="1097280"/>
            <a:ext cx="10972800" cy="5454489"/>
          </a:xfrm>
        </p:spPr>
        <p:txBody>
          <a:bodyPr>
            <a:normAutofit lnSpcReduction="10000"/>
          </a:bodyPr>
          <a:lstStyle/>
          <a:p>
            <a:pPr marL="0" indent="0">
              <a:buNone/>
            </a:pPr>
            <a:r>
              <a:rPr lang="en-US" dirty="0">
                <a:solidFill>
                  <a:srgbClr val="FF0000"/>
                </a:solidFill>
              </a:rPr>
              <a:t>Improvement of rates or maintaining excellent performance rates on </a:t>
            </a:r>
            <a:r>
              <a:rPr lang="en-US" b="1" dirty="0">
                <a:solidFill>
                  <a:srgbClr val="FF0000"/>
                </a:solidFill>
              </a:rPr>
              <a:t>National QI Initiatives</a:t>
            </a:r>
          </a:p>
          <a:p>
            <a:pPr lvl="0"/>
            <a:r>
              <a:rPr lang="en-US" dirty="0"/>
              <a:t>Any hospital that shows a statistically significant improvement in either its rate of EVAR LTFU imaging or DC medications from the prior year to the scoring year will receive one point per measure.</a:t>
            </a:r>
          </a:p>
          <a:p>
            <a:r>
              <a:rPr lang="en-US" dirty="0"/>
              <a:t>Any hospital that was at or above the 75</a:t>
            </a:r>
            <a:r>
              <a:rPr lang="en-US" baseline="30000" dirty="0"/>
              <a:t>th</a:t>
            </a:r>
            <a:r>
              <a:rPr lang="en-US" dirty="0"/>
              <a:t> percentile for either measure in the prior year will get one point per measure if it remains at or above the 75</a:t>
            </a:r>
            <a:r>
              <a:rPr lang="en-US" baseline="30000" dirty="0"/>
              <a:t>th</a:t>
            </a:r>
            <a:r>
              <a:rPr lang="en-US" dirty="0"/>
              <a:t> percentile in either measure in the scoring year, as long as either of its rates has not gotten significantly worse. </a:t>
            </a:r>
          </a:p>
          <a:p>
            <a:pPr marL="0" indent="0">
              <a:buNone/>
            </a:pPr>
            <a:endParaRPr lang="en-US" dirty="0"/>
          </a:p>
        </p:txBody>
      </p:sp>
      <p:sp>
        <p:nvSpPr>
          <p:cNvPr id="4" name="Slide Number Placeholder 3">
            <a:extLst>
              <a:ext uri="{FF2B5EF4-FFF2-40B4-BE49-F238E27FC236}">
                <a16:creationId xmlns:a16="http://schemas.microsoft.com/office/drawing/2014/main" id="{1801BE9E-28A1-4CF0-8CA9-7BCF55DC7603}"/>
              </a:ext>
            </a:extLst>
          </p:cNvPr>
          <p:cNvSpPr>
            <a:spLocks noGrp="1"/>
          </p:cNvSpPr>
          <p:nvPr>
            <p:ph type="sldNum" sz="quarter" idx="10"/>
          </p:nvPr>
        </p:nvSpPr>
        <p:spPr/>
        <p:txBody>
          <a:bodyPr/>
          <a:lstStyle/>
          <a:p>
            <a:fld id="{19BB7DA4-2697-4546-83A3-2C93572BA837}" type="slidenum">
              <a:rPr lang="en-US" smtClean="0"/>
              <a:pPr/>
              <a:t>14</a:t>
            </a:fld>
            <a:endParaRPr lang="en-US" dirty="0"/>
          </a:p>
        </p:txBody>
      </p:sp>
    </p:spTree>
    <p:extLst>
      <p:ext uri="{BB962C8B-B14F-4D97-AF65-F5344CB8AC3E}">
        <p14:creationId xmlns:p14="http://schemas.microsoft.com/office/powerpoint/2010/main" val="269794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BE35-F9FE-4CEA-BF46-F3809395D62A}"/>
              </a:ext>
            </a:extLst>
          </p:cNvPr>
          <p:cNvSpPr>
            <a:spLocks noGrp="1"/>
          </p:cNvSpPr>
          <p:nvPr>
            <p:ph type="title"/>
          </p:nvPr>
        </p:nvSpPr>
        <p:spPr/>
        <p:txBody>
          <a:bodyPr/>
          <a:lstStyle/>
          <a:p>
            <a:r>
              <a:rPr lang="en-US" b="1" dirty="0"/>
              <a:t>Participation Award 2020 – Registry Subscriptions</a:t>
            </a:r>
          </a:p>
        </p:txBody>
      </p:sp>
      <p:sp>
        <p:nvSpPr>
          <p:cNvPr id="3" name="Content Placeholder 2">
            <a:extLst>
              <a:ext uri="{FF2B5EF4-FFF2-40B4-BE49-F238E27FC236}">
                <a16:creationId xmlns:a16="http://schemas.microsoft.com/office/drawing/2014/main" id="{E2892CE4-FB64-4CFC-82A2-9BCB5FF33013}"/>
              </a:ext>
            </a:extLst>
          </p:cNvPr>
          <p:cNvSpPr>
            <a:spLocks noGrp="1"/>
          </p:cNvSpPr>
          <p:nvPr>
            <p:ph idx="1"/>
          </p:nvPr>
        </p:nvSpPr>
        <p:spPr>
          <a:xfrm>
            <a:off x="609600" y="1644242"/>
            <a:ext cx="10972800" cy="4377047"/>
          </a:xfrm>
        </p:spPr>
        <p:txBody>
          <a:bodyPr>
            <a:normAutofit/>
          </a:bodyPr>
          <a:lstStyle/>
          <a:p>
            <a:pPr marL="0" indent="0" algn="ctr">
              <a:buNone/>
            </a:pPr>
            <a:r>
              <a:rPr lang="en-US" b="1" dirty="0"/>
              <a:t>Registry Subscriptions</a:t>
            </a:r>
            <a:endParaRPr lang="en-US" dirty="0"/>
          </a:p>
          <a:p>
            <a:pPr marL="457200" lvl="1" indent="0">
              <a:buNone/>
            </a:pPr>
            <a:r>
              <a:rPr lang="en-US" dirty="0"/>
              <a:t>1-2 registries = 0 points</a:t>
            </a:r>
          </a:p>
          <a:p>
            <a:pPr marL="457200" lvl="1" indent="0">
              <a:buNone/>
            </a:pPr>
            <a:r>
              <a:rPr lang="en-US" dirty="0"/>
              <a:t>3-5 registries = 2</a:t>
            </a:r>
          </a:p>
          <a:p>
            <a:pPr marL="457200" lvl="1" indent="0">
              <a:buNone/>
            </a:pPr>
            <a:r>
              <a:rPr lang="en-US" dirty="0"/>
              <a:t>6-8 registries = 4</a:t>
            </a:r>
          </a:p>
          <a:p>
            <a:pPr marL="457200" lvl="1" indent="0">
              <a:buNone/>
            </a:pPr>
            <a:r>
              <a:rPr lang="en-US" dirty="0"/>
              <a:t>≥ 9 registries = 6</a:t>
            </a:r>
          </a:p>
          <a:p>
            <a:r>
              <a:rPr lang="en-US" dirty="0"/>
              <a:t>If the center is a vein-only center (i.e. could only possibly subscribe to 1 registry) = 1 point</a:t>
            </a:r>
          </a:p>
          <a:p>
            <a:endParaRPr lang="en-US" dirty="0"/>
          </a:p>
        </p:txBody>
      </p:sp>
      <p:sp>
        <p:nvSpPr>
          <p:cNvPr id="5" name="Slide Number Placeholder 4">
            <a:extLst>
              <a:ext uri="{FF2B5EF4-FFF2-40B4-BE49-F238E27FC236}">
                <a16:creationId xmlns:a16="http://schemas.microsoft.com/office/drawing/2014/main" id="{B7820B20-ED1C-4A11-B4C6-7F9853A8F6AE}"/>
              </a:ext>
            </a:extLst>
          </p:cNvPr>
          <p:cNvSpPr>
            <a:spLocks noGrp="1"/>
          </p:cNvSpPr>
          <p:nvPr>
            <p:ph type="sldNum" sz="quarter" idx="10"/>
          </p:nvPr>
        </p:nvSpPr>
        <p:spPr/>
        <p:txBody>
          <a:bodyPr/>
          <a:lstStyle/>
          <a:p>
            <a:fld id="{19BB7DA4-2697-4546-83A3-2C93572BA837}" type="slidenum">
              <a:rPr lang="en-US" smtClean="0"/>
              <a:pPr/>
              <a:t>15</a:t>
            </a:fld>
            <a:endParaRPr lang="en-US" dirty="0"/>
          </a:p>
        </p:txBody>
      </p:sp>
    </p:spTree>
    <p:extLst>
      <p:ext uri="{BB962C8B-B14F-4D97-AF65-F5344CB8AC3E}">
        <p14:creationId xmlns:p14="http://schemas.microsoft.com/office/powerpoint/2010/main" val="1656059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40" y="142081"/>
            <a:ext cx="6684987" cy="674384"/>
          </a:xfrm>
        </p:spPr>
        <p:txBody>
          <a:bodyPr>
            <a:normAutofit/>
          </a:bodyPr>
          <a:lstStyle/>
          <a:p>
            <a:r>
              <a:rPr lang="en-US" b="1" dirty="0">
                <a:solidFill>
                  <a:srgbClr val="C00000"/>
                </a:solidFill>
              </a:rPr>
              <a:t>Participation Award 2020 Update </a:t>
            </a:r>
          </a:p>
        </p:txBody>
      </p:sp>
      <p:sp>
        <p:nvSpPr>
          <p:cNvPr id="3" name="Content Placeholder 2"/>
          <p:cNvSpPr>
            <a:spLocks noGrp="1"/>
          </p:cNvSpPr>
          <p:nvPr>
            <p:ph idx="1"/>
          </p:nvPr>
        </p:nvSpPr>
        <p:spPr>
          <a:xfrm>
            <a:off x="714703" y="1653973"/>
            <a:ext cx="11088414" cy="3909573"/>
          </a:xfrm>
        </p:spPr>
        <p:txBody>
          <a:bodyPr>
            <a:normAutofit fontScale="92500" lnSpcReduction="20000"/>
          </a:bodyPr>
          <a:lstStyle/>
          <a:p>
            <a:pPr marL="0" lvl="0" indent="0">
              <a:buNone/>
            </a:pPr>
            <a:r>
              <a:rPr lang="en-US" b="1" dirty="0"/>
              <a:t>Scoring 2020 (</a:t>
            </a:r>
            <a:r>
              <a:rPr lang="en-US" b="1" dirty="0">
                <a:solidFill>
                  <a:srgbClr val="FF0000"/>
                </a:solidFill>
              </a:rPr>
              <a:t>During COVID-19</a:t>
            </a:r>
            <a:r>
              <a:rPr lang="en-US" b="1" dirty="0"/>
              <a:t>)</a:t>
            </a:r>
          </a:p>
          <a:p>
            <a:pPr lvl="0"/>
            <a:r>
              <a:rPr lang="en-US" b="1" dirty="0"/>
              <a:t>Three categories scored, each on a 0-6 point scale</a:t>
            </a:r>
            <a:r>
              <a:rPr lang="en-US" dirty="0"/>
              <a:t>:</a:t>
            </a:r>
          </a:p>
          <a:p>
            <a:pPr lvl="1">
              <a:buFont typeface="Courier New" panose="02070309020205020404" pitchFamily="49" charset="0"/>
              <a:buChar char="o"/>
            </a:pPr>
            <a:r>
              <a:rPr lang="en-US" dirty="0"/>
              <a:t>LTFU – REMOVED. Separate recognition.</a:t>
            </a:r>
          </a:p>
          <a:p>
            <a:pPr lvl="1">
              <a:buFont typeface="Courier New" panose="02070309020205020404" pitchFamily="49" charset="0"/>
              <a:buChar char="o"/>
            </a:pPr>
            <a:r>
              <a:rPr lang="en-US" dirty="0"/>
              <a:t>Meeting attendance (</a:t>
            </a:r>
            <a:r>
              <a:rPr lang="en-US" b="1" dirty="0"/>
              <a:t>weighted 50%)</a:t>
            </a:r>
          </a:p>
          <a:p>
            <a:pPr lvl="1">
              <a:buFont typeface="Courier New" panose="02070309020205020404" pitchFamily="49" charset="0"/>
              <a:buChar char="o"/>
            </a:pPr>
            <a:r>
              <a:rPr lang="en-US" dirty="0"/>
              <a:t>QI project involvement (</a:t>
            </a:r>
            <a:r>
              <a:rPr lang="en-US" b="1" dirty="0"/>
              <a:t>weighted 40%) </a:t>
            </a:r>
          </a:p>
          <a:p>
            <a:pPr lvl="1">
              <a:buFont typeface="Courier New" panose="02070309020205020404" pitchFamily="49" charset="0"/>
              <a:buChar char="o"/>
            </a:pPr>
            <a:r>
              <a:rPr lang="en-US" dirty="0"/>
              <a:t>Number of registry subscriptions (</a:t>
            </a:r>
            <a:r>
              <a:rPr lang="en-US" b="1" dirty="0"/>
              <a:t>weighted 10%</a:t>
            </a:r>
            <a:r>
              <a:rPr lang="en-US" dirty="0"/>
              <a:t>)</a:t>
            </a:r>
          </a:p>
          <a:p>
            <a:pPr marL="457200" lvl="1" indent="0">
              <a:buNone/>
            </a:pPr>
            <a:endParaRPr lang="en-US" dirty="0"/>
          </a:p>
          <a:p>
            <a:pPr lvl="0"/>
            <a:r>
              <a:rPr lang="en-US" b="1" dirty="0"/>
              <a:t>The final score is calculated as follows: </a:t>
            </a:r>
          </a:p>
          <a:p>
            <a:pPr marL="0" indent="0">
              <a:buNone/>
            </a:pPr>
            <a:r>
              <a:rPr lang="en-US" dirty="0"/>
              <a:t>Total points = 5 x Attendance score </a:t>
            </a:r>
            <a:r>
              <a:rPr lang="en-US" b="1" dirty="0">
                <a:solidFill>
                  <a:srgbClr val="C00000"/>
                </a:solidFill>
              </a:rPr>
              <a:t>+</a:t>
            </a:r>
            <a:r>
              <a:rPr lang="en-US" dirty="0"/>
              <a:t> 4 x QIP score </a:t>
            </a:r>
            <a:r>
              <a:rPr lang="en-US" b="1" dirty="0">
                <a:solidFill>
                  <a:srgbClr val="C00000"/>
                </a:solidFill>
              </a:rPr>
              <a:t>+</a:t>
            </a:r>
            <a:r>
              <a:rPr lang="en-US" dirty="0"/>
              <a:t> 1 x Registry score</a:t>
            </a:r>
          </a:p>
        </p:txBody>
      </p:sp>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16</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269021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Star Points:</a:t>
            </a:r>
          </a:p>
        </p:txBody>
      </p:sp>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17</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2BF73B3A-5674-4C0F-A4BD-8828232DDAA1}"/>
              </a:ext>
            </a:extLst>
          </p:cNvPr>
          <p:cNvSpPr>
            <a:spLocks noGrp="1"/>
          </p:cNvSpPr>
          <p:nvPr>
            <p:ph idx="1"/>
          </p:nvPr>
        </p:nvSpPr>
        <p:spPr>
          <a:xfrm>
            <a:off x="2626823" y="2892828"/>
            <a:ext cx="6600305" cy="3211587"/>
          </a:xfrm>
        </p:spPr>
        <p:txBody>
          <a:bodyPr>
            <a:normAutofit/>
          </a:bodyPr>
          <a:lstStyle/>
          <a:p>
            <a:r>
              <a:rPr lang="en-US" dirty="0"/>
              <a:t>0 Stars		&lt; 17 points</a:t>
            </a:r>
          </a:p>
          <a:p>
            <a:r>
              <a:rPr lang="en-US" dirty="0"/>
              <a:t>1 Star		17-26 points </a:t>
            </a:r>
          </a:p>
          <a:p>
            <a:r>
              <a:rPr lang="en-US" dirty="0"/>
              <a:t>2 Stars		27-40 points		</a:t>
            </a:r>
          </a:p>
          <a:p>
            <a:r>
              <a:rPr lang="en-US" dirty="0"/>
              <a:t>3 Stars		&gt; 40 points</a:t>
            </a:r>
          </a:p>
        </p:txBody>
      </p:sp>
      <p:sp>
        <p:nvSpPr>
          <p:cNvPr id="7" name="TextBox 6">
            <a:extLst>
              <a:ext uri="{FF2B5EF4-FFF2-40B4-BE49-F238E27FC236}">
                <a16:creationId xmlns:a16="http://schemas.microsoft.com/office/drawing/2014/main" id="{619ABCA2-5654-4932-AF05-54701D483D9A}"/>
              </a:ext>
            </a:extLst>
          </p:cNvPr>
          <p:cNvSpPr txBox="1"/>
          <p:nvPr/>
        </p:nvSpPr>
        <p:spPr>
          <a:xfrm>
            <a:off x="1155469" y="1305098"/>
            <a:ext cx="9568873" cy="1077218"/>
          </a:xfrm>
          <a:prstGeom prst="rect">
            <a:avLst/>
          </a:prstGeom>
          <a:noFill/>
        </p:spPr>
        <p:txBody>
          <a:bodyPr wrap="square" rtlCol="0">
            <a:spAutoFit/>
          </a:bodyPr>
          <a:lstStyle/>
          <a:p>
            <a:r>
              <a:rPr lang="en-US" sz="3200" dirty="0"/>
              <a:t>A total of 60 points can be earned.  Points needed for each Star level are as follows:</a:t>
            </a:r>
          </a:p>
        </p:txBody>
      </p:sp>
    </p:spTree>
    <p:extLst>
      <p:ext uri="{BB962C8B-B14F-4D97-AF65-F5344CB8AC3E}">
        <p14:creationId xmlns:p14="http://schemas.microsoft.com/office/powerpoint/2010/main" val="229759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Participation Award 2020</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smtClean="0"/>
              <a:pPr/>
              <a:t>18</a:t>
            </a:fld>
            <a:endParaRPr lang="en-US" dirty="0"/>
          </a:p>
        </p:txBody>
      </p:sp>
      <p:sp>
        <p:nvSpPr>
          <p:cNvPr id="5" name="Content Placeholder 4">
            <a:extLst>
              <a:ext uri="{FF2B5EF4-FFF2-40B4-BE49-F238E27FC236}">
                <a16:creationId xmlns:a16="http://schemas.microsoft.com/office/drawing/2014/main" id="{FD3C7F0D-35CE-4F1B-98F1-7A0F89A8BBBF}"/>
              </a:ext>
            </a:extLst>
          </p:cNvPr>
          <p:cNvSpPr>
            <a:spLocks noGrp="1"/>
          </p:cNvSpPr>
          <p:nvPr>
            <p:ph idx="1"/>
          </p:nvPr>
        </p:nvSpPr>
        <p:spPr>
          <a:xfrm>
            <a:off x="609600" y="1419403"/>
            <a:ext cx="10972800" cy="3600400"/>
          </a:xfrm>
        </p:spPr>
        <p:txBody>
          <a:bodyPr>
            <a:normAutofit/>
          </a:bodyPr>
          <a:lstStyle/>
          <a:p>
            <a:pPr marL="0" indent="0" algn="ctr">
              <a:buNone/>
            </a:pPr>
            <a:r>
              <a:rPr lang="en-US" b="1" u="sng" dirty="0">
                <a:solidFill>
                  <a:srgbClr val="FF0000"/>
                </a:solidFill>
              </a:rPr>
              <a:t>Other Criteria</a:t>
            </a:r>
          </a:p>
          <a:p>
            <a:r>
              <a:rPr lang="en-US" u="sng" dirty="0"/>
              <a:t>NO</a:t>
            </a:r>
            <a:r>
              <a:rPr lang="en-US" dirty="0"/>
              <a:t> star award if no one from a center attends either meeting (Spring and Fall), regardless of total points</a:t>
            </a:r>
          </a:p>
          <a:p>
            <a:pPr marL="0" indent="0">
              <a:buNone/>
            </a:pPr>
            <a:endParaRPr lang="en-US" dirty="0"/>
          </a:p>
        </p:txBody>
      </p:sp>
    </p:spTree>
    <p:extLst>
      <p:ext uri="{BB962C8B-B14F-4D97-AF65-F5344CB8AC3E}">
        <p14:creationId xmlns:p14="http://schemas.microsoft.com/office/powerpoint/2010/main" val="242969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AA61-5204-4628-9A75-192F56F72957}"/>
              </a:ext>
            </a:extLst>
          </p:cNvPr>
          <p:cNvSpPr>
            <a:spLocks noGrp="1"/>
          </p:cNvSpPr>
          <p:nvPr>
            <p:ph type="title"/>
          </p:nvPr>
        </p:nvSpPr>
        <p:spPr/>
        <p:txBody>
          <a:bodyPr/>
          <a:lstStyle/>
          <a:p>
            <a:r>
              <a:rPr lang="en-US" dirty="0"/>
              <a:t>Marketing Your Participation Award</a:t>
            </a:r>
          </a:p>
        </p:txBody>
      </p:sp>
      <p:sp>
        <p:nvSpPr>
          <p:cNvPr id="3" name="Content Placeholder 2">
            <a:extLst>
              <a:ext uri="{FF2B5EF4-FFF2-40B4-BE49-F238E27FC236}">
                <a16:creationId xmlns:a16="http://schemas.microsoft.com/office/drawing/2014/main" id="{5B7F556B-0F06-4966-A5FF-30F7A8584556}"/>
              </a:ext>
            </a:extLst>
          </p:cNvPr>
          <p:cNvSpPr>
            <a:spLocks noGrp="1"/>
          </p:cNvSpPr>
          <p:nvPr>
            <p:ph idx="1"/>
          </p:nvPr>
        </p:nvSpPr>
        <p:spPr>
          <a:xfrm>
            <a:off x="609600" y="1077132"/>
            <a:ext cx="10972800" cy="5109512"/>
          </a:xfrm>
        </p:spPr>
        <p:txBody>
          <a:bodyPr>
            <a:normAutofit fontScale="92500" lnSpcReduction="20000"/>
          </a:bodyPr>
          <a:lstStyle/>
          <a:p>
            <a:r>
              <a:rPr lang="en-US" dirty="0"/>
              <a:t>PSO limitations</a:t>
            </a:r>
          </a:p>
          <a:p>
            <a:pPr lvl="1"/>
            <a:r>
              <a:rPr lang="en-US" dirty="0"/>
              <a:t>Not allowed to publicly report any outcomes data, which is the primary reason we have a Participation Award and not a Quality/Outcomes Award</a:t>
            </a:r>
          </a:p>
          <a:p>
            <a:pPr lvl="1"/>
            <a:r>
              <a:rPr lang="en-US" dirty="0"/>
              <a:t>This is a Participation Award and should not be interpreted or positioned as a direct indicator of the quality of care provided by your institution</a:t>
            </a:r>
          </a:p>
          <a:p>
            <a:pPr lvl="1"/>
            <a:r>
              <a:rPr lang="en-US" dirty="0"/>
              <a:t>The Participation Award is linked to critical activities that shows a center’s commitment to quality improvement and patient engagement, but the award is not and cannot be referenced as an indicator directly tied to quality of care</a:t>
            </a:r>
          </a:p>
          <a:p>
            <a:pPr lvl="1"/>
            <a:r>
              <a:rPr lang="en-US" dirty="0"/>
              <a:t>Cannot be used for competitive marketing purposes</a:t>
            </a:r>
          </a:p>
          <a:p>
            <a:pPr lvl="1"/>
            <a:r>
              <a:rPr lang="en-US" dirty="0"/>
              <a:t>Data from the SVS VQI/SVS PSO can never be used for punitive purposes</a:t>
            </a:r>
          </a:p>
          <a:p>
            <a:pPr lvl="1"/>
            <a:r>
              <a:rPr lang="en-US" dirty="0"/>
              <a:t>Sites receive a Participation Award certificate for 1, 2, and 3 stars</a:t>
            </a:r>
          </a:p>
          <a:p>
            <a:pPr lvl="1"/>
            <a:r>
              <a:rPr lang="en-US" dirty="0"/>
              <a:t>We provide a standard press release when the awards are released</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6911A16E-AF1E-4B2B-B2A7-E444C8B28823}"/>
              </a:ext>
            </a:extLst>
          </p:cNvPr>
          <p:cNvSpPr>
            <a:spLocks noGrp="1"/>
          </p:cNvSpPr>
          <p:nvPr>
            <p:ph type="sldNum" sz="quarter" idx="10"/>
          </p:nvPr>
        </p:nvSpPr>
        <p:spPr/>
        <p:txBody>
          <a:bodyPr/>
          <a:lstStyle/>
          <a:p>
            <a:fld id="{19BB7DA4-2697-4546-83A3-2C93572BA837}" type="slidenum">
              <a:rPr lang="en-US" smtClean="0"/>
              <a:pPr/>
              <a:t>19</a:t>
            </a:fld>
            <a:endParaRPr lang="en-US" dirty="0"/>
          </a:p>
        </p:txBody>
      </p:sp>
    </p:spTree>
    <p:extLst>
      <p:ext uri="{BB962C8B-B14F-4D97-AF65-F5344CB8AC3E}">
        <p14:creationId xmlns:p14="http://schemas.microsoft.com/office/powerpoint/2010/main" val="112162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6EAD-6884-4FC9-B90A-B85D792C39D4}"/>
              </a:ext>
            </a:extLst>
          </p:cNvPr>
          <p:cNvSpPr>
            <a:spLocks noGrp="1"/>
          </p:cNvSpPr>
          <p:nvPr>
            <p:ph type="title"/>
          </p:nvPr>
        </p:nvSpPr>
        <p:spPr/>
        <p:txBody>
          <a:bodyPr/>
          <a:lstStyle/>
          <a:p>
            <a:r>
              <a:rPr lang="en-US" dirty="0"/>
              <a:t>Meeting agenda and minutes (page 1)</a:t>
            </a:r>
          </a:p>
        </p:txBody>
      </p:sp>
      <p:sp>
        <p:nvSpPr>
          <p:cNvPr id="3" name="Content Placeholder 2">
            <a:extLst>
              <a:ext uri="{FF2B5EF4-FFF2-40B4-BE49-F238E27FC236}">
                <a16:creationId xmlns:a16="http://schemas.microsoft.com/office/drawing/2014/main" id="{4D4B635B-E7E8-4A9E-9D02-9D49856D08C4}"/>
              </a:ext>
            </a:extLst>
          </p:cNvPr>
          <p:cNvSpPr>
            <a:spLocks noGrp="1"/>
          </p:cNvSpPr>
          <p:nvPr>
            <p:ph idx="1"/>
          </p:nvPr>
        </p:nvSpPr>
        <p:spPr>
          <a:xfrm>
            <a:off x="609600" y="1123950"/>
            <a:ext cx="10972800" cy="5062694"/>
          </a:xfrm>
        </p:spPr>
        <p:txBody>
          <a:bodyPr>
            <a:normAutofit fontScale="70000" lnSpcReduction="20000"/>
          </a:bodyPr>
          <a:lstStyle/>
          <a:p>
            <a:r>
              <a:rPr lang="en-US" dirty="0"/>
              <a:t>Roll call</a:t>
            </a:r>
          </a:p>
          <a:p>
            <a:r>
              <a:rPr lang="en-US" dirty="0"/>
              <a:t>Review of 2020 Participation Award Criteria – see slides</a:t>
            </a:r>
          </a:p>
          <a:p>
            <a:pPr lvl="1"/>
            <a:r>
              <a:rPr lang="en-US" dirty="0"/>
              <a:t>Emphasized that Board meeting does not include vascular meetings or quality meetings. Must include trustees, CEO, COO, etc.</a:t>
            </a:r>
          </a:p>
          <a:p>
            <a:r>
              <a:rPr lang="en-US" dirty="0"/>
              <a:t>Call for abstracts for 2021 VQI Annual Meeting – see slides</a:t>
            </a:r>
          </a:p>
          <a:p>
            <a:pPr lvl="1"/>
            <a:r>
              <a:rPr lang="en-US" dirty="0"/>
              <a:t>Posters that were accepted for 2020 will automatically be accepted into the 2021 poster session without the need to resubmit</a:t>
            </a:r>
          </a:p>
          <a:p>
            <a:pPr lvl="2"/>
            <a:r>
              <a:rPr lang="en-US" dirty="0"/>
              <a:t>Question – would it be possible for people to submit poster abstracts knowing that they may not be able to make the meeting due to hospital constraints (financial and restricting employee travel for the entire year) or their own financial constraints (because many people finance their own way)? Some said they won’t know about traveling until the hospital says it’s okay or they see a decline in COVID cases and feel safe.</a:t>
            </a:r>
          </a:p>
          <a:p>
            <a:pPr lvl="2"/>
            <a:r>
              <a:rPr lang="en-US" dirty="0"/>
              <a:t>Answer – At this time, please submit because we don’t know what the poster presentation format will look like regardless of in-person, virtual or hybrid. Cheryl to discuss with the rest of PSO group and get back to this group.</a:t>
            </a:r>
          </a:p>
          <a:p>
            <a:r>
              <a:rPr lang="en-US" dirty="0"/>
              <a:t>Review charters from participants with roundtable discussion</a:t>
            </a:r>
          </a:p>
          <a:p>
            <a:pPr lvl="1"/>
            <a:r>
              <a:rPr lang="en-US" dirty="0"/>
              <a:t>If submitting charters for a system – each center needs its own charter. The same verbiage can be used, but each center has its own data and more than likely different team members. Each center will get 2 points towards the Participation Award for that year. Reminder – even though multiple charters can be submitted for review – only one charter per center per year for 2 QI points.</a:t>
            </a:r>
          </a:p>
          <a:p>
            <a:endParaRPr lang="en-US" dirty="0"/>
          </a:p>
        </p:txBody>
      </p:sp>
      <p:sp>
        <p:nvSpPr>
          <p:cNvPr id="4" name="Slide Number Placeholder 3">
            <a:extLst>
              <a:ext uri="{FF2B5EF4-FFF2-40B4-BE49-F238E27FC236}">
                <a16:creationId xmlns:a16="http://schemas.microsoft.com/office/drawing/2014/main" id="{ECC1D0B8-108F-4534-A271-D0D23DF8661F}"/>
              </a:ext>
            </a:extLst>
          </p:cNvPr>
          <p:cNvSpPr>
            <a:spLocks noGrp="1"/>
          </p:cNvSpPr>
          <p:nvPr>
            <p:ph type="sldNum" sz="quarter" idx="10"/>
          </p:nvPr>
        </p:nvSpPr>
        <p:spPr/>
        <p:txBody>
          <a:bodyPr/>
          <a:lstStyle/>
          <a:p>
            <a:fld id="{19BB7DA4-2697-4546-83A3-2C93572BA837}" type="slidenum">
              <a:rPr lang="en-US" smtClean="0"/>
              <a:pPr/>
              <a:t>2</a:t>
            </a:fld>
            <a:endParaRPr lang="en-US" dirty="0"/>
          </a:p>
        </p:txBody>
      </p:sp>
    </p:spTree>
    <p:extLst>
      <p:ext uri="{BB962C8B-B14F-4D97-AF65-F5344CB8AC3E}">
        <p14:creationId xmlns:p14="http://schemas.microsoft.com/office/powerpoint/2010/main" val="693459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0AF3CA-CF4E-4A11-B5BF-E6ECF88F7D8B}"/>
              </a:ext>
            </a:extLst>
          </p:cNvPr>
          <p:cNvSpPr>
            <a:spLocks noGrp="1"/>
          </p:cNvSpPr>
          <p:nvPr>
            <p:ph type="title"/>
          </p:nvPr>
        </p:nvSpPr>
        <p:spPr>
          <a:xfrm>
            <a:off x="607017" y="2775888"/>
            <a:ext cx="10972800" cy="1306224"/>
          </a:xfrm>
        </p:spPr>
        <p:txBody>
          <a:bodyPr/>
          <a:lstStyle/>
          <a:p>
            <a:pPr algn="ctr"/>
            <a:r>
              <a:rPr lang="en-US" sz="7200" b="1" dirty="0"/>
              <a:t>Call for VQI Poster Abstracts for the 2021 VQI Annual Meeting </a:t>
            </a:r>
            <a:br>
              <a:rPr lang="en-US" b="1" dirty="0"/>
            </a:br>
            <a:endParaRPr lang="en-US" dirty="0"/>
          </a:p>
        </p:txBody>
      </p:sp>
      <p:sp>
        <p:nvSpPr>
          <p:cNvPr id="4" name="Slide Number Placeholder 3">
            <a:extLst>
              <a:ext uri="{FF2B5EF4-FFF2-40B4-BE49-F238E27FC236}">
                <a16:creationId xmlns:a16="http://schemas.microsoft.com/office/drawing/2014/main" id="{C42B11C1-FAAB-4AC7-8674-320343CA8124}"/>
              </a:ext>
            </a:extLst>
          </p:cNvPr>
          <p:cNvSpPr>
            <a:spLocks noGrp="1"/>
          </p:cNvSpPr>
          <p:nvPr>
            <p:ph type="sldNum" sz="quarter" idx="10"/>
          </p:nvPr>
        </p:nvSpPr>
        <p:spPr/>
        <p:txBody>
          <a:bodyPr/>
          <a:lstStyle/>
          <a:p>
            <a:fld id="{19BB7DA4-2697-4546-83A3-2C93572BA837}" type="slidenum">
              <a:rPr lang="en-US" smtClean="0"/>
              <a:pPr/>
              <a:t>20</a:t>
            </a:fld>
            <a:endParaRPr lang="en-US" dirty="0"/>
          </a:p>
        </p:txBody>
      </p:sp>
    </p:spTree>
    <p:extLst>
      <p:ext uri="{BB962C8B-B14F-4D97-AF65-F5344CB8AC3E}">
        <p14:creationId xmlns:p14="http://schemas.microsoft.com/office/powerpoint/2010/main" val="722234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158EC-F218-4C2D-99FB-1596BD7F61B7}"/>
              </a:ext>
            </a:extLst>
          </p:cNvPr>
          <p:cNvSpPr>
            <a:spLocks noGrp="1"/>
          </p:cNvSpPr>
          <p:nvPr>
            <p:ph type="title"/>
          </p:nvPr>
        </p:nvSpPr>
        <p:spPr/>
        <p:txBody>
          <a:bodyPr/>
          <a:lstStyle/>
          <a:p>
            <a:r>
              <a:rPr lang="en-US" dirty="0"/>
              <a:t>2021 Poster Abstract Information</a:t>
            </a:r>
          </a:p>
        </p:txBody>
      </p:sp>
      <p:sp>
        <p:nvSpPr>
          <p:cNvPr id="3" name="Content Placeholder 2">
            <a:extLst>
              <a:ext uri="{FF2B5EF4-FFF2-40B4-BE49-F238E27FC236}">
                <a16:creationId xmlns:a16="http://schemas.microsoft.com/office/drawing/2014/main" id="{BA202DB4-1E16-405B-9562-CE1569E883A9}"/>
              </a:ext>
            </a:extLst>
          </p:cNvPr>
          <p:cNvSpPr>
            <a:spLocks noGrp="1"/>
          </p:cNvSpPr>
          <p:nvPr>
            <p:ph idx="1"/>
          </p:nvPr>
        </p:nvSpPr>
        <p:spPr>
          <a:xfrm>
            <a:off x="609600" y="1201119"/>
            <a:ext cx="10972800" cy="4820170"/>
          </a:xfrm>
        </p:spPr>
        <p:txBody>
          <a:bodyPr/>
          <a:lstStyle/>
          <a:p>
            <a:pPr marL="0" indent="0">
              <a:buNone/>
            </a:pPr>
            <a:r>
              <a:rPr lang="en-US" dirty="0"/>
              <a:t>Where:	San Diego Convention Center – San Diego, CA</a:t>
            </a:r>
          </a:p>
          <a:p>
            <a:pPr marL="0" indent="0">
              <a:buNone/>
            </a:pPr>
            <a:r>
              <a:rPr lang="en-US" dirty="0"/>
              <a:t>When: 	Tuesday, August 17, 2021 12:00PM – 6:30PM*</a:t>
            </a:r>
            <a:br>
              <a:rPr lang="en-US" dirty="0"/>
            </a:br>
            <a:r>
              <a:rPr lang="en-US" dirty="0"/>
              <a:t>		Wednesday, August 18, 2021 8:00AM – 5:00PM</a:t>
            </a:r>
          </a:p>
          <a:p>
            <a:pPr marL="0" indent="0">
              <a:buNone/>
            </a:pPr>
            <a:r>
              <a:rPr lang="en-US" i="1" dirty="0"/>
              <a:t>*Poster Presentation and Networking Reception – Tuesday, August 17</a:t>
            </a:r>
            <a:r>
              <a:rPr lang="en-US" i="1" baseline="30000" dirty="0"/>
              <a:t>th</a:t>
            </a:r>
            <a:r>
              <a:rPr lang="en-US" i="1" dirty="0"/>
              <a:t> at 5:00PM to 6:30P</a:t>
            </a:r>
            <a:br>
              <a:rPr lang="en-US" dirty="0"/>
            </a:b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2EA3A3B-54B8-49F2-B82D-083F40C20A8E}"/>
              </a:ext>
            </a:extLst>
          </p:cNvPr>
          <p:cNvSpPr>
            <a:spLocks noGrp="1"/>
          </p:cNvSpPr>
          <p:nvPr>
            <p:ph type="sldNum" sz="quarter" idx="10"/>
          </p:nvPr>
        </p:nvSpPr>
        <p:spPr/>
        <p:txBody>
          <a:bodyPr/>
          <a:lstStyle/>
          <a:p>
            <a:fld id="{19BB7DA4-2697-4546-83A3-2C93572BA837}" type="slidenum">
              <a:rPr lang="en-US" smtClean="0"/>
              <a:pPr/>
              <a:t>21</a:t>
            </a:fld>
            <a:endParaRPr lang="en-US" dirty="0"/>
          </a:p>
        </p:txBody>
      </p:sp>
    </p:spTree>
    <p:extLst>
      <p:ext uri="{BB962C8B-B14F-4D97-AF65-F5344CB8AC3E}">
        <p14:creationId xmlns:p14="http://schemas.microsoft.com/office/powerpoint/2010/main" val="199100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177D4-A72B-4ADA-A931-F207D82586B4}"/>
              </a:ext>
            </a:extLst>
          </p:cNvPr>
          <p:cNvSpPr>
            <a:spLocks noGrp="1"/>
          </p:cNvSpPr>
          <p:nvPr>
            <p:ph type="title"/>
          </p:nvPr>
        </p:nvSpPr>
        <p:spPr/>
        <p:txBody>
          <a:bodyPr/>
          <a:lstStyle/>
          <a:p>
            <a:r>
              <a:rPr lang="en-US" dirty="0"/>
              <a:t>2021 Poster Abstract Information</a:t>
            </a:r>
          </a:p>
        </p:txBody>
      </p:sp>
      <p:sp>
        <p:nvSpPr>
          <p:cNvPr id="3" name="Content Placeholder 2">
            <a:extLst>
              <a:ext uri="{FF2B5EF4-FFF2-40B4-BE49-F238E27FC236}">
                <a16:creationId xmlns:a16="http://schemas.microsoft.com/office/drawing/2014/main" id="{C3F732E6-4934-4712-A5FC-A0031677501A}"/>
              </a:ext>
            </a:extLst>
          </p:cNvPr>
          <p:cNvSpPr>
            <a:spLocks noGrp="1"/>
          </p:cNvSpPr>
          <p:nvPr>
            <p:ph idx="1"/>
          </p:nvPr>
        </p:nvSpPr>
        <p:spPr>
          <a:xfrm>
            <a:off x="733586" y="1328258"/>
            <a:ext cx="10972800" cy="4739327"/>
          </a:xfrm>
        </p:spPr>
        <p:txBody>
          <a:bodyPr>
            <a:normAutofit lnSpcReduction="10000"/>
          </a:bodyPr>
          <a:lstStyle/>
          <a:p>
            <a:r>
              <a:rPr lang="en-US" dirty="0"/>
              <a:t>Planning on an in-person meeting</a:t>
            </a:r>
          </a:p>
          <a:p>
            <a:r>
              <a:rPr lang="en-US" dirty="0"/>
              <a:t>The protection and safety of our attendees remain our top priority </a:t>
            </a:r>
          </a:p>
          <a:p>
            <a:r>
              <a:rPr lang="en-US" dirty="0"/>
              <a:t>If needed, we will once again convert the meeting into an all-virtual format</a:t>
            </a:r>
          </a:p>
          <a:p>
            <a:r>
              <a:rPr lang="en-US" dirty="0"/>
              <a:t>Incorporating some aspects of virtual online learning </a:t>
            </a:r>
          </a:p>
          <a:p>
            <a:r>
              <a:rPr lang="en-US" dirty="0"/>
              <a:t>Posters that were accepted for 2020 will automatically be accepted into the 2021 poster session without the need to resubmit</a:t>
            </a:r>
          </a:p>
          <a:p>
            <a:pPr lvl="1"/>
            <a:endParaRPr lang="en-US" dirty="0"/>
          </a:p>
          <a:p>
            <a:endParaRPr lang="en-US" dirty="0"/>
          </a:p>
        </p:txBody>
      </p:sp>
      <p:sp>
        <p:nvSpPr>
          <p:cNvPr id="4" name="Slide Number Placeholder 3">
            <a:extLst>
              <a:ext uri="{FF2B5EF4-FFF2-40B4-BE49-F238E27FC236}">
                <a16:creationId xmlns:a16="http://schemas.microsoft.com/office/drawing/2014/main" id="{4D663596-9180-4BA5-849D-5BE92524BD9A}"/>
              </a:ext>
            </a:extLst>
          </p:cNvPr>
          <p:cNvSpPr>
            <a:spLocks noGrp="1"/>
          </p:cNvSpPr>
          <p:nvPr>
            <p:ph type="sldNum" sz="quarter" idx="10"/>
          </p:nvPr>
        </p:nvSpPr>
        <p:spPr/>
        <p:txBody>
          <a:bodyPr/>
          <a:lstStyle/>
          <a:p>
            <a:fld id="{19BB7DA4-2697-4546-83A3-2C93572BA837}" type="slidenum">
              <a:rPr lang="en-US" smtClean="0"/>
              <a:pPr/>
              <a:t>22</a:t>
            </a:fld>
            <a:endParaRPr lang="en-US" dirty="0"/>
          </a:p>
        </p:txBody>
      </p:sp>
    </p:spTree>
    <p:extLst>
      <p:ext uri="{BB962C8B-B14F-4D97-AF65-F5344CB8AC3E}">
        <p14:creationId xmlns:p14="http://schemas.microsoft.com/office/powerpoint/2010/main" val="2497242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553A-38CE-4435-83C1-B1DD22105DAE}"/>
              </a:ext>
            </a:extLst>
          </p:cNvPr>
          <p:cNvSpPr>
            <a:spLocks noGrp="1"/>
          </p:cNvSpPr>
          <p:nvPr>
            <p:ph type="title"/>
          </p:nvPr>
        </p:nvSpPr>
        <p:spPr/>
        <p:txBody>
          <a:bodyPr/>
          <a:lstStyle/>
          <a:p>
            <a:r>
              <a:rPr lang="en-US" dirty="0"/>
              <a:t>Showcase you and your center’s work!!</a:t>
            </a:r>
          </a:p>
        </p:txBody>
      </p:sp>
      <p:sp>
        <p:nvSpPr>
          <p:cNvPr id="3" name="Content Placeholder 2">
            <a:extLst>
              <a:ext uri="{FF2B5EF4-FFF2-40B4-BE49-F238E27FC236}">
                <a16:creationId xmlns:a16="http://schemas.microsoft.com/office/drawing/2014/main" id="{E1A7C7B6-0291-428C-BA07-F19301F5FDB0}"/>
              </a:ext>
            </a:extLst>
          </p:cNvPr>
          <p:cNvSpPr>
            <a:spLocks noGrp="1"/>
          </p:cNvSpPr>
          <p:nvPr>
            <p:ph idx="1"/>
          </p:nvPr>
        </p:nvSpPr>
        <p:spPr>
          <a:xfrm>
            <a:off x="609600" y="1449093"/>
            <a:ext cx="10972800" cy="3843578"/>
          </a:xfrm>
        </p:spPr>
        <p:txBody>
          <a:bodyPr>
            <a:normAutofit fontScale="92500" lnSpcReduction="10000"/>
          </a:bodyPr>
          <a:lstStyle/>
          <a:p>
            <a:pPr marL="0" indent="0" algn="ctr">
              <a:buNone/>
            </a:pPr>
            <a:r>
              <a:rPr lang="en-US" dirty="0"/>
              <a:t>Opportunity to present your work in quality improvement and research </a:t>
            </a:r>
            <a:r>
              <a:rPr lang="en-US" b="1" dirty="0"/>
              <a:t>utilizing VQI data </a:t>
            </a:r>
          </a:p>
          <a:p>
            <a:pPr marL="0" indent="0">
              <a:buNone/>
            </a:pPr>
            <a:endParaRPr lang="en-US" dirty="0"/>
          </a:p>
          <a:p>
            <a:r>
              <a:rPr lang="en-US" dirty="0"/>
              <a:t>Target audience:</a:t>
            </a:r>
          </a:p>
          <a:p>
            <a:pPr lvl="1"/>
            <a:r>
              <a:rPr lang="en-US" dirty="0"/>
              <a:t>Vascular surgeons and interventional providers</a:t>
            </a:r>
          </a:p>
          <a:p>
            <a:pPr lvl="1"/>
            <a:r>
              <a:rPr lang="en-US" dirty="0"/>
              <a:t>Data managers/abstractors</a:t>
            </a:r>
          </a:p>
          <a:p>
            <a:pPr lvl="1"/>
            <a:r>
              <a:rPr lang="en-US" dirty="0"/>
              <a:t>Nurses, NPs, PAs </a:t>
            </a:r>
          </a:p>
          <a:p>
            <a:pPr lvl="1"/>
            <a:r>
              <a:rPr lang="en-US" dirty="0"/>
              <a:t>Quality improvement professionals </a:t>
            </a:r>
          </a:p>
          <a:p>
            <a:endParaRPr lang="en-US" dirty="0"/>
          </a:p>
        </p:txBody>
      </p:sp>
      <p:sp>
        <p:nvSpPr>
          <p:cNvPr id="4" name="Slide Number Placeholder 3">
            <a:extLst>
              <a:ext uri="{FF2B5EF4-FFF2-40B4-BE49-F238E27FC236}">
                <a16:creationId xmlns:a16="http://schemas.microsoft.com/office/drawing/2014/main" id="{1A7AAA8C-F25B-455F-9FBB-5DA1D8C436FD}"/>
              </a:ext>
            </a:extLst>
          </p:cNvPr>
          <p:cNvSpPr>
            <a:spLocks noGrp="1"/>
          </p:cNvSpPr>
          <p:nvPr>
            <p:ph type="sldNum" sz="quarter" idx="10"/>
          </p:nvPr>
        </p:nvSpPr>
        <p:spPr/>
        <p:txBody>
          <a:bodyPr/>
          <a:lstStyle/>
          <a:p>
            <a:fld id="{19BB7DA4-2697-4546-83A3-2C93572BA837}" type="slidenum">
              <a:rPr lang="en-US" smtClean="0"/>
              <a:pPr/>
              <a:t>23</a:t>
            </a:fld>
            <a:endParaRPr lang="en-US" dirty="0"/>
          </a:p>
        </p:txBody>
      </p:sp>
    </p:spTree>
    <p:extLst>
      <p:ext uri="{BB962C8B-B14F-4D97-AF65-F5344CB8AC3E}">
        <p14:creationId xmlns:p14="http://schemas.microsoft.com/office/powerpoint/2010/main" val="2424597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24</a:t>
            </a:fld>
            <a:endParaRPr lang="en-US" dirty="0">
              <a:solidFill>
                <a:prstClr val="black">
                  <a:tint val="75000"/>
                </a:prstClr>
              </a:solidFill>
              <a:latin typeface="Calibri"/>
            </a:endParaRPr>
          </a:p>
        </p:txBody>
      </p:sp>
      <p:sp>
        <p:nvSpPr>
          <p:cNvPr id="6" name="Title 5">
            <a:extLst>
              <a:ext uri="{FF2B5EF4-FFF2-40B4-BE49-F238E27FC236}">
                <a16:creationId xmlns:a16="http://schemas.microsoft.com/office/drawing/2014/main" id="{C9E8EAFA-6FD0-40B2-80EA-C43E843E54C1}"/>
              </a:ext>
            </a:extLst>
          </p:cNvPr>
          <p:cNvSpPr>
            <a:spLocks noGrp="1"/>
          </p:cNvSpPr>
          <p:nvPr>
            <p:ph type="title"/>
          </p:nvPr>
        </p:nvSpPr>
        <p:spPr/>
        <p:txBody>
          <a:bodyPr/>
          <a:lstStyle/>
          <a:p>
            <a:r>
              <a:rPr lang="en-US" dirty="0"/>
              <a:t>Poster Abstract Submission</a:t>
            </a:r>
          </a:p>
        </p:txBody>
      </p:sp>
      <p:sp>
        <p:nvSpPr>
          <p:cNvPr id="8" name="Content Placeholder 7">
            <a:extLst>
              <a:ext uri="{FF2B5EF4-FFF2-40B4-BE49-F238E27FC236}">
                <a16:creationId xmlns:a16="http://schemas.microsoft.com/office/drawing/2014/main" id="{E00296D7-A78F-4BF9-B014-E187EC6F9CEC}"/>
              </a:ext>
            </a:extLst>
          </p:cNvPr>
          <p:cNvSpPr>
            <a:spLocks noGrp="1"/>
          </p:cNvSpPr>
          <p:nvPr>
            <p:ph idx="1"/>
          </p:nvPr>
        </p:nvSpPr>
        <p:spPr>
          <a:xfrm>
            <a:off x="609600" y="1597794"/>
            <a:ext cx="10972800" cy="4423495"/>
          </a:xfrm>
        </p:spPr>
        <p:txBody>
          <a:bodyPr>
            <a:normAutofit/>
          </a:bodyPr>
          <a:lstStyle/>
          <a:p>
            <a:pPr marL="0" indent="0" algn="ctr">
              <a:buNone/>
            </a:pPr>
            <a:r>
              <a:rPr lang="en-US" b="1" dirty="0"/>
              <a:t>Key Dates for Abstracts:</a:t>
            </a:r>
            <a:endParaRPr lang="en-US" dirty="0"/>
          </a:p>
          <a:p>
            <a:r>
              <a:rPr lang="en-US" dirty="0"/>
              <a:t>Abstract submission deadline: February 7, 2021 at 3 p.m. CT</a:t>
            </a:r>
          </a:p>
          <a:p>
            <a:r>
              <a:rPr lang="en-US" dirty="0"/>
              <a:t>Notification of acceptance: March 1, 2021</a:t>
            </a:r>
          </a:p>
          <a:p>
            <a:r>
              <a:rPr lang="en-US" dirty="0"/>
              <a:t>Poster details will be provided when an abstract has been accepted.</a:t>
            </a:r>
            <a:br>
              <a:rPr lang="en-US" dirty="0"/>
            </a:br>
            <a:endParaRPr lang="en-US" dirty="0"/>
          </a:p>
        </p:txBody>
      </p:sp>
    </p:spTree>
    <p:extLst>
      <p:ext uri="{BB962C8B-B14F-4D97-AF65-F5344CB8AC3E}">
        <p14:creationId xmlns:p14="http://schemas.microsoft.com/office/powerpoint/2010/main" val="2304843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25</a:t>
            </a:fld>
            <a:endParaRPr lang="en-US" dirty="0">
              <a:solidFill>
                <a:prstClr val="black">
                  <a:tint val="75000"/>
                </a:prstClr>
              </a:solidFill>
              <a:latin typeface="Calibri"/>
            </a:endParaRPr>
          </a:p>
        </p:txBody>
      </p:sp>
      <p:sp>
        <p:nvSpPr>
          <p:cNvPr id="6" name="Title 5">
            <a:extLst>
              <a:ext uri="{FF2B5EF4-FFF2-40B4-BE49-F238E27FC236}">
                <a16:creationId xmlns:a16="http://schemas.microsoft.com/office/drawing/2014/main" id="{C9E8EAFA-6FD0-40B2-80EA-C43E843E54C1}"/>
              </a:ext>
            </a:extLst>
          </p:cNvPr>
          <p:cNvSpPr>
            <a:spLocks noGrp="1"/>
          </p:cNvSpPr>
          <p:nvPr>
            <p:ph type="title"/>
          </p:nvPr>
        </p:nvSpPr>
        <p:spPr/>
        <p:txBody>
          <a:bodyPr/>
          <a:lstStyle/>
          <a:p>
            <a:r>
              <a:rPr lang="en-US" dirty="0"/>
              <a:t>Poster Abstract Submission Guidelines</a:t>
            </a:r>
          </a:p>
        </p:txBody>
      </p:sp>
      <p:sp>
        <p:nvSpPr>
          <p:cNvPr id="8" name="Content Placeholder 7">
            <a:extLst>
              <a:ext uri="{FF2B5EF4-FFF2-40B4-BE49-F238E27FC236}">
                <a16:creationId xmlns:a16="http://schemas.microsoft.com/office/drawing/2014/main" id="{E00296D7-A78F-4BF9-B014-E187EC6F9CEC}"/>
              </a:ext>
            </a:extLst>
          </p:cNvPr>
          <p:cNvSpPr>
            <a:spLocks noGrp="1"/>
          </p:cNvSpPr>
          <p:nvPr>
            <p:ph idx="1"/>
          </p:nvPr>
        </p:nvSpPr>
        <p:spPr>
          <a:xfrm>
            <a:off x="170481" y="1597794"/>
            <a:ext cx="11848455" cy="4423495"/>
          </a:xfrm>
        </p:spPr>
        <p:txBody>
          <a:bodyPr>
            <a:normAutofit/>
          </a:bodyPr>
          <a:lstStyle/>
          <a:p>
            <a:pPr marL="0" indent="0" algn="ctr">
              <a:buNone/>
            </a:pPr>
            <a:r>
              <a:rPr lang="en-US" dirty="0"/>
              <a:t>Poster Submissions for </a:t>
            </a:r>
            <a:r>
              <a:rPr lang="en-US" b="1" dirty="0"/>
              <a:t>Quality Improvement </a:t>
            </a:r>
            <a:r>
              <a:rPr lang="en-US" dirty="0"/>
              <a:t>Projects should include:</a:t>
            </a:r>
          </a:p>
          <a:p>
            <a:pPr lvl="0"/>
            <a:r>
              <a:rPr lang="en-US" dirty="0"/>
              <a:t>Problem Statement</a:t>
            </a:r>
          </a:p>
          <a:p>
            <a:pPr lvl="0"/>
            <a:r>
              <a:rPr lang="en-US" dirty="0"/>
              <a:t>Goals</a:t>
            </a:r>
          </a:p>
          <a:p>
            <a:pPr lvl="0"/>
            <a:r>
              <a:rPr lang="en-US" dirty="0"/>
              <a:t>Improvement Strategies</a:t>
            </a:r>
          </a:p>
          <a:p>
            <a:pPr lvl="0"/>
            <a:r>
              <a:rPr lang="en-US" dirty="0"/>
              <a:t>Results</a:t>
            </a:r>
          </a:p>
          <a:p>
            <a:pPr lvl="0"/>
            <a:r>
              <a:rPr lang="en-US" dirty="0"/>
              <a:t>Challenges/Lessons Learned</a:t>
            </a:r>
          </a:p>
          <a:p>
            <a:pPr lvl="0"/>
            <a:r>
              <a:rPr lang="en-US" dirty="0"/>
              <a:t>Success Factors</a:t>
            </a:r>
          </a:p>
          <a:p>
            <a:pPr marL="0" indent="0">
              <a:buNone/>
            </a:pPr>
            <a:endParaRPr lang="en-US" dirty="0"/>
          </a:p>
        </p:txBody>
      </p:sp>
    </p:spTree>
    <p:extLst>
      <p:ext uri="{BB962C8B-B14F-4D97-AF65-F5344CB8AC3E}">
        <p14:creationId xmlns:p14="http://schemas.microsoft.com/office/powerpoint/2010/main" val="86480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177D4-A72B-4ADA-A931-F207D82586B4}"/>
              </a:ext>
            </a:extLst>
          </p:cNvPr>
          <p:cNvSpPr>
            <a:spLocks noGrp="1"/>
          </p:cNvSpPr>
          <p:nvPr>
            <p:ph type="title"/>
          </p:nvPr>
        </p:nvSpPr>
        <p:spPr/>
        <p:txBody>
          <a:bodyPr/>
          <a:lstStyle/>
          <a:p>
            <a:r>
              <a:rPr lang="en-US" dirty="0"/>
              <a:t>2021 Poster Abstract Information</a:t>
            </a:r>
          </a:p>
        </p:txBody>
      </p:sp>
      <p:sp>
        <p:nvSpPr>
          <p:cNvPr id="3" name="Content Placeholder 2">
            <a:extLst>
              <a:ext uri="{FF2B5EF4-FFF2-40B4-BE49-F238E27FC236}">
                <a16:creationId xmlns:a16="http://schemas.microsoft.com/office/drawing/2014/main" id="{C3F732E6-4934-4712-A5FC-A0031677501A}"/>
              </a:ext>
            </a:extLst>
          </p:cNvPr>
          <p:cNvSpPr>
            <a:spLocks noGrp="1"/>
          </p:cNvSpPr>
          <p:nvPr>
            <p:ph idx="1"/>
          </p:nvPr>
        </p:nvSpPr>
        <p:spPr>
          <a:xfrm>
            <a:off x="607017" y="1177772"/>
            <a:ext cx="10972800" cy="4502455"/>
          </a:xfrm>
        </p:spPr>
        <p:txBody>
          <a:bodyPr/>
          <a:lstStyle/>
          <a:p>
            <a:pPr marL="0" indent="0" algn="ctr">
              <a:buNone/>
            </a:pPr>
            <a:r>
              <a:rPr lang="en-US" dirty="0"/>
              <a:t>Poster submissions for </a:t>
            </a:r>
            <a:r>
              <a:rPr lang="en-US" b="1" dirty="0"/>
              <a:t>Research projects</a:t>
            </a:r>
            <a:r>
              <a:rPr lang="en-US" dirty="0"/>
              <a:t> should include:</a:t>
            </a:r>
          </a:p>
          <a:p>
            <a:r>
              <a:rPr lang="en-US" dirty="0"/>
              <a:t>Objective/Introduction</a:t>
            </a:r>
          </a:p>
          <a:p>
            <a:r>
              <a:rPr lang="en-US" dirty="0"/>
              <a:t>Methods</a:t>
            </a:r>
          </a:p>
          <a:p>
            <a:r>
              <a:rPr lang="en-US" dirty="0"/>
              <a:t>Results</a:t>
            </a:r>
          </a:p>
          <a:p>
            <a:r>
              <a:rPr lang="en-US" dirty="0"/>
              <a:t>Conclusions </a:t>
            </a:r>
          </a:p>
          <a:p>
            <a:endParaRPr lang="en-US" dirty="0"/>
          </a:p>
        </p:txBody>
      </p:sp>
      <p:sp>
        <p:nvSpPr>
          <p:cNvPr id="4" name="Slide Number Placeholder 3">
            <a:extLst>
              <a:ext uri="{FF2B5EF4-FFF2-40B4-BE49-F238E27FC236}">
                <a16:creationId xmlns:a16="http://schemas.microsoft.com/office/drawing/2014/main" id="{4D663596-9180-4BA5-849D-5BE92524BD9A}"/>
              </a:ext>
            </a:extLst>
          </p:cNvPr>
          <p:cNvSpPr>
            <a:spLocks noGrp="1"/>
          </p:cNvSpPr>
          <p:nvPr>
            <p:ph type="sldNum" sz="quarter" idx="10"/>
          </p:nvPr>
        </p:nvSpPr>
        <p:spPr/>
        <p:txBody>
          <a:bodyPr/>
          <a:lstStyle/>
          <a:p>
            <a:fld id="{19BB7DA4-2697-4546-83A3-2C93572BA837}" type="slidenum">
              <a:rPr lang="en-US" smtClean="0"/>
              <a:pPr/>
              <a:t>26</a:t>
            </a:fld>
            <a:endParaRPr lang="en-US" dirty="0"/>
          </a:p>
        </p:txBody>
      </p:sp>
    </p:spTree>
    <p:extLst>
      <p:ext uri="{BB962C8B-B14F-4D97-AF65-F5344CB8AC3E}">
        <p14:creationId xmlns:p14="http://schemas.microsoft.com/office/powerpoint/2010/main" val="4046066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27</a:t>
            </a:fld>
            <a:endParaRPr lang="en-US" dirty="0">
              <a:solidFill>
                <a:prstClr val="black">
                  <a:tint val="75000"/>
                </a:prstClr>
              </a:solidFill>
              <a:latin typeface="Calibri"/>
            </a:endParaRPr>
          </a:p>
        </p:txBody>
      </p:sp>
      <p:sp>
        <p:nvSpPr>
          <p:cNvPr id="6" name="Title 5">
            <a:extLst>
              <a:ext uri="{FF2B5EF4-FFF2-40B4-BE49-F238E27FC236}">
                <a16:creationId xmlns:a16="http://schemas.microsoft.com/office/drawing/2014/main" id="{C9E8EAFA-6FD0-40B2-80EA-C43E843E54C1}"/>
              </a:ext>
            </a:extLst>
          </p:cNvPr>
          <p:cNvSpPr>
            <a:spLocks noGrp="1"/>
          </p:cNvSpPr>
          <p:nvPr>
            <p:ph type="title"/>
          </p:nvPr>
        </p:nvSpPr>
        <p:spPr/>
        <p:txBody>
          <a:bodyPr/>
          <a:lstStyle/>
          <a:p>
            <a:r>
              <a:rPr lang="en-US" dirty="0"/>
              <a:t>Poster Abstract Submission</a:t>
            </a:r>
          </a:p>
        </p:txBody>
      </p:sp>
      <p:sp>
        <p:nvSpPr>
          <p:cNvPr id="8" name="Content Placeholder 7">
            <a:extLst>
              <a:ext uri="{FF2B5EF4-FFF2-40B4-BE49-F238E27FC236}">
                <a16:creationId xmlns:a16="http://schemas.microsoft.com/office/drawing/2014/main" id="{E00296D7-A78F-4BF9-B014-E187EC6F9CEC}"/>
              </a:ext>
            </a:extLst>
          </p:cNvPr>
          <p:cNvSpPr>
            <a:spLocks noGrp="1"/>
          </p:cNvSpPr>
          <p:nvPr>
            <p:ph idx="1"/>
          </p:nvPr>
        </p:nvSpPr>
        <p:spPr>
          <a:xfrm>
            <a:off x="609600" y="1597794"/>
            <a:ext cx="10972800" cy="4423495"/>
          </a:xfrm>
        </p:spPr>
        <p:txBody>
          <a:bodyPr>
            <a:normAutofit/>
          </a:bodyPr>
          <a:lstStyle/>
          <a:p>
            <a:pPr marL="0" indent="0" algn="ctr">
              <a:buNone/>
            </a:pPr>
            <a:r>
              <a:rPr lang="en-US" b="1" dirty="0"/>
              <a:t>Reminder - Key Dates for Abstracts:</a:t>
            </a:r>
            <a:endParaRPr lang="en-US" dirty="0"/>
          </a:p>
          <a:p>
            <a:r>
              <a:rPr lang="en-US" dirty="0"/>
              <a:t>Abstract submission deadline: February 7, 2021 at 3 p.m. CT</a:t>
            </a:r>
          </a:p>
          <a:p>
            <a:r>
              <a:rPr lang="en-US" dirty="0"/>
              <a:t>Notification of acceptance: March 1, 2021</a:t>
            </a:r>
          </a:p>
          <a:p>
            <a:r>
              <a:rPr lang="en-US" dirty="0"/>
              <a:t>Poster details will be provided when an abstract has been accepted.</a:t>
            </a:r>
            <a:br>
              <a:rPr lang="en-US" dirty="0"/>
            </a:br>
            <a:endParaRPr lang="en-US" dirty="0"/>
          </a:p>
        </p:txBody>
      </p:sp>
    </p:spTree>
    <p:extLst>
      <p:ext uri="{BB962C8B-B14F-4D97-AF65-F5344CB8AC3E}">
        <p14:creationId xmlns:p14="http://schemas.microsoft.com/office/powerpoint/2010/main" val="1409312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E2435C-2289-41FA-9E98-DA3B9589AFDA}"/>
              </a:ext>
            </a:extLst>
          </p:cNvPr>
          <p:cNvSpPr>
            <a:spLocks noGrp="1"/>
          </p:cNvSpPr>
          <p:nvPr>
            <p:ph type="sldNum" sz="quarter" idx="10"/>
          </p:nvPr>
        </p:nvSpPr>
        <p:spPr/>
        <p:txBody>
          <a:bodyPr/>
          <a:lstStyle/>
          <a:p>
            <a:fld id="{19BB7DA4-2697-4546-83A3-2C93572BA837}" type="slidenum">
              <a:rPr lang="en-US" smtClean="0"/>
              <a:pPr/>
              <a:t>28</a:t>
            </a:fld>
            <a:endParaRPr lang="en-US" dirty="0"/>
          </a:p>
        </p:txBody>
      </p:sp>
      <p:sp>
        <p:nvSpPr>
          <p:cNvPr id="6" name="Title 5">
            <a:extLst>
              <a:ext uri="{FF2B5EF4-FFF2-40B4-BE49-F238E27FC236}">
                <a16:creationId xmlns:a16="http://schemas.microsoft.com/office/drawing/2014/main" id="{5A47F382-404B-426B-8259-7CE3115EACA6}"/>
              </a:ext>
            </a:extLst>
          </p:cNvPr>
          <p:cNvSpPr>
            <a:spLocks noGrp="1"/>
          </p:cNvSpPr>
          <p:nvPr>
            <p:ph type="title"/>
          </p:nvPr>
        </p:nvSpPr>
        <p:spPr/>
        <p:txBody>
          <a:bodyPr/>
          <a:lstStyle/>
          <a:p>
            <a:r>
              <a:rPr lang="en-US" dirty="0"/>
              <a:t>Past Posters </a:t>
            </a:r>
            <a:r>
              <a:rPr lang="en-US"/>
              <a:t>and Presentations</a:t>
            </a:r>
            <a:endParaRPr lang="en-US" dirty="0"/>
          </a:p>
        </p:txBody>
      </p:sp>
      <p:sp>
        <p:nvSpPr>
          <p:cNvPr id="8" name="Content Placeholder 7">
            <a:extLst>
              <a:ext uri="{FF2B5EF4-FFF2-40B4-BE49-F238E27FC236}">
                <a16:creationId xmlns:a16="http://schemas.microsoft.com/office/drawing/2014/main" id="{DE1629A1-45DD-40B2-BFCC-ED247521419F}"/>
              </a:ext>
            </a:extLst>
          </p:cNvPr>
          <p:cNvSpPr>
            <a:spLocks noGrp="1"/>
          </p:cNvSpPr>
          <p:nvPr>
            <p:ph idx="1"/>
          </p:nvPr>
        </p:nvSpPr>
        <p:spPr>
          <a:xfrm>
            <a:off x="609600" y="1464590"/>
            <a:ext cx="10972800" cy="4556699"/>
          </a:xfrm>
        </p:spPr>
        <p:txBody>
          <a:bodyPr>
            <a:normAutofit fontScale="77500" lnSpcReduction="20000"/>
          </a:bodyPr>
          <a:lstStyle/>
          <a:p>
            <a:pPr marL="0" indent="0" algn="ctr">
              <a:buNone/>
            </a:pPr>
            <a:r>
              <a:rPr lang="en-US" dirty="0"/>
              <a:t>2019 VQI@VAM Posters on the VQI Website</a:t>
            </a:r>
          </a:p>
          <a:p>
            <a:pPr marL="0" indent="0" algn="ctr">
              <a:buNone/>
            </a:pPr>
            <a:r>
              <a:rPr lang="en-US" u="sng" dirty="0">
                <a:hlinkClick r:id="rId3"/>
              </a:rPr>
              <a:t>https://www.vqi.org/national-data/vqi-annual-meeting-2019-june-11th-poster-session/</a:t>
            </a:r>
            <a:endParaRPr lang="en-US" dirty="0"/>
          </a:p>
          <a:p>
            <a:pPr marL="0" indent="0" algn="ctr">
              <a:buNone/>
            </a:pPr>
            <a:endParaRPr lang="en-US" dirty="0"/>
          </a:p>
          <a:p>
            <a:pPr marL="0" indent="0" algn="ctr">
              <a:buNone/>
            </a:pPr>
            <a:r>
              <a:rPr lang="en-US" dirty="0"/>
              <a:t>2020 Virtual VQI Annual Meeting Presentations</a:t>
            </a:r>
          </a:p>
          <a:p>
            <a:pPr marL="0" indent="0" algn="ctr">
              <a:buNone/>
            </a:pPr>
            <a:r>
              <a:rPr lang="en-US" dirty="0"/>
              <a:t> </a:t>
            </a:r>
            <a:r>
              <a:rPr lang="en-US" u="sng" dirty="0">
                <a:hlinkClick r:id="rId4"/>
              </a:rPr>
              <a:t>https://www.vqi.org/national-data/</a:t>
            </a:r>
            <a:br>
              <a:rPr lang="en-US" dirty="0"/>
            </a:br>
            <a:endParaRPr lang="en-US" dirty="0"/>
          </a:p>
          <a:p>
            <a:r>
              <a:rPr lang="en-US" dirty="0"/>
              <a:t>Both are located in the Members Only section of the </a:t>
            </a:r>
            <a:r>
              <a:rPr lang="en-US" u="sng" dirty="0">
                <a:hlinkClick r:id="rId5"/>
              </a:rPr>
              <a:t>www.vqi.org</a:t>
            </a:r>
            <a:r>
              <a:rPr lang="en-US" dirty="0"/>
              <a:t> website</a:t>
            </a:r>
          </a:p>
          <a:p>
            <a:pPr lvl="1"/>
            <a:r>
              <a:rPr lang="en-US" dirty="0"/>
              <a:t>For the Members Only section a separate log-in and password is needed. Contact Jen Correa at </a:t>
            </a:r>
            <a:r>
              <a:rPr lang="en-US" u="sng" dirty="0">
                <a:hlinkClick r:id="rId6"/>
              </a:rPr>
              <a:t>jcorrea@svspso.org</a:t>
            </a:r>
            <a:r>
              <a:rPr lang="en-US" dirty="0"/>
              <a:t> for access.</a:t>
            </a:r>
            <a:br>
              <a:rPr lang="en-US" dirty="0"/>
            </a:br>
            <a:endParaRPr lang="en-US" dirty="0"/>
          </a:p>
          <a:p>
            <a:pPr marL="57150" indent="0">
              <a:buNone/>
            </a:pPr>
            <a:r>
              <a:rPr lang="en-US" dirty="0"/>
              <a:t>Multiple abstracts can be submitted from one author, center, or region.</a:t>
            </a:r>
            <a:br>
              <a:rPr lang="en-US" dirty="0"/>
            </a:br>
            <a:endParaRPr lang="en-US" dirty="0"/>
          </a:p>
          <a:p>
            <a:pPr marL="0" indent="0" algn="ctr">
              <a:buNone/>
            </a:pPr>
            <a:endParaRPr lang="en-US" dirty="0"/>
          </a:p>
        </p:txBody>
      </p:sp>
    </p:spTree>
    <p:extLst>
      <p:ext uri="{BB962C8B-B14F-4D97-AF65-F5344CB8AC3E}">
        <p14:creationId xmlns:p14="http://schemas.microsoft.com/office/powerpoint/2010/main" val="2770559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35DB2A-D52E-406D-AE7B-30B00D352766}"/>
              </a:ext>
            </a:extLst>
          </p:cNvPr>
          <p:cNvSpPr>
            <a:spLocks noGrp="1"/>
          </p:cNvSpPr>
          <p:nvPr>
            <p:ph type="title"/>
          </p:nvPr>
        </p:nvSpPr>
        <p:spPr/>
        <p:txBody>
          <a:bodyPr/>
          <a:lstStyle/>
          <a:p>
            <a:endParaRPr lang="en-US" sz="4000" dirty="0"/>
          </a:p>
        </p:txBody>
      </p:sp>
      <p:pic>
        <p:nvPicPr>
          <p:cNvPr id="6" name="Content Placeholder 5">
            <a:extLst>
              <a:ext uri="{FF2B5EF4-FFF2-40B4-BE49-F238E27FC236}">
                <a16:creationId xmlns:a16="http://schemas.microsoft.com/office/drawing/2014/main" id="{850D5EA5-85A0-4A6B-BFDF-9738A33DB12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3619500" y="3078163"/>
            <a:ext cx="4953000" cy="2286000"/>
          </a:xfrm>
          <a:noFill/>
        </p:spPr>
      </p:pic>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nchor="ctr">
            <a:normAutofit/>
          </a:bodyPr>
          <a:lstStyle/>
          <a:p>
            <a:pPr>
              <a:spcAft>
                <a:spcPts val="600"/>
              </a:spcAft>
            </a:pPr>
            <a:fld id="{19BB7DA4-2697-4546-83A3-2C93572BA837}" type="slidenum">
              <a:rPr lang="en-US" smtClean="0"/>
              <a:pPr>
                <a:spcAft>
                  <a:spcPts val="600"/>
                </a:spcAft>
              </a:pPr>
              <a:t>29</a:t>
            </a:fld>
            <a:endParaRPr lang="en-US"/>
          </a:p>
        </p:txBody>
      </p:sp>
    </p:spTree>
    <p:extLst>
      <p:ext uri="{BB962C8B-B14F-4D97-AF65-F5344CB8AC3E}">
        <p14:creationId xmlns:p14="http://schemas.microsoft.com/office/powerpoint/2010/main" val="206033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6EAD-6884-4FC9-B90A-B85D792C39D4}"/>
              </a:ext>
            </a:extLst>
          </p:cNvPr>
          <p:cNvSpPr>
            <a:spLocks noGrp="1"/>
          </p:cNvSpPr>
          <p:nvPr>
            <p:ph type="title"/>
          </p:nvPr>
        </p:nvSpPr>
        <p:spPr/>
        <p:txBody>
          <a:bodyPr/>
          <a:lstStyle/>
          <a:p>
            <a:r>
              <a:rPr lang="en-US" dirty="0"/>
              <a:t>Meeting agenda and minutes (page 2)</a:t>
            </a:r>
          </a:p>
        </p:txBody>
      </p:sp>
      <p:sp>
        <p:nvSpPr>
          <p:cNvPr id="3" name="Content Placeholder 2">
            <a:extLst>
              <a:ext uri="{FF2B5EF4-FFF2-40B4-BE49-F238E27FC236}">
                <a16:creationId xmlns:a16="http://schemas.microsoft.com/office/drawing/2014/main" id="{4D4B635B-E7E8-4A9E-9D02-9D49856D08C4}"/>
              </a:ext>
            </a:extLst>
          </p:cNvPr>
          <p:cNvSpPr>
            <a:spLocks noGrp="1"/>
          </p:cNvSpPr>
          <p:nvPr>
            <p:ph idx="1"/>
          </p:nvPr>
        </p:nvSpPr>
        <p:spPr>
          <a:xfrm>
            <a:off x="609600" y="1123950"/>
            <a:ext cx="10972800" cy="5062694"/>
          </a:xfrm>
        </p:spPr>
        <p:txBody>
          <a:bodyPr>
            <a:normAutofit/>
          </a:bodyPr>
          <a:lstStyle/>
          <a:p>
            <a:r>
              <a:rPr lang="en-US" dirty="0"/>
              <a:t>Combining Documentation and LTFU focus calls</a:t>
            </a:r>
          </a:p>
          <a:p>
            <a:pPr lvl="1"/>
            <a:r>
              <a:rPr lang="en-US" dirty="0"/>
              <a:t>In order to streamline time commitment from 4 calls to 2 calls, I’m combining Documentation and LTFU calls and D/C Meds and Clinical calls. </a:t>
            </a:r>
          </a:p>
          <a:p>
            <a:r>
              <a:rPr lang="en-US" dirty="0"/>
              <a:t>Future schedule for LTFU and Documentation focus call</a:t>
            </a:r>
          </a:p>
          <a:p>
            <a:pPr lvl="1"/>
            <a:r>
              <a:rPr lang="en-US" dirty="0"/>
              <a:t>All focus calls will be on a quarterly schedule. Next call for this group will be Friday, April 16</a:t>
            </a:r>
            <a:r>
              <a:rPr lang="en-US" baseline="30000" dirty="0"/>
              <a:t>th</a:t>
            </a:r>
            <a:r>
              <a:rPr lang="en-US" dirty="0"/>
              <a:t> at 12n CT. Will cancel all current invites and issue new ones with the quarterly schedule. </a:t>
            </a:r>
          </a:p>
          <a:p>
            <a:pPr lvl="1"/>
            <a:r>
              <a:rPr lang="en-US" dirty="0"/>
              <a:t>Schedule will be Jan, April, July, Oct on the 3</a:t>
            </a:r>
            <a:r>
              <a:rPr lang="en-US" baseline="30000" dirty="0"/>
              <a:t>rd</a:t>
            </a:r>
            <a:r>
              <a:rPr lang="en-US" dirty="0"/>
              <a:t> Friday, unless a schedule conflict. </a:t>
            </a:r>
          </a:p>
          <a:p>
            <a:endParaRPr lang="en-US" dirty="0"/>
          </a:p>
        </p:txBody>
      </p:sp>
      <p:sp>
        <p:nvSpPr>
          <p:cNvPr id="4" name="Slide Number Placeholder 3">
            <a:extLst>
              <a:ext uri="{FF2B5EF4-FFF2-40B4-BE49-F238E27FC236}">
                <a16:creationId xmlns:a16="http://schemas.microsoft.com/office/drawing/2014/main" id="{ECC1D0B8-108F-4534-A271-D0D23DF8661F}"/>
              </a:ext>
            </a:extLst>
          </p:cNvPr>
          <p:cNvSpPr>
            <a:spLocks noGrp="1"/>
          </p:cNvSpPr>
          <p:nvPr>
            <p:ph type="sldNum" sz="quarter" idx="10"/>
          </p:nvPr>
        </p:nvSpPr>
        <p:spPr/>
        <p:txBody>
          <a:bodyPr/>
          <a:lstStyle/>
          <a:p>
            <a:fld id="{19BB7DA4-2697-4546-83A3-2C93572BA837}" type="slidenum">
              <a:rPr lang="en-US" smtClean="0"/>
              <a:pPr/>
              <a:t>3</a:t>
            </a:fld>
            <a:endParaRPr lang="en-US" dirty="0"/>
          </a:p>
        </p:txBody>
      </p:sp>
    </p:spTree>
    <p:extLst>
      <p:ext uri="{BB962C8B-B14F-4D97-AF65-F5344CB8AC3E}">
        <p14:creationId xmlns:p14="http://schemas.microsoft.com/office/powerpoint/2010/main" val="18618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C85F61-74D3-453C-9803-64142F0F120B}"/>
              </a:ext>
            </a:extLst>
          </p:cNvPr>
          <p:cNvSpPr>
            <a:spLocks noGrp="1"/>
          </p:cNvSpPr>
          <p:nvPr>
            <p:ph type="title"/>
          </p:nvPr>
        </p:nvSpPr>
        <p:spPr>
          <a:xfrm>
            <a:off x="609600" y="3032955"/>
            <a:ext cx="10972800" cy="1472369"/>
          </a:xfrm>
        </p:spPr>
        <p:txBody>
          <a:bodyPr/>
          <a:lstStyle/>
          <a:p>
            <a:pPr algn="ctr"/>
            <a:r>
              <a:rPr lang="en-US" dirty="0"/>
              <a:t>2020 PARTICIPATION AWARD CHANGES</a:t>
            </a:r>
            <a:br>
              <a:rPr lang="en-US" dirty="0"/>
            </a:br>
            <a:endParaRPr lang="en-US" dirty="0"/>
          </a:p>
        </p:txBody>
      </p:sp>
      <p:sp>
        <p:nvSpPr>
          <p:cNvPr id="4" name="Slide Number Placeholder 3">
            <a:extLst>
              <a:ext uri="{FF2B5EF4-FFF2-40B4-BE49-F238E27FC236}">
                <a16:creationId xmlns:a16="http://schemas.microsoft.com/office/drawing/2014/main" id="{598151E1-BFB5-491E-897E-06AABB249D37}"/>
              </a:ext>
            </a:extLst>
          </p:cNvPr>
          <p:cNvSpPr>
            <a:spLocks noGrp="1"/>
          </p:cNvSpPr>
          <p:nvPr>
            <p:ph type="sldNum" sz="quarter" idx="10"/>
          </p:nvPr>
        </p:nvSpPr>
        <p:spPr/>
        <p:txBody>
          <a:bodyPr/>
          <a:lstStyle/>
          <a:p>
            <a:fld id="{19BB7DA4-2697-4546-83A3-2C93572BA837}" type="slidenum">
              <a:rPr lang="en-US" smtClean="0"/>
              <a:pPr/>
              <a:t>4</a:t>
            </a:fld>
            <a:endParaRPr lang="en-US" dirty="0"/>
          </a:p>
        </p:txBody>
      </p:sp>
    </p:spTree>
    <p:extLst>
      <p:ext uri="{BB962C8B-B14F-4D97-AF65-F5344CB8AC3E}">
        <p14:creationId xmlns:p14="http://schemas.microsoft.com/office/powerpoint/2010/main" val="272759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40" y="142081"/>
            <a:ext cx="6684987" cy="674384"/>
          </a:xfrm>
        </p:spPr>
        <p:txBody>
          <a:bodyPr>
            <a:normAutofit/>
          </a:bodyPr>
          <a:lstStyle/>
          <a:p>
            <a:r>
              <a:rPr lang="en-US" b="1" dirty="0">
                <a:solidFill>
                  <a:srgbClr val="C00000"/>
                </a:solidFill>
              </a:rPr>
              <a:t>Participation Award 2020 </a:t>
            </a:r>
          </a:p>
        </p:txBody>
      </p:sp>
      <p:sp>
        <p:nvSpPr>
          <p:cNvPr id="3" name="Content Placeholder 2"/>
          <p:cNvSpPr>
            <a:spLocks noGrp="1"/>
          </p:cNvSpPr>
          <p:nvPr>
            <p:ph idx="1"/>
          </p:nvPr>
        </p:nvSpPr>
        <p:spPr>
          <a:xfrm>
            <a:off x="714703" y="1653973"/>
            <a:ext cx="11088414" cy="3909573"/>
          </a:xfrm>
        </p:spPr>
        <p:txBody>
          <a:bodyPr>
            <a:normAutofit/>
          </a:bodyPr>
          <a:lstStyle/>
          <a:p>
            <a:pPr marL="0" lvl="0" indent="0">
              <a:buNone/>
            </a:pPr>
            <a:r>
              <a:rPr lang="en-US" b="1" dirty="0"/>
              <a:t>Scoring since release of Participation Award  </a:t>
            </a:r>
            <a:r>
              <a:rPr lang="en-US" b="1" dirty="0">
                <a:solidFill>
                  <a:srgbClr val="FF0000"/>
                </a:solidFill>
              </a:rPr>
              <a:t>(pre COVID-19)</a:t>
            </a:r>
          </a:p>
          <a:p>
            <a:pPr lvl="0"/>
            <a:r>
              <a:rPr lang="en-US" b="1" dirty="0"/>
              <a:t>Four categories scored, each on a 0-6 point scale</a:t>
            </a:r>
            <a:r>
              <a:rPr lang="en-US" dirty="0"/>
              <a:t>:</a:t>
            </a:r>
          </a:p>
          <a:p>
            <a:pPr lvl="1">
              <a:buFont typeface="Courier New" panose="02070309020205020404" pitchFamily="49" charset="0"/>
              <a:buChar char="o"/>
            </a:pPr>
            <a:r>
              <a:rPr lang="en-US" dirty="0"/>
              <a:t>LTFU (weighted 40%) </a:t>
            </a:r>
          </a:p>
          <a:p>
            <a:pPr lvl="1">
              <a:buFont typeface="Courier New" panose="02070309020205020404" pitchFamily="49" charset="0"/>
              <a:buChar char="o"/>
            </a:pPr>
            <a:r>
              <a:rPr lang="en-US" dirty="0"/>
              <a:t>Meeting attendance (weighted 30%)</a:t>
            </a:r>
          </a:p>
          <a:p>
            <a:pPr lvl="1">
              <a:buFont typeface="Courier New" panose="02070309020205020404" pitchFamily="49" charset="0"/>
              <a:buChar char="o"/>
            </a:pPr>
            <a:r>
              <a:rPr lang="en-US" dirty="0"/>
              <a:t>QI project involvement (weighted 20%) </a:t>
            </a:r>
          </a:p>
          <a:p>
            <a:pPr lvl="1">
              <a:buFont typeface="Courier New" panose="02070309020205020404" pitchFamily="49" charset="0"/>
              <a:buChar char="o"/>
            </a:pPr>
            <a:r>
              <a:rPr lang="en-US" dirty="0"/>
              <a:t>Number of registry subscriptions (weighted 10%)</a:t>
            </a:r>
          </a:p>
          <a:p>
            <a:pPr marL="457200" lvl="1" indent="0">
              <a:buNone/>
            </a:pPr>
            <a:endParaRPr lang="en-US" dirty="0"/>
          </a:p>
        </p:txBody>
      </p:sp>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5</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19802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3BB479-2052-4329-A13E-B92A23A1752E}"/>
              </a:ext>
            </a:extLst>
          </p:cNvPr>
          <p:cNvSpPr>
            <a:spLocks noGrp="1"/>
          </p:cNvSpPr>
          <p:nvPr>
            <p:ph type="title"/>
          </p:nvPr>
        </p:nvSpPr>
        <p:spPr/>
        <p:txBody>
          <a:bodyPr/>
          <a:lstStyle/>
          <a:p>
            <a:r>
              <a:rPr lang="en-US" dirty="0"/>
              <a:t>COVID-19 Factors</a:t>
            </a:r>
          </a:p>
        </p:txBody>
      </p:sp>
      <p:sp>
        <p:nvSpPr>
          <p:cNvPr id="6" name="Content Placeholder 5">
            <a:extLst>
              <a:ext uri="{FF2B5EF4-FFF2-40B4-BE49-F238E27FC236}">
                <a16:creationId xmlns:a16="http://schemas.microsoft.com/office/drawing/2014/main" id="{499A623A-83B9-49C5-AA46-323DB81CE1B1}"/>
              </a:ext>
            </a:extLst>
          </p:cNvPr>
          <p:cNvSpPr>
            <a:spLocks noGrp="1"/>
          </p:cNvSpPr>
          <p:nvPr>
            <p:ph idx="1"/>
          </p:nvPr>
        </p:nvSpPr>
        <p:spPr>
          <a:xfrm>
            <a:off x="838200" y="1371600"/>
            <a:ext cx="10515600" cy="4972050"/>
          </a:xfrm>
        </p:spPr>
        <p:txBody>
          <a:bodyPr>
            <a:normAutofit fontScale="62500" lnSpcReduction="20000"/>
          </a:bodyPr>
          <a:lstStyle/>
          <a:p>
            <a:pPr marL="0" indent="0" algn="ctr">
              <a:buNone/>
            </a:pPr>
            <a:r>
              <a:rPr lang="en-US" dirty="0">
                <a:solidFill>
                  <a:srgbClr val="FF0000"/>
                </a:solidFill>
                <a:latin typeface="Tahoma" panose="020B0604030504040204" pitchFamily="34" charset="0"/>
                <a:ea typeface="Calibri" panose="020F0502020204030204" pitchFamily="34" charset="0"/>
              </a:rPr>
              <a:t>We are aware that COVID-19 has put a significant strain on staff and resources</a:t>
            </a:r>
          </a:p>
          <a:p>
            <a:pPr marL="0" indent="0">
              <a:buNone/>
            </a:pPr>
            <a:endParaRPr lang="en-US" dirty="0">
              <a:solidFill>
                <a:srgbClr val="202020"/>
              </a:solidFill>
              <a:latin typeface="Tahoma" panose="020B0604030504040204" pitchFamily="34" charset="0"/>
              <a:ea typeface="Calibri" panose="020F0502020204030204" pitchFamily="34" charset="0"/>
            </a:endParaRPr>
          </a:p>
          <a:p>
            <a:r>
              <a:rPr lang="en-US" dirty="0">
                <a:solidFill>
                  <a:srgbClr val="202020"/>
                </a:solidFill>
                <a:latin typeface="Tahoma" panose="020B0604030504040204" pitchFamily="34" charset="0"/>
                <a:ea typeface="Calibri" panose="020F0502020204030204" pitchFamily="34" charset="0"/>
              </a:rPr>
              <a:t>Formal announcement sent out April 9, 2020</a:t>
            </a:r>
          </a:p>
          <a:p>
            <a:r>
              <a:rPr lang="en-US" dirty="0">
                <a:solidFill>
                  <a:srgbClr val="202020"/>
                </a:solidFill>
                <a:latin typeface="Tahoma" panose="020B0604030504040204" pitchFamily="34" charset="0"/>
                <a:ea typeface="Calibri" panose="020F0502020204030204" pitchFamily="34" charset="0"/>
              </a:rPr>
              <a:t>Personnel may be reassigned making the performance of usual operations difficult if not impossible </a:t>
            </a:r>
          </a:p>
          <a:p>
            <a:r>
              <a:rPr lang="en-US" dirty="0">
                <a:solidFill>
                  <a:srgbClr val="202020"/>
                </a:solidFill>
                <a:latin typeface="Tahoma" panose="020B0604030504040204" pitchFamily="34" charset="0"/>
                <a:ea typeface="Calibri" panose="020F0502020204030204" pitchFamily="34" charset="0"/>
              </a:rPr>
              <a:t>Many patients have had their follow-up office visits delayed.  Resulting in patients being seen outside of the prescribed time period (9-21 months) which is beyond anyone’s control. </a:t>
            </a:r>
          </a:p>
          <a:p>
            <a:r>
              <a:rPr lang="en-US" dirty="0">
                <a:solidFill>
                  <a:srgbClr val="202020"/>
                </a:solidFill>
                <a:latin typeface="Tahoma" panose="020B0604030504040204" pitchFamily="34" charset="0"/>
                <a:ea typeface="Calibri" panose="020F0502020204030204" pitchFamily="34" charset="0"/>
              </a:rPr>
              <a:t>Workflow disruptions will cause delays in data entry and follow-up and VQI plans to make accommodations as a result. </a:t>
            </a:r>
          </a:p>
          <a:p>
            <a:r>
              <a:rPr lang="en-US" dirty="0">
                <a:solidFill>
                  <a:srgbClr val="202020"/>
                </a:solidFill>
                <a:latin typeface="Tahoma" panose="020B0604030504040204" pitchFamily="34" charset="0"/>
              </a:rPr>
              <a:t>All regional meetings were remote attendance only - regional meeting credit given to those who attended virtually.</a:t>
            </a:r>
          </a:p>
          <a:p>
            <a:r>
              <a:rPr lang="en-US" sz="3300" dirty="0">
                <a:solidFill>
                  <a:srgbClr val="202020"/>
                </a:solidFill>
                <a:latin typeface="Tahoma" panose="020B0604030504040204" pitchFamily="34" charset="0"/>
              </a:rPr>
              <a:t>Validation: 2019 selected sites will have 2 years to complete the process </a:t>
            </a:r>
          </a:p>
          <a:p>
            <a:pPr marL="0" indent="0">
              <a:buNone/>
            </a:pPr>
            <a:endParaRPr lang="en-US" dirty="0">
              <a:solidFill>
                <a:srgbClr val="FF0000"/>
              </a:solidFill>
              <a:latin typeface="Tahoma" panose="020B0604030504040204" pitchFamily="34" charset="0"/>
              <a:ea typeface="Calibri" panose="020F0502020204030204" pitchFamily="34" charset="0"/>
            </a:endParaRPr>
          </a:p>
          <a:p>
            <a:pPr marL="0" indent="0">
              <a:buNone/>
            </a:pPr>
            <a:r>
              <a:rPr lang="en-US" dirty="0">
                <a:solidFill>
                  <a:srgbClr val="FF0000"/>
                </a:solidFill>
                <a:latin typeface="Tahoma" panose="020B0604030504040204" pitchFamily="34" charset="0"/>
                <a:ea typeface="Calibri" panose="020F0502020204030204" pitchFamily="34" charset="0"/>
              </a:rPr>
              <a:t>The SVS VQI will do our best to assure that any temporary workflow disruption will not have a negative impact on SVS VQI work or subsequent participation awards.</a:t>
            </a:r>
            <a:br>
              <a:rPr lang="en-US" dirty="0">
                <a:solidFill>
                  <a:srgbClr val="FF0000"/>
                </a:solidFill>
                <a:latin typeface="Tahoma" panose="020B0604030504040204" pitchFamily="34" charset="0"/>
                <a:ea typeface="Calibri" panose="020F0502020204030204" pitchFamily="34" charset="0"/>
              </a:rPr>
            </a:br>
            <a:endParaRPr lang="en-US" dirty="0">
              <a:solidFill>
                <a:srgbClr val="FF0000"/>
              </a:solidFill>
            </a:endParaRPr>
          </a:p>
        </p:txBody>
      </p:sp>
    </p:spTree>
    <p:extLst>
      <p:ext uri="{BB962C8B-B14F-4D97-AF65-F5344CB8AC3E}">
        <p14:creationId xmlns:p14="http://schemas.microsoft.com/office/powerpoint/2010/main" val="30688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Participation Award 2020 UPDATE</a:t>
            </a:r>
          </a:p>
        </p:txBody>
      </p:sp>
      <p:sp>
        <p:nvSpPr>
          <p:cNvPr id="5" name="Content Placeholder 4">
            <a:extLst>
              <a:ext uri="{FF2B5EF4-FFF2-40B4-BE49-F238E27FC236}">
                <a16:creationId xmlns:a16="http://schemas.microsoft.com/office/drawing/2014/main" id="{365F10E3-A82E-4237-B33A-C9095170DD93}"/>
              </a:ext>
            </a:extLst>
          </p:cNvPr>
          <p:cNvSpPr>
            <a:spLocks noGrp="1"/>
          </p:cNvSpPr>
          <p:nvPr>
            <p:ph idx="1"/>
          </p:nvPr>
        </p:nvSpPr>
        <p:spPr>
          <a:xfrm>
            <a:off x="609600" y="1490837"/>
            <a:ext cx="10972800" cy="3600400"/>
          </a:xfrm>
        </p:spPr>
        <p:txBody>
          <a:bodyPr>
            <a:normAutofit fontScale="92500"/>
          </a:bodyPr>
          <a:lstStyle/>
          <a:p>
            <a:pPr marL="0" indent="0" algn="ctr">
              <a:buNone/>
            </a:pPr>
            <a:r>
              <a:rPr lang="en-US" dirty="0"/>
              <a:t>MAJOR CHANGE</a:t>
            </a:r>
          </a:p>
          <a:p>
            <a:r>
              <a:rPr lang="en-US" dirty="0"/>
              <a:t>Long Term Follow-Up 2018 cases</a:t>
            </a:r>
          </a:p>
          <a:p>
            <a:pPr lvl="1"/>
            <a:r>
              <a:rPr lang="en-US" dirty="0"/>
              <a:t>COVID-19 affect</a:t>
            </a:r>
          </a:p>
          <a:p>
            <a:pPr lvl="1"/>
            <a:r>
              <a:rPr lang="en-US" dirty="0"/>
              <a:t>Remove LFTU from the 2020 Participation Award – </a:t>
            </a:r>
            <a:r>
              <a:rPr lang="en-US" b="1" dirty="0">
                <a:solidFill>
                  <a:srgbClr val="FF0000"/>
                </a:solidFill>
              </a:rPr>
              <a:t>BUT…</a:t>
            </a:r>
          </a:p>
          <a:p>
            <a:pPr lvl="1"/>
            <a:r>
              <a:rPr lang="en-US" dirty="0"/>
              <a:t>Acknowledge centers that maintained, improved LTFU with a certificate</a:t>
            </a:r>
          </a:p>
          <a:p>
            <a:pPr lvl="2"/>
            <a:r>
              <a:rPr lang="en-US" dirty="0"/>
              <a:t>Centers in top 25% for 2018 LTFU rates </a:t>
            </a:r>
          </a:p>
          <a:p>
            <a:pPr lvl="2"/>
            <a:r>
              <a:rPr lang="en-US" dirty="0"/>
              <a:t>Statistically significant increase in LTFU rate from 2017 to 2018</a:t>
            </a:r>
          </a:p>
          <a:p>
            <a:pPr lvl="2"/>
            <a:endParaRPr lang="en-US" dirty="0"/>
          </a:p>
        </p:txBody>
      </p:sp>
      <p:sp>
        <p:nvSpPr>
          <p:cNvPr id="4" name="Slide Number Placeholder 3"/>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7</a:t>
            </a:fld>
            <a:endParaRPr lang="en-US" dirty="0">
              <a:solidFill>
                <a:prstClr val="black">
                  <a:tint val="75000"/>
                </a:prstClr>
              </a:solidFill>
              <a:latin typeface="Calibri"/>
            </a:endParaRPr>
          </a:p>
        </p:txBody>
      </p:sp>
      <p:sp>
        <p:nvSpPr>
          <p:cNvPr id="3" name="Rectangle 2">
            <a:extLst>
              <a:ext uri="{FF2B5EF4-FFF2-40B4-BE49-F238E27FC236}">
                <a16:creationId xmlns:a16="http://schemas.microsoft.com/office/drawing/2014/main" id="{67E744A5-7313-40CD-8AEE-AFE8D9E09CF0}"/>
              </a:ext>
            </a:extLst>
          </p:cNvPr>
          <p:cNvSpPr/>
          <p:nvPr/>
        </p:nvSpPr>
        <p:spPr>
          <a:xfrm>
            <a:off x="1358684" y="5091237"/>
            <a:ext cx="9699357" cy="369332"/>
          </a:xfrm>
          <a:prstGeom prst="rect">
            <a:avLst/>
          </a:prstGeom>
        </p:spPr>
        <p:txBody>
          <a:bodyPr wrap="square">
            <a:spAutoFit/>
          </a:bodyPr>
          <a:lstStyle/>
          <a:p>
            <a:r>
              <a:rPr lang="en-US" dirty="0"/>
              <a:t> </a:t>
            </a:r>
          </a:p>
        </p:txBody>
      </p:sp>
    </p:spTree>
    <p:extLst>
      <p:ext uri="{BB962C8B-B14F-4D97-AF65-F5344CB8AC3E}">
        <p14:creationId xmlns:p14="http://schemas.microsoft.com/office/powerpoint/2010/main" val="122942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6617EF-B983-4CA8-B4B2-4D15F6BA9336}"/>
              </a:ext>
            </a:extLst>
          </p:cNvPr>
          <p:cNvSpPr>
            <a:spLocks noGrp="1"/>
          </p:cNvSpPr>
          <p:nvPr>
            <p:ph type="title"/>
          </p:nvPr>
        </p:nvSpPr>
        <p:spPr>
          <a:xfrm>
            <a:off x="84381" y="91419"/>
            <a:ext cx="8913316" cy="745291"/>
          </a:xfrm>
        </p:spPr>
        <p:txBody>
          <a:bodyPr/>
          <a:lstStyle/>
          <a:p>
            <a:r>
              <a:rPr lang="en-US" b="1" dirty="0"/>
              <a:t>Participation</a:t>
            </a:r>
            <a:r>
              <a:rPr lang="en-US" dirty="0"/>
              <a:t> </a:t>
            </a:r>
            <a:r>
              <a:rPr lang="en-US" b="1" dirty="0"/>
              <a:t>Award 2020 – Regional Meeting Attendance</a:t>
            </a:r>
            <a:endParaRPr lang="en-US" dirty="0"/>
          </a:p>
        </p:txBody>
      </p:sp>
      <p:sp>
        <p:nvSpPr>
          <p:cNvPr id="7" name="Content Placeholder 6">
            <a:extLst>
              <a:ext uri="{FF2B5EF4-FFF2-40B4-BE49-F238E27FC236}">
                <a16:creationId xmlns:a16="http://schemas.microsoft.com/office/drawing/2014/main" id="{9A41B247-203A-47AD-9B04-1E04AB9FCBCA}"/>
              </a:ext>
            </a:extLst>
          </p:cNvPr>
          <p:cNvSpPr>
            <a:spLocks noGrp="1"/>
          </p:cNvSpPr>
          <p:nvPr>
            <p:ph idx="1"/>
          </p:nvPr>
        </p:nvSpPr>
        <p:spPr>
          <a:xfrm>
            <a:off x="609600" y="1003196"/>
            <a:ext cx="10972800" cy="5092803"/>
          </a:xfrm>
        </p:spPr>
        <p:txBody>
          <a:bodyPr>
            <a:normAutofit fontScale="85000" lnSpcReduction="10000"/>
          </a:bodyPr>
          <a:lstStyle/>
          <a:p>
            <a:pPr marL="0" indent="0" algn="ctr">
              <a:buNone/>
            </a:pPr>
            <a:r>
              <a:rPr lang="en-US" sz="4600" b="1" dirty="0"/>
              <a:t>Current Regional Meeting Attendance Criteria</a:t>
            </a:r>
            <a:endParaRPr lang="en-US" sz="4600" dirty="0"/>
          </a:p>
          <a:p>
            <a:r>
              <a:rPr lang="en-US" sz="2900" dirty="0"/>
              <a:t>Each regional meeting will be scored on a 0-3 point scale/regional meeting</a:t>
            </a:r>
          </a:p>
          <a:p>
            <a:pPr lvl="1"/>
            <a:r>
              <a:rPr lang="en-US" sz="2900" dirty="0"/>
              <a:t>Only remote meetings offered due to COVID-19. Attendance points rewarded. </a:t>
            </a:r>
          </a:p>
          <a:p>
            <a:pPr lvl="1"/>
            <a:r>
              <a:rPr lang="en-US" sz="2900" dirty="0"/>
              <a:t>For centers with 3 or more </a:t>
            </a:r>
            <a:r>
              <a:rPr lang="en-US" sz="2900" b="1" dirty="0"/>
              <a:t>MDs</a:t>
            </a:r>
            <a:r>
              <a:rPr lang="en-US" sz="2900" dirty="0"/>
              <a:t>, 1 point for each </a:t>
            </a:r>
            <a:r>
              <a:rPr lang="en-US" sz="2900" b="1" dirty="0"/>
              <a:t>MD </a:t>
            </a:r>
            <a:r>
              <a:rPr lang="en-US" sz="2900" dirty="0"/>
              <a:t>attending, up to a max of 3 points</a:t>
            </a:r>
          </a:p>
          <a:p>
            <a:pPr lvl="1"/>
            <a:r>
              <a:rPr lang="en-US" sz="2900" dirty="0"/>
              <a:t>If site has only 2 </a:t>
            </a:r>
            <a:r>
              <a:rPr lang="en-US" sz="2900" b="1" dirty="0"/>
              <a:t>MDs</a:t>
            </a:r>
            <a:r>
              <a:rPr lang="en-US" sz="2900" dirty="0"/>
              <a:t> and 1 attends, 2 points</a:t>
            </a:r>
          </a:p>
          <a:p>
            <a:pPr lvl="1"/>
            <a:r>
              <a:rPr lang="en-US" sz="2900" dirty="0"/>
              <a:t>If site has &lt;3 </a:t>
            </a:r>
            <a:r>
              <a:rPr lang="en-US" sz="2900" b="1" dirty="0"/>
              <a:t>MDs</a:t>
            </a:r>
            <a:r>
              <a:rPr lang="en-US" sz="2900" dirty="0"/>
              <a:t> and all attend, 3 points</a:t>
            </a:r>
          </a:p>
          <a:p>
            <a:pPr lvl="1"/>
            <a:r>
              <a:rPr lang="en-US" sz="2900" dirty="0"/>
              <a:t>Support staff will receive a maximum of 1 point </a:t>
            </a:r>
          </a:p>
          <a:p>
            <a:pPr lvl="2"/>
            <a:r>
              <a:rPr lang="en-US" sz="2500" dirty="0"/>
              <a:t>Ex – if 1, 3, or 5… support staff at a center attended a meeting, the center will get 1 point</a:t>
            </a:r>
          </a:p>
          <a:p>
            <a:pPr lvl="1"/>
            <a:r>
              <a:rPr lang="en-US" sz="2900" dirty="0"/>
              <a:t>Regional physician leaders and regional lead data managers will get one extra point</a:t>
            </a:r>
          </a:p>
          <a:p>
            <a:pPr lvl="1"/>
            <a:endParaRPr lang="en-US" sz="2900" dirty="0"/>
          </a:p>
          <a:p>
            <a:pPr lvl="1"/>
            <a:endParaRPr lang="en-US" sz="2900" dirty="0"/>
          </a:p>
          <a:p>
            <a:pPr lvl="1"/>
            <a:endParaRPr lang="en-US" sz="2900" dirty="0"/>
          </a:p>
          <a:p>
            <a:pPr lvl="1"/>
            <a:endParaRPr lang="en-US" sz="2900" dirty="0">
              <a:highlight>
                <a:srgbClr val="FFFF00"/>
              </a:highlight>
            </a:endParaRPr>
          </a:p>
          <a:p>
            <a:endParaRPr lang="en-US" dirty="0"/>
          </a:p>
        </p:txBody>
      </p:sp>
      <p:sp>
        <p:nvSpPr>
          <p:cNvPr id="5" name="Slide Number Placeholder 4">
            <a:extLst>
              <a:ext uri="{FF2B5EF4-FFF2-40B4-BE49-F238E27FC236}">
                <a16:creationId xmlns:a16="http://schemas.microsoft.com/office/drawing/2014/main" id="{0C3A650C-5BDB-444B-9494-96B42BF8E6AA}"/>
              </a:ext>
            </a:extLst>
          </p:cNvPr>
          <p:cNvSpPr>
            <a:spLocks noGrp="1"/>
          </p:cNvSpPr>
          <p:nvPr>
            <p:ph type="sldNum" sz="quarter" idx="10"/>
          </p:nvPr>
        </p:nvSpPr>
        <p:spPr/>
        <p:txBody>
          <a:bodyPr/>
          <a:lstStyle/>
          <a:p>
            <a:fld id="{19BB7DA4-2697-4546-83A3-2C93572BA837}" type="slidenum">
              <a:rPr lang="en-US" smtClean="0"/>
              <a:pPr/>
              <a:t>8</a:t>
            </a:fld>
            <a:endParaRPr lang="en-US" dirty="0"/>
          </a:p>
        </p:txBody>
      </p:sp>
    </p:spTree>
    <p:extLst>
      <p:ext uri="{BB962C8B-B14F-4D97-AF65-F5344CB8AC3E}">
        <p14:creationId xmlns:p14="http://schemas.microsoft.com/office/powerpoint/2010/main" val="361413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CEDD-233F-4102-9571-ADBA1B9DA93D}"/>
              </a:ext>
            </a:extLst>
          </p:cNvPr>
          <p:cNvSpPr>
            <a:spLocks noGrp="1"/>
          </p:cNvSpPr>
          <p:nvPr>
            <p:ph type="title"/>
          </p:nvPr>
        </p:nvSpPr>
        <p:spPr/>
        <p:txBody>
          <a:bodyPr/>
          <a:lstStyle/>
          <a:p>
            <a:r>
              <a:rPr lang="en-US" b="1" dirty="0"/>
              <a:t>Participation Award 2020 - QI Project Domain</a:t>
            </a:r>
          </a:p>
        </p:txBody>
      </p:sp>
      <p:sp>
        <p:nvSpPr>
          <p:cNvPr id="3" name="Content Placeholder 2">
            <a:extLst>
              <a:ext uri="{FF2B5EF4-FFF2-40B4-BE49-F238E27FC236}">
                <a16:creationId xmlns:a16="http://schemas.microsoft.com/office/drawing/2014/main" id="{20549468-2883-46A0-8550-861739CF957D}"/>
              </a:ext>
            </a:extLst>
          </p:cNvPr>
          <p:cNvSpPr>
            <a:spLocks noGrp="1"/>
          </p:cNvSpPr>
          <p:nvPr>
            <p:ph idx="1"/>
          </p:nvPr>
        </p:nvSpPr>
        <p:spPr>
          <a:xfrm>
            <a:off x="609600" y="1449092"/>
            <a:ext cx="10972800" cy="4737551"/>
          </a:xfrm>
        </p:spPr>
        <p:txBody>
          <a:bodyPr>
            <a:normAutofit fontScale="55000" lnSpcReduction="20000"/>
          </a:bodyPr>
          <a:lstStyle/>
          <a:p>
            <a:pPr marL="0" indent="0">
              <a:buNone/>
            </a:pPr>
            <a:r>
              <a:rPr lang="en-US" sz="4200" dirty="0"/>
              <a:t>Scoring on 0 – 6 point scale to keep consistent with other measures</a:t>
            </a:r>
          </a:p>
          <a:p>
            <a:pPr lvl="1"/>
            <a:r>
              <a:rPr lang="en-US" sz="4200" dirty="0"/>
              <a:t>Initiation of a QI Project, evidenced by submitting a Project Charter</a:t>
            </a:r>
          </a:p>
          <a:p>
            <a:pPr lvl="1"/>
            <a:r>
              <a:rPr lang="en-US" sz="4200" dirty="0"/>
              <a:t>Presenting a QI Project (presentation or poster) at a Regional VQI, *Regional Society Meeting, or *</a:t>
            </a:r>
            <a:r>
              <a:rPr lang="en-US" sz="4200" b="1" dirty="0"/>
              <a:t>Hospital Board Meeting</a:t>
            </a:r>
          </a:p>
          <a:p>
            <a:pPr lvl="1"/>
            <a:r>
              <a:rPr lang="en-US" sz="4200" dirty="0"/>
              <a:t>Presenting a QI Project (presentation or poster) at the National VQI or *Vascular Annual Meeting </a:t>
            </a:r>
          </a:p>
          <a:p>
            <a:pPr lvl="1"/>
            <a:r>
              <a:rPr lang="en-US" sz="4200" dirty="0"/>
              <a:t>*Publish VQI based article in a Peer Reviewed Journal – QI focus, not research</a:t>
            </a:r>
          </a:p>
          <a:p>
            <a:pPr lvl="0"/>
            <a:r>
              <a:rPr lang="en-US" sz="4200" dirty="0"/>
              <a:t>6-point maximum credit for QI even though additional points can be acquired</a:t>
            </a:r>
          </a:p>
          <a:p>
            <a:pPr lvl="0"/>
            <a:r>
              <a:rPr lang="en-US" sz="4200" dirty="0"/>
              <a:t>Each VQI center submits </a:t>
            </a:r>
            <a:r>
              <a:rPr lang="en-US" sz="4200" u="sng" dirty="0"/>
              <a:t>one QI project per center</a:t>
            </a:r>
            <a:r>
              <a:rPr lang="en-US" sz="4200" dirty="0"/>
              <a:t> for the Participation Award</a:t>
            </a:r>
          </a:p>
          <a:p>
            <a:pPr marL="0" indent="0">
              <a:buNone/>
            </a:pPr>
            <a:endParaRPr lang="en-US" sz="4200" dirty="0"/>
          </a:p>
          <a:p>
            <a:pPr marL="0" indent="0">
              <a:buNone/>
            </a:pPr>
            <a:r>
              <a:rPr lang="en-US" sz="4200" dirty="0"/>
              <a:t>* Please send attestation (proof) to </a:t>
            </a:r>
            <a:r>
              <a:rPr lang="en-US" sz="4200" u="sng" dirty="0">
                <a:hlinkClick r:id="rId3"/>
              </a:rPr>
              <a:t>cjackson@svspso.org</a:t>
            </a:r>
            <a:r>
              <a:rPr lang="en-US" sz="4200" dirty="0"/>
              <a:t> on or before December 31, 2020.</a:t>
            </a:r>
          </a:p>
          <a:p>
            <a:pPr lvl="0"/>
            <a:endParaRPr lang="en-US" dirty="0"/>
          </a:p>
          <a:p>
            <a:endParaRPr lang="en-US" dirty="0"/>
          </a:p>
        </p:txBody>
      </p:sp>
      <p:sp>
        <p:nvSpPr>
          <p:cNvPr id="5" name="Slide Number Placeholder 4">
            <a:extLst>
              <a:ext uri="{FF2B5EF4-FFF2-40B4-BE49-F238E27FC236}">
                <a16:creationId xmlns:a16="http://schemas.microsoft.com/office/drawing/2014/main" id="{8D230EB8-8777-4E91-BB50-0D78EF4B9E04}"/>
              </a:ext>
            </a:extLst>
          </p:cNvPr>
          <p:cNvSpPr>
            <a:spLocks noGrp="1"/>
          </p:cNvSpPr>
          <p:nvPr>
            <p:ph type="sldNum" sz="quarter" idx="10"/>
          </p:nvPr>
        </p:nvSpPr>
        <p:spPr/>
        <p:txBody>
          <a:bodyPr/>
          <a:lstStyle/>
          <a:p>
            <a:fld id="{19BB7DA4-2697-4546-83A3-2C93572BA837}" type="slidenum">
              <a:rPr lang="en-US" smtClean="0"/>
              <a:pPr/>
              <a:t>9</a:t>
            </a:fld>
            <a:endParaRPr lang="en-US" dirty="0"/>
          </a:p>
        </p:txBody>
      </p:sp>
    </p:spTree>
    <p:extLst>
      <p:ext uri="{BB962C8B-B14F-4D97-AF65-F5344CB8AC3E}">
        <p14:creationId xmlns:p14="http://schemas.microsoft.com/office/powerpoint/2010/main" val="827097090"/>
      </p:ext>
    </p:extLst>
  </p:cSld>
  <p:clrMapOvr>
    <a:masterClrMapping/>
  </p:clrMapOvr>
</p:sld>
</file>

<file path=ppt/theme/theme1.xml><?xml version="1.0" encoding="utf-8"?>
<a:theme xmlns:a="http://schemas.openxmlformats.org/drawingml/2006/main" name="VQI Presentation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2186</Words>
  <Application>Microsoft Office PowerPoint</Application>
  <PresentationFormat>Widescreen</PresentationFormat>
  <Paragraphs>270</Paragraphs>
  <Slides>29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Courier New</vt:lpstr>
      <vt:lpstr>Symbol</vt:lpstr>
      <vt:lpstr>Tahoma</vt:lpstr>
      <vt:lpstr>VQI Presentation General</vt:lpstr>
      <vt:lpstr>  </vt:lpstr>
      <vt:lpstr>Meeting agenda and minutes (page 1)</vt:lpstr>
      <vt:lpstr>Meeting agenda and minutes (page 2)</vt:lpstr>
      <vt:lpstr>2020 PARTICIPATION AWARD CHANGES </vt:lpstr>
      <vt:lpstr>Participation Award 2020 </vt:lpstr>
      <vt:lpstr>COVID-19 Factors</vt:lpstr>
      <vt:lpstr>Participation Award 2020 UPDATE</vt:lpstr>
      <vt:lpstr>Participation Award 2020 – Regional Meeting Attendance</vt:lpstr>
      <vt:lpstr>Participation Award 2020 - QI Project Domain</vt:lpstr>
      <vt:lpstr>Quality Improvement Domain: </vt:lpstr>
      <vt:lpstr>Quality Improvement Details: </vt:lpstr>
      <vt:lpstr>Quality Improvement Details: </vt:lpstr>
      <vt:lpstr>Quality Improvement Details: </vt:lpstr>
      <vt:lpstr>Participation Award 2020</vt:lpstr>
      <vt:lpstr>Participation Award 2020 – Registry Subscriptions</vt:lpstr>
      <vt:lpstr>Participation Award 2020 Update </vt:lpstr>
      <vt:lpstr>Star Points:</vt:lpstr>
      <vt:lpstr>Participation Award 2020</vt:lpstr>
      <vt:lpstr>Marketing Your Participation Award</vt:lpstr>
      <vt:lpstr>Call for VQI Poster Abstracts for the 2021 VQI Annual Meeting  </vt:lpstr>
      <vt:lpstr>2021 Poster Abstract Information</vt:lpstr>
      <vt:lpstr>2021 Poster Abstract Information</vt:lpstr>
      <vt:lpstr>Showcase you and your center’s work!!</vt:lpstr>
      <vt:lpstr>Poster Abstract Submission</vt:lpstr>
      <vt:lpstr>Poster Abstract Submission Guidelines</vt:lpstr>
      <vt:lpstr>2021 Poster Abstract Information</vt:lpstr>
      <vt:lpstr>Poster Abstract Submission</vt:lpstr>
      <vt:lpstr>Past Posters and 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Cheryl Jackson</dc:creator>
  <cp:lastModifiedBy>Cheryl Jackson</cp:lastModifiedBy>
  <cp:revision>3</cp:revision>
  <dcterms:created xsi:type="dcterms:W3CDTF">2020-12-14T18:40:54Z</dcterms:created>
  <dcterms:modified xsi:type="dcterms:W3CDTF">2021-01-28T16:30:24Z</dcterms:modified>
</cp:coreProperties>
</file>