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63" r:id="rId2"/>
    <p:sldId id="1772" r:id="rId3"/>
    <p:sldId id="488" r:id="rId4"/>
    <p:sldId id="481" r:id="rId5"/>
    <p:sldId id="1759" r:id="rId6"/>
    <p:sldId id="503" r:id="rId7"/>
    <p:sldId id="505" r:id="rId8"/>
    <p:sldId id="279" r:id="rId9"/>
    <p:sldId id="265" r:id="rId10"/>
    <p:sldId id="267" r:id="rId11"/>
    <p:sldId id="276" r:id="rId12"/>
    <p:sldId id="498" r:id="rId13"/>
    <p:sldId id="500" r:id="rId14"/>
    <p:sldId id="496" r:id="rId15"/>
    <p:sldId id="504" r:id="rId16"/>
    <p:sldId id="273" r:id="rId17"/>
    <p:sldId id="485" r:id="rId18"/>
    <p:sldId id="501" r:id="rId19"/>
    <p:sldId id="1760" r:id="rId20"/>
    <p:sldId id="1768" r:id="rId21"/>
    <p:sldId id="1761" r:id="rId22"/>
    <p:sldId id="1763" r:id="rId23"/>
    <p:sldId id="261" r:id="rId24"/>
    <p:sldId id="502" r:id="rId25"/>
    <p:sldId id="1762" r:id="rId26"/>
    <p:sldId id="1764" r:id="rId27"/>
    <p:sldId id="268" r:id="rId28"/>
    <p:sldId id="272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2F7714-4903-464C-9F46-3D0CEBDCD755}" v="11" dt="2021-01-28T16:43:46.1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66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yl Jackson" userId="643b06b1-ddbd-43f5-96ee-0d691dae9801" providerId="ADAL" clId="{912F7714-4903-464C-9F46-3D0CEBDCD755}"/>
    <pc:docChg chg="undo custSel addSld delSld modSld sldOrd">
      <pc:chgData name="Cheryl Jackson" userId="643b06b1-ddbd-43f5-96ee-0d691dae9801" providerId="ADAL" clId="{912F7714-4903-464C-9F46-3D0CEBDCD755}" dt="2021-01-28T16:44:14.825" v="461" actId="20577"/>
      <pc:docMkLst>
        <pc:docMk/>
      </pc:docMkLst>
      <pc:sldChg chg="modSp mod">
        <pc:chgData name="Cheryl Jackson" userId="643b06b1-ddbd-43f5-96ee-0d691dae9801" providerId="ADAL" clId="{912F7714-4903-464C-9F46-3D0CEBDCD755}" dt="2021-01-26T17:21:51.792" v="256" actId="20577"/>
        <pc:sldMkLst>
          <pc:docMk/>
          <pc:sldMk cId="806181996" sldId="263"/>
        </pc:sldMkLst>
        <pc:spChg chg="mod">
          <ac:chgData name="Cheryl Jackson" userId="643b06b1-ddbd-43f5-96ee-0d691dae9801" providerId="ADAL" clId="{912F7714-4903-464C-9F46-3D0CEBDCD755}" dt="2021-01-26T17:21:51.792" v="256" actId="20577"/>
          <ac:spMkLst>
            <pc:docMk/>
            <pc:sldMk cId="806181996" sldId="263"/>
            <ac:spMk id="3" creationId="{954C8573-367D-4396-BA74-EADBD7A1E078}"/>
          </ac:spMkLst>
        </pc:spChg>
        <pc:spChg chg="mod">
          <ac:chgData name="Cheryl Jackson" userId="643b06b1-ddbd-43f5-96ee-0d691dae9801" providerId="ADAL" clId="{912F7714-4903-464C-9F46-3D0CEBDCD755}" dt="2021-01-26T16:48:45.332" v="18" actId="20577"/>
          <ac:spMkLst>
            <pc:docMk/>
            <pc:sldMk cId="806181996" sldId="263"/>
            <ac:spMk id="6" creationId="{CA1D0B10-CF67-46CE-95F9-FA6009D6C7D0}"/>
          </ac:spMkLst>
        </pc:spChg>
      </pc:sldChg>
      <pc:sldChg chg="delSp modSp mod">
        <pc:chgData name="Cheryl Jackson" userId="643b06b1-ddbd-43f5-96ee-0d691dae9801" providerId="ADAL" clId="{912F7714-4903-464C-9F46-3D0CEBDCD755}" dt="2021-01-26T17:07:19.017" v="250" actId="6549"/>
        <pc:sldMkLst>
          <pc:docMk/>
          <pc:sldMk cId="2060337150" sldId="272"/>
        </pc:sldMkLst>
        <pc:spChg chg="mod">
          <ac:chgData name="Cheryl Jackson" userId="643b06b1-ddbd-43f5-96ee-0d691dae9801" providerId="ADAL" clId="{912F7714-4903-464C-9F46-3D0CEBDCD755}" dt="2021-01-26T17:07:09.329" v="249"/>
          <ac:spMkLst>
            <pc:docMk/>
            <pc:sldMk cId="2060337150" sldId="272"/>
            <ac:spMk id="4" creationId="{84B03055-DB84-46B4-BB40-879B728F5D1C}"/>
          </ac:spMkLst>
        </pc:spChg>
        <pc:spChg chg="mod">
          <ac:chgData name="Cheryl Jackson" userId="643b06b1-ddbd-43f5-96ee-0d691dae9801" providerId="ADAL" clId="{912F7714-4903-464C-9F46-3D0CEBDCD755}" dt="2021-01-26T17:07:19.017" v="250" actId="6549"/>
          <ac:spMkLst>
            <pc:docMk/>
            <pc:sldMk cId="2060337150" sldId="272"/>
            <ac:spMk id="11" creationId="{2735DB2A-D52E-406D-AE7B-30B00D352766}"/>
          </ac:spMkLst>
        </pc:spChg>
        <pc:spChg chg="del mod">
          <ac:chgData name="Cheryl Jackson" userId="643b06b1-ddbd-43f5-96ee-0d691dae9801" providerId="ADAL" clId="{912F7714-4903-464C-9F46-3D0CEBDCD755}" dt="2021-01-26T17:07:09.329" v="249"/>
          <ac:spMkLst>
            <pc:docMk/>
            <pc:sldMk cId="2060337150" sldId="272"/>
            <ac:spMk id="13" creationId="{38655E7A-B1A0-4B7C-BA01-E400F2F2F3DB}"/>
          </ac:spMkLst>
        </pc:spChg>
        <pc:picChg chg="mod">
          <ac:chgData name="Cheryl Jackson" userId="643b06b1-ddbd-43f5-96ee-0d691dae9801" providerId="ADAL" clId="{912F7714-4903-464C-9F46-3D0CEBDCD755}" dt="2021-01-26T17:07:09.329" v="249"/>
          <ac:picMkLst>
            <pc:docMk/>
            <pc:sldMk cId="2060337150" sldId="272"/>
            <ac:picMk id="6" creationId="{850D5EA5-85A0-4A6B-BFDF-9738A33DB128}"/>
          </ac:picMkLst>
        </pc:picChg>
      </pc:sldChg>
      <pc:sldChg chg="del">
        <pc:chgData name="Cheryl Jackson" userId="643b06b1-ddbd-43f5-96ee-0d691dae9801" providerId="ADAL" clId="{912F7714-4903-464C-9F46-3D0CEBDCD755}" dt="2021-01-26T17:06:39.021" v="246" actId="47"/>
        <pc:sldMkLst>
          <pc:docMk/>
          <pc:sldMk cId="3449773325" sldId="479"/>
        </pc:sldMkLst>
      </pc:sldChg>
      <pc:sldChg chg="del">
        <pc:chgData name="Cheryl Jackson" userId="643b06b1-ddbd-43f5-96ee-0d691dae9801" providerId="ADAL" clId="{912F7714-4903-464C-9F46-3D0CEBDCD755}" dt="2021-01-26T17:05:53.034" v="243" actId="47"/>
        <pc:sldMkLst>
          <pc:docMk/>
          <pc:sldMk cId="456136502" sldId="487"/>
        </pc:sldMkLst>
      </pc:sldChg>
      <pc:sldChg chg="modSp mod">
        <pc:chgData name="Cheryl Jackson" userId="643b06b1-ddbd-43f5-96ee-0d691dae9801" providerId="ADAL" clId="{912F7714-4903-464C-9F46-3D0CEBDCD755}" dt="2021-01-26T17:06:16.415" v="245" actId="13926"/>
        <pc:sldMkLst>
          <pc:docMk/>
          <pc:sldMk cId="3614131111" sldId="505"/>
        </pc:sldMkLst>
        <pc:spChg chg="mod">
          <ac:chgData name="Cheryl Jackson" userId="643b06b1-ddbd-43f5-96ee-0d691dae9801" providerId="ADAL" clId="{912F7714-4903-464C-9F46-3D0CEBDCD755}" dt="2021-01-26T17:06:16.415" v="245" actId="13926"/>
          <ac:spMkLst>
            <pc:docMk/>
            <pc:sldMk cId="3614131111" sldId="505"/>
            <ac:spMk id="7" creationId="{9A41B247-203A-47AD-9B04-1E04AB9FCBCA}"/>
          </ac:spMkLst>
        </pc:spChg>
      </pc:sldChg>
      <pc:sldChg chg="del">
        <pc:chgData name="Cheryl Jackson" userId="643b06b1-ddbd-43f5-96ee-0d691dae9801" providerId="ADAL" clId="{912F7714-4903-464C-9F46-3D0CEBDCD755}" dt="2021-01-27T13:51:23.457" v="262" actId="47"/>
        <pc:sldMkLst>
          <pc:docMk/>
          <pc:sldMk cId="3912091735" sldId="506"/>
        </pc:sldMkLst>
      </pc:sldChg>
      <pc:sldChg chg="del">
        <pc:chgData name="Cheryl Jackson" userId="643b06b1-ddbd-43f5-96ee-0d691dae9801" providerId="ADAL" clId="{912F7714-4903-464C-9F46-3D0CEBDCD755}" dt="2021-01-26T17:07:47.235" v="252" actId="47"/>
        <pc:sldMkLst>
          <pc:docMk/>
          <pc:sldMk cId="3960188821" sldId="507"/>
        </pc:sldMkLst>
      </pc:sldChg>
      <pc:sldChg chg="del">
        <pc:chgData name="Cheryl Jackson" userId="643b06b1-ddbd-43f5-96ee-0d691dae9801" providerId="ADAL" clId="{912F7714-4903-464C-9F46-3D0CEBDCD755}" dt="2021-01-26T17:07:45.526" v="251" actId="47"/>
        <pc:sldMkLst>
          <pc:docMk/>
          <pc:sldMk cId="942063637" sldId="508"/>
        </pc:sldMkLst>
      </pc:sldChg>
      <pc:sldChg chg="modSp new del mod">
        <pc:chgData name="Cheryl Jackson" userId="643b06b1-ddbd-43f5-96ee-0d691dae9801" providerId="ADAL" clId="{912F7714-4903-464C-9F46-3D0CEBDCD755}" dt="2021-01-28T13:56:00.514" v="409" actId="47"/>
        <pc:sldMkLst>
          <pc:docMk/>
          <pc:sldMk cId="3570758148" sldId="1765"/>
        </pc:sldMkLst>
        <pc:spChg chg="mod">
          <ac:chgData name="Cheryl Jackson" userId="643b06b1-ddbd-43f5-96ee-0d691dae9801" providerId="ADAL" clId="{912F7714-4903-464C-9F46-3D0CEBDCD755}" dt="2021-01-26T16:49:52.984" v="42" actId="20577"/>
          <ac:spMkLst>
            <pc:docMk/>
            <pc:sldMk cId="3570758148" sldId="1765"/>
            <ac:spMk id="2" creationId="{94656EAD-6884-4FC9-B90A-B85D792C39D4}"/>
          </ac:spMkLst>
        </pc:spChg>
        <pc:spChg chg="mod">
          <ac:chgData name="Cheryl Jackson" userId="643b06b1-ddbd-43f5-96ee-0d691dae9801" providerId="ADAL" clId="{912F7714-4903-464C-9F46-3D0CEBDCD755}" dt="2021-01-26T17:08:10.123" v="254" actId="1076"/>
          <ac:spMkLst>
            <pc:docMk/>
            <pc:sldMk cId="3570758148" sldId="1765"/>
            <ac:spMk id="3" creationId="{4D4B635B-E7E8-4A9E-9D02-9D49856D08C4}"/>
          </ac:spMkLst>
        </pc:spChg>
      </pc:sldChg>
      <pc:sldChg chg="add del ord">
        <pc:chgData name="Cheryl Jackson" userId="643b06b1-ddbd-43f5-96ee-0d691dae9801" providerId="ADAL" clId="{912F7714-4903-464C-9F46-3D0CEBDCD755}" dt="2021-01-26T17:27:13.388" v="261" actId="47"/>
        <pc:sldMkLst>
          <pc:docMk/>
          <pc:sldMk cId="696114328" sldId="1766"/>
        </pc:sldMkLst>
      </pc:sldChg>
      <pc:sldChg chg="modSp del mod">
        <pc:chgData name="Cheryl Jackson" userId="643b06b1-ddbd-43f5-96ee-0d691dae9801" providerId="ADAL" clId="{912F7714-4903-464C-9F46-3D0CEBDCD755}" dt="2021-01-28T13:40:51.951" v="319" actId="47"/>
        <pc:sldMkLst>
          <pc:docMk/>
          <pc:sldMk cId="644236329" sldId="1767"/>
        </pc:sldMkLst>
        <pc:spChg chg="mod">
          <ac:chgData name="Cheryl Jackson" userId="643b06b1-ddbd-43f5-96ee-0d691dae9801" providerId="ADAL" clId="{912F7714-4903-464C-9F46-3D0CEBDCD755}" dt="2021-01-27T14:44:18.349" v="282" actId="20577"/>
          <ac:spMkLst>
            <pc:docMk/>
            <pc:sldMk cId="644236329" sldId="1767"/>
            <ac:spMk id="2" creationId="{94656EAD-6884-4FC9-B90A-B85D792C39D4}"/>
          </ac:spMkLst>
        </pc:spChg>
        <pc:spChg chg="mod">
          <ac:chgData name="Cheryl Jackson" userId="643b06b1-ddbd-43f5-96ee-0d691dae9801" providerId="ADAL" clId="{912F7714-4903-464C-9F46-3D0CEBDCD755}" dt="2021-01-27T14:47:24.593" v="318" actId="20577"/>
          <ac:spMkLst>
            <pc:docMk/>
            <pc:sldMk cId="644236329" sldId="1767"/>
            <ac:spMk id="3" creationId="{4D4B635B-E7E8-4A9E-9D02-9D49856D08C4}"/>
          </ac:spMkLst>
        </pc:spChg>
      </pc:sldChg>
      <pc:sldChg chg="modSp mod">
        <pc:chgData name="Cheryl Jackson" userId="643b06b1-ddbd-43f5-96ee-0d691dae9801" providerId="ADAL" clId="{912F7714-4903-464C-9F46-3D0CEBDCD755}" dt="2021-01-28T16:44:14.825" v="461" actId="20577"/>
        <pc:sldMkLst>
          <pc:docMk/>
          <pc:sldMk cId="693459104" sldId="1772"/>
        </pc:sldMkLst>
        <pc:spChg chg="mod">
          <ac:chgData name="Cheryl Jackson" userId="643b06b1-ddbd-43f5-96ee-0d691dae9801" providerId="ADAL" clId="{912F7714-4903-464C-9F46-3D0CEBDCD755}" dt="2021-01-28T16:44:14.825" v="461" actId="20577"/>
          <ac:spMkLst>
            <pc:docMk/>
            <pc:sldMk cId="693459104" sldId="1772"/>
            <ac:spMk id="3" creationId="{4D4B635B-E7E8-4A9E-9D02-9D49856D08C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19D9BA-F531-4BA8-BC10-07D2E097B22C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A91B0-37BE-4964-9BF5-A766FA399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64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/>
              <a:t>Hi everyone. Thanks for taking time out of your busy day and time of year for this webinar. The first portion of the webinar may be a repeat for most of you, but there are many new sites that have joined us this year so please bear with me.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6A91B0-37BE-4964-9BF5-A766FA3992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93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6A91B0-37BE-4964-9BF5-A766FA39926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6934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6A91B0-37BE-4964-9BF5-A766FA39926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8182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6A91B0-37BE-4964-9BF5-A766FA39926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6805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6A91B0-37BE-4964-9BF5-A766FA39926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944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6A91B0-37BE-4964-9BF5-A766FA39926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4893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6A91B0-37BE-4964-9BF5-A766FA39926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5337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6A91B0-37BE-4964-9BF5-A766FA39926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693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6A91B0-37BE-4964-9BF5-A766FA39926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55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6A91B0-37BE-4964-9BF5-A766FA39926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84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6A91B0-37BE-4964-9BF5-A766FA39926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28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6A91B0-37BE-4964-9BF5-A766FA39926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821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6A91B0-37BE-4964-9BF5-A766FA39926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814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6A91B0-37BE-4964-9BF5-A766FA39926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28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6A91B0-37BE-4964-9BF5-A766FA39926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9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6A91B0-37BE-4964-9BF5-A766FA39926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7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6A91B0-37BE-4964-9BF5-A766FA39926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8100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6A91B0-37BE-4964-9BF5-A766FA39926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12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8384" y="1225296"/>
            <a:ext cx="9314688" cy="18288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143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012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196753"/>
            <a:ext cx="2743200" cy="49294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96753"/>
            <a:ext cx="8026400" cy="49294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935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7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452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575446"/>
            <a:ext cx="5384800" cy="35178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564905"/>
            <a:ext cx="5384800" cy="35612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619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92896"/>
            <a:ext cx="5386917" cy="36332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92896"/>
            <a:ext cx="5389033" cy="36332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541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1196752"/>
            <a:ext cx="10972800" cy="792088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29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26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1124744"/>
            <a:ext cx="11041227" cy="73000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916833"/>
            <a:ext cx="6815667" cy="42093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916833"/>
            <a:ext cx="4011084" cy="42093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764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3392" y="1340768"/>
            <a:ext cx="11233248" cy="46085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239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381" y="91420"/>
            <a:ext cx="8913316" cy="674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420889"/>
            <a:ext cx="10972800" cy="36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926592"/>
            <a:ext cx="1219200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8736" y="6186643"/>
            <a:ext cx="5791200" cy="41986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88" b="36631"/>
          <a:stretch/>
        </p:blipFill>
        <p:spPr>
          <a:xfrm>
            <a:off x="8594396" y="39052"/>
            <a:ext cx="3544147" cy="74047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09600" y="61866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B7DA4-2697-4546-83A3-2C93572BA8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56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QI@SVSPSO.OR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jackson@svspso.or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cjackson@svspso.or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qi.org/national-data/vqi-annual-meeting-2019-june-11th-poster-session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correa@svspso.org" TargetMode="External"/><Relationship Id="rId5" Type="http://schemas.openxmlformats.org/officeDocument/2006/relationships/hyperlink" Target="http://www.vqi.org/" TargetMode="External"/><Relationship Id="rId4" Type="http://schemas.openxmlformats.org/officeDocument/2006/relationships/hyperlink" Target="https://m2s.us2.list-manage.com/track/click?u=b2460cf8c4325e264c0a2eccb&amp;id=d291df8a97&amp;e=e4be14234f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cjackson@svspso.or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qi.org/resources/quality-improvemen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QI@SVSPSO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0E57C-9FCD-4B84-AD20-A5519B2469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0" y="1663827"/>
            <a:ext cx="9314688" cy="1850898"/>
          </a:xfrm>
        </p:spPr>
        <p:txBody>
          <a:bodyPr/>
          <a:lstStyle/>
          <a:p>
            <a:pPr algn="ctr"/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4C8573-367D-4396-BA74-EADBD7A1E0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6900" y="2589276"/>
            <a:ext cx="8534400" cy="2761800"/>
          </a:xfrm>
        </p:spPr>
        <p:txBody>
          <a:bodyPr>
            <a:normAutofit/>
          </a:bodyPr>
          <a:lstStyle/>
          <a:p>
            <a:r>
              <a:rPr lang="en-US" dirty="0"/>
              <a:t>January 26, 2021</a:t>
            </a:r>
          </a:p>
          <a:p>
            <a:endParaRPr lang="en-US" dirty="0"/>
          </a:p>
          <a:p>
            <a:r>
              <a:rPr lang="en-US" dirty="0"/>
              <a:t>Cheryl Jackson, DNP, MS, RN, CNOR, CPHQ </a:t>
            </a:r>
          </a:p>
          <a:p>
            <a:r>
              <a:rPr lang="en-US" dirty="0"/>
              <a:t>SVS PSO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DD7CE0-608A-4A50-AEF6-BBF1662DEB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1D0B10-CF67-46CE-95F9-FA6009D6C7D0}"/>
              </a:ext>
            </a:extLst>
          </p:cNvPr>
          <p:cNvSpPr/>
          <p:nvPr/>
        </p:nvSpPr>
        <p:spPr>
          <a:xfrm>
            <a:off x="2066925" y="1027264"/>
            <a:ext cx="805815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C00000"/>
                </a:solidFill>
                <a:ea typeface="+mj-ea"/>
                <a:cs typeface="+mj-cs"/>
              </a:rPr>
              <a:t>Clinical Focus Call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181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75FDF-C32D-4A40-ABA4-4F2ABED4C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Improvement Details: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08BFEB2-7544-408F-922D-5722646809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0627185"/>
              </p:ext>
            </p:extLst>
          </p:nvPr>
        </p:nvGraphicFramePr>
        <p:xfrm>
          <a:off x="787791" y="1913206"/>
          <a:ext cx="10480432" cy="40655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78492">
                  <a:extLst>
                    <a:ext uri="{9D8B030D-6E8A-4147-A177-3AD203B41FA5}">
                      <a16:colId xmlns:a16="http://schemas.microsoft.com/office/drawing/2014/main" val="3539333614"/>
                    </a:ext>
                  </a:extLst>
                </a:gridCol>
                <a:gridCol w="4810690">
                  <a:extLst>
                    <a:ext uri="{9D8B030D-6E8A-4147-A177-3AD203B41FA5}">
                      <a16:colId xmlns:a16="http://schemas.microsoft.com/office/drawing/2014/main" val="3376638096"/>
                    </a:ext>
                  </a:extLst>
                </a:gridCol>
                <a:gridCol w="2491250">
                  <a:extLst>
                    <a:ext uri="{9D8B030D-6E8A-4147-A177-3AD203B41FA5}">
                      <a16:colId xmlns:a16="http://schemas.microsoft.com/office/drawing/2014/main" val="2158765279"/>
                    </a:ext>
                  </a:extLst>
                </a:gridCol>
              </a:tblGrid>
              <a:tr h="508196">
                <a:tc>
                  <a:txBody>
                    <a:bodyPr/>
                    <a:lstStyle/>
                    <a:p>
                      <a:pPr marL="2286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Activity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Documentation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Score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5900934"/>
                  </a:ext>
                </a:extLst>
              </a:tr>
              <a:tr h="3557367">
                <a:tc>
                  <a:txBody>
                    <a:bodyPr/>
                    <a:lstStyle/>
                    <a:p>
                      <a:pPr marL="21717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Presentation of QI project/research at one of the following: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  <a:tabLst>
                          <a:tab pos="617220" algn="l"/>
                        </a:tabLst>
                      </a:pPr>
                      <a:r>
                        <a:rPr lang="en-US" sz="2000" dirty="0">
                          <a:effectLst/>
                        </a:rPr>
                        <a:t>VQI regional meeting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  <a:tabLst>
                          <a:tab pos="617220" algn="l"/>
                        </a:tabLst>
                      </a:pPr>
                      <a:r>
                        <a:rPr lang="en-US" sz="2000" dirty="0">
                          <a:effectLst/>
                        </a:rPr>
                        <a:t>Regional Society meeting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  <a:tabLst>
                          <a:tab pos="617220" algn="l"/>
                        </a:tabLs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Center-level Board meeting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 lvl="0" indent="-4572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2000" dirty="0">
                          <a:effectLst/>
                        </a:rPr>
                        <a:t>PSO Staff will document presentations at VQI Regional Meetings.  </a:t>
                      </a:r>
                    </a:p>
                    <a:p>
                      <a:pPr marL="457200" marR="0" lvl="0" indent="-4572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2000" dirty="0">
                          <a:effectLst/>
                        </a:rPr>
                        <a:t>Sites will be asked to submit the evidence of presentations/posters at Regional Society meetings or their center’s </a:t>
                      </a:r>
                      <a:r>
                        <a:rPr lang="en-US" sz="2000" b="1" dirty="0">
                          <a:effectLst/>
                        </a:rPr>
                        <a:t>Board</a:t>
                      </a:r>
                      <a:r>
                        <a:rPr lang="en-US" sz="2000" dirty="0">
                          <a:effectLst/>
                        </a:rPr>
                        <a:t> meeting.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 Regional Society presentations/posters should be emailed to </a:t>
                      </a:r>
                      <a:r>
                        <a:rPr lang="en-US" sz="2000" dirty="0">
                          <a:effectLst/>
                          <a:hlinkClick r:id="rId3"/>
                        </a:rPr>
                        <a:t>QI@SVSPSO.ORG</a:t>
                      </a:r>
                      <a:r>
                        <a:rPr lang="en-US" sz="2000" dirty="0">
                          <a:effectLst/>
                        </a:rPr>
                        <a:t> or </a:t>
                      </a:r>
                      <a:r>
                        <a:rPr lang="en-US" sz="2000" dirty="0">
                          <a:effectLst/>
                          <a:hlinkClick r:id="rId4"/>
                        </a:rPr>
                        <a:t>cjackson@svspso.org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 points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Due on or before 12/31/2020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714119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A3A829-43FC-462A-B0B2-68B0181E93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044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75FDF-C32D-4A40-ABA4-4F2ABED4C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Improvement Details: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08BFEB2-7544-408F-922D-5722646809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6401280"/>
              </p:ext>
            </p:extLst>
          </p:nvPr>
        </p:nvGraphicFramePr>
        <p:xfrm>
          <a:off x="787791" y="1913206"/>
          <a:ext cx="10480432" cy="40655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78492">
                  <a:extLst>
                    <a:ext uri="{9D8B030D-6E8A-4147-A177-3AD203B41FA5}">
                      <a16:colId xmlns:a16="http://schemas.microsoft.com/office/drawing/2014/main" val="3539333614"/>
                    </a:ext>
                  </a:extLst>
                </a:gridCol>
                <a:gridCol w="4810690">
                  <a:extLst>
                    <a:ext uri="{9D8B030D-6E8A-4147-A177-3AD203B41FA5}">
                      <a16:colId xmlns:a16="http://schemas.microsoft.com/office/drawing/2014/main" val="3376638096"/>
                    </a:ext>
                  </a:extLst>
                </a:gridCol>
                <a:gridCol w="2491250">
                  <a:extLst>
                    <a:ext uri="{9D8B030D-6E8A-4147-A177-3AD203B41FA5}">
                      <a16:colId xmlns:a16="http://schemas.microsoft.com/office/drawing/2014/main" val="2158765279"/>
                    </a:ext>
                  </a:extLst>
                </a:gridCol>
              </a:tblGrid>
              <a:tr h="508196">
                <a:tc>
                  <a:txBody>
                    <a:bodyPr/>
                    <a:lstStyle/>
                    <a:p>
                      <a:pPr marL="2286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Activity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Documentation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Score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5900934"/>
                  </a:ext>
                </a:extLst>
              </a:tr>
              <a:tr h="3557367">
                <a:tc>
                  <a:txBody>
                    <a:bodyPr/>
                    <a:lstStyle/>
                    <a:p>
                      <a:pPr marL="21717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Presentation of QI project/research at one of the following: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  <a:tabLst>
                          <a:tab pos="617220" algn="l"/>
                        </a:tabLst>
                      </a:pPr>
                      <a:r>
                        <a:rPr lang="en-US" sz="2000" dirty="0">
                          <a:effectLst/>
                        </a:rPr>
                        <a:t>National VQI Annual Meeting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  <a:tabLst>
                          <a:tab pos="617220" algn="l"/>
                        </a:tabLst>
                      </a:pPr>
                      <a:r>
                        <a:rPr lang="en-US" sz="2000" dirty="0">
                          <a:effectLst/>
                        </a:rPr>
                        <a:t>Vascular Annual Meeting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PSO Staff will document presentations/posters at the National VQI Annual Meeting. 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Sites will be asked to submit evidence of  the presentation/poster at the Vascular Annual Meeting.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 Vascular Annual Meeting presentations/posters should be emailed to </a:t>
                      </a:r>
                      <a:r>
                        <a:rPr lang="en-US" sz="2000" dirty="0">
                          <a:effectLst/>
                          <a:hlinkClick r:id="rId3"/>
                        </a:rPr>
                        <a:t>cjackson@svspso.org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 points – for completion of option a or b.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Due on or </a:t>
                      </a:r>
                      <a:r>
                        <a:rPr lang="en-US" sz="2000">
                          <a:effectLst/>
                        </a:rPr>
                        <a:t>before 12/31/2020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714119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A3A829-43FC-462A-B0B2-68B0181E93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24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75FDF-C32D-4A40-ABA4-4F2ABED4C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Improvement Details: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08BFEB2-7544-408F-922D-5722646809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2200511"/>
              </p:ext>
            </p:extLst>
          </p:nvPr>
        </p:nvGraphicFramePr>
        <p:xfrm>
          <a:off x="787791" y="1913206"/>
          <a:ext cx="10480432" cy="40655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78492">
                  <a:extLst>
                    <a:ext uri="{9D8B030D-6E8A-4147-A177-3AD203B41FA5}">
                      <a16:colId xmlns:a16="http://schemas.microsoft.com/office/drawing/2014/main" val="3539333614"/>
                    </a:ext>
                  </a:extLst>
                </a:gridCol>
                <a:gridCol w="4810690">
                  <a:extLst>
                    <a:ext uri="{9D8B030D-6E8A-4147-A177-3AD203B41FA5}">
                      <a16:colId xmlns:a16="http://schemas.microsoft.com/office/drawing/2014/main" val="3376638096"/>
                    </a:ext>
                  </a:extLst>
                </a:gridCol>
                <a:gridCol w="2491250">
                  <a:extLst>
                    <a:ext uri="{9D8B030D-6E8A-4147-A177-3AD203B41FA5}">
                      <a16:colId xmlns:a16="http://schemas.microsoft.com/office/drawing/2014/main" val="2158765279"/>
                    </a:ext>
                  </a:extLst>
                </a:gridCol>
              </a:tblGrid>
              <a:tr h="508196">
                <a:tc>
                  <a:txBody>
                    <a:bodyPr/>
                    <a:lstStyle/>
                    <a:p>
                      <a:pPr marL="2286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Activity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Documentation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Score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5900934"/>
                  </a:ext>
                </a:extLst>
              </a:tr>
              <a:tr h="3557367">
                <a:tc>
                  <a:txBody>
                    <a:bodyPr/>
                    <a:lstStyle/>
                    <a:p>
                      <a:pPr marL="21717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Publish VQI based article in a Peer Reviewed Journal</a:t>
                      </a:r>
                    </a:p>
                    <a:p>
                      <a:pPr marL="21717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 lvl="0" indent="-4572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2000" b="0" dirty="0">
                          <a:effectLst/>
                        </a:rPr>
                        <a:t>Letter of acceptance for publication </a:t>
                      </a:r>
                    </a:p>
                    <a:p>
                      <a:pPr marL="457200" marR="0" lvl="0" indent="-4572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2000" b="0" dirty="0">
                          <a:effectLst/>
                        </a:rPr>
                        <a:t>Draft of article submitted for publication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 points – for completion of option a or b.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Due on or before 12/31/2020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714119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A3A829-43FC-462A-B0B2-68B0181E93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61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388B6-101C-473D-B717-23B42AD4D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Participation Award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56A3F-2924-4351-9016-BE7E98607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97280"/>
            <a:ext cx="10972800" cy="54544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Improvement of rates or maintaining excellent performance rates on </a:t>
            </a:r>
            <a:r>
              <a:rPr lang="en-US" b="1" dirty="0">
                <a:solidFill>
                  <a:srgbClr val="FF0000"/>
                </a:solidFill>
              </a:rPr>
              <a:t>National QI Initiatives</a:t>
            </a:r>
          </a:p>
          <a:p>
            <a:pPr lvl="0"/>
            <a:r>
              <a:rPr lang="en-US" dirty="0"/>
              <a:t>Any hospital that shows a statistically significant improvement in either its rate of EVAR LTFU imaging or DC medications from the prior year to the scoring year will receive one point per measure.</a:t>
            </a:r>
          </a:p>
          <a:p>
            <a:r>
              <a:rPr lang="en-US" dirty="0"/>
              <a:t>Any hospital that was at or above the 75</a:t>
            </a:r>
            <a:r>
              <a:rPr lang="en-US" baseline="30000" dirty="0"/>
              <a:t>th</a:t>
            </a:r>
            <a:r>
              <a:rPr lang="en-US" dirty="0"/>
              <a:t> percentile for either measure in the prior year will get one point per measure if it remains at or above the 75</a:t>
            </a:r>
            <a:r>
              <a:rPr lang="en-US" baseline="30000" dirty="0"/>
              <a:t>th</a:t>
            </a:r>
            <a:r>
              <a:rPr lang="en-US" dirty="0"/>
              <a:t> percentile in either measure in the scoring year, as long as either of its rates has not gotten significantly worse.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01BE9E-28A1-4CF0-8CA9-7BCF55DC76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946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DBE35-F9FE-4CEA-BF46-F3809395D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Participation Award 2020 – Registry Subscriptions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92CE4-FB64-4CFC-82A2-9BCB5FF33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44242"/>
            <a:ext cx="10972800" cy="43770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Registry Subscriptions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1-2 registries = 0 points</a:t>
            </a:r>
          </a:p>
          <a:p>
            <a:pPr marL="457200" lvl="1" indent="0">
              <a:buNone/>
            </a:pPr>
            <a:r>
              <a:rPr lang="en-US" dirty="0"/>
              <a:t>3-5 registries = 2</a:t>
            </a:r>
          </a:p>
          <a:p>
            <a:pPr marL="457200" lvl="1" indent="0">
              <a:buNone/>
            </a:pPr>
            <a:r>
              <a:rPr lang="en-US" dirty="0"/>
              <a:t>6-8 registries = 4</a:t>
            </a:r>
          </a:p>
          <a:p>
            <a:pPr marL="457200" lvl="1" indent="0">
              <a:buNone/>
            </a:pPr>
            <a:r>
              <a:rPr lang="en-US" dirty="0"/>
              <a:t>≥ 9 registries = 6</a:t>
            </a:r>
          </a:p>
          <a:p>
            <a:r>
              <a:rPr lang="en-US" dirty="0"/>
              <a:t>If the center is a vein-only center (i.e. could only possibly subscribe to 1 registry) = 1 point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820B20-ED1C-4A11-B4C6-7F9853A8F6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59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940" y="142081"/>
            <a:ext cx="6684987" cy="67438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Participation Award 2020 Update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703" y="1653973"/>
            <a:ext cx="11088414" cy="3909573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b="1" dirty="0"/>
              <a:t>Scoring 2020 (</a:t>
            </a:r>
            <a:r>
              <a:rPr lang="en-US" b="1" dirty="0">
                <a:solidFill>
                  <a:srgbClr val="FF0000"/>
                </a:solidFill>
              </a:rPr>
              <a:t>During COVID-19</a:t>
            </a:r>
            <a:r>
              <a:rPr lang="en-US" b="1" dirty="0"/>
              <a:t>)</a:t>
            </a:r>
          </a:p>
          <a:p>
            <a:pPr lvl="0"/>
            <a:r>
              <a:rPr lang="en-US" b="1" dirty="0"/>
              <a:t>Three categories scored, each on a 0-6 point scale</a:t>
            </a:r>
            <a:r>
              <a:rPr lang="en-US" dirty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LTFU – REMOVED. Separate recognition.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Meeting attendance (</a:t>
            </a:r>
            <a:r>
              <a:rPr lang="en-US" b="1" dirty="0"/>
              <a:t>weighted 50%)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QI project involvement (</a:t>
            </a:r>
            <a:r>
              <a:rPr lang="en-US" b="1" dirty="0"/>
              <a:t>weighted 40%)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Number of registry subscriptions (</a:t>
            </a:r>
            <a:r>
              <a:rPr lang="en-US" b="1" dirty="0"/>
              <a:t>weighted 10%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endParaRPr lang="en-US" dirty="0"/>
          </a:p>
          <a:p>
            <a:pPr lvl="0"/>
            <a:r>
              <a:rPr lang="en-US" b="1" dirty="0"/>
              <a:t>The final score is calculated as follows: </a:t>
            </a:r>
          </a:p>
          <a:p>
            <a:pPr marL="0" indent="0">
              <a:buNone/>
            </a:pPr>
            <a:r>
              <a:rPr lang="en-US" dirty="0"/>
              <a:t>Total points = 5 x Attendance score </a:t>
            </a:r>
            <a:r>
              <a:rPr lang="en-US" b="1" dirty="0">
                <a:solidFill>
                  <a:srgbClr val="C00000"/>
                </a:solidFill>
              </a:rPr>
              <a:t>+</a:t>
            </a:r>
            <a:r>
              <a:rPr lang="en-US" dirty="0"/>
              <a:t> 4 x QIP score </a:t>
            </a:r>
            <a:r>
              <a:rPr lang="en-US" b="1" dirty="0">
                <a:solidFill>
                  <a:srgbClr val="C00000"/>
                </a:solidFill>
              </a:rPr>
              <a:t>+</a:t>
            </a:r>
            <a:r>
              <a:rPr lang="en-US" dirty="0"/>
              <a:t> 1 x Registry score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9021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Star Points: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F73B3A-5674-4C0F-A4BD-8828232DD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6823" y="2892828"/>
            <a:ext cx="6600305" cy="3211587"/>
          </a:xfrm>
        </p:spPr>
        <p:txBody>
          <a:bodyPr>
            <a:normAutofit/>
          </a:bodyPr>
          <a:lstStyle/>
          <a:p>
            <a:r>
              <a:rPr lang="en-US" dirty="0"/>
              <a:t>0 Stars		&lt; 17 points</a:t>
            </a:r>
          </a:p>
          <a:p>
            <a:r>
              <a:rPr lang="en-US" dirty="0"/>
              <a:t>1 Star		17-26 points </a:t>
            </a:r>
          </a:p>
          <a:p>
            <a:r>
              <a:rPr lang="en-US" dirty="0"/>
              <a:t>2 Stars		27-40 points		</a:t>
            </a:r>
          </a:p>
          <a:p>
            <a:r>
              <a:rPr lang="en-US" dirty="0"/>
              <a:t>3 Stars		&gt; 40 points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9ABCA2-5654-4932-AF05-54701D483D9A}"/>
              </a:ext>
            </a:extLst>
          </p:cNvPr>
          <p:cNvSpPr txBox="1"/>
          <p:nvPr/>
        </p:nvSpPr>
        <p:spPr>
          <a:xfrm>
            <a:off x="1155469" y="1305098"/>
            <a:ext cx="95688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 total of 60 points can be earned.  Points needed for each Star level are as follows:</a:t>
            </a:r>
          </a:p>
        </p:txBody>
      </p:sp>
    </p:spTree>
    <p:extLst>
      <p:ext uri="{BB962C8B-B14F-4D97-AF65-F5344CB8AC3E}">
        <p14:creationId xmlns:p14="http://schemas.microsoft.com/office/powerpoint/2010/main" val="2297593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A890F-8D0D-48DD-A462-B0DBE4927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Participation Award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B03055-DB84-46B4-BB40-879B728F5D1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D3C7F0D-35CE-4F1B-98F1-7A0F89A8B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9403"/>
            <a:ext cx="10972800" cy="3600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>
                <a:solidFill>
                  <a:srgbClr val="FF0000"/>
                </a:solidFill>
              </a:rPr>
              <a:t>Other Criteria</a:t>
            </a:r>
          </a:p>
          <a:p>
            <a:r>
              <a:rPr lang="en-US" u="sng" dirty="0"/>
              <a:t>NO</a:t>
            </a:r>
            <a:r>
              <a:rPr lang="en-US" dirty="0"/>
              <a:t> star award if no one from a center attends either meeting (Spring and Fall), regardless of total points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6939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BAA61-5204-4628-9A75-192F56F72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Marketing Your Participation Award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F556B-0F06-4966-A5FF-30F7A8584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77132"/>
            <a:ext cx="10972800" cy="510951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PSO limitations</a:t>
            </a:r>
          </a:p>
          <a:p>
            <a:pPr lvl="1"/>
            <a:r>
              <a:rPr lang="en-US" dirty="0"/>
              <a:t>Not allowed to publicly report any outcomes data, which is the primary reason we have a Participation Award and not a Quality/Outcomes Award</a:t>
            </a:r>
          </a:p>
          <a:p>
            <a:pPr lvl="1"/>
            <a:r>
              <a:rPr lang="en-US" dirty="0"/>
              <a:t>This is a Participation Award and should not be interpreted or positioned as a direct indicator of the quality of care provided by your institution</a:t>
            </a:r>
          </a:p>
          <a:p>
            <a:pPr lvl="1"/>
            <a:r>
              <a:rPr lang="en-US" dirty="0"/>
              <a:t>The Participation Award is linked to critical activities that shows a center’s commitment to quality improvement and patient engagement, but the award is not and cannot be referenced as an indicator directly tied to quality of care</a:t>
            </a:r>
          </a:p>
          <a:p>
            <a:pPr lvl="1"/>
            <a:r>
              <a:rPr lang="en-US" dirty="0"/>
              <a:t>Cannot be used for competitive marketing purposes</a:t>
            </a:r>
          </a:p>
          <a:p>
            <a:pPr lvl="1"/>
            <a:r>
              <a:rPr lang="en-US" dirty="0"/>
              <a:t>Data from the SVS VQI/SVS PSO can never be used for punitive purposes</a:t>
            </a:r>
          </a:p>
          <a:p>
            <a:pPr lvl="1"/>
            <a:r>
              <a:rPr lang="en-US" dirty="0"/>
              <a:t>Sites receive a Participation Award certificate for 1, 2, and 3 stars</a:t>
            </a:r>
          </a:p>
          <a:p>
            <a:pPr lvl="1"/>
            <a:r>
              <a:rPr lang="en-US" dirty="0"/>
              <a:t>We provide a standard press release when the awards are released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11A16E-AF1E-4B2B-B2A7-E444C8B288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6208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A0AF3CA-CF4E-4A11-B5BF-E6ECF88F7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017" y="2775888"/>
            <a:ext cx="10972800" cy="1306224"/>
          </a:xfrm>
        </p:spPr>
        <p:txBody>
          <a:bodyPr/>
          <a:lstStyle/>
          <a:p>
            <a:pPr algn="ctr"/>
            <a:r>
              <a:rPr lang="en-US" sz="7200" b="1" dirty="0"/>
              <a:t>Call for VQI Poster Abstracts for the 2021 VQI Annual Meeting </a:t>
            </a:r>
            <a:br>
              <a:rPr lang="en-US" b="1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2B11C1-FAAB-4AC7-8674-320343CA812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234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56EAD-6884-4FC9-B90A-B85D792C3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agenda and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B635B-E7E8-4A9E-9D02-9D49856D0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23950"/>
            <a:ext cx="10972800" cy="506269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Roll call</a:t>
            </a:r>
          </a:p>
          <a:p>
            <a:r>
              <a:rPr lang="en-US" dirty="0"/>
              <a:t>Review of 2020 Participation Award Criteria – see slides</a:t>
            </a:r>
          </a:p>
          <a:p>
            <a:pPr lvl="1"/>
            <a:r>
              <a:rPr lang="en-US" dirty="0"/>
              <a:t>Emphasized that Board meeting does not include vascular meetings or quality meetings. Must include trustees, CEO, COO, etc.</a:t>
            </a:r>
          </a:p>
          <a:p>
            <a:r>
              <a:rPr lang="en-US" dirty="0"/>
              <a:t>Call for abstracts for 2021 VQI Annual Meeting – see slides</a:t>
            </a:r>
          </a:p>
          <a:p>
            <a:pPr lvl="1"/>
            <a:r>
              <a:rPr lang="en-US" dirty="0"/>
              <a:t>Posters that were accepted for 2020 will automatically be accepted into the 2021 poster session without the need to resubmit</a:t>
            </a:r>
          </a:p>
          <a:p>
            <a:r>
              <a:rPr lang="en-US" dirty="0"/>
              <a:t>Review charters from participants with roundtable discussion – No comments</a:t>
            </a:r>
          </a:p>
          <a:p>
            <a:r>
              <a:rPr lang="en-US" dirty="0"/>
              <a:t>Combining Clinical and D/C Meds focus calls</a:t>
            </a:r>
          </a:p>
          <a:p>
            <a:pPr lvl="1"/>
            <a:r>
              <a:rPr lang="en-US" dirty="0"/>
              <a:t>In order to streamline time commitment from 4 calls to 2 calls, I’m combining Clinical and D/C Meds calls and Documentation and LTFU calls. </a:t>
            </a:r>
          </a:p>
          <a:p>
            <a:r>
              <a:rPr lang="en-US" dirty="0"/>
              <a:t>Future schedule for Clinical and D/C Meds focus call</a:t>
            </a:r>
          </a:p>
          <a:p>
            <a:pPr lvl="1"/>
            <a:r>
              <a:rPr lang="en-US" dirty="0"/>
              <a:t>All focus calls will be on a quarterly schedule. Next call for this group will be Wednesday, April 28</a:t>
            </a:r>
            <a:r>
              <a:rPr lang="en-US" baseline="30000" dirty="0"/>
              <a:t>th</a:t>
            </a:r>
            <a:r>
              <a:rPr lang="en-US" dirty="0"/>
              <a:t> at 12n CT. Will cancel all current invites and issue new ones with the quarterly schedule. </a:t>
            </a:r>
          </a:p>
          <a:p>
            <a:pPr lvl="1"/>
            <a:r>
              <a:rPr lang="en-US" dirty="0"/>
              <a:t>Schedule will be Jan, April, July, Oct on the 4</a:t>
            </a:r>
            <a:r>
              <a:rPr lang="en-US" baseline="30000" dirty="0"/>
              <a:t>th</a:t>
            </a:r>
            <a:r>
              <a:rPr lang="en-US" dirty="0"/>
              <a:t> Wednesday, unless a schedule conflict.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C1D0B8-108F-4534-A271-D0D23DF866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4591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158EC-F218-4C2D-99FB-1596BD7F6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 Poster Abstract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02DB4-1E16-405B-9562-CE1569E88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01119"/>
            <a:ext cx="10972800" cy="482017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Where:	San Diego Convention Center – San Diego, CA</a:t>
            </a:r>
          </a:p>
          <a:p>
            <a:pPr marL="0" indent="0">
              <a:buNone/>
            </a:pPr>
            <a:r>
              <a:rPr lang="en-US" dirty="0"/>
              <a:t>When: 	Tuesday, August 17, 2021 12:00PM – 6:30PM*</a:t>
            </a:r>
            <a:br>
              <a:rPr lang="en-US" dirty="0"/>
            </a:br>
            <a:r>
              <a:rPr lang="en-US" dirty="0"/>
              <a:t>		Wednesday, August 18, 2021 8:00AM – 5:00PM</a:t>
            </a:r>
          </a:p>
          <a:p>
            <a:pPr marL="0" indent="0">
              <a:buNone/>
            </a:pPr>
            <a:r>
              <a:rPr lang="en-US" i="1" dirty="0"/>
              <a:t>*Poster Presentation and Networking Reception – Tuesday, August 17</a:t>
            </a:r>
            <a:r>
              <a:rPr lang="en-US" i="1" baseline="30000" dirty="0"/>
              <a:t>th</a:t>
            </a:r>
            <a:r>
              <a:rPr lang="en-US" i="1" dirty="0"/>
              <a:t> at 5:00PM to 6:30P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EA3A3B-54B8-49F2-B82D-083F40C20A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129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177D4-A72B-4ADA-A931-F207D8258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 Poster Abstract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732E6-4934-4712-A5FC-A00316775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586" y="1328258"/>
            <a:ext cx="10972800" cy="473932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Planning on an in-person meeting</a:t>
            </a:r>
          </a:p>
          <a:p>
            <a:r>
              <a:rPr lang="en-US" dirty="0"/>
              <a:t>The protection and safety of our attendees remain our top priority </a:t>
            </a:r>
          </a:p>
          <a:p>
            <a:r>
              <a:rPr lang="en-US" dirty="0"/>
              <a:t>If needed, we will once again convert the meeting into an all-virtual format</a:t>
            </a:r>
          </a:p>
          <a:p>
            <a:r>
              <a:rPr lang="en-US" dirty="0"/>
              <a:t>Incorporating some aspects of virtual online learning </a:t>
            </a:r>
          </a:p>
          <a:p>
            <a:r>
              <a:rPr lang="en-US" dirty="0"/>
              <a:t>Posters that were accepted for 2020 will automatically be accepted into the 2021 poster session without the need to resubmit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663596-9180-4BA5-849D-5BE92524BD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2429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A553A-38CE-4435-83C1-B1DD22105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Showcase you and your center’s work!!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7C7B6-0291-428C-BA07-F19301F5F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9093"/>
            <a:ext cx="10972800" cy="384357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/>
              <a:t>Opportunity to present your work in quality improvement and research </a:t>
            </a:r>
            <a:r>
              <a:rPr lang="en-US" b="1" dirty="0"/>
              <a:t>utilizing VQI data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Target audience:</a:t>
            </a:r>
          </a:p>
          <a:p>
            <a:pPr lvl="1"/>
            <a:r>
              <a:rPr lang="en-US" dirty="0"/>
              <a:t>Vascular surgeons and interventional providers</a:t>
            </a:r>
          </a:p>
          <a:p>
            <a:pPr lvl="1"/>
            <a:r>
              <a:rPr lang="en-US" dirty="0"/>
              <a:t>Data managers/abstractors</a:t>
            </a:r>
          </a:p>
          <a:p>
            <a:pPr lvl="1"/>
            <a:r>
              <a:rPr lang="en-US" dirty="0"/>
              <a:t>Nurses, NPs, PAs </a:t>
            </a:r>
          </a:p>
          <a:p>
            <a:pPr lvl="1"/>
            <a:r>
              <a:rPr lang="en-US" dirty="0"/>
              <a:t>Quality improvement professionals 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7AAA8C-F25B-455F-9FBB-5DA1D8C436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5978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23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9E8EAFA-6FD0-40B2-80EA-C43E843E5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Poster Abstract Submission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00296D7-A78F-4BF9-B014-E187EC6F9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97794"/>
            <a:ext cx="10972800" cy="44234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Key Dates for Abstracts:</a:t>
            </a:r>
            <a:endParaRPr lang="en-US" dirty="0"/>
          </a:p>
          <a:p>
            <a:r>
              <a:rPr lang="en-US" dirty="0"/>
              <a:t>Abstract submission deadline: February 7, 2021 at 3 p.m. CT</a:t>
            </a:r>
          </a:p>
          <a:p>
            <a:r>
              <a:rPr lang="en-US" dirty="0"/>
              <a:t>Notification of acceptance: March 1, 2021</a:t>
            </a:r>
          </a:p>
          <a:p>
            <a:r>
              <a:rPr lang="en-US" dirty="0"/>
              <a:t>Poster details will be provided when an abstract has been accepted.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431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9E8EAFA-6FD0-40B2-80EA-C43E843E5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Poster Abstract Submission Guidelines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00296D7-A78F-4BF9-B014-E187EC6F9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481" y="1597794"/>
            <a:ext cx="11848455" cy="44234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Poster Submissions for </a:t>
            </a:r>
            <a:r>
              <a:rPr lang="en-US" b="1" dirty="0"/>
              <a:t>Quality Improvement </a:t>
            </a:r>
            <a:r>
              <a:rPr lang="en-US" dirty="0"/>
              <a:t>Projects should include:</a:t>
            </a:r>
          </a:p>
          <a:p>
            <a:pPr lvl="0"/>
            <a:r>
              <a:rPr lang="en-US" dirty="0"/>
              <a:t>Problem Statement</a:t>
            </a:r>
          </a:p>
          <a:p>
            <a:pPr lvl="0"/>
            <a:r>
              <a:rPr lang="en-US" dirty="0"/>
              <a:t>Goals</a:t>
            </a:r>
          </a:p>
          <a:p>
            <a:pPr lvl="0"/>
            <a:r>
              <a:rPr lang="en-US" dirty="0"/>
              <a:t>Improvement Strategies</a:t>
            </a:r>
          </a:p>
          <a:p>
            <a:pPr lvl="0"/>
            <a:r>
              <a:rPr lang="en-US" dirty="0"/>
              <a:t>Results</a:t>
            </a:r>
          </a:p>
          <a:p>
            <a:pPr lvl="0"/>
            <a:r>
              <a:rPr lang="en-US" dirty="0"/>
              <a:t>Challenges/Lessons Learned</a:t>
            </a:r>
          </a:p>
          <a:p>
            <a:pPr lvl="0"/>
            <a:r>
              <a:rPr lang="en-US" dirty="0"/>
              <a:t>Success Factors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808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177D4-A72B-4ADA-A931-F207D8258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 Poster Abstract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732E6-4934-4712-A5FC-A00316775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017" y="1177772"/>
            <a:ext cx="10972800" cy="450245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Poster submissions for </a:t>
            </a:r>
            <a:r>
              <a:rPr lang="en-US" b="1" dirty="0"/>
              <a:t>Research projects</a:t>
            </a:r>
            <a:r>
              <a:rPr lang="en-US" dirty="0"/>
              <a:t> should include:</a:t>
            </a:r>
          </a:p>
          <a:p>
            <a:r>
              <a:rPr lang="en-US" dirty="0"/>
              <a:t>Objective/Introduction</a:t>
            </a:r>
          </a:p>
          <a:p>
            <a:r>
              <a:rPr lang="en-US" dirty="0"/>
              <a:t>Methods</a:t>
            </a:r>
          </a:p>
          <a:p>
            <a:r>
              <a:rPr lang="en-US" dirty="0"/>
              <a:t>Results</a:t>
            </a:r>
          </a:p>
          <a:p>
            <a:r>
              <a:rPr lang="en-US" dirty="0"/>
              <a:t>Conclusions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663596-9180-4BA5-849D-5BE92524BD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0668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9E8EAFA-6FD0-40B2-80EA-C43E843E5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Poster Abstract Submission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00296D7-A78F-4BF9-B014-E187EC6F9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97794"/>
            <a:ext cx="10972800" cy="44234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Reminder - Key Dates for Abstracts:</a:t>
            </a:r>
            <a:endParaRPr lang="en-US" dirty="0"/>
          </a:p>
          <a:p>
            <a:r>
              <a:rPr lang="en-US" dirty="0"/>
              <a:t>Abstract submission deadline: February 7, 2021 at 3 p.m. CT</a:t>
            </a:r>
          </a:p>
          <a:p>
            <a:r>
              <a:rPr lang="en-US" dirty="0"/>
              <a:t>Notification of acceptance: March 1, 2021</a:t>
            </a:r>
          </a:p>
          <a:p>
            <a:r>
              <a:rPr lang="en-US" dirty="0"/>
              <a:t>Poster details will be provided when an abstract has been accepted.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3125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E2435C-2289-41FA-9E98-DA3B9589AF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A47F382-404B-426B-8259-7CE3115EA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Posters </a:t>
            </a:r>
            <a:r>
              <a:rPr lang="en-US"/>
              <a:t>and Presentations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E1629A1-45DD-40B2-BFCC-ED2475214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64590"/>
            <a:ext cx="10972800" cy="4556699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/>
              <a:t>2019 VQI@VAM Posters on the VQI Website</a:t>
            </a:r>
          </a:p>
          <a:p>
            <a:pPr marL="0" indent="0" algn="ctr">
              <a:buNone/>
            </a:pPr>
            <a:r>
              <a:rPr lang="en-US" u="sng" dirty="0">
                <a:hlinkClick r:id="rId3"/>
              </a:rPr>
              <a:t>https://www.vqi.org/national-data/vqi-annual-meeting-2019-june-11th-poster-session/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2020 Virtual VQI Annual Meeting Presentations</a:t>
            </a:r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u="sng" dirty="0">
                <a:hlinkClick r:id="rId4"/>
              </a:rPr>
              <a:t>https://www.vqi.org/national-data/</a:t>
            </a:r>
            <a:br>
              <a:rPr lang="en-US" dirty="0"/>
            </a:br>
            <a:endParaRPr lang="en-US" dirty="0"/>
          </a:p>
          <a:p>
            <a:r>
              <a:rPr lang="en-US" dirty="0"/>
              <a:t>Both are located in the Members Only section of the </a:t>
            </a:r>
            <a:r>
              <a:rPr lang="en-US" u="sng" dirty="0">
                <a:hlinkClick r:id="rId5"/>
              </a:rPr>
              <a:t>www.vqi.org</a:t>
            </a:r>
            <a:r>
              <a:rPr lang="en-US" dirty="0"/>
              <a:t> website</a:t>
            </a:r>
          </a:p>
          <a:p>
            <a:pPr lvl="1"/>
            <a:r>
              <a:rPr lang="en-US" dirty="0"/>
              <a:t>For the Members Only section a separate log-in and password is needed. Contact Jen Correa at </a:t>
            </a:r>
            <a:r>
              <a:rPr lang="en-US" u="sng" dirty="0">
                <a:hlinkClick r:id="rId6"/>
              </a:rPr>
              <a:t>jcorrea@svspso.org</a:t>
            </a:r>
            <a:r>
              <a:rPr lang="en-US" dirty="0"/>
              <a:t> for access.</a:t>
            </a:r>
            <a:br>
              <a:rPr lang="en-US" dirty="0"/>
            </a:br>
            <a:endParaRPr lang="en-US" dirty="0"/>
          </a:p>
          <a:p>
            <a:pPr marL="57150" indent="0">
              <a:buNone/>
            </a:pPr>
            <a:r>
              <a:rPr lang="en-US" dirty="0"/>
              <a:t>Multiple abstracts can be submitted from one author, center, or region.</a:t>
            </a:r>
            <a:br>
              <a:rPr lang="en-US" dirty="0"/>
            </a:b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5591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2735DB2A-D52E-406D-AE7B-30B00D352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4000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50D5EA5-85A0-4A6B-BFDF-9738A33DB1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3619500" y="3078163"/>
            <a:ext cx="4953000" cy="2286000"/>
          </a:xfrm>
          <a:noFill/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B03055-DB84-46B4-BB40-879B728F5D1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19BB7DA4-2697-4546-83A3-2C93572BA837}" type="slidenum">
              <a:rPr lang="en-US" smtClean="0"/>
              <a:pPr>
                <a:spcAft>
                  <a:spcPts val="600"/>
                </a:spcAft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337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AC85F61-74D3-453C-9803-64142F0F1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032955"/>
            <a:ext cx="10972800" cy="1472369"/>
          </a:xfrm>
        </p:spPr>
        <p:txBody>
          <a:bodyPr/>
          <a:lstStyle/>
          <a:p>
            <a:pPr algn="ctr"/>
            <a:r>
              <a:rPr lang="en-US" dirty="0"/>
              <a:t>2020 PARTICIPATION AWARD CHANGES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8151E1-BFB5-491E-897E-06AABB249D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592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940" y="142081"/>
            <a:ext cx="6684987" cy="67438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Participation Award 2020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703" y="1653973"/>
            <a:ext cx="11088414" cy="390957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/>
              <a:t>Scoring since release of Participation Award  </a:t>
            </a:r>
            <a:r>
              <a:rPr lang="en-US" b="1" dirty="0">
                <a:solidFill>
                  <a:srgbClr val="FF0000"/>
                </a:solidFill>
              </a:rPr>
              <a:t>(pre COVID-19)</a:t>
            </a:r>
          </a:p>
          <a:p>
            <a:pPr lvl="0"/>
            <a:r>
              <a:rPr lang="en-US" b="1" dirty="0"/>
              <a:t>Four categories scored, each on a 0-6 point scale</a:t>
            </a:r>
            <a:r>
              <a:rPr lang="en-US" dirty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LTFU (weighted 40%)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Meeting attendance (weighted 30%)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QI project involvement (weighted 20%)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Number of registry subscriptions (weighted 10%)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8024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E3BB479-2052-4329-A13E-B92A23A17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Factors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9A623A-83B9-49C5-AA46-323DB81CE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97205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We are aware that COVID-19 has put a significant strain on staff and resources</a:t>
            </a:r>
          </a:p>
          <a:p>
            <a:pPr marL="0" indent="0">
              <a:buNone/>
            </a:pPr>
            <a:endParaRPr lang="en-US" dirty="0">
              <a:solidFill>
                <a:srgbClr val="202020"/>
              </a:solidFill>
              <a:latin typeface="Tahoma" panose="020B0604030504040204" pitchFamily="34" charset="0"/>
              <a:ea typeface="Calibri" panose="020F0502020204030204" pitchFamily="34" charset="0"/>
            </a:endParaRPr>
          </a:p>
          <a:p>
            <a:r>
              <a:rPr lang="en-US" dirty="0">
                <a:solidFill>
                  <a:srgbClr val="20202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Formal announcement sent out April 9, 2020</a:t>
            </a:r>
          </a:p>
          <a:p>
            <a:r>
              <a:rPr lang="en-US" dirty="0">
                <a:solidFill>
                  <a:srgbClr val="20202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Personnel may be reassigned making the performance of usual operations difficult if not impossible </a:t>
            </a:r>
          </a:p>
          <a:p>
            <a:r>
              <a:rPr lang="en-US" dirty="0">
                <a:solidFill>
                  <a:srgbClr val="20202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Many patients have had their follow-up office visits delayed.  Resulting in patients being seen outside of the prescribed time period (9-21 months) which is beyond anyone’s control. </a:t>
            </a:r>
          </a:p>
          <a:p>
            <a:r>
              <a:rPr lang="en-US" dirty="0">
                <a:solidFill>
                  <a:srgbClr val="20202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Workflow disruptions will cause delays in data entry and follow-up and VQI plans to make accommodations as a result. </a:t>
            </a:r>
          </a:p>
          <a:p>
            <a:r>
              <a:rPr lang="en-US" dirty="0">
                <a:solidFill>
                  <a:srgbClr val="202020"/>
                </a:solidFill>
                <a:latin typeface="Tahoma" panose="020B0604030504040204" pitchFamily="34" charset="0"/>
              </a:rPr>
              <a:t>All regional meetings were remote attendance only - regional meeting credit given to those who attended virtually.</a:t>
            </a:r>
          </a:p>
          <a:p>
            <a:r>
              <a:rPr lang="en-US" sz="3300" dirty="0">
                <a:solidFill>
                  <a:srgbClr val="202020"/>
                </a:solidFill>
                <a:latin typeface="Tahoma" panose="020B0604030504040204" pitchFamily="34" charset="0"/>
              </a:rPr>
              <a:t>Validation: 2019 selected sites will have 2 years to complete the process 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Tahoma" panose="020B060403050404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The SVS VQI will do our best to assure that any temporary workflow disruption will not have a negative impact on SVS VQI work or subsequent participation awards.</a:t>
            </a:r>
            <a:b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86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Participation Award 2020 UPDATE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65F10E3-A82E-4237-B33A-C9095170D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90837"/>
            <a:ext cx="10972800" cy="36004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dirty="0"/>
              <a:t>MAJOR CHANGE</a:t>
            </a:r>
          </a:p>
          <a:p>
            <a:r>
              <a:rPr lang="en-US" dirty="0"/>
              <a:t>Long Term Follow-Up 2018 cases</a:t>
            </a:r>
          </a:p>
          <a:p>
            <a:pPr lvl="1"/>
            <a:r>
              <a:rPr lang="en-US" dirty="0"/>
              <a:t>COVID-19 affect</a:t>
            </a:r>
          </a:p>
          <a:p>
            <a:pPr lvl="1"/>
            <a:r>
              <a:rPr lang="en-US" dirty="0"/>
              <a:t>Remove LFTU from the 2020 Participation Award – </a:t>
            </a:r>
            <a:r>
              <a:rPr lang="en-US" b="1" dirty="0">
                <a:solidFill>
                  <a:srgbClr val="FF0000"/>
                </a:solidFill>
              </a:rPr>
              <a:t>BUT…</a:t>
            </a:r>
          </a:p>
          <a:p>
            <a:pPr lvl="1"/>
            <a:r>
              <a:rPr lang="en-US" dirty="0"/>
              <a:t>Acknowledge centers that maintained, improved LTFU with a certificate</a:t>
            </a:r>
          </a:p>
          <a:p>
            <a:pPr lvl="2"/>
            <a:r>
              <a:rPr lang="en-US" dirty="0"/>
              <a:t>Centers in top 25% for 2018 LTFU rates </a:t>
            </a:r>
          </a:p>
          <a:p>
            <a:pPr lvl="2"/>
            <a:r>
              <a:rPr lang="en-US" dirty="0"/>
              <a:t>Statistically significant increase in LTFU rate from 2017 to 2018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7E744A5-7313-40CD-8AEE-AFE8D9E09CF0}"/>
              </a:ext>
            </a:extLst>
          </p:cNvPr>
          <p:cNvSpPr/>
          <p:nvPr/>
        </p:nvSpPr>
        <p:spPr>
          <a:xfrm>
            <a:off x="1358684" y="5091237"/>
            <a:ext cx="96993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29428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86617EF-B983-4CA8-B4B2-4D15F6BA9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81" y="91419"/>
            <a:ext cx="8913316" cy="745291"/>
          </a:xfrm>
        </p:spPr>
        <p:txBody>
          <a:bodyPr/>
          <a:lstStyle/>
          <a:p>
            <a:r>
              <a:rPr lang="en-US" b="1" dirty="0"/>
              <a:t>Participation</a:t>
            </a:r>
            <a:r>
              <a:rPr lang="en-US" dirty="0"/>
              <a:t> </a:t>
            </a:r>
            <a:r>
              <a:rPr lang="en-US" b="1" dirty="0"/>
              <a:t>Award 2020 – Regional Meeting Attendance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A41B247-203A-47AD-9B04-1E04AB9FC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03196"/>
            <a:ext cx="10972800" cy="509280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4600" b="1" dirty="0"/>
              <a:t>Current Regional Meeting Attendance Criteria</a:t>
            </a:r>
            <a:endParaRPr lang="en-US" sz="4600" dirty="0"/>
          </a:p>
          <a:p>
            <a:r>
              <a:rPr lang="en-US" sz="2900" dirty="0"/>
              <a:t>Each regional meeting will be scored on a 0-3 point scale/regional meeting</a:t>
            </a:r>
          </a:p>
          <a:p>
            <a:pPr lvl="1"/>
            <a:r>
              <a:rPr lang="en-US" sz="2900" dirty="0"/>
              <a:t>Only remote meetings offered due to COVID-19. Attendance points rewarded. </a:t>
            </a:r>
          </a:p>
          <a:p>
            <a:pPr lvl="1"/>
            <a:r>
              <a:rPr lang="en-US" sz="2900" dirty="0"/>
              <a:t>For centers with 3 or more </a:t>
            </a:r>
            <a:r>
              <a:rPr lang="en-US" sz="2900" b="1" dirty="0"/>
              <a:t>MDs</a:t>
            </a:r>
            <a:r>
              <a:rPr lang="en-US" sz="2900" dirty="0"/>
              <a:t>, 1 point for each </a:t>
            </a:r>
            <a:r>
              <a:rPr lang="en-US" sz="2900" b="1" dirty="0"/>
              <a:t>MD </a:t>
            </a:r>
            <a:r>
              <a:rPr lang="en-US" sz="2900" dirty="0"/>
              <a:t>attending, up to a max of 3 points</a:t>
            </a:r>
          </a:p>
          <a:p>
            <a:pPr lvl="1"/>
            <a:r>
              <a:rPr lang="en-US" sz="2900" dirty="0"/>
              <a:t>If site has only 2 </a:t>
            </a:r>
            <a:r>
              <a:rPr lang="en-US" sz="2900" b="1" dirty="0"/>
              <a:t>MDs</a:t>
            </a:r>
            <a:r>
              <a:rPr lang="en-US" sz="2900" dirty="0"/>
              <a:t> and 1 attends, 2 points</a:t>
            </a:r>
          </a:p>
          <a:p>
            <a:pPr lvl="1"/>
            <a:r>
              <a:rPr lang="en-US" sz="2900" dirty="0"/>
              <a:t>If site has &lt;3 </a:t>
            </a:r>
            <a:r>
              <a:rPr lang="en-US" sz="2900" b="1" dirty="0"/>
              <a:t>MDs</a:t>
            </a:r>
            <a:r>
              <a:rPr lang="en-US" sz="2900" dirty="0"/>
              <a:t> and all attend, 3 points</a:t>
            </a:r>
          </a:p>
          <a:p>
            <a:pPr lvl="1"/>
            <a:r>
              <a:rPr lang="en-US" sz="2900" dirty="0"/>
              <a:t>Support staff will receive a maximum of 1 point </a:t>
            </a:r>
          </a:p>
          <a:p>
            <a:pPr lvl="2"/>
            <a:r>
              <a:rPr lang="en-US" sz="2500" dirty="0"/>
              <a:t>Ex – if 1, 3, or 5… support staff at a center attended a meeting, the center will get 1 point</a:t>
            </a:r>
          </a:p>
          <a:p>
            <a:pPr lvl="1"/>
            <a:r>
              <a:rPr lang="en-US" sz="2900" dirty="0"/>
              <a:t>Regional physician leaders and regional lead data managers will get one extra point</a:t>
            </a:r>
          </a:p>
          <a:p>
            <a:pPr lvl="1"/>
            <a:endParaRPr lang="en-US" sz="2900" dirty="0"/>
          </a:p>
          <a:p>
            <a:pPr lvl="1"/>
            <a:endParaRPr lang="en-US" sz="2900" dirty="0"/>
          </a:p>
          <a:p>
            <a:pPr lvl="1"/>
            <a:endParaRPr lang="en-US" sz="2900" dirty="0"/>
          </a:p>
          <a:p>
            <a:pPr lvl="1"/>
            <a:endParaRPr lang="en-US" sz="2900" dirty="0">
              <a:highlight>
                <a:srgbClr val="FFFF00"/>
              </a:highlight>
            </a:endParaRP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3A650C-5BDB-444B-9494-96B42BF8E6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131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ECEDD-233F-4102-9571-ADBA1B9DA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Participation Award 2020 - QI Project Domain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49468-2883-46A0-8550-861739CF9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9092"/>
            <a:ext cx="10972800" cy="473755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200" dirty="0"/>
              <a:t>Scoring on 0 – 6 point scale to keep consistent with other measures</a:t>
            </a:r>
          </a:p>
          <a:p>
            <a:pPr lvl="1"/>
            <a:r>
              <a:rPr lang="en-US" sz="4200" dirty="0"/>
              <a:t>Initiation of a QI Project, evidenced by submitting a Project Charter</a:t>
            </a:r>
          </a:p>
          <a:p>
            <a:pPr lvl="1"/>
            <a:r>
              <a:rPr lang="en-US" sz="4200" dirty="0"/>
              <a:t>Presenting a QI Project (presentation or poster) at a Regional VQI, *Regional Society Meeting, or *</a:t>
            </a:r>
            <a:r>
              <a:rPr lang="en-US" sz="4200" b="1" dirty="0"/>
              <a:t>Hospital Board Meeting</a:t>
            </a:r>
          </a:p>
          <a:p>
            <a:pPr lvl="1"/>
            <a:r>
              <a:rPr lang="en-US" sz="4200" dirty="0"/>
              <a:t>Presenting a QI Project (presentation or poster) at the National VQI or *Vascular Annual Meeting </a:t>
            </a:r>
          </a:p>
          <a:p>
            <a:pPr lvl="1"/>
            <a:r>
              <a:rPr lang="en-US" sz="4200" dirty="0"/>
              <a:t>*Publish VQI based article in a Peer Reviewed Journal – QI focus, not research</a:t>
            </a:r>
          </a:p>
          <a:p>
            <a:pPr lvl="0"/>
            <a:r>
              <a:rPr lang="en-US" sz="4200" dirty="0"/>
              <a:t>6-point maximum credit for QI even though additional points can be acquired</a:t>
            </a:r>
          </a:p>
          <a:p>
            <a:pPr lvl="0"/>
            <a:r>
              <a:rPr lang="en-US" sz="4200" dirty="0"/>
              <a:t>Each VQI center submits </a:t>
            </a:r>
            <a:r>
              <a:rPr lang="en-US" sz="4200" u="sng" dirty="0"/>
              <a:t>one QI project per center</a:t>
            </a:r>
            <a:r>
              <a:rPr lang="en-US" sz="4200" dirty="0"/>
              <a:t> for the Participation Award</a:t>
            </a:r>
          </a:p>
          <a:p>
            <a:pPr marL="0" indent="0">
              <a:buNone/>
            </a:pPr>
            <a:endParaRPr lang="en-US" sz="4200" dirty="0"/>
          </a:p>
          <a:p>
            <a:pPr marL="0" indent="0">
              <a:buNone/>
            </a:pPr>
            <a:r>
              <a:rPr lang="en-US" sz="4200" dirty="0"/>
              <a:t>* Please send attestation (proof) to </a:t>
            </a:r>
            <a:r>
              <a:rPr lang="en-US" sz="4200" u="sng" dirty="0">
                <a:hlinkClick r:id="rId3"/>
              </a:rPr>
              <a:t>cjackson@svspso.org</a:t>
            </a:r>
            <a:r>
              <a:rPr lang="en-US" sz="4200" dirty="0"/>
              <a:t> on or before December 31, 2020.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230EB8-8777-4E91-BB50-0D78EF4B9E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097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F007C71-C362-489C-80A0-512159436D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7788090"/>
              </p:ext>
            </p:extLst>
          </p:nvPr>
        </p:nvGraphicFramePr>
        <p:xfrm>
          <a:off x="1113182" y="1048625"/>
          <a:ext cx="9342783" cy="57179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29644">
                  <a:extLst>
                    <a:ext uri="{9D8B030D-6E8A-4147-A177-3AD203B41FA5}">
                      <a16:colId xmlns:a16="http://schemas.microsoft.com/office/drawing/2014/main" val="2000802531"/>
                    </a:ext>
                  </a:extLst>
                </a:gridCol>
                <a:gridCol w="4292313">
                  <a:extLst>
                    <a:ext uri="{9D8B030D-6E8A-4147-A177-3AD203B41FA5}">
                      <a16:colId xmlns:a16="http://schemas.microsoft.com/office/drawing/2014/main" val="496763997"/>
                    </a:ext>
                  </a:extLst>
                </a:gridCol>
                <a:gridCol w="2220826">
                  <a:extLst>
                    <a:ext uri="{9D8B030D-6E8A-4147-A177-3AD203B41FA5}">
                      <a16:colId xmlns:a16="http://schemas.microsoft.com/office/drawing/2014/main" val="3668585731"/>
                    </a:ext>
                  </a:extLst>
                </a:gridCol>
              </a:tblGrid>
              <a:tr h="666036">
                <a:tc>
                  <a:txBody>
                    <a:bodyPr/>
                    <a:lstStyle/>
                    <a:p>
                      <a:pPr marL="2286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Activity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Documentation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Score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2073119"/>
                  </a:ext>
                </a:extLst>
              </a:tr>
              <a:tr h="5051919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</a:rPr>
                        <a:t>QI Project Initiation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2000" dirty="0">
                        <a:effectLst/>
                      </a:endParaRPr>
                    </a:p>
                    <a:p>
                      <a:pPr marL="0" marR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>
                          <a:effectLst/>
                        </a:rPr>
                        <a:t>(Charter) </a:t>
                      </a:r>
                    </a:p>
                    <a:p>
                      <a:pPr marL="33147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33147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Attestation to include: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QI Project Title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Problem Statement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Project Leader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Clinical Sponsor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Expected start date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Goal Statement and Metrics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n-US" sz="2000" dirty="0"/>
                        <a:t>Blank charter </a:t>
                      </a:r>
                      <a:r>
                        <a:rPr lang="en-US" sz="2000" dirty="0">
                          <a:hlinkClick r:id="rId3"/>
                        </a:rPr>
                        <a:t>https://www.vqi.org/resources/quality-improvement/</a:t>
                      </a:r>
                      <a:r>
                        <a:rPr lang="en-US" sz="2000" dirty="0"/>
                        <a:t> (Last link in the center of the page)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charters should be emailed to 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QI@SVSPSO.ORG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or cjackson@svspso.org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 points -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Can be submitted at any time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260304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DC89DE-3C64-42AD-B835-EFCEAD94DE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BBE2D70-6825-4780-8C66-D5AB73131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Improvement Domain: </a:t>
            </a:r>
          </a:p>
        </p:txBody>
      </p:sp>
    </p:spTree>
    <p:extLst>
      <p:ext uri="{BB962C8B-B14F-4D97-AF65-F5344CB8AC3E}">
        <p14:creationId xmlns:p14="http://schemas.microsoft.com/office/powerpoint/2010/main" val="2618245245"/>
      </p:ext>
    </p:extLst>
  </p:cSld>
  <p:clrMapOvr>
    <a:masterClrMapping/>
  </p:clrMapOvr>
</p:sld>
</file>

<file path=ppt/theme/theme1.xml><?xml version="1.0" encoding="utf-8"?>
<a:theme xmlns:a="http://schemas.openxmlformats.org/drawingml/2006/main" name="VQI Presentation Gener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1987</Words>
  <Application>Microsoft Office PowerPoint</Application>
  <PresentationFormat>Widescreen</PresentationFormat>
  <Paragraphs>265</Paragraphs>
  <Slides>28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Courier New</vt:lpstr>
      <vt:lpstr>Symbol</vt:lpstr>
      <vt:lpstr>Tahoma</vt:lpstr>
      <vt:lpstr>VQI Presentation General</vt:lpstr>
      <vt:lpstr>  </vt:lpstr>
      <vt:lpstr>Meeting agenda and minutes</vt:lpstr>
      <vt:lpstr>2020 PARTICIPATION AWARD CHANGES </vt:lpstr>
      <vt:lpstr>Participation Award 2020 </vt:lpstr>
      <vt:lpstr>COVID-19 Factors</vt:lpstr>
      <vt:lpstr>Participation Award 2020 UPDATE</vt:lpstr>
      <vt:lpstr>Participation Award 2020 – Regional Meeting Attendance</vt:lpstr>
      <vt:lpstr>Participation Award 2020 - QI Project Domain</vt:lpstr>
      <vt:lpstr>Quality Improvement Domain: </vt:lpstr>
      <vt:lpstr>Quality Improvement Details: </vt:lpstr>
      <vt:lpstr>Quality Improvement Details: </vt:lpstr>
      <vt:lpstr>Quality Improvement Details: </vt:lpstr>
      <vt:lpstr>Participation Award 2020</vt:lpstr>
      <vt:lpstr>Participation Award 2020 – Registry Subscriptions</vt:lpstr>
      <vt:lpstr>Participation Award 2020 Update </vt:lpstr>
      <vt:lpstr>Star Points:</vt:lpstr>
      <vt:lpstr>Participation Award 2020</vt:lpstr>
      <vt:lpstr>Marketing Your Participation Award</vt:lpstr>
      <vt:lpstr>Call for VQI Poster Abstracts for the 2021 VQI Annual Meeting  </vt:lpstr>
      <vt:lpstr>2021 Poster Abstract Information</vt:lpstr>
      <vt:lpstr>2021 Poster Abstract Information</vt:lpstr>
      <vt:lpstr>Showcase you and your center’s work!!</vt:lpstr>
      <vt:lpstr>Poster Abstract Submission</vt:lpstr>
      <vt:lpstr>Poster Abstract Submission Guidelines</vt:lpstr>
      <vt:lpstr>2021 Poster Abstract Information</vt:lpstr>
      <vt:lpstr>Poster Abstract Submission</vt:lpstr>
      <vt:lpstr>Past Posters and Presentations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Cheryl Jackson</dc:creator>
  <cp:lastModifiedBy>Cheryl Jackson</cp:lastModifiedBy>
  <cp:revision>2</cp:revision>
  <dcterms:created xsi:type="dcterms:W3CDTF">2020-12-14T18:40:54Z</dcterms:created>
  <dcterms:modified xsi:type="dcterms:W3CDTF">2021-01-28T16:57:28Z</dcterms:modified>
</cp:coreProperties>
</file>