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65" r:id="rId5"/>
    <p:sldId id="1925" r:id="rId6"/>
    <p:sldId id="1918" r:id="rId7"/>
    <p:sldId id="1919" r:id="rId8"/>
    <p:sldId id="1920" r:id="rId9"/>
    <p:sldId id="1921" r:id="rId10"/>
    <p:sldId id="1922" r:id="rId11"/>
    <p:sldId id="484" r:id="rId12"/>
    <p:sldId id="1927" r:id="rId13"/>
    <p:sldId id="1926" r:id="rId14"/>
    <p:sldId id="482" r:id="rId15"/>
    <p:sldId id="485"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3952F3-C6CF-4C69-85D8-49F32A05B294}" v="42" dt="2020-11-23T17:01:44.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3" d="2"/>
        <a:sy n="3" d="2"/>
      </p:scale>
      <p:origin x="0" y="0"/>
    </p:cViewPr>
  </p:notesTextViewPr>
  <p:notesViewPr>
    <p:cSldViewPr snapToGrid="0">
      <p:cViewPr varScale="1">
        <p:scale>
          <a:sx n="94" d="100"/>
          <a:sy n="94" d="100"/>
        </p:scale>
        <p:origin x="3660" y="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FB34FF1-FA45-4975-9834-EA7387F4B443}" type="datetimeFigureOut">
              <a:rPr lang="en-US" smtClean="0"/>
              <a:t>11/23/2020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F90F326-C886-4209-B731-600B55802518}" type="slidenum">
              <a:rPr lang="en-US" smtClean="0"/>
              <a:t>‹#›</a:t>
            </a:fld>
            <a:endParaRPr lang="en-US"/>
          </a:p>
        </p:txBody>
      </p:sp>
    </p:spTree>
    <p:extLst>
      <p:ext uri="{BB962C8B-B14F-4D97-AF65-F5344CB8AC3E}">
        <p14:creationId xmlns:p14="http://schemas.microsoft.com/office/powerpoint/2010/main" val="3619967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384" y="1225296"/>
            <a:ext cx="9314688" cy="1828800"/>
          </a:xfrm>
        </p:spPr>
        <p:txBody>
          <a:bodyPr/>
          <a:lstStyle>
            <a:lvl1pPr>
              <a:defRPr sz="4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38482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536345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6753"/>
            <a:ext cx="2743200" cy="49294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96753"/>
            <a:ext cx="8026400" cy="4929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975976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277888"/>
            <a:ext cx="10972800" cy="1143000"/>
          </a:xfrm>
          <a:prstGeom prst="rect">
            <a:avLst/>
          </a:prstGeom>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691147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Tree>
    <p:extLst>
      <p:ext uri="{BB962C8B-B14F-4D97-AF65-F5344CB8AC3E}">
        <p14:creationId xmlns:p14="http://schemas.microsoft.com/office/powerpoint/2010/main" val="63049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Text Placeholder 2"/>
          <p:cNvSpPr>
            <a:spLocks noGrp="1"/>
          </p:cNvSpPr>
          <p:nvPr>
            <p:ph type="body" sz="quarter" idx="12"/>
          </p:nvPr>
        </p:nvSpPr>
        <p:spPr>
          <a:xfrm>
            <a:off x="502721" y="1337643"/>
            <a:ext cx="11027123" cy="914400"/>
          </a:xfrm>
          <a:prstGeom prst="rect">
            <a:avLst/>
          </a:prstGeom>
        </p:spPr>
        <p:txBody>
          <a:bodyPr/>
          <a:lstStyle>
            <a:lvl1pPr>
              <a:buClr>
                <a:srgbClr val="132A54"/>
              </a:buClr>
              <a:defRPr sz="1800">
                <a:solidFill>
                  <a:srgbClr val="373737"/>
                </a:solidFill>
              </a:defRPr>
            </a:lvl1pPr>
            <a:lvl2pPr>
              <a:buClr>
                <a:srgbClr val="132A54"/>
              </a:buClr>
              <a:defRPr sz="1500">
                <a:solidFill>
                  <a:srgbClr val="373737"/>
                </a:solidFill>
              </a:defRPr>
            </a:lvl2pPr>
            <a:lvl3pPr>
              <a:buClr>
                <a:srgbClr val="132A54"/>
              </a:buClr>
              <a:defRPr sz="1350">
                <a:solidFill>
                  <a:srgbClr val="373737"/>
                </a:solidFill>
              </a:defRPr>
            </a:lvl3pPr>
            <a:lvl4pPr>
              <a:buClr>
                <a:srgbClr val="132A54"/>
              </a:buClr>
              <a:defRPr sz="1350">
                <a:solidFill>
                  <a:srgbClr val="373737"/>
                </a:solidFill>
              </a:defRPr>
            </a:lvl4pPr>
            <a:lvl5pPr>
              <a:buClr>
                <a:srgbClr val="132A54"/>
              </a:buClr>
              <a:defRPr sz="1350">
                <a:solidFill>
                  <a:srgbClr val="373737"/>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48"/>
          <p:cNvSpPr>
            <a:spLocks noGrp="1"/>
          </p:cNvSpPr>
          <p:nvPr>
            <p:ph type="title"/>
          </p:nvPr>
        </p:nvSpPr>
        <p:spPr>
          <a:xfrm>
            <a:off x="687989" y="379531"/>
            <a:ext cx="8509000" cy="438582"/>
          </a:xfrm>
          <a:prstGeom prst="rect">
            <a:avLst/>
          </a:prstGeom>
          <a:noFill/>
          <a:ln>
            <a:noFill/>
          </a:ln>
        </p:spPr>
        <p:txBody>
          <a:bodyPr wrap="square" rtlCol="0">
            <a:spAutoFit/>
          </a:bodyPr>
          <a:lstStyle>
            <a:lvl1pPr>
              <a:defRPr lang="en-US" sz="2250" b="1" i="1">
                <a:solidFill>
                  <a:schemeClr val="tx1"/>
                </a:solidFill>
                <a:latin typeface="Arial" charset="0"/>
                <a:ea typeface="Arial" charset="0"/>
                <a:cs typeface="Arial" charset="0"/>
              </a:defRPr>
            </a:lvl1pPr>
          </a:lstStyle>
          <a:p>
            <a:pPr marL="0" lvl="0" defTabSz="685800"/>
            <a:r>
              <a:rPr lang="en-US" dirty="0"/>
              <a:t>Click to edit Master title style</a:t>
            </a:r>
          </a:p>
        </p:txBody>
      </p:sp>
    </p:spTree>
    <p:extLst>
      <p:ext uri="{BB962C8B-B14F-4D97-AF65-F5344CB8AC3E}">
        <p14:creationId xmlns:p14="http://schemas.microsoft.com/office/powerpoint/2010/main" val="121013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44305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59302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2575446"/>
            <a:ext cx="5384800" cy="3517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564905"/>
            <a:ext cx="5384800" cy="35612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92981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71293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1196752"/>
            <a:ext cx="10972800" cy="792088"/>
          </a:xfrm>
        </p:spPr>
        <p:txBody>
          <a:bodyPr/>
          <a:lstStyle>
            <a:lvl1pPr>
              <a:defRPr sz="4000"/>
            </a:lvl1p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58519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42553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2" y="1124744"/>
            <a:ext cx="11041227" cy="73000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916833"/>
            <a:ext cx="6815667"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916833"/>
            <a:ext cx="4011084"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31557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13159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381" y="91420"/>
            <a:ext cx="8913316" cy="67438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420889"/>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926592"/>
            <a:ext cx="12192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9093200" y="39052"/>
            <a:ext cx="2306008" cy="826704"/>
          </a:xfrm>
          <a:prstGeom prst="rect">
            <a:avLst/>
          </a:prstGeom>
        </p:spPr>
      </p:pic>
      <p:sp>
        <p:nvSpPr>
          <p:cNvPr id="4" name="Slide Number Placeholder 3"/>
          <p:cNvSpPr>
            <a:spLocks noGrp="1"/>
          </p:cNvSpPr>
          <p:nvPr>
            <p:ph type="sldNum" sz="quarter" idx="4"/>
          </p:nvPr>
        </p:nvSpPr>
        <p:spPr>
          <a:xfrm>
            <a:off x="609600" y="618664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B7DA4-2697-4546-83A3-2C93572BA837}" type="slidenum">
              <a:rPr lang="en-US" smtClean="0"/>
              <a:pPr/>
              <a:t>‹#›</a:t>
            </a:fld>
            <a:endParaRPr lang="en-US" dirty="0"/>
          </a:p>
        </p:txBody>
      </p:sp>
      <p:pic>
        <p:nvPicPr>
          <p:cNvPr id="6" name="Picture 5"/>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768353" y="6344677"/>
            <a:ext cx="6139767" cy="414182"/>
          </a:xfrm>
          <a:prstGeom prst="rect">
            <a:avLst/>
          </a:prstGeom>
        </p:spPr>
      </p:pic>
    </p:spTree>
    <p:extLst>
      <p:ext uri="{BB962C8B-B14F-4D97-AF65-F5344CB8AC3E}">
        <p14:creationId xmlns:p14="http://schemas.microsoft.com/office/powerpoint/2010/main" val="684453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vqi.org/members-only/" TargetMode="External"/><Relationship Id="rId2" Type="http://schemas.openxmlformats.org/officeDocument/2006/relationships/hyperlink" Target="mailto:cjackson@svspso.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rct=j&amp;q=&amp;esrc=s&amp;source=images&amp;cd=&amp;cad=rja&amp;uact=8&amp;ved=2ahUKEwjOmaKTuo_ZAhVp7oMKHcElB68QjRx6BAgAEAY&amp;url=https://shannahatfield.com/2016/01/07/smart-goals/&amp;psig=AOvVaw0lBXwui-ZlhhjaP_Tdhtd1&amp;ust=1517943409769717"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hyperlink" Target="mailto:cjackson@svsps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F46C-BBFE-44C1-84EF-75E4A795147B}"/>
              </a:ext>
            </a:extLst>
          </p:cNvPr>
          <p:cNvSpPr>
            <a:spLocks noGrp="1"/>
          </p:cNvSpPr>
          <p:nvPr>
            <p:ph type="ctrTitle"/>
          </p:nvPr>
        </p:nvSpPr>
        <p:spPr>
          <a:xfrm>
            <a:off x="1891863" y="1225296"/>
            <a:ext cx="8502868" cy="1828800"/>
          </a:xfrm>
        </p:spPr>
        <p:txBody>
          <a:bodyPr/>
          <a:lstStyle/>
          <a:p>
            <a:pPr algn="ctr"/>
            <a:r>
              <a:rPr lang="en-US" b="1" dirty="0"/>
              <a:t>2020 Combined Charter Phone Call</a:t>
            </a:r>
            <a:br>
              <a:rPr lang="en-US" b="1" dirty="0"/>
            </a:br>
            <a:r>
              <a:rPr lang="en-US" b="1" dirty="0"/>
              <a:t>11-20-2020</a:t>
            </a:r>
            <a:endParaRPr lang="en-US" dirty="0"/>
          </a:p>
        </p:txBody>
      </p:sp>
      <p:sp>
        <p:nvSpPr>
          <p:cNvPr id="3" name="Subtitle 2">
            <a:extLst>
              <a:ext uri="{FF2B5EF4-FFF2-40B4-BE49-F238E27FC236}">
                <a16:creationId xmlns:a16="http://schemas.microsoft.com/office/drawing/2014/main" id="{D1A7D291-1D50-4A3D-BB6C-9CD311378F38}"/>
              </a:ext>
            </a:extLst>
          </p:cNvPr>
          <p:cNvSpPr>
            <a:spLocks noGrp="1"/>
          </p:cNvSpPr>
          <p:nvPr>
            <p:ph type="subTitle" idx="1"/>
          </p:nvPr>
        </p:nvSpPr>
        <p:spPr>
          <a:xfrm>
            <a:off x="2822028" y="3337875"/>
            <a:ext cx="6400800" cy="1752600"/>
          </a:xfrm>
        </p:spPr>
        <p:txBody>
          <a:bodyPr/>
          <a:lstStyle/>
          <a:p>
            <a:r>
              <a:rPr lang="en-US" dirty="0"/>
              <a:t>November 20, 2020</a:t>
            </a:r>
          </a:p>
          <a:p>
            <a:r>
              <a:rPr lang="en-US" dirty="0"/>
              <a:t>12:00pm CT</a:t>
            </a:r>
          </a:p>
        </p:txBody>
      </p:sp>
      <p:sp>
        <p:nvSpPr>
          <p:cNvPr id="4" name="Slide Number Placeholder 3">
            <a:extLst>
              <a:ext uri="{FF2B5EF4-FFF2-40B4-BE49-F238E27FC236}">
                <a16:creationId xmlns:a16="http://schemas.microsoft.com/office/drawing/2014/main" id="{56792713-5BA8-4DB6-9F62-B7DA1584BA79}"/>
              </a:ext>
            </a:extLst>
          </p:cNvPr>
          <p:cNvSpPr>
            <a:spLocks noGrp="1"/>
          </p:cNvSpPr>
          <p:nvPr>
            <p:ph type="sldNum" sz="quarter" idx="10"/>
          </p:nvPr>
        </p:nvSpPr>
        <p:spPr/>
        <p:txBody>
          <a:bodyPr/>
          <a:lstStyle/>
          <a:p>
            <a:fld id="{19BB7DA4-2697-4546-83A3-2C93572BA837}" type="slidenum">
              <a:rPr lang="en-US">
                <a:solidFill>
                  <a:prstClr val="black">
                    <a:tint val="75000"/>
                  </a:prstClr>
                </a:solidFill>
                <a:latin typeface="Calibri"/>
              </a:rPr>
              <a:pPr/>
              <a:t>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98783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7736-4F07-4EF0-A6B9-8870048B44E4}"/>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64022F97-BDBC-4392-95AB-792204D91636}"/>
              </a:ext>
            </a:extLst>
          </p:cNvPr>
          <p:cNvSpPr>
            <a:spLocks noGrp="1"/>
          </p:cNvSpPr>
          <p:nvPr>
            <p:ph idx="1"/>
          </p:nvPr>
        </p:nvSpPr>
        <p:spPr>
          <a:xfrm>
            <a:off x="609600" y="1115963"/>
            <a:ext cx="10972800" cy="5161011"/>
          </a:xfrm>
        </p:spPr>
        <p:txBody>
          <a:bodyPr>
            <a:normAutofit fontScale="55000" lnSpcReduction="20000"/>
          </a:bodyPr>
          <a:lstStyle/>
          <a:p>
            <a:r>
              <a:rPr lang="en-US" dirty="0"/>
              <a:t>Where are you putting these Hashtags? So far we have done our patients on a Spreadsheet w/ the Hashtags….does the Hashtag also need to be put into Pathways?</a:t>
            </a:r>
          </a:p>
          <a:p>
            <a:pPr lvl="1"/>
            <a:r>
              <a:rPr lang="en-US" dirty="0"/>
              <a:t>The #hashtag needs to be placed in the comments section in the original (index) procedure. Refer to the first question regarding “Submitting without validation”. </a:t>
            </a:r>
          </a:p>
          <a:p>
            <a:r>
              <a:rPr lang="en-US" dirty="0"/>
              <a:t>Can these hashtags be present in addition to other comments or do they need to be by themselves?</a:t>
            </a:r>
          </a:p>
          <a:p>
            <a:pPr lvl="1"/>
            <a:r>
              <a:rPr lang="en-US" dirty="0"/>
              <a:t>They can be included with your other notes. Only the #Hashtag information will be pulled.</a:t>
            </a:r>
          </a:p>
          <a:p>
            <a:r>
              <a:rPr lang="en-US" dirty="0"/>
              <a:t>Not charter question - but are we able to pull our volume from data download or analytics engine?</a:t>
            </a:r>
          </a:p>
          <a:p>
            <a:pPr lvl="1"/>
            <a:r>
              <a:rPr lang="en-US" dirty="0"/>
              <a:t>Both </a:t>
            </a:r>
          </a:p>
          <a:p>
            <a:r>
              <a:rPr lang="en-US" dirty="0"/>
              <a:t>My surgeons don't do pre or post modified </a:t>
            </a:r>
            <a:r>
              <a:rPr lang="en-US" dirty="0" err="1"/>
              <a:t>rankins</a:t>
            </a:r>
            <a:r>
              <a:rPr lang="en-US" dirty="0"/>
              <a:t>.  I have entered our first cases without validation.  How important is this in submitting data? The Pre- and Post Rankin scores are important as they assess the patient before and after procedure. </a:t>
            </a:r>
          </a:p>
          <a:p>
            <a:pPr lvl="1"/>
            <a:r>
              <a:rPr lang="en-US" dirty="0"/>
              <a:t>If the information is not documented by the provider, please use the definition and provide the score on your own. If uncomfortable with that, refer back to your provider and request this to be added to their documentation. Many nurses document this information in their notes, also.</a:t>
            </a:r>
          </a:p>
          <a:p>
            <a:r>
              <a:rPr lang="en-US" dirty="0"/>
              <a:t>For LTFU. If I have access to patient’s medical record in hospital and separate access to Dr. office record. Am I able to abstract and enter that data from Dr. office directly into the VQI or do I have to enter a nursing note...for auditing purposes??</a:t>
            </a:r>
          </a:p>
          <a:p>
            <a:pPr lvl="1"/>
            <a:r>
              <a:rPr lang="en-US" dirty="0"/>
              <a:t>Technically – if it’s not in the EMR – it wasn’t done. This is one of the first things nurses, docs and other providers are taught in documentation 101. If possible, have the documentation scanned into the EMR or the provider should provide in their Follow-up note.  If not – write the information in the comments section for </a:t>
            </a:r>
            <a:r>
              <a:rPr lang="en-US" b="1" dirty="0"/>
              <a:t>your own </a:t>
            </a:r>
            <a:r>
              <a:rPr lang="en-US" dirty="0"/>
              <a:t>reminder (M2s/Pathways does not look at information in the comments section). This will be for your reference only, in case the procedure is audited or you need to justify why you answered that, then you will be able to provide the answer.</a:t>
            </a:r>
          </a:p>
          <a:p>
            <a:endParaRPr lang="en-US" dirty="0"/>
          </a:p>
        </p:txBody>
      </p:sp>
      <p:sp>
        <p:nvSpPr>
          <p:cNvPr id="4" name="Slide Number Placeholder 3">
            <a:extLst>
              <a:ext uri="{FF2B5EF4-FFF2-40B4-BE49-F238E27FC236}">
                <a16:creationId xmlns:a16="http://schemas.microsoft.com/office/drawing/2014/main" id="{28F7A74A-CFE8-4512-827B-E3339441B946}"/>
              </a:ext>
            </a:extLst>
          </p:cNvPr>
          <p:cNvSpPr>
            <a:spLocks noGrp="1"/>
          </p:cNvSpPr>
          <p:nvPr>
            <p:ph type="sldNum" sz="quarter" idx="10"/>
          </p:nvPr>
        </p:nvSpPr>
        <p:spPr/>
        <p:txBody>
          <a:bodyPr/>
          <a:lstStyle/>
          <a:p>
            <a:fld id="{19BB7DA4-2697-4546-83A3-2C93572BA837}" type="slidenum">
              <a:rPr lang="en-US" smtClean="0"/>
              <a:pPr/>
              <a:t>10</a:t>
            </a:fld>
            <a:endParaRPr lang="en-US" dirty="0"/>
          </a:p>
        </p:txBody>
      </p:sp>
    </p:spTree>
    <p:extLst>
      <p:ext uri="{BB962C8B-B14F-4D97-AF65-F5344CB8AC3E}">
        <p14:creationId xmlns:p14="http://schemas.microsoft.com/office/powerpoint/2010/main" val="10392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DCD5A-A770-4C7C-A07D-46887CB7407E}"/>
              </a:ext>
            </a:extLst>
          </p:cNvPr>
          <p:cNvSpPr>
            <a:spLocks noGrp="1"/>
          </p:cNvSpPr>
          <p:nvPr>
            <p:ph type="title"/>
          </p:nvPr>
        </p:nvSpPr>
        <p:spPr/>
        <p:txBody>
          <a:bodyPr/>
          <a:lstStyle/>
          <a:p>
            <a:r>
              <a:rPr lang="en-US" dirty="0"/>
              <a:t>Meeting schedule</a:t>
            </a:r>
          </a:p>
        </p:txBody>
      </p:sp>
      <p:sp>
        <p:nvSpPr>
          <p:cNvPr id="3" name="Content Placeholder 2">
            <a:extLst>
              <a:ext uri="{FF2B5EF4-FFF2-40B4-BE49-F238E27FC236}">
                <a16:creationId xmlns:a16="http://schemas.microsoft.com/office/drawing/2014/main" id="{D8AE5838-1ED3-418A-AAD6-7B24C7D3D616}"/>
              </a:ext>
            </a:extLst>
          </p:cNvPr>
          <p:cNvSpPr>
            <a:spLocks noGrp="1"/>
          </p:cNvSpPr>
          <p:nvPr>
            <p:ph idx="1"/>
          </p:nvPr>
        </p:nvSpPr>
        <p:spPr>
          <a:xfrm>
            <a:off x="609600" y="1628800"/>
            <a:ext cx="10972800" cy="4557844"/>
          </a:xfrm>
        </p:spPr>
        <p:txBody>
          <a:bodyPr>
            <a:normAutofit fontScale="70000" lnSpcReduction="20000"/>
          </a:bodyPr>
          <a:lstStyle/>
          <a:p>
            <a:r>
              <a:rPr lang="en-US" dirty="0"/>
              <a:t>Recurring schedule of focused group calls (subject to change, if conflicts arise):</a:t>
            </a:r>
          </a:p>
          <a:p>
            <a:r>
              <a:rPr lang="en-US" dirty="0"/>
              <a:t>LTFU – 3</a:t>
            </a:r>
            <a:r>
              <a:rPr lang="en-US" baseline="30000" dirty="0"/>
              <a:t>rd</a:t>
            </a:r>
            <a:r>
              <a:rPr lang="en-US" dirty="0"/>
              <a:t> Friday of the month at 12n CST (every other month) </a:t>
            </a:r>
          </a:p>
          <a:p>
            <a:pPr lvl="1"/>
            <a:r>
              <a:rPr lang="en-US" dirty="0"/>
              <a:t>Next meeting January 15, 2021</a:t>
            </a:r>
          </a:p>
          <a:p>
            <a:r>
              <a:rPr lang="en-US" dirty="0"/>
              <a:t>Clinical – 4</a:t>
            </a:r>
            <a:r>
              <a:rPr lang="en-US" baseline="30000" dirty="0"/>
              <a:t>th</a:t>
            </a:r>
            <a:r>
              <a:rPr lang="en-US" dirty="0"/>
              <a:t> Tuesday of the month at 12pm CST (every other month)</a:t>
            </a:r>
          </a:p>
          <a:p>
            <a:pPr lvl="1"/>
            <a:r>
              <a:rPr lang="en-US" dirty="0"/>
              <a:t>Next meeting January 26, 2021</a:t>
            </a:r>
          </a:p>
          <a:p>
            <a:r>
              <a:rPr lang="en-US" dirty="0"/>
              <a:t>Documentation – 4</a:t>
            </a:r>
            <a:r>
              <a:rPr lang="en-US" baseline="30000" dirty="0"/>
              <a:t>th</a:t>
            </a:r>
            <a:r>
              <a:rPr lang="en-US" dirty="0"/>
              <a:t> Tuesday of the month at 1pm CST (every other month)</a:t>
            </a:r>
          </a:p>
          <a:p>
            <a:pPr lvl="1"/>
            <a:r>
              <a:rPr lang="en-US" dirty="0"/>
              <a:t>Next meeting January 26, 2021</a:t>
            </a:r>
          </a:p>
          <a:p>
            <a:r>
              <a:rPr lang="en-US" dirty="0"/>
              <a:t>D/C Meds – 4</a:t>
            </a:r>
            <a:r>
              <a:rPr lang="en-US" baseline="30000" dirty="0"/>
              <a:t>th</a:t>
            </a:r>
            <a:r>
              <a:rPr lang="en-US" dirty="0"/>
              <a:t> Wednesday of the month at 12pm CST (every other month)</a:t>
            </a:r>
          </a:p>
          <a:p>
            <a:pPr lvl="1"/>
            <a:r>
              <a:rPr lang="en-US" dirty="0"/>
              <a:t>Next meeting January 27, 2021</a:t>
            </a:r>
          </a:p>
          <a:p>
            <a:pPr marL="57150" indent="0">
              <a:buNone/>
            </a:pPr>
            <a:r>
              <a:rPr lang="en-US" dirty="0"/>
              <a:t>If you’d like to attend one, 2,3 or all – email Cheryl Jackson at </a:t>
            </a:r>
            <a:r>
              <a:rPr lang="en-US" dirty="0">
                <a:hlinkClick r:id="rId2"/>
              </a:rPr>
              <a:t>cjackson@svspso.org</a:t>
            </a:r>
            <a:r>
              <a:rPr lang="en-US" dirty="0"/>
              <a:t> to be added to the list. You’ll get invites and minutes. </a:t>
            </a:r>
          </a:p>
          <a:p>
            <a:pPr marL="57150" indent="0">
              <a:buNone/>
            </a:pPr>
            <a:r>
              <a:rPr lang="en-US" dirty="0"/>
              <a:t>All minutes are on the vqi.org website  at </a:t>
            </a:r>
            <a:r>
              <a:rPr lang="en-US" dirty="0">
                <a:hlinkClick r:id="rId3"/>
              </a:rPr>
              <a:t>The Vascular Quality Initiative | Members Only (vqi.org)</a:t>
            </a:r>
            <a:r>
              <a:rPr lang="en-US" dirty="0"/>
              <a:t>. A different log on/password needed. Refer to webpage for access information.</a:t>
            </a:r>
          </a:p>
        </p:txBody>
      </p:sp>
      <p:sp>
        <p:nvSpPr>
          <p:cNvPr id="4" name="Slide Number Placeholder 3">
            <a:extLst>
              <a:ext uri="{FF2B5EF4-FFF2-40B4-BE49-F238E27FC236}">
                <a16:creationId xmlns:a16="http://schemas.microsoft.com/office/drawing/2014/main" id="{BC830110-0223-4001-93CA-EF1261469697}"/>
              </a:ext>
            </a:extLst>
          </p:cNvPr>
          <p:cNvSpPr>
            <a:spLocks noGrp="1"/>
          </p:cNvSpPr>
          <p:nvPr>
            <p:ph type="sldNum" sz="quarter" idx="10"/>
          </p:nvPr>
        </p:nvSpPr>
        <p:spPr/>
        <p:txBody>
          <a:bodyPr/>
          <a:lstStyle/>
          <a:p>
            <a:fld id="{19BB7DA4-2697-4546-83A3-2C93572BA837}" type="slidenum">
              <a:rPr lang="en-US" smtClean="0"/>
              <a:pPr/>
              <a:t>11</a:t>
            </a:fld>
            <a:endParaRPr lang="en-US" dirty="0"/>
          </a:p>
        </p:txBody>
      </p:sp>
    </p:spTree>
    <p:extLst>
      <p:ext uri="{BB962C8B-B14F-4D97-AF65-F5344CB8AC3E}">
        <p14:creationId xmlns:p14="http://schemas.microsoft.com/office/powerpoint/2010/main" val="7211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F75B0BA-B2C6-4ECB-8D84-05B0534EC4BF}"/>
              </a:ext>
            </a:extLst>
          </p:cNvPr>
          <p:cNvSpPr>
            <a:spLocks noGrp="1"/>
          </p:cNvSpPr>
          <p:nvPr>
            <p:ph type="sldNum" sz="quarter" idx="10"/>
          </p:nvPr>
        </p:nvSpPr>
        <p:spPr/>
        <p:txBody>
          <a:bodyPr/>
          <a:lstStyle/>
          <a:p>
            <a:fld id="{19BB7DA4-2697-4546-83A3-2C93572BA837}" type="slidenum">
              <a:rPr lang="en-US" smtClean="0"/>
              <a:pPr/>
              <a:t>12</a:t>
            </a:fld>
            <a:endParaRPr lang="en-US" dirty="0"/>
          </a:p>
        </p:txBody>
      </p:sp>
      <p:pic>
        <p:nvPicPr>
          <p:cNvPr id="1026" name="Picture 2" descr="Have a Safe and Happy Thanksgiving | Homeland Security">
            <a:extLst>
              <a:ext uri="{FF2B5EF4-FFF2-40B4-BE49-F238E27FC236}">
                <a16:creationId xmlns:a16="http://schemas.microsoft.com/office/drawing/2014/main" id="{B9E103A3-D619-4F6E-9D8B-266AE09D530F}"/>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0808" b="2080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39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225296"/>
            <a:ext cx="7690104" cy="1828800"/>
          </a:xfrm>
        </p:spPr>
        <p:txBody>
          <a:bodyPr/>
          <a:lstStyle/>
          <a:p>
            <a:pPr algn="ctr"/>
            <a:r>
              <a:rPr lang="en-US" dirty="0"/>
              <a:t>Multi-regional Elective EVAR  SVS Guideline Quality Project</a:t>
            </a:r>
          </a:p>
        </p:txBody>
      </p:sp>
      <p:sp>
        <p:nvSpPr>
          <p:cNvPr id="3" name="Subtitle 2"/>
          <p:cNvSpPr>
            <a:spLocks noGrp="1"/>
          </p:cNvSpPr>
          <p:nvPr>
            <p:ph type="subTitle" idx="1"/>
          </p:nvPr>
        </p:nvSpPr>
        <p:spPr>
          <a:xfrm>
            <a:off x="2225336" y="3329126"/>
            <a:ext cx="7634796" cy="2309674"/>
          </a:xfrm>
        </p:spPr>
        <p:txBody>
          <a:bodyPr/>
          <a:lstStyle/>
          <a:p>
            <a:pPr algn="l"/>
            <a:r>
              <a:rPr lang="en-US" dirty="0"/>
              <a:t>To evaluate mitigating factors for the surgical treatment of small aortic aneurysms not meeting SVS guidelines </a:t>
            </a:r>
          </a:p>
          <a:p>
            <a:endParaRPr lang="en-US"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2</a:t>
            </a:fld>
            <a:endParaRPr lang="en-US" dirty="0"/>
          </a:p>
        </p:txBody>
      </p:sp>
    </p:spTree>
    <p:extLst>
      <p:ext uri="{BB962C8B-B14F-4D97-AF65-F5344CB8AC3E}">
        <p14:creationId xmlns:p14="http://schemas.microsoft.com/office/powerpoint/2010/main" val="145183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5"/>
            <a:ext cx="7886700" cy="519906"/>
          </a:xfrm>
        </p:spPr>
        <p:txBody>
          <a:bodyPr>
            <a:normAutofit fontScale="90000"/>
          </a:bodyPr>
          <a:lstStyle/>
          <a:p>
            <a:r>
              <a:rPr lang="en-US" dirty="0"/>
              <a:t>Multi-Regional Charter Core Group </a:t>
            </a:r>
          </a:p>
        </p:txBody>
      </p:sp>
      <p:sp>
        <p:nvSpPr>
          <p:cNvPr id="3" name="Content Placeholder 2"/>
          <p:cNvSpPr>
            <a:spLocks noGrp="1"/>
          </p:cNvSpPr>
          <p:nvPr>
            <p:ph idx="1"/>
          </p:nvPr>
        </p:nvSpPr>
        <p:spPr>
          <a:xfrm>
            <a:off x="2152650" y="2000251"/>
            <a:ext cx="7886700" cy="3489722"/>
          </a:xfrm>
        </p:spPr>
        <p:txBody>
          <a:bodyPr>
            <a:normAutofit fontScale="55000" lnSpcReduction="20000"/>
          </a:bodyPr>
          <a:lstStyle/>
          <a:p>
            <a:r>
              <a:rPr lang="en-US" b="1" dirty="0"/>
              <a:t>Cleveland Clinic</a:t>
            </a:r>
            <a:endParaRPr lang="en-US" dirty="0"/>
          </a:p>
          <a:p>
            <a:pPr lvl="1"/>
            <a:r>
              <a:rPr lang="en-US" dirty="0"/>
              <a:t>Dr. Chris Smolock- Vascular Surgery Quality Officer</a:t>
            </a:r>
          </a:p>
          <a:p>
            <a:pPr lvl="1"/>
            <a:r>
              <a:rPr lang="en-US" dirty="0"/>
              <a:t>Donna Fleming – Hospital Manger</a:t>
            </a:r>
          </a:p>
          <a:p>
            <a:endParaRPr lang="en-US" b="1" dirty="0"/>
          </a:p>
          <a:p>
            <a:r>
              <a:rPr lang="en-US" b="1" dirty="0"/>
              <a:t>Vascular Study Group of Greater New York (VSGGNY)</a:t>
            </a:r>
            <a:endParaRPr lang="en-US" dirty="0"/>
          </a:p>
          <a:p>
            <a:pPr lvl="1"/>
            <a:r>
              <a:rPr lang="en-US" dirty="0"/>
              <a:t>Dr. Tassiopoulos- Regional lead physician —</a:t>
            </a:r>
            <a:r>
              <a:rPr lang="en-US" dirty="0" err="1"/>
              <a:t>Stonybrook</a:t>
            </a:r>
            <a:r>
              <a:rPr lang="en-US" dirty="0"/>
              <a:t> University Hospital </a:t>
            </a:r>
          </a:p>
          <a:p>
            <a:pPr lvl="1"/>
            <a:r>
              <a:rPr lang="en-US" dirty="0" err="1"/>
              <a:t>Dr.Issam</a:t>
            </a:r>
            <a:r>
              <a:rPr lang="en-US" dirty="0"/>
              <a:t> Koleilat -RAC representative -Montefiore Medical Center in New York</a:t>
            </a:r>
          </a:p>
          <a:p>
            <a:pPr lvl="1"/>
            <a:r>
              <a:rPr lang="en-US" dirty="0"/>
              <a:t>Donna Albergo- Regional data manager—</a:t>
            </a:r>
            <a:r>
              <a:rPr lang="en-US" dirty="0" err="1"/>
              <a:t>Stonybrook</a:t>
            </a:r>
            <a:r>
              <a:rPr lang="en-US" dirty="0"/>
              <a:t> University Hospital </a:t>
            </a:r>
          </a:p>
          <a:p>
            <a:pPr marL="342900" lvl="1" indent="0">
              <a:buNone/>
            </a:pPr>
            <a:endParaRPr lang="en-US" dirty="0"/>
          </a:p>
          <a:p>
            <a:r>
              <a:rPr lang="en-US" b="1" dirty="0"/>
              <a:t>Virginias Vascular Study Group (VVSG)</a:t>
            </a:r>
            <a:endParaRPr lang="en-US" dirty="0"/>
          </a:p>
          <a:p>
            <a:pPr lvl="1"/>
            <a:r>
              <a:rPr lang="en-US" dirty="0"/>
              <a:t>Dr. Minc -Regional lead physician- West Virginia University Hospitals  </a:t>
            </a:r>
          </a:p>
          <a:p>
            <a:pPr lvl="1"/>
            <a:r>
              <a:rPr lang="en-US" dirty="0"/>
              <a:t>Dr. Moussa -Regional lead physician- Charleston Area Medical Center </a:t>
            </a:r>
          </a:p>
          <a:p>
            <a:pPr lvl="1"/>
            <a:r>
              <a:rPr lang="en-US" dirty="0"/>
              <a:t>Stacy Giardina- Regional data manager- West Virginia University Hospitals</a:t>
            </a:r>
          </a:p>
          <a:p>
            <a:endParaRPr lang="en-US" dirty="0"/>
          </a:p>
        </p:txBody>
      </p:sp>
    </p:spTree>
    <p:extLst>
      <p:ext uri="{BB962C8B-B14F-4D97-AF65-F5344CB8AC3E}">
        <p14:creationId xmlns:p14="http://schemas.microsoft.com/office/powerpoint/2010/main" val="133713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521" y="1307661"/>
            <a:ext cx="6684987" cy="674384"/>
          </a:xfrm>
        </p:spPr>
        <p:txBody>
          <a:bodyPr/>
          <a:lstStyle/>
          <a:p>
            <a:r>
              <a:rPr lang="en-US" dirty="0"/>
              <a:t>EVAR AAA Charter Process</a:t>
            </a:r>
          </a:p>
        </p:txBody>
      </p:sp>
      <p:sp>
        <p:nvSpPr>
          <p:cNvPr id="3" name="Content Placeholder 2"/>
          <p:cNvSpPr>
            <a:spLocks noGrp="1"/>
          </p:cNvSpPr>
          <p:nvPr>
            <p:ph idx="1"/>
          </p:nvPr>
        </p:nvSpPr>
        <p:spPr>
          <a:xfrm>
            <a:off x="2152649" y="2359636"/>
            <a:ext cx="7886700" cy="3568541"/>
          </a:xfrm>
        </p:spPr>
        <p:txBody>
          <a:bodyPr>
            <a:normAutofit fontScale="70000" lnSpcReduction="20000"/>
          </a:bodyPr>
          <a:lstStyle/>
          <a:p>
            <a:pPr marL="0" indent="0">
              <a:buNone/>
            </a:pPr>
            <a:r>
              <a:rPr lang="en-US" dirty="0"/>
              <a:t>Retrospective review of elective EVAR cases from January 1, 2017 through December 31, 2018</a:t>
            </a:r>
          </a:p>
          <a:p>
            <a:pPr lvl="1"/>
            <a:r>
              <a:rPr lang="en-US" dirty="0"/>
              <a:t>Run a report in Pathway’s data download </a:t>
            </a:r>
          </a:p>
          <a:p>
            <a:pPr lvl="1"/>
            <a:r>
              <a:rPr lang="en-US" dirty="0"/>
              <a:t>Identify cases outside the SVS Guidelines for elective EVAR </a:t>
            </a:r>
          </a:p>
          <a:p>
            <a:pPr lvl="2"/>
            <a:r>
              <a:rPr lang="en-US" dirty="0"/>
              <a:t>&gt;= 55mm Men</a:t>
            </a:r>
          </a:p>
          <a:p>
            <a:pPr lvl="2"/>
            <a:r>
              <a:rPr lang="en-US" dirty="0"/>
              <a:t>&gt;= 50mm Women</a:t>
            </a:r>
          </a:p>
          <a:p>
            <a:pPr lvl="1"/>
            <a:r>
              <a:rPr lang="en-US" dirty="0"/>
              <a:t>Review charts and add #hashtags in the comment section of pathway’s case</a:t>
            </a:r>
          </a:p>
          <a:p>
            <a:pPr lvl="1"/>
            <a:r>
              <a:rPr lang="en-US" dirty="0"/>
              <a:t>To be completed by February 28, 2021</a:t>
            </a:r>
          </a:p>
          <a:p>
            <a:pPr lvl="1"/>
            <a:r>
              <a:rPr lang="en-US" dirty="0"/>
              <a:t>SVS will pull the collective data according to the hashtags and report the new compliance to the guidelines with the mitigating factors taken into account</a:t>
            </a:r>
          </a:p>
          <a:p>
            <a:pPr lvl="1"/>
            <a:endParaRPr lang="en-US" dirty="0"/>
          </a:p>
        </p:txBody>
      </p:sp>
    </p:spTree>
    <p:extLst>
      <p:ext uri="{BB962C8B-B14F-4D97-AF65-F5344CB8AC3E}">
        <p14:creationId xmlns:p14="http://schemas.microsoft.com/office/powerpoint/2010/main" val="171322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3005138" y="1219200"/>
          <a:ext cx="6182916" cy="4418410"/>
        </p:xfrm>
        <a:graphic>
          <a:graphicData uri="http://schemas.openxmlformats.org/presentationml/2006/ole">
            <mc:AlternateContent xmlns:mc="http://schemas.openxmlformats.org/markup-compatibility/2006">
              <mc:Choice xmlns:v="urn:schemas-microsoft-com:vml" Requires="v">
                <p:oleObj spid="_x0000_s1027" name="Document" r:id="rId3" imgW="8243869" imgH="5891012" progId="Word.Document.12">
                  <p:embed/>
                </p:oleObj>
              </mc:Choice>
              <mc:Fallback>
                <p:oleObj name="Document" r:id="rId3" imgW="8243869" imgH="5891012" progId="Word.Document.12">
                  <p:embed/>
                  <p:pic>
                    <p:nvPicPr>
                      <p:cNvPr id="2" name="Object 1"/>
                      <p:cNvPicPr/>
                      <p:nvPr/>
                    </p:nvPicPr>
                    <p:blipFill>
                      <a:blip r:embed="rId4"/>
                      <a:stretch>
                        <a:fillRect/>
                      </a:stretch>
                    </p:blipFill>
                    <p:spPr>
                      <a:xfrm>
                        <a:off x="3005138" y="1219200"/>
                        <a:ext cx="6182916" cy="4418410"/>
                      </a:xfrm>
                      <a:prstGeom prst="rect">
                        <a:avLst/>
                      </a:prstGeom>
                    </p:spPr>
                  </p:pic>
                </p:oleObj>
              </mc:Fallback>
            </mc:AlternateContent>
          </a:graphicData>
        </a:graphic>
      </p:graphicFrame>
    </p:spTree>
    <p:extLst>
      <p:ext uri="{BB962C8B-B14F-4D97-AF65-F5344CB8AC3E}">
        <p14:creationId xmlns:p14="http://schemas.microsoft.com/office/powerpoint/2010/main" val="2047963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3005138" y="1314450"/>
          <a:ext cx="6182916" cy="4229100"/>
        </p:xfrm>
        <a:graphic>
          <a:graphicData uri="http://schemas.openxmlformats.org/presentationml/2006/ole">
            <mc:AlternateContent xmlns:mc="http://schemas.openxmlformats.org/markup-compatibility/2006">
              <mc:Choice xmlns:v="urn:schemas-microsoft-com:vml" Requires="v">
                <p:oleObj spid="_x0000_s2051" name="Document" r:id="rId3" imgW="8243869" imgH="5637964" progId="Word.Document.12">
                  <p:embed/>
                </p:oleObj>
              </mc:Choice>
              <mc:Fallback>
                <p:oleObj name="Document" r:id="rId3" imgW="8243869" imgH="5637964" progId="Word.Document.12">
                  <p:embed/>
                  <p:pic>
                    <p:nvPicPr>
                      <p:cNvPr id="2" name="Object 1"/>
                      <p:cNvPicPr/>
                      <p:nvPr/>
                    </p:nvPicPr>
                    <p:blipFill>
                      <a:blip r:embed="rId4"/>
                      <a:stretch>
                        <a:fillRect/>
                      </a:stretch>
                    </p:blipFill>
                    <p:spPr>
                      <a:xfrm>
                        <a:off x="3005138" y="1314450"/>
                        <a:ext cx="6182916" cy="4229100"/>
                      </a:xfrm>
                      <a:prstGeom prst="rect">
                        <a:avLst/>
                      </a:prstGeom>
                    </p:spPr>
                  </p:pic>
                </p:oleObj>
              </mc:Fallback>
            </mc:AlternateContent>
          </a:graphicData>
        </a:graphic>
      </p:graphicFrame>
    </p:spTree>
    <p:extLst>
      <p:ext uri="{BB962C8B-B14F-4D97-AF65-F5344CB8AC3E}">
        <p14:creationId xmlns:p14="http://schemas.microsoft.com/office/powerpoint/2010/main" val="2093348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750" y="1174496"/>
            <a:ext cx="6684987" cy="674384"/>
          </a:xfrm>
        </p:spPr>
        <p:txBody>
          <a:bodyPr/>
          <a:lstStyle/>
          <a:p>
            <a:r>
              <a:rPr lang="en-US" dirty="0"/>
              <a:t>Hashtag Nomenclature </a:t>
            </a:r>
          </a:p>
        </p:txBody>
      </p:sp>
      <p:graphicFrame>
        <p:nvGraphicFramePr>
          <p:cNvPr id="4" name="Content Placeholder 3"/>
          <p:cNvGraphicFramePr>
            <a:graphicFrameLocks noGrp="1"/>
          </p:cNvGraphicFramePr>
          <p:nvPr>
            <p:ph idx="1"/>
          </p:nvPr>
        </p:nvGraphicFramePr>
        <p:xfrm>
          <a:off x="3725663" y="2139520"/>
          <a:ext cx="4811697" cy="4119239"/>
        </p:xfrm>
        <a:graphic>
          <a:graphicData uri="http://schemas.openxmlformats.org/drawingml/2006/table">
            <a:tbl>
              <a:tblPr firstRow="1" firstCol="1" bandRow="1"/>
              <a:tblGrid>
                <a:gridCol w="2790519">
                  <a:extLst>
                    <a:ext uri="{9D8B030D-6E8A-4147-A177-3AD203B41FA5}">
                      <a16:colId xmlns:a16="http://schemas.microsoft.com/office/drawing/2014/main" val="567206842"/>
                    </a:ext>
                  </a:extLst>
                </a:gridCol>
                <a:gridCol w="2021178">
                  <a:extLst>
                    <a:ext uri="{9D8B030D-6E8A-4147-A177-3AD203B41FA5}">
                      <a16:colId xmlns:a16="http://schemas.microsoft.com/office/drawing/2014/main" val="1472157424"/>
                    </a:ext>
                  </a:extLst>
                </a:gridCol>
              </a:tblGrid>
              <a:tr h="251367">
                <a:tc>
                  <a:txBody>
                    <a:bodyPr/>
                    <a:lstStyle/>
                    <a:p>
                      <a:pPr marL="0" marR="0" algn="l">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Suggested for hashtag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923984"/>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Aneurysm w/ thrombosis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#[ac_thromb]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133710"/>
                  </a:ext>
                </a:extLst>
              </a:tr>
              <a:tr h="516643">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Concomitant treatment of atherosclerotic aortoiliac disease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#[concom_aortoil_occ]</a:t>
                      </a:r>
                      <a:br>
                        <a:rPr lang="en-US" sz="1100">
                          <a:effectLst/>
                          <a:latin typeface="Calibri" panose="020F0502020204030204" pitchFamily="34" charset="0"/>
                          <a:ea typeface="Calibri" panose="020F0502020204030204" pitchFamily="34" charset="0"/>
                          <a:cs typeface="Times New Roman" panose="02020603050405020304" pitchFamily="18" charset="0"/>
                        </a:rPr>
                      </a:br>
                      <a:r>
                        <a:rPr lang="en-US" sz="1100">
                          <a:effectLst/>
                          <a:latin typeface="Calibri" panose="020F0502020204030204" pitchFamily="34" charset="0"/>
                          <a:ea typeface="Calibri" panose="020F0502020204030204" pitchFamily="34" charset="0"/>
                          <a:cs typeface="Times New Roman" panose="02020603050405020304" pitchFamily="18" charset="0"/>
                        </a:rPr>
                        <a:t>#[concom_aortoil_dissect]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771440"/>
                  </a:ext>
                </a:extLst>
              </a:tr>
              <a:tr h="774965">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Concomitant/isolated iliac aneurysm (with hashtags for size criteria/indication here too)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#[concom_iliac_aneur]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256992"/>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Distal embolization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#[distal_emb]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547496"/>
                  </a:ext>
                </a:extLst>
              </a:tr>
              <a:tr h="251367">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Need for chemotherapy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#[chemo]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13178"/>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Need for transplantation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#[transplant]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108316"/>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Patient request/anxiety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#[request_anxiety]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7397673"/>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PAU (Penetrating Aortic Ulcer)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#[PAU]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296036"/>
                  </a:ext>
                </a:extLst>
              </a:tr>
              <a:tr h="516643">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Rapid expansion (&gt;0.5-1.0 cm/year)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#[rapid_expan]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927176"/>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Saccular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#[Saccu]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176212"/>
                  </a:ext>
                </a:extLst>
              </a:tr>
              <a:tr h="258322">
                <a:tc>
                  <a:txBody>
                    <a:bodyPr/>
                    <a:lstStyle/>
                    <a:p>
                      <a:pPr marL="0" marR="0" algn="l">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Other reasons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#EVAR_AAA[free-text]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9911919"/>
                  </a:ext>
                </a:extLst>
              </a:tr>
            </a:tbl>
          </a:graphicData>
        </a:graphic>
      </p:graphicFrame>
    </p:spTree>
    <p:extLst>
      <p:ext uri="{BB962C8B-B14F-4D97-AF65-F5344CB8AC3E}">
        <p14:creationId xmlns:p14="http://schemas.microsoft.com/office/powerpoint/2010/main" val="145108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 result for smart goals">
            <a:hlinkClick r:id="rId2" tgtFrame="&quot;_blank&quot;"/>
            <a:extLst>
              <a:ext uri="{FF2B5EF4-FFF2-40B4-BE49-F238E27FC236}">
                <a16:creationId xmlns:a16="http://schemas.microsoft.com/office/drawing/2014/main" id="{87BEB6B3-E255-4BCF-8ED5-AC1969263CBF}"/>
              </a:ext>
            </a:extLst>
          </p:cNvPr>
          <p:cNvPicPr>
            <a:picLocks/>
          </p:cNvPicPr>
          <p:nvPr/>
        </p:nvPicPr>
        <p:blipFill>
          <a:blip r:embed="rId3">
            <a:extLst>
              <a:ext uri="{28A0092B-C50C-407E-A947-70E740481C1C}">
                <a14:useLocalDpi xmlns:a14="http://schemas.microsoft.com/office/drawing/2010/main" val="0"/>
              </a:ext>
            </a:extLst>
          </a:blip>
          <a:stretch>
            <a:fillRect/>
          </a:stretch>
        </p:blipFill>
        <p:spPr bwMode="auto">
          <a:xfrm>
            <a:off x="2722067" y="1340768"/>
            <a:ext cx="7035897" cy="4608513"/>
          </a:xfrm>
          <a:prstGeom prst="rect">
            <a:avLst/>
          </a:prstGeom>
          <a:noFill/>
          <a:ln>
            <a:noFill/>
          </a:ln>
        </p:spPr>
      </p:pic>
      <p:sp>
        <p:nvSpPr>
          <p:cNvPr id="4" name="Slide Number Placeholder 3">
            <a:extLst>
              <a:ext uri="{FF2B5EF4-FFF2-40B4-BE49-F238E27FC236}">
                <a16:creationId xmlns:a16="http://schemas.microsoft.com/office/drawing/2014/main" id="{0A34D932-1AA2-49B1-A320-F5440015D926}"/>
              </a:ext>
            </a:extLst>
          </p:cNvPr>
          <p:cNvSpPr>
            <a:spLocks noGrp="1"/>
          </p:cNvSpPr>
          <p:nvPr>
            <p:ph type="sldNum" sz="quarter" idx="10"/>
          </p:nvPr>
        </p:nvSpPr>
        <p:spPr>
          <a:xfrm>
            <a:off x="609600" y="6186644"/>
            <a:ext cx="2743200" cy="365125"/>
          </a:xfrm>
        </p:spPr>
        <p:txBody>
          <a:bodyPr anchor="ctr">
            <a:normAutofit/>
          </a:bodyPr>
          <a:lstStyle/>
          <a:p>
            <a:pPr>
              <a:spcAft>
                <a:spcPts val="600"/>
              </a:spcAft>
            </a:pPr>
            <a:fld id="{19BB7DA4-2697-4546-83A3-2C93572BA837}" type="slidenum">
              <a:rPr lang="en-US" smtClean="0"/>
              <a:pPr>
                <a:spcAft>
                  <a:spcPts val="600"/>
                </a:spcAft>
              </a:pPr>
              <a:t>8</a:t>
            </a:fld>
            <a:endParaRPr lang="en-US"/>
          </a:p>
        </p:txBody>
      </p:sp>
    </p:spTree>
    <p:extLst>
      <p:ext uri="{BB962C8B-B14F-4D97-AF65-F5344CB8AC3E}">
        <p14:creationId xmlns:p14="http://schemas.microsoft.com/office/powerpoint/2010/main" val="14220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E0EB-52D6-4FB5-8577-A972B61885DE}"/>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C79B91D7-EAC2-4B0D-A40D-CC34EA3A8359}"/>
              </a:ext>
            </a:extLst>
          </p:cNvPr>
          <p:cNvSpPr>
            <a:spLocks noGrp="1"/>
          </p:cNvSpPr>
          <p:nvPr>
            <p:ph idx="1"/>
          </p:nvPr>
        </p:nvSpPr>
        <p:spPr>
          <a:xfrm>
            <a:off x="609600" y="1047750"/>
            <a:ext cx="10972800" cy="5610225"/>
          </a:xfrm>
        </p:spPr>
        <p:txBody>
          <a:bodyPr>
            <a:normAutofit fontScale="25000" lnSpcReduction="20000"/>
          </a:bodyPr>
          <a:lstStyle/>
          <a:p>
            <a:r>
              <a:rPr lang="en-US" sz="7200" dirty="0"/>
              <a:t>If we add the EVAR hashtag in Comments and resave the record will we lose the data in the few fields, which have been changed since 2017? Example: Hypertension, Access sheaths etc?</a:t>
            </a:r>
          </a:p>
          <a:p>
            <a:r>
              <a:rPr lang="en-US" sz="7200" b="1" dirty="0"/>
              <a:t>Same question – different version: </a:t>
            </a:r>
            <a:r>
              <a:rPr lang="en-US" sz="7200" dirty="0"/>
              <a:t>There’s a multi-regional QI project that requires participants to go back into cases and place #hashtag information into the comments section. These cases occurred from January 1, 2017 through December 31, 2018. These cases have already been completed. If we add a hashtag comment and have to click “Save Changes and Revert to Incomplete”, would this require us to now answer the new hypertension data field or any other new field? Since this date range has passed - is it safe to say we want be affected – even for reports that show completed case rates?</a:t>
            </a:r>
          </a:p>
          <a:p>
            <a:pPr lvl="1"/>
            <a:r>
              <a:rPr lang="en-US" sz="7200" dirty="0"/>
              <a:t>No, You don’t need to fill out the missing data. Submitting without validation will not affect you unless it’s in follow up!</a:t>
            </a:r>
          </a:p>
          <a:p>
            <a:r>
              <a:rPr lang="en-US" sz="7200" dirty="0"/>
              <a:t>Could you give the inclusion dates again for the charter?</a:t>
            </a:r>
          </a:p>
          <a:p>
            <a:pPr lvl="1"/>
            <a:r>
              <a:rPr lang="en-US" sz="7200" dirty="0"/>
              <a:t>January 1, 2017- January 31, 2018</a:t>
            </a:r>
          </a:p>
          <a:p>
            <a:r>
              <a:rPr lang="en-US" sz="7200" dirty="0"/>
              <a:t>Deliverable #2 identifies if there is a discrepancy between radiology and surgeon.   We have surgeons who read their own imaging. Is there anything in particular we need to do with that piece?</a:t>
            </a:r>
          </a:p>
          <a:p>
            <a:pPr lvl="1"/>
            <a:r>
              <a:rPr lang="en-US" sz="7200" dirty="0"/>
              <a:t>This was included to address if there was a discrepancy between the radiology report and the surgeon’s note – if so, use the surgeon’s documentation.</a:t>
            </a:r>
          </a:p>
          <a:p>
            <a:r>
              <a:rPr lang="en-US" sz="7200" dirty="0"/>
              <a:t>When would you like the charter, before we entered the data or after?  The charter is not mandatory. Centers will be given 2 QI points towards the Participation Award when submitted to </a:t>
            </a:r>
            <a:r>
              <a:rPr lang="en-US" sz="7200" dirty="0">
                <a:hlinkClick r:id="rId2"/>
              </a:rPr>
              <a:t>cjackson@svspso.org</a:t>
            </a:r>
            <a:r>
              <a:rPr lang="en-US" sz="7200" dirty="0"/>
              <a:t>. You can submit the charter before you begin or while you’re doing the project. </a:t>
            </a:r>
            <a:r>
              <a:rPr lang="en-US" sz="7200" b="1" dirty="0"/>
              <a:t>NOT after. Also let Cheryl know if the points are for 2020 or 2021. FYI – one charter/year/per center.</a:t>
            </a:r>
          </a:p>
          <a:p>
            <a:r>
              <a:rPr lang="en-US" sz="7200" dirty="0"/>
              <a:t>What would you like to see in the progression section.   </a:t>
            </a:r>
          </a:p>
          <a:p>
            <a:pPr lvl="1"/>
            <a:r>
              <a:rPr lang="en-US" sz="7200" dirty="0"/>
              <a:t>Please disregard that info. It was left over from the original version and accidentally left in. The correct charter is attached to these minutes.</a:t>
            </a:r>
          </a:p>
          <a:p>
            <a:endParaRPr lang="en-US" sz="4200" dirty="0"/>
          </a:p>
          <a:p>
            <a:endParaRPr lang="en-US" dirty="0"/>
          </a:p>
        </p:txBody>
      </p:sp>
      <p:sp>
        <p:nvSpPr>
          <p:cNvPr id="4" name="Slide Number Placeholder 3">
            <a:extLst>
              <a:ext uri="{FF2B5EF4-FFF2-40B4-BE49-F238E27FC236}">
                <a16:creationId xmlns:a16="http://schemas.microsoft.com/office/drawing/2014/main" id="{32BFF077-766D-4680-A215-2054119C9187}"/>
              </a:ext>
            </a:extLst>
          </p:cNvPr>
          <p:cNvSpPr>
            <a:spLocks noGrp="1"/>
          </p:cNvSpPr>
          <p:nvPr>
            <p:ph type="sldNum" sz="quarter" idx="10"/>
          </p:nvPr>
        </p:nvSpPr>
        <p:spPr/>
        <p:txBody>
          <a:bodyPr/>
          <a:lstStyle/>
          <a:p>
            <a:fld id="{19BB7DA4-2697-4546-83A3-2C93572BA837}" type="slidenum">
              <a:rPr lang="en-US" smtClean="0"/>
              <a:pPr/>
              <a:t>9</a:t>
            </a:fld>
            <a:endParaRPr lang="en-US" dirty="0"/>
          </a:p>
        </p:txBody>
      </p:sp>
    </p:spTree>
    <p:extLst>
      <p:ext uri="{BB962C8B-B14F-4D97-AF65-F5344CB8AC3E}">
        <p14:creationId xmlns:p14="http://schemas.microsoft.com/office/powerpoint/2010/main" val="1549835477"/>
      </p:ext>
    </p:extLst>
  </p:cSld>
  <p:clrMapOvr>
    <a:masterClrMapping/>
  </p:clrMapOvr>
</p:sld>
</file>

<file path=ppt/theme/theme1.xml><?xml version="1.0" encoding="utf-8"?>
<a:theme xmlns:a="http://schemas.openxmlformats.org/drawingml/2006/main" name="1_VQI Presentation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85D2375DAF3C4C8215AAAB40EA01A9" ma:contentTypeVersion="12" ma:contentTypeDescription="Create a new document." ma:contentTypeScope="" ma:versionID="ff5e9ec8517e00f0ef681f50417680e3">
  <xsd:schema xmlns:xsd="http://www.w3.org/2001/XMLSchema" xmlns:xs="http://www.w3.org/2001/XMLSchema" xmlns:p="http://schemas.microsoft.com/office/2006/metadata/properties" xmlns:ns3="f0441089-3ebc-4f88-a724-22d26a35efc3" xmlns:ns4="f2d01642-e69d-4057-adb0-43599fa213b3" targetNamespace="http://schemas.microsoft.com/office/2006/metadata/properties" ma:root="true" ma:fieldsID="b9f65e11c86ebab9c63bc985328eb7c0" ns3:_="" ns4:_="">
    <xsd:import namespace="f0441089-3ebc-4f88-a724-22d26a35efc3"/>
    <xsd:import namespace="f2d01642-e69d-4057-adb0-43599fa213b3"/>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441089-3ebc-4f88-a724-22d26a35ef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d01642-e69d-4057-adb0-43599fa213b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856E7E-43B3-4AA9-8C53-16B17ED286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441089-3ebc-4f88-a724-22d26a35efc3"/>
    <ds:schemaRef ds:uri="f2d01642-e69d-4057-adb0-43599fa213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215082-6C74-4F7C-AD2B-28D273CD6B63}">
  <ds:schemaRefs>
    <ds:schemaRef ds:uri="http://schemas.microsoft.com/sharepoint/v3/contenttype/forms"/>
  </ds:schemaRefs>
</ds:datastoreItem>
</file>

<file path=customXml/itemProps3.xml><?xml version="1.0" encoding="utf-8"?>
<ds:datastoreItem xmlns:ds="http://schemas.openxmlformats.org/officeDocument/2006/customXml" ds:itemID="{290C0C9B-3881-4C3C-9586-492F9C3E5A1D}">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dcmitype/"/>
    <ds:schemaRef ds:uri="f2d01642-e69d-4057-adb0-43599fa213b3"/>
    <ds:schemaRef ds:uri="http://schemas.microsoft.com/office/infopath/2007/PartnerControls"/>
    <ds:schemaRef ds:uri="f0441089-3ebc-4f88-a724-22d26a35ef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188</TotalTime>
  <Words>1294</Words>
  <Application>Microsoft Office PowerPoint</Application>
  <PresentationFormat>Widescreen</PresentationFormat>
  <Paragraphs>94</Paragraphs>
  <Slides>12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1_VQI Presentation General</vt:lpstr>
      <vt:lpstr>Document</vt:lpstr>
      <vt:lpstr>2020 Combined Charter Phone Call 11-20-2020</vt:lpstr>
      <vt:lpstr>Multi-regional Elective EVAR  SVS Guideline Quality Project</vt:lpstr>
      <vt:lpstr>Multi-Regional Charter Core Group </vt:lpstr>
      <vt:lpstr>EVAR AAA Charter Process</vt:lpstr>
      <vt:lpstr>PowerPoint Presentation</vt:lpstr>
      <vt:lpstr>PowerPoint Presentation</vt:lpstr>
      <vt:lpstr>Hashtag Nomenclature </vt:lpstr>
      <vt:lpstr>PowerPoint Presentation</vt:lpstr>
      <vt:lpstr>Q&amp;A</vt:lpstr>
      <vt:lpstr>Q&amp;A</vt:lpstr>
      <vt:lpstr>Meeting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Combined Charter Phone Call 11-20-2020</dc:title>
  <dc:creator>Cheryl Jackson</dc:creator>
  <cp:lastModifiedBy>Cheryl Jackson</cp:lastModifiedBy>
  <cp:revision>1</cp:revision>
  <dcterms:created xsi:type="dcterms:W3CDTF">2020-11-20T17:26:46Z</dcterms:created>
  <dcterms:modified xsi:type="dcterms:W3CDTF">2020-11-23T17:04:08Z</dcterms:modified>
</cp:coreProperties>
</file>