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616" r:id="rId1"/>
  </p:sldMasterIdLst>
  <p:notesMasterIdLst>
    <p:notesMasterId r:id="rId3"/>
  </p:notesMasterIdLst>
  <p:handoutMasterIdLst>
    <p:handoutMasterId r:id="rId4"/>
  </p:handoutMasterIdLst>
  <p:sldIdLst>
    <p:sldId id="257" r:id="rId2"/>
  </p:sldIdLst>
  <p:sldSz cx="43891200" cy="32918400"/>
  <p:notesSz cx="9388475" cy="12771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1pPr>
    <a:lvl2pPr marL="440847" algn="l" rtl="0" fontAlgn="base">
      <a:spcBef>
        <a:spcPct val="0"/>
      </a:spcBef>
      <a:spcAft>
        <a:spcPct val="0"/>
      </a:spcAft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2pPr>
    <a:lvl3pPr marL="881695" algn="l" rtl="0" fontAlgn="base">
      <a:spcBef>
        <a:spcPct val="0"/>
      </a:spcBef>
      <a:spcAft>
        <a:spcPct val="0"/>
      </a:spcAft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3pPr>
    <a:lvl4pPr marL="1322542" algn="l" rtl="0" fontAlgn="base">
      <a:spcBef>
        <a:spcPct val="0"/>
      </a:spcBef>
      <a:spcAft>
        <a:spcPct val="0"/>
      </a:spcAft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4pPr>
    <a:lvl5pPr marL="1763389" algn="l" rtl="0" fontAlgn="base">
      <a:spcBef>
        <a:spcPct val="0"/>
      </a:spcBef>
      <a:spcAft>
        <a:spcPct val="0"/>
      </a:spcAft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5pPr>
    <a:lvl6pPr marL="2204236" algn="l" defTabSz="881695" rtl="0" eaLnBrk="1" latinLnBrk="0" hangingPunct="1"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6pPr>
    <a:lvl7pPr marL="2645084" algn="l" defTabSz="881695" rtl="0" eaLnBrk="1" latinLnBrk="0" hangingPunct="1"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7pPr>
    <a:lvl8pPr marL="3085932" algn="l" defTabSz="881695" rtl="0" eaLnBrk="1" latinLnBrk="0" hangingPunct="1"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8pPr>
    <a:lvl9pPr marL="3526779" algn="l" defTabSz="881695" rtl="0" eaLnBrk="1" latinLnBrk="0" hangingPunct="1">
      <a:defRPr sz="2813" kern="1200">
        <a:solidFill>
          <a:schemeClr val="tx1"/>
        </a:solidFill>
        <a:latin typeface="Times New Roman" pitchFamily="2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38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66"/>
    <a:srgbClr val="E2481E"/>
    <a:srgbClr val="F3CDD2"/>
    <a:srgbClr val="FBF7F8"/>
    <a:srgbClr val="EBD9DE"/>
    <a:srgbClr val="FEFCFC"/>
    <a:srgbClr val="87212E"/>
    <a:srgbClr val="FDF3DE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3615" autoAdjust="0"/>
    <p:restoredTop sz="95897"/>
  </p:normalViewPr>
  <p:slideViewPr>
    <p:cSldViewPr snapToGrid="0" showGuides="1">
      <p:cViewPr>
        <p:scale>
          <a:sx n="41" d="100"/>
          <a:sy n="41" d="100"/>
        </p:scale>
        <p:origin x="-384" y="416"/>
      </p:cViewPr>
      <p:guideLst>
        <p:guide orient="horz" pos="10368"/>
        <p:guide pos="138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67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382" tIns="63690" rIns="127382" bIns="63690" numCol="1" anchor="t" anchorCtr="0" compatLnSpc="1">
            <a:prstTxWarp prst="textNoShape">
              <a:avLst/>
            </a:prstTxWarp>
          </a:bodyPr>
          <a:lstStyle>
            <a:lvl1pPr defTabSz="1273175">
              <a:defRPr sz="16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21300" y="0"/>
            <a:ext cx="4067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382" tIns="63690" rIns="127382" bIns="63690" numCol="1" anchor="t" anchorCtr="0" compatLnSpc="1">
            <a:prstTxWarp prst="textNoShape">
              <a:avLst/>
            </a:prstTxWarp>
          </a:bodyPr>
          <a:lstStyle>
            <a:lvl1pPr algn="r" defTabSz="1273175">
              <a:defRPr sz="16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2133263"/>
            <a:ext cx="4067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382" tIns="63690" rIns="127382" bIns="63690" numCol="1" anchor="b" anchorCtr="0" compatLnSpc="1">
            <a:prstTxWarp prst="textNoShape">
              <a:avLst/>
            </a:prstTxWarp>
          </a:bodyPr>
          <a:lstStyle>
            <a:lvl1pPr defTabSz="1273175">
              <a:defRPr sz="16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21300" y="12133263"/>
            <a:ext cx="40671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382" tIns="63690" rIns="127382" bIns="63690" numCol="1" anchor="b" anchorCtr="0" compatLnSpc="1">
            <a:prstTxWarp prst="textNoShape">
              <a:avLst/>
            </a:prstTxWarp>
          </a:bodyPr>
          <a:lstStyle>
            <a:lvl1pPr algn="r" defTabSz="1273175">
              <a:defRPr sz="1600" smtClean="0"/>
            </a:lvl1pPr>
          </a:lstStyle>
          <a:p>
            <a:pPr>
              <a:defRPr/>
            </a:pPr>
            <a:fld id="{12B199BC-D0CF-4DA5-9741-A0772C9FE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59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240" tIns="13620" rIns="27240" bIns="13620" numCol="1" anchor="t" anchorCtr="0" compatLnSpc="1">
            <a:prstTxWarp prst="textNoShape">
              <a:avLst/>
            </a:prstTxWarp>
          </a:bodyPr>
          <a:lstStyle>
            <a:lvl1pPr defTabSz="273050">
              <a:defRPr sz="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4950" y="0"/>
            <a:ext cx="4081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240" tIns="13620" rIns="27240" bIns="13620" numCol="1" anchor="t" anchorCtr="0" compatLnSpc="1">
            <a:prstTxWarp prst="textNoShape">
              <a:avLst/>
            </a:prstTxWarp>
          </a:bodyPr>
          <a:lstStyle>
            <a:lvl1pPr algn="r" defTabSz="273050">
              <a:defRPr sz="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506538" y="962025"/>
            <a:ext cx="6383337" cy="478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5713" y="6072188"/>
            <a:ext cx="6884987" cy="575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240" tIns="13620" rIns="27240" bIns="13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2122150"/>
            <a:ext cx="4059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240" tIns="13620" rIns="27240" bIns="13620" numCol="1" anchor="b" anchorCtr="0" compatLnSpc="1">
            <a:prstTxWarp prst="textNoShape">
              <a:avLst/>
            </a:prstTxWarp>
          </a:bodyPr>
          <a:lstStyle>
            <a:lvl1pPr defTabSz="273050">
              <a:defRPr sz="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4950" y="12122150"/>
            <a:ext cx="4081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7240" tIns="13620" rIns="27240" bIns="13620" numCol="1" anchor="b" anchorCtr="0" compatLnSpc="1">
            <a:prstTxWarp prst="textNoShape">
              <a:avLst/>
            </a:prstTxWarp>
          </a:bodyPr>
          <a:lstStyle>
            <a:lvl1pPr algn="r" defTabSz="273050">
              <a:defRPr sz="400" smtClean="0"/>
            </a:lvl1pPr>
          </a:lstStyle>
          <a:p>
            <a:pPr>
              <a:defRPr/>
            </a:pPr>
            <a:fld id="{0D4418BF-7CE8-4AC4-BC3B-111C69096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4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25" kern="1200">
        <a:solidFill>
          <a:schemeClr val="tx1"/>
        </a:solidFill>
        <a:latin typeface="Times New Roman" pitchFamily="27" charset="0"/>
        <a:ea typeface="+mn-ea"/>
        <a:cs typeface="+mn-cs"/>
      </a:defRPr>
    </a:lvl1pPr>
    <a:lvl2pPr marL="440847" algn="l" rtl="0" eaLnBrk="0" fontAlgn="base" hangingPunct="0">
      <a:spcBef>
        <a:spcPct val="30000"/>
      </a:spcBef>
      <a:spcAft>
        <a:spcPct val="0"/>
      </a:spcAft>
      <a:defRPr sz="1125" kern="1200">
        <a:solidFill>
          <a:schemeClr val="tx1"/>
        </a:solidFill>
        <a:latin typeface="Times New Roman" pitchFamily="27" charset="0"/>
        <a:ea typeface="+mn-ea"/>
        <a:cs typeface="+mn-cs"/>
      </a:defRPr>
    </a:lvl2pPr>
    <a:lvl3pPr marL="881695" algn="l" rtl="0" eaLnBrk="0" fontAlgn="base" hangingPunct="0">
      <a:spcBef>
        <a:spcPct val="30000"/>
      </a:spcBef>
      <a:spcAft>
        <a:spcPct val="0"/>
      </a:spcAft>
      <a:defRPr sz="1125" kern="1200">
        <a:solidFill>
          <a:schemeClr val="tx1"/>
        </a:solidFill>
        <a:latin typeface="Times New Roman" pitchFamily="27" charset="0"/>
        <a:ea typeface="+mn-ea"/>
        <a:cs typeface="+mn-cs"/>
      </a:defRPr>
    </a:lvl3pPr>
    <a:lvl4pPr marL="1322542" algn="l" rtl="0" eaLnBrk="0" fontAlgn="base" hangingPunct="0">
      <a:spcBef>
        <a:spcPct val="30000"/>
      </a:spcBef>
      <a:spcAft>
        <a:spcPct val="0"/>
      </a:spcAft>
      <a:defRPr sz="1125" kern="1200">
        <a:solidFill>
          <a:schemeClr val="tx1"/>
        </a:solidFill>
        <a:latin typeface="Times New Roman" pitchFamily="27" charset="0"/>
        <a:ea typeface="+mn-ea"/>
        <a:cs typeface="+mn-cs"/>
      </a:defRPr>
    </a:lvl4pPr>
    <a:lvl5pPr marL="1763389" algn="l" rtl="0" eaLnBrk="0" fontAlgn="base" hangingPunct="0">
      <a:spcBef>
        <a:spcPct val="30000"/>
      </a:spcBef>
      <a:spcAft>
        <a:spcPct val="0"/>
      </a:spcAft>
      <a:defRPr sz="1125" kern="1200">
        <a:solidFill>
          <a:schemeClr val="tx1"/>
        </a:solidFill>
        <a:latin typeface="Times New Roman" pitchFamily="27" charset="0"/>
        <a:ea typeface="+mn-ea"/>
        <a:cs typeface="+mn-cs"/>
      </a:defRPr>
    </a:lvl5pPr>
    <a:lvl6pPr marL="2204236" algn="l" defTabSz="881695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6pPr>
    <a:lvl7pPr marL="2645084" algn="l" defTabSz="881695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7pPr>
    <a:lvl8pPr marL="3085932" algn="l" defTabSz="881695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8pPr>
    <a:lvl9pPr marL="3526779" algn="l" defTabSz="881695" rtl="0" eaLnBrk="1" latinLnBrk="0" hangingPunct="1">
      <a:defRPr sz="11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6538" y="962025"/>
            <a:ext cx="6383337" cy="478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immediate </a:t>
            </a:r>
            <a:r>
              <a:rPr lang="en-US" dirty="0" err="1"/>
              <a:t>reepl</a:t>
            </a:r>
            <a:r>
              <a:rPr lang="en-US" dirty="0"/>
              <a:t> in table</a:t>
            </a:r>
          </a:p>
          <a:p>
            <a:r>
              <a:rPr lang="en-US" dirty="0"/>
              <a:t>Double check figures, and odds for practice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4418BF-7CE8-4AC4-BC3B-111C6909691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0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8915" y="10687217"/>
            <a:ext cx="28404859" cy="12244210"/>
          </a:xfrm>
        </p:spPr>
        <p:txBody>
          <a:bodyPr anchor="b"/>
          <a:lstStyle>
            <a:lvl1pPr>
              <a:defRPr sz="23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8915" y="22931424"/>
            <a:ext cx="28404859" cy="413481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35990787" y="8778243"/>
            <a:ext cx="4754875" cy="1097563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29933801" y="15669158"/>
            <a:ext cx="18527016" cy="1097568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/>
            </a:lvl1pPr>
          </a:lstStyle>
          <a:p>
            <a:fld id="{97FD4991-B0AA-4C78-9F45-3F23A133B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4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7" y="23814979"/>
            <a:ext cx="30825619" cy="2720342"/>
          </a:xfrm>
        </p:spPr>
        <p:txBody>
          <a:bodyPr anchor="b">
            <a:normAutofit/>
          </a:bodyPr>
          <a:lstStyle>
            <a:lvl1pPr algn="l">
              <a:defRPr sz="115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58917" y="3291840"/>
            <a:ext cx="30825619" cy="164592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7680"/>
            </a:lvl1pPr>
            <a:lvl2pPr marL="2194560" indent="0">
              <a:buNone/>
              <a:defRPr sz="7680"/>
            </a:lvl2pPr>
            <a:lvl3pPr marL="4389120" indent="0">
              <a:buNone/>
              <a:defRPr sz="7680"/>
            </a:lvl3pPr>
            <a:lvl4pPr marL="6583680" indent="0">
              <a:buNone/>
              <a:defRPr sz="7680"/>
            </a:lvl4pPr>
            <a:lvl5pPr marL="8778240" indent="0">
              <a:buNone/>
              <a:defRPr sz="7680"/>
            </a:lvl5pPr>
            <a:lvl6pPr marL="10972800" indent="0">
              <a:buNone/>
              <a:defRPr sz="7680"/>
            </a:lvl6pPr>
            <a:lvl7pPr marL="13167360" indent="0">
              <a:buNone/>
              <a:defRPr sz="7680"/>
            </a:lvl7pPr>
            <a:lvl8pPr marL="15361920" indent="0">
              <a:buNone/>
              <a:defRPr sz="7680"/>
            </a:lvl8pPr>
            <a:lvl9pPr marL="17556480" indent="0">
              <a:buNone/>
              <a:defRPr sz="76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4158912" y="26535321"/>
            <a:ext cx="30825619" cy="2369818"/>
          </a:xfrm>
        </p:spPr>
        <p:txBody>
          <a:bodyPr>
            <a:normAutofit/>
          </a:bodyPr>
          <a:lstStyle>
            <a:lvl1pPr marL="0" indent="0">
              <a:buNone/>
              <a:defRPr sz="576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582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4" y="4450080"/>
            <a:ext cx="30825624" cy="8125056"/>
          </a:xfrm>
        </p:spPr>
        <p:txBody>
          <a:bodyPr/>
          <a:lstStyle>
            <a:lvl1pPr>
              <a:defRPr sz="172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8914" y="16742513"/>
            <a:ext cx="30825624" cy="12176914"/>
          </a:xfrm>
        </p:spPr>
        <p:txBody>
          <a:bodyPr anchor="ctr">
            <a:normAutofit/>
          </a:bodyPr>
          <a:lstStyle>
            <a:lvl1pPr marL="0" indent="0">
              <a:buNone/>
              <a:defRPr sz="864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17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3107666" y="3128115"/>
            <a:ext cx="28876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4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33933209" y="13921404"/>
            <a:ext cx="297150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4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4690" y="4450078"/>
            <a:ext cx="29569848" cy="13834459"/>
          </a:xfrm>
        </p:spPr>
        <p:txBody>
          <a:bodyPr anchor="ctr"/>
          <a:lstStyle>
            <a:lvl1pPr>
              <a:defRPr sz="172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6658937" y="18284537"/>
            <a:ext cx="27101486" cy="1598942"/>
          </a:xfrm>
        </p:spPr>
        <p:txBody>
          <a:bodyPr>
            <a:normAutofit/>
          </a:bodyPr>
          <a:lstStyle>
            <a:lvl1pPr marL="0" indent="0">
              <a:buNone/>
              <a:defRPr lang="en-US" sz="672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8915" y="24003919"/>
            <a:ext cx="30449630" cy="4850971"/>
          </a:xfrm>
        </p:spPr>
        <p:txBody>
          <a:bodyPr anchor="ctr">
            <a:normAutofit/>
          </a:bodyPr>
          <a:lstStyle>
            <a:lvl1pPr marL="0" indent="0">
              <a:buNone/>
              <a:defRPr sz="864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85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4" y="9875520"/>
            <a:ext cx="30825624" cy="10058400"/>
          </a:xfrm>
        </p:spPr>
        <p:txBody>
          <a:bodyPr anchor="b"/>
          <a:lstStyle>
            <a:lvl1pPr algn="l">
              <a:defRPr sz="19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8917" y="24119561"/>
            <a:ext cx="30825619" cy="4775477"/>
          </a:xfrm>
        </p:spPr>
        <p:txBody>
          <a:bodyPr anchor="t"/>
          <a:lstStyle>
            <a:lvl1pPr marL="0" indent="0" algn="l">
              <a:buNone/>
              <a:defRPr sz="96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26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5" y="4450080"/>
            <a:ext cx="30833246" cy="3407347"/>
          </a:xfrm>
        </p:spPr>
        <p:txBody>
          <a:bodyPr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8912" y="11948160"/>
            <a:ext cx="11104474" cy="3158218"/>
          </a:xfrm>
        </p:spPr>
        <p:txBody>
          <a:bodyPr anchor="b">
            <a:noAutofit/>
          </a:bodyPr>
          <a:lstStyle>
            <a:lvl1pPr marL="0" indent="0">
              <a:buNone/>
              <a:defRPr sz="96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4158912" y="15106387"/>
            <a:ext cx="11104474" cy="13864157"/>
          </a:xfrm>
        </p:spPr>
        <p:txBody>
          <a:bodyPr anchor="t">
            <a:normAutofit/>
          </a:bodyPr>
          <a:lstStyle>
            <a:lvl1pPr marL="0" indent="0">
              <a:buNone/>
              <a:defRPr sz="576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346947" y="11948160"/>
            <a:ext cx="11130806" cy="3158218"/>
          </a:xfrm>
        </p:spPr>
        <p:txBody>
          <a:bodyPr anchor="b">
            <a:noAutofit/>
          </a:bodyPr>
          <a:lstStyle>
            <a:lvl1pPr marL="0" indent="0">
              <a:buNone/>
              <a:defRPr sz="96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16360661" y="15106387"/>
            <a:ext cx="11130806" cy="13864157"/>
          </a:xfrm>
        </p:spPr>
        <p:txBody>
          <a:bodyPr anchor="t">
            <a:normAutofit/>
          </a:bodyPr>
          <a:lstStyle>
            <a:lvl1pPr marL="0" indent="0">
              <a:buNone/>
              <a:defRPr sz="576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601482" y="11948160"/>
            <a:ext cx="11130806" cy="3158218"/>
          </a:xfrm>
        </p:spPr>
        <p:txBody>
          <a:bodyPr anchor="b">
            <a:noAutofit/>
          </a:bodyPr>
          <a:lstStyle>
            <a:lvl1pPr marL="0" indent="0">
              <a:buNone/>
              <a:defRPr sz="96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28612490" y="15106387"/>
            <a:ext cx="11119800" cy="13864157"/>
          </a:xfrm>
        </p:spPr>
        <p:txBody>
          <a:bodyPr anchor="t">
            <a:normAutofit/>
          </a:bodyPr>
          <a:lstStyle>
            <a:lvl1pPr marL="0" indent="0">
              <a:buNone/>
              <a:defRPr sz="576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813744" y="11948165"/>
            <a:ext cx="0" cy="17022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077701" y="11948165"/>
            <a:ext cx="0" cy="17022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89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2" y="4450080"/>
            <a:ext cx="30457248" cy="3407347"/>
          </a:xfrm>
        </p:spPr>
        <p:txBody>
          <a:bodyPr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8912" y="20062061"/>
            <a:ext cx="11104474" cy="3158218"/>
          </a:xfrm>
        </p:spPr>
        <p:txBody>
          <a:bodyPr anchor="b">
            <a:noAutofit/>
          </a:bodyPr>
          <a:lstStyle>
            <a:lvl1pPr marL="0" indent="0">
              <a:buNone/>
              <a:defRPr sz="96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1464" y="11948160"/>
            <a:ext cx="9672691" cy="69472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7680"/>
            </a:lvl1pPr>
            <a:lvl2pPr marL="2194560" indent="0">
              <a:buNone/>
              <a:defRPr sz="7680"/>
            </a:lvl2pPr>
            <a:lvl3pPr marL="4389120" indent="0">
              <a:buNone/>
              <a:defRPr sz="7680"/>
            </a:lvl3pPr>
            <a:lvl4pPr marL="6583680" indent="0">
              <a:buNone/>
              <a:defRPr sz="7680"/>
            </a:lvl4pPr>
            <a:lvl5pPr marL="8778240" indent="0">
              <a:buNone/>
              <a:defRPr sz="7680"/>
            </a:lvl5pPr>
            <a:lvl6pPr marL="10972800" indent="0">
              <a:buNone/>
              <a:defRPr sz="7680"/>
            </a:lvl6pPr>
            <a:lvl7pPr marL="13167360" indent="0">
              <a:buNone/>
              <a:defRPr sz="7680"/>
            </a:lvl7pPr>
            <a:lvl8pPr marL="15361920" indent="0">
              <a:buNone/>
              <a:defRPr sz="7680"/>
            </a:lvl8pPr>
            <a:lvl9pPr marL="17556480" indent="0">
              <a:buNone/>
              <a:defRPr sz="76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4158907" y="23220281"/>
            <a:ext cx="11104474" cy="5699141"/>
          </a:xfrm>
        </p:spPr>
        <p:txBody>
          <a:bodyPr anchor="t">
            <a:normAutofit/>
          </a:bodyPr>
          <a:lstStyle>
            <a:lvl1pPr marL="0" indent="0">
              <a:buNone/>
              <a:defRPr sz="576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373400" y="20062056"/>
            <a:ext cx="11130806" cy="3158218"/>
          </a:xfrm>
        </p:spPr>
        <p:txBody>
          <a:bodyPr anchor="b">
            <a:noAutofit/>
          </a:bodyPr>
          <a:lstStyle>
            <a:lvl1pPr marL="0" indent="0">
              <a:buNone/>
              <a:defRPr sz="96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17055307" y="11948160"/>
            <a:ext cx="9672691" cy="69472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7680"/>
            </a:lvl1pPr>
            <a:lvl2pPr marL="2194560" indent="0">
              <a:buNone/>
              <a:defRPr sz="7680"/>
            </a:lvl2pPr>
            <a:lvl3pPr marL="4389120" indent="0">
              <a:buNone/>
              <a:defRPr sz="7680"/>
            </a:lvl3pPr>
            <a:lvl4pPr marL="6583680" indent="0">
              <a:buNone/>
              <a:defRPr sz="7680"/>
            </a:lvl4pPr>
            <a:lvl5pPr marL="8778240" indent="0">
              <a:buNone/>
              <a:defRPr sz="7680"/>
            </a:lvl5pPr>
            <a:lvl6pPr marL="10972800" indent="0">
              <a:buNone/>
              <a:defRPr sz="7680"/>
            </a:lvl6pPr>
            <a:lvl7pPr marL="13167360" indent="0">
              <a:buNone/>
              <a:defRPr sz="7680"/>
            </a:lvl7pPr>
            <a:lvl8pPr marL="15361920" indent="0">
              <a:buNone/>
              <a:defRPr sz="7680"/>
            </a:lvl8pPr>
            <a:lvl9pPr marL="17556480" indent="0">
              <a:buNone/>
              <a:defRPr sz="76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16373400" y="23271401"/>
            <a:ext cx="11130806" cy="5699141"/>
          </a:xfrm>
        </p:spPr>
        <p:txBody>
          <a:bodyPr anchor="t">
            <a:normAutofit/>
          </a:bodyPr>
          <a:lstStyle>
            <a:lvl1pPr marL="0" indent="0">
              <a:buNone/>
              <a:defRPr sz="576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601482" y="20062061"/>
            <a:ext cx="11130806" cy="3158218"/>
          </a:xfrm>
        </p:spPr>
        <p:txBody>
          <a:bodyPr anchor="b">
            <a:noAutofit/>
          </a:bodyPr>
          <a:lstStyle>
            <a:lvl1pPr marL="0" indent="0">
              <a:buNone/>
              <a:defRPr sz="96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321477" y="11948160"/>
            <a:ext cx="9672691" cy="69472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7680"/>
            </a:lvl1pPr>
            <a:lvl2pPr marL="2194560" indent="0">
              <a:buNone/>
              <a:defRPr sz="7680"/>
            </a:lvl2pPr>
            <a:lvl3pPr marL="4389120" indent="0">
              <a:buNone/>
              <a:defRPr sz="7680"/>
            </a:lvl3pPr>
            <a:lvl4pPr marL="6583680" indent="0">
              <a:buNone/>
              <a:defRPr sz="7680"/>
            </a:lvl4pPr>
            <a:lvl5pPr marL="8778240" indent="0">
              <a:buNone/>
              <a:defRPr sz="7680"/>
            </a:lvl5pPr>
            <a:lvl6pPr marL="10972800" indent="0">
              <a:buNone/>
              <a:defRPr sz="7680"/>
            </a:lvl6pPr>
            <a:lvl7pPr marL="13167360" indent="0">
              <a:buNone/>
              <a:defRPr sz="7680"/>
            </a:lvl7pPr>
            <a:lvl8pPr marL="15361920" indent="0">
              <a:buNone/>
              <a:defRPr sz="7680"/>
            </a:lvl8pPr>
            <a:lvl9pPr marL="17556480" indent="0">
              <a:buNone/>
              <a:defRPr sz="76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28601482" y="23220281"/>
            <a:ext cx="11130806" cy="5699141"/>
          </a:xfrm>
        </p:spPr>
        <p:txBody>
          <a:bodyPr anchor="t">
            <a:normAutofit/>
          </a:bodyPr>
          <a:lstStyle>
            <a:lvl1pPr marL="0" indent="0">
              <a:buNone/>
              <a:defRPr sz="5760"/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15792091" y="11948165"/>
            <a:ext cx="0" cy="17022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8077701" y="11948165"/>
            <a:ext cx="0" cy="17022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86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9C542859-F12A-449A-AC2B-FAA8DA0E0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68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7622" y="0"/>
            <a:ext cx="43778016" cy="32931830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1991364" y="1930392"/>
            <a:ext cx="22130712" cy="290576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6236686" y="8474863"/>
            <a:ext cx="28780766" cy="15968683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43891200" cy="329184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9639654" y="6949438"/>
            <a:ext cx="5344877" cy="21945605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60342" y="6949438"/>
            <a:ext cx="21201293" cy="219456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20DF5ECC-1565-4C5A-A3E7-30DD94B65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656" y="4450073"/>
            <a:ext cx="30449626" cy="3407352"/>
          </a:xfrm>
        </p:spPr>
        <p:txBody>
          <a:bodyPr anchor="ctr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/>
            </a:lvl1pPr>
          </a:lstStyle>
          <a:p>
            <a:fld id="{961C8139-951B-4346-AB20-7923F52BA5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4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163" y="10836423"/>
            <a:ext cx="14835226" cy="14497651"/>
          </a:xfrm>
        </p:spPr>
        <p:txBody>
          <a:bodyPr anchor="ctr"/>
          <a:lstStyle>
            <a:lvl1pPr algn="l">
              <a:defRPr sz="1536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72453" y="10836423"/>
            <a:ext cx="14796077" cy="14497651"/>
          </a:xfrm>
        </p:spPr>
        <p:txBody>
          <a:bodyPr anchor="ctr"/>
          <a:lstStyle>
            <a:lvl1pPr marL="0" indent="0" algn="l">
              <a:buNone/>
              <a:defRPr sz="96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/>
            </a:lvl1pPr>
          </a:lstStyle>
          <a:p>
            <a:fld id="{64600EBC-7D1B-49A5-86C2-37AAAE677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0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8912" y="11948163"/>
            <a:ext cx="17457504" cy="1694689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74789" y="11948174"/>
            <a:ext cx="17457504" cy="1694688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/>
            </a:lvl1pPr>
          </a:lstStyle>
          <a:p>
            <a:fld id="{83796770-0A6D-4276-A1D0-832F75DE5C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02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5606" y="11948160"/>
            <a:ext cx="17440810" cy="3644592"/>
          </a:xfrm>
        </p:spPr>
        <p:txBody>
          <a:bodyPr anchor="b">
            <a:noAutofit/>
          </a:bodyPr>
          <a:lstStyle>
            <a:lvl1pPr marL="0" indent="0">
              <a:buNone/>
              <a:defRPr sz="1152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912" y="15592754"/>
            <a:ext cx="17457504" cy="1330229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74791" y="11948162"/>
            <a:ext cx="17457499" cy="3631848"/>
          </a:xfrm>
        </p:spPr>
        <p:txBody>
          <a:bodyPr anchor="b">
            <a:noAutofit/>
          </a:bodyPr>
          <a:lstStyle>
            <a:lvl1pPr marL="0" indent="0">
              <a:buNone/>
              <a:defRPr sz="1152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74789" y="15580010"/>
            <a:ext cx="17457504" cy="1331504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/>
            </a:lvl1pPr>
          </a:lstStyle>
          <a:p>
            <a:fld id="{B8FBEA6E-6B58-4CC6-8D61-D7A483A210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03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/>
            </a:lvl1pPr>
          </a:lstStyle>
          <a:p>
            <a:fld id="{497FA94F-F46C-4767-8B52-928E2037B1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3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4FEB4570-57DB-462E-93B8-C404F64FC1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80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2" y="6949440"/>
            <a:ext cx="13020432" cy="7178822"/>
          </a:xfrm>
        </p:spPr>
        <p:txBody>
          <a:bodyPr anchor="b"/>
          <a:lstStyle>
            <a:lvl1pPr algn="l">
              <a:defRPr sz="115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30850" y="6949440"/>
            <a:ext cx="17437680" cy="21945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4158919" y="14816858"/>
            <a:ext cx="13020427" cy="14081765"/>
          </a:xfrm>
        </p:spPr>
        <p:txBody>
          <a:bodyPr/>
          <a:lstStyle>
            <a:lvl1pPr marL="0" indent="0">
              <a:buNone/>
              <a:defRPr sz="672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0B1BBA61-B487-4C09-AFBE-F608CC0882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289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15" y="6630672"/>
            <a:ext cx="14338027" cy="7559078"/>
          </a:xfrm>
        </p:spPr>
        <p:txBody>
          <a:bodyPr anchor="b">
            <a:normAutofit/>
          </a:bodyPr>
          <a:lstStyle>
            <a:lvl1pPr algn="l">
              <a:defRPr sz="115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669963" y="6339840"/>
            <a:ext cx="13397290" cy="2023872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7680"/>
            </a:lvl1pPr>
            <a:lvl2pPr marL="2194560" indent="0">
              <a:buNone/>
              <a:defRPr sz="7680"/>
            </a:lvl2pPr>
            <a:lvl3pPr marL="4389120" indent="0">
              <a:buNone/>
              <a:defRPr sz="7680"/>
            </a:lvl3pPr>
            <a:lvl4pPr marL="6583680" indent="0">
              <a:buNone/>
              <a:defRPr sz="7680"/>
            </a:lvl4pPr>
            <a:lvl5pPr marL="8778240" indent="0">
              <a:buNone/>
              <a:defRPr sz="7680"/>
            </a:lvl5pPr>
            <a:lvl6pPr marL="10972800" indent="0">
              <a:buNone/>
              <a:defRPr sz="7680"/>
            </a:lvl6pPr>
            <a:lvl7pPr marL="13167360" indent="0">
              <a:buNone/>
              <a:defRPr sz="7680"/>
            </a:lvl7pPr>
            <a:lvl8pPr marL="15361920" indent="0">
              <a:buNone/>
              <a:defRPr sz="7680"/>
            </a:lvl8pPr>
            <a:lvl9pPr marL="17556480" indent="0">
              <a:buNone/>
              <a:defRPr sz="76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8915" y="14813280"/>
            <a:ext cx="14338027" cy="11765280"/>
          </a:xfrm>
        </p:spPr>
        <p:txBody>
          <a:bodyPr>
            <a:normAutofit/>
          </a:bodyPr>
          <a:lstStyle>
            <a:lvl1pPr marL="0" indent="0">
              <a:buNone/>
              <a:defRPr sz="672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2194560" indent="0">
              <a:buNone/>
              <a:defRPr sz="5760"/>
            </a:lvl2pPr>
            <a:lvl3pPr marL="4389120" indent="0">
              <a:buNone/>
              <a:defRPr sz="4800"/>
            </a:lvl3pPr>
            <a:lvl4pPr marL="6583680" indent="0">
              <a:buNone/>
              <a:defRPr sz="4320"/>
            </a:lvl4pPr>
            <a:lvl5pPr marL="8778240" indent="0">
              <a:buNone/>
              <a:defRPr sz="4320"/>
            </a:lvl5pPr>
            <a:lvl6pPr marL="10972800" indent="0">
              <a:buNone/>
              <a:defRPr sz="4320"/>
            </a:lvl6pPr>
            <a:lvl7pPr marL="13167360" indent="0">
              <a:buNone/>
              <a:defRPr sz="4320"/>
            </a:lvl7pPr>
            <a:lvl8pPr marL="15361920" indent="0">
              <a:buNone/>
              <a:defRPr sz="4320"/>
            </a:lvl8pPr>
            <a:lvl9pPr marL="17556480" indent="0">
              <a:buNone/>
              <a:defRPr sz="43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857357" y="1419506"/>
            <a:ext cx="3798278" cy="3684898"/>
          </a:xfrm>
          <a:prstGeom prst="rect">
            <a:avLst/>
          </a:prstGeom>
        </p:spPr>
        <p:txBody>
          <a:bodyPr/>
          <a:lstStyle>
            <a:lvl1pPr algn="ctr">
              <a:defRPr sz="13440"/>
            </a:lvl1pPr>
          </a:lstStyle>
          <a:p>
            <a:fld id="{53EDBD1D-0B06-493F-9B9E-7B6F9BBD04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1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622" y="0"/>
            <a:ext cx="43898822" cy="32931830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158912" y="4450078"/>
            <a:ext cx="30457248" cy="3407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49034" y="11948160"/>
            <a:ext cx="30457248" cy="1694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357329" y="30554393"/>
            <a:ext cx="4754875" cy="10975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320" b="1" i="0">
                <a:solidFill>
                  <a:schemeClr val="accent1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5/22/19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6049" y="30554386"/>
            <a:ext cx="18527016" cy="10975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432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37179091" y="0"/>
            <a:ext cx="3291840" cy="52773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6857357" y="1419506"/>
            <a:ext cx="3798278" cy="3684898"/>
          </a:xfrm>
          <a:prstGeom prst="rect">
            <a:avLst/>
          </a:prstGeom>
        </p:spPr>
        <p:txBody>
          <a:bodyPr anchor="b"/>
          <a:lstStyle>
            <a:lvl1pPr algn="ctr">
              <a:defRPr sz="13440"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21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7" r:id="rId1"/>
    <p:sldLayoutId id="2147485618" r:id="rId2"/>
    <p:sldLayoutId id="2147485619" r:id="rId3"/>
    <p:sldLayoutId id="2147485620" r:id="rId4"/>
    <p:sldLayoutId id="2147485621" r:id="rId5"/>
    <p:sldLayoutId id="2147485622" r:id="rId6"/>
    <p:sldLayoutId id="2147485623" r:id="rId7"/>
    <p:sldLayoutId id="2147485624" r:id="rId8"/>
    <p:sldLayoutId id="2147485625" r:id="rId9"/>
    <p:sldLayoutId id="2147485626" r:id="rId10"/>
    <p:sldLayoutId id="2147485627" r:id="rId11"/>
    <p:sldLayoutId id="2147485628" r:id="rId12"/>
    <p:sldLayoutId id="2147485629" r:id="rId13"/>
    <p:sldLayoutId id="2147485630" r:id="rId14"/>
    <p:sldLayoutId id="2147485631" r:id="rId15"/>
    <p:sldLayoutId id="2147485632" r:id="rId16"/>
    <p:sldLayoutId id="2147485633" r:id="rId17"/>
  </p:sldLayoutIdLst>
  <p:txStyles>
    <p:titleStyle>
      <a:lvl1pPr algn="l" defTabSz="2194560" rtl="0" eaLnBrk="1" latinLnBrk="0" hangingPunct="1">
        <a:spcBef>
          <a:spcPct val="0"/>
        </a:spcBef>
        <a:buNone/>
        <a:defRPr sz="1536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45920" indent="-164592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864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291840" indent="-1360627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768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608576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672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925312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7242048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710080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944640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0843200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1933760" indent="-1097280" algn="l" defTabSz="2194560" rtl="0" eaLnBrk="1" latinLnBrk="0" hangingPunct="1">
        <a:spcBef>
          <a:spcPts val="48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57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 bwMode="auto">
          <a:xfrm>
            <a:off x="26329578" y="29206952"/>
            <a:ext cx="17227542" cy="3409367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120" tIns="43059" rIns="86120" bIns="43059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Both e-CEA and c-CEA are safe and durable techniques with similar stroke/death and restenosis rates up to 2-years of follow up, as long as c-CEA is performed with patch angioplasty.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e-CEA is superior to c-CEA without patch angioplasty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Our findings emphasize the importance of patch angioplasty in c-CEA and demonstrate that this technique is commensurate to e-CEA.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232381" y="5753459"/>
            <a:ext cx="10558693" cy="5949678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120" tIns="43059" rIns="86120" bIns="43059" numCol="1" rtlCol="0" anchor="t" anchorCtr="0" compatLnSpc="1">
            <a:prstTxWarp prst="textNoShape">
              <a:avLst/>
            </a:prstTxWarp>
          </a:bodyPr>
          <a:lstStyle/>
          <a:p>
            <a:pPr defTabSz="1036130"/>
            <a:endParaRPr lang="en-US" sz="31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2087" y="5040121"/>
            <a:ext cx="10947401" cy="12512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258360" tIns="258360" rIns="258360" bIns="258360" rtlCol="0" anchor="ctr" anchorCtr="0">
            <a:normAutofit lnSpcReduction="10000"/>
          </a:bodyPr>
          <a:lstStyle/>
          <a:p>
            <a:pPr algn="ctr">
              <a:spcAft>
                <a:spcPts val="0"/>
              </a:spcAft>
            </a:pPr>
            <a:r>
              <a:rPr lang="en-US" sz="495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4623" y="27791561"/>
            <a:ext cx="17337450" cy="105182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258360" tIns="258360" rIns="258360" bIns="258360" rtlCol="0" anchor="ctr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4950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457" y="6055851"/>
            <a:ext cx="11009764" cy="344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05740" tIns="0" rIns="205740" bIns="123444">
            <a:sp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Several randomized clinical trials and observational studies have compared the outcomes of e-CEA and c-CEA. However, the results have been contradictory </a:t>
            </a:r>
          </a:p>
          <a:p>
            <a:pPr marL="339328" indent="-142875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098212" y="4407603"/>
            <a:ext cx="9229992" cy="644022"/>
          </a:xfrm>
          <a:prstGeom prst="rect">
            <a:avLst/>
          </a:prstGeom>
        </p:spPr>
        <p:txBody>
          <a:bodyPr wrap="square" lIns="205740" tIns="0" rIns="205740" bIns="123444">
            <a:spAutoFit/>
          </a:bodyPr>
          <a:lstStyle/>
          <a:p>
            <a:pPr marL="47453" indent="-47453" defTabSz="3577293">
              <a:spcBef>
                <a:spcPct val="50000"/>
              </a:spcBef>
            </a:pPr>
            <a:endParaRPr lang="en-US" sz="33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-128338" y="-611365"/>
            <a:ext cx="44019538" cy="5582024"/>
          </a:xfrm>
          <a:prstGeom prst="rect">
            <a:avLst/>
          </a:prstGeom>
          <a:solidFill>
            <a:srgbClr val="87212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120" tIns="43059" rIns="86120" bIns="43059" numCol="1" rtlCol="0" anchor="t" anchorCtr="0" compatLnSpc="1">
            <a:prstTxWarp prst="textNoShape">
              <a:avLst/>
            </a:prstTxWarp>
          </a:bodyPr>
          <a:lstStyle/>
          <a:p>
            <a:pPr defTabSz="1036130"/>
            <a:endParaRPr lang="en-US" sz="316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2624" y="28971584"/>
            <a:ext cx="11138540" cy="3421684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120" tIns="43059" rIns="86120" bIns="43059" numCol="1" rtlCol="0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Retrospective Analysis of all CEA cases in VQI (2003-2018).</a:t>
            </a: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Patients with prior ipsilateral carotid intervention (CEA and CAS) and those undergoing concomitant procedures were excluded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42938" indent="-642938">
              <a:buFont typeface="Arial" panose="020B0604020202020204" pitchFamily="34" charset="0"/>
              <a:buChar char="•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457" y="27535734"/>
            <a:ext cx="11169706" cy="115697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258360" tIns="258360" rIns="258360" bIns="258360" rtlCol="0" anchor="ctr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4950" b="1" dirty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325449" y="5061409"/>
            <a:ext cx="14074666" cy="125129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258360" tIns="258360" rIns="258360" bIns="258360" rtlCol="0" anchor="ctr" anchorCtr="0">
            <a:noAutofit/>
          </a:bodyPr>
          <a:lstStyle/>
          <a:p>
            <a:pPr algn="ctr">
              <a:spcAft>
                <a:spcPts val="0"/>
              </a:spcAft>
            </a:pPr>
            <a:endParaRPr lang="en-US" sz="45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sz="495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STATISTICAL ANALYSIS</a:t>
            </a:r>
          </a:p>
          <a:p>
            <a:pPr algn="ctr">
              <a:spcAft>
                <a:spcPts val="0"/>
              </a:spcAft>
            </a:pPr>
            <a:endParaRPr lang="en-US" sz="4500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668771" y="10838022"/>
            <a:ext cx="1227424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Table 1: </a:t>
            </a:r>
            <a:r>
              <a:rPr lang="en-US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and Operative Variables</a:t>
            </a:r>
          </a:p>
          <a:p>
            <a:endParaRPr lang="en-US" sz="31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2486" y="24401234"/>
            <a:ext cx="11213650" cy="109282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258360" tIns="258360" rIns="258360" bIns="258360" rtlCol="0" anchor="ctr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495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813932" y="5126839"/>
            <a:ext cx="18258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Figure 2. Comparison of Stroke/Death Rates between different CEA approaches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143840" y="14884699"/>
            <a:ext cx="182588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125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Table 3. Adjusted Outcomes in e-CEA vs. c-CEA in the Overall Cohort and Stratifying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w.r.t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Patch Use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EF2EFA-0D43-4140-BDD6-91357EDC2D56}"/>
              </a:ext>
            </a:extLst>
          </p:cNvPr>
          <p:cNvSpPr txBox="1"/>
          <p:nvPr/>
        </p:nvSpPr>
        <p:spPr>
          <a:xfrm>
            <a:off x="9204489" y="-63515"/>
            <a:ext cx="32468784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8300" indent="-163513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following Eversion vs. Conventional     Endarterect8omy  in the Vascular Quality Initiative </a:t>
            </a:r>
          </a:p>
          <a:p>
            <a:pPr marL="39688" indent="-39688"/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Dakour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-Aridi H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Locham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AbuRahma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Schneider JR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Malas M 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688" indent="-39688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  <a:p>
            <a:pPr marL="39688" indent="-39688"/>
            <a:r>
              <a:rPr lang="en-US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California San Diego; </a:t>
            </a:r>
            <a:r>
              <a:rPr lang="en-US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 Hopkins Medical Institutions; </a:t>
            </a:r>
            <a:r>
              <a:rPr lang="en-US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 Virginia University; </a:t>
            </a:r>
            <a:r>
              <a:rPr lang="en-US" sz="4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Northwestern University</a:t>
            </a:r>
            <a:r>
              <a: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CA364-8321-8541-9DB6-DD171706C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4924" y="-589500"/>
            <a:ext cx="5306071" cy="5306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9D617-0CCE-1141-B4A4-15946031D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7" y="-459344"/>
            <a:ext cx="9060979" cy="5175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565886-8F2F-3047-B29C-D0593F3D3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13" y="9851397"/>
            <a:ext cx="10939168" cy="7650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A865FA-B26A-C945-BC59-701DFA8ED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8195844"/>
            <a:ext cx="11211162" cy="62401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1029E3D-E3DB-D64F-AE3F-DE577A728C93}"/>
              </a:ext>
            </a:extLst>
          </p:cNvPr>
          <p:cNvSpPr/>
          <p:nvPr/>
        </p:nvSpPr>
        <p:spPr>
          <a:xfrm>
            <a:off x="317113" y="17202602"/>
            <a:ext cx="352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Eversion CEA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90F7C7A-2B0E-2D45-BD48-0A13D4106481}"/>
              </a:ext>
            </a:extLst>
          </p:cNvPr>
          <p:cNvSpPr/>
          <p:nvPr/>
        </p:nvSpPr>
        <p:spPr>
          <a:xfrm>
            <a:off x="222770" y="9172312"/>
            <a:ext cx="4265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Conventional CEA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E87F18B-1B46-9549-AF42-F9A6DC85430C}"/>
              </a:ext>
            </a:extLst>
          </p:cNvPr>
          <p:cNvSpPr/>
          <p:nvPr/>
        </p:nvSpPr>
        <p:spPr bwMode="auto">
          <a:xfrm>
            <a:off x="165236" y="25600055"/>
            <a:ext cx="10878206" cy="1790707"/>
          </a:xfrm>
          <a:prstGeom prst="rect">
            <a:avLst/>
          </a:prstGeom>
          <a:solidFill>
            <a:schemeClr val="bg1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120" tIns="43059" rIns="86120" bIns="43059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Compare the postoperative outcomes and durability of c-CEA vs. e-CEA in real-world practice using a nationally representative cohort.</a:t>
            </a:r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43A141-32FB-CA4D-A6AF-4D06CCC31895}"/>
              </a:ext>
            </a:extLst>
          </p:cNvPr>
          <p:cNvSpPr/>
          <p:nvPr/>
        </p:nvSpPr>
        <p:spPr>
          <a:xfrm>
            <a:off x="11325449" y="6697397"/>
            <a:ext cx="14853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Multivariable logistic and Cox-regression analyses used to compare risk-adjusted peri-operative and 2-year outcomes (stroke, death, and high-grade restenosis (&gt;70%)   between c-CEA (using direct closure or patch angioplasty) and e-CEA.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6C36E5-1587-0E48-AE71-280947C44DED}"/>
              </a:ext>
            </a:extLst>
          </p:cNvPr>
          <p:cNvSpPr txBox="1"/>
          <p:nvPr/>
        </p:nvSpPr>
        <p:spPr>
          <a:xfrm>
            <a:off x="11617507" y="9172312"/>
            <a:ext cx="14027271" cy="14064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258360" tIns="258360" rIns="258360" bIns="258360" rtlCol="0" anchor="ctr" anchorCtr="0"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US" sz="4950" b="1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69E6918-8E8F-B84E-AB19-5FFAAEF25814}"/>
              </a:ext>
            </a:extLst>
          </p:cNvPr>
          <p:cNvSpPr txBox="1"/>
          <p:nvPr/>
        </p:nvSpPr>
        <p:spPr>
          <a:xfrm>
            <a:off x="11617507" y="23689602"/>
            <a:ext cx="122742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Table 2: In-Hospital and 30-Day Outcomes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2594DEC-C53B-7449-BE32-8106F3B1E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861390"/>
              </p:ext>
            </p:extLst>
          </p:nvPr>
        </p:nvGraphicFramePr>
        <p:xfrm>
          <a:off x="11755343" y="11703137"/>
          <a:ext cx="13889435" cy="1152259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5263586">
                  <a:extLst>
                    <a:ext uri="{9D8B030D-6E8A-4147-A177-3AD203B41FA5}">
                      <a16:colId xmlns:a16="http://schemas.microsoft.com/office/drawing/2014/main" val="2243995905"/>
                    </a:ext>
                  </a:extLst>
                </a:gridCol>
                <a:gridCol w="3166539">
                  <a:extLst>
                    <a:ext uri="{9D8B030D-6E8A-4147-A177-3AD203B41FA5}">
                      <a16:colId xmlns:a16="http://schemas.microsoft.com/office/drawing/2014/main" val="2171549943"/>
                    </a:ext>
                  </a:extLst>
                </a:gridCol>
                <a:gridCol w="3383235">
                  <a:extLst>
                    <a:ext uri="{9D8B030D-6E8A-4147-A177-3AD203B41FA5}">
                      <a16:colId xmlns:a16="http://schemas.microsoft.com/office/drawing/2014/main" val="3268285251"/>
                    </a:ext>
                  </a:extLst>
                </a:gridCol>
                <a:gridCol w="2076075">
                  <a:extLst>
                    <a:ext uri="{9D8B030D-6E8A-4147-A177-3AD203B41FA5}">
                      <a16:colId xmlns:a16="http://schemas.microsoft.com/office/drawing/2014/main" val="445969923"/>
                    </a:ext>
                  </a:extLst>
                </a:gridCol>
              </a:tblGrid>
              <a:tr h="527645">
                <a:tc rowSpan="2">
                  <a:txBody>
                    <a:bodyPr/>
                    <a:lstStyle/>
                    <a:p>
                      <a:pPr algn="l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Conventional CEA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Eversion 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 value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651524"/>
                  </a:ext>
                </a:extLst>
              </a:tr>
              <a:tr h="2636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(N=83,726) </a:t>
                      </a:r>
                      <a:endParaRPr lang="en-US" sz="24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(N=12,050)</a:t>
                      </a:r>
                      <a:endParaRPr lang="en-US" sz="24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6410140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>
                          <a:effectLst/>
                        </a:rPr>
                        <a:t> Age, years 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 71 (64-77) 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  72 (65-78)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692997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>
                          <a:effectLst/>
                        </a:rPr>
                        <a:t> Female Gender 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32,940 (39.3) 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4,825 (40.0) 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7588327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>
                          <a:effectLst/>
                        </a:rPr>
                        <a:t>White Race 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 76,830 (91.8)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 10,854 (90.1) 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7019584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</a:rPr>
                        <a:t> ASA class 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0021495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effectLst/>
                        </a:rPr>
                        <a:t>     I/II: Normal/Mild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4,650 (5.9)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990 (8.6)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4362278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effectLst/>
                        </a:rPr>
                        <a:t>     III: Moderate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 59,486 (75.1)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8,541 (74.3)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2491870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effectLst/>
                        </a:rPr>
                        <a:t>     IV/V: Severe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15,112 (19.1)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1,962 (17.1)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050691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</a:rPr>
                        <a:t> Comorbidities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6773227"/>
                  </a:ext>
                </a:extLst>
              </a:tr>
              <a:tr h="48697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Symptomatic Carotid Stenosis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18,989 (22.7)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2,458 (20.4)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9436037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Diabetes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29,656 (35.4)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4,162 (34.6)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807630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HTN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74,515 (89.0) 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10,654 (88.4)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0.05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2428794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CAD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22,772 (27.2)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3,249 (27.0)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0.55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00826193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CHF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8,552 (10.2)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1,313 (10.9)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0.02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7289084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COPD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18,618 (22.3)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2,646 (22.0)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36829109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effectLst/>
                        </a:rPr>
                        <a:t>     CKD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28,412 (34.7)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4,244 (35.9)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0.02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9297774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</a:rPr>
                        <a:t> Pre-operative medications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2761881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Aspirin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69,556 (83.1)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10,106 (83.9)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0.03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601777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Anticoagulant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6,781 (9.6)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1,092 (10.4)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9889473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Beta blocker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48,708 (58.2)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6,937 (57.7)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0.23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6505420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Statin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67,819 (81.1)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9,580 (79.5)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5530012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ACE inhibitors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36,961 (52.2)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5,610 (53.4)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0.02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4852217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effectLst/>
                        </a:rPr>
                        <a:t>     P2Y12 Inhibitors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25,217 (30.1)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3,635 (30.2)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0.94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1474736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>
                          <a:effectLst/>
                        </a:rPr>
                        <a:t> Elective Procedures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73,424 (87.7)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10,611 (88.1)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0.39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5559968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</a:rPr>
                        <a:t> Local/Regional Anesthesia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6,058 (7.2)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2,151 (17.9)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554976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</a:rPr>
                        <a:t> Shunting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147197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>
                          <a:effectLst/>
                        </a:rPr>
                        <a:t>     Routine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44,559 (53.3)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3,201 (26.6)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1039025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b="0" u="none" strike="noStrike" dirty="0">
                          <a:effectLst/>
                        </a:rPr>
                        <a:t>     Selective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3,634 (4.4)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462 (3.8)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3211504"/>
                  </a:ext>
                </a:extLst>
              </a:tr>
              <a:tr h="263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dirty="0">
                          <a:effectLst/>
                        </a:rPr>
                        <a:t>  Patching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/>
                        </a:rPr>
                        <a:t> 79,351 (94.9)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>
                          <a:effectLst/>
                        </a:rPr>
                        <a:t> 5,992 (49.7)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</a:t>
                      </a:r>
                      <a:endParaRPr lang="en-US" sz="24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0465219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70BA9925-4262-1B4C-900A-2971D0A1E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70202"/>
              </p:ext>
            </p:extLst>
          </p:nvPr>
        </p:nvGraphicFramePr>
        <p:xfrm>
          <a:off x="11755343" y="24436019"/>
          <a:ext cx="13956298" cy="8212364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6230729">
                  <a:extLst>
                    <a:ext uri="{9D8B030D-6E8A-4147-A177-3AD203B41FA5}">
                      <a16:colId xmlns:a16="http://schemas.microsoft.com/office/drawing/2014/main" val="52371525"/>
                    </a:ext>
                  </a:extLst>
                </a:gridCol>
                <a:gridCol w="250682">
                  <a:extLst>
                    <a:ext uri="{9D8B030D-6E8A-4147-A177-3AD203B41FA5}">
                      <a16:colId xmlns:a16="http://schemas.microsoft.com/office/drawing/2014/main" val="1634558380"/>
                    </a:ext>
                  </a:extLst>
                </a:gridCol>
                <a:gridCol w="2492518">
                  <a:extLst>
                    <a:ext uri="{9D8B030D-6E8A-4147-A177-3AD203B41FA5}">
                      <a16:colId xmlns:a16="http://schemas.microsoft.com/office/drawing/2014/main" val="598795178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448345991"/>
                    </a:ext>
                  </a:extLst>
                </a:gridCol>
                <a:gridCol w="1858169">
                  <a:extLst>
                    <a:ext uri="{9D8B030D-6E8A-4147-A177-3AD203B41FA5}">
                      <a16:colId xmlns:a16="http://schemas.microsoft.com/office/drawing/2014/main" val="1038261107"/>
                    </a:ext>
                  </a:extLst>
                </a:gridCol>
              </a:tblGrid>
              <a:tr h="782000">
                <a:tc>
                  <a:txBody>
                    <a:bodyPr/>
                    <a:lstStyle/>
                    <a:p>
                      <a:pPr algn="l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200" b="1" u="none" strike="noStrike" dirty="0">
                          <a:effectLst/>
                        </a:rPr>
                        <a:t> Conventional CEA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effectLst/>
                        </a:rPr>
                        <a:t> Conventional CEA 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effectLst/>
                        </a:rPr>
                        <a:t> Eversion CEA 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effectLst/>
                        </a:rPr>
                        <a:t> P Value 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770781"/>
                  </a:ext>
                </a:extLst>
              </a:tr>
              <a:tr h="400768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 </a:t>
                      </a:r>
                      <a:r>
                        <a:rPr lang="en-US" sz="2200" b="1" u="none" strike="noStrike" dirty="0">
                          <a:effectLst/>
                        </a:rPr>
                        <a:t>In-Hospital Outcomes 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9479544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r>
                        <a:rPr lang="en-US" sz="2200" u="none" strike="noStrike" dirty="0">
                          <a:effectLst/>
                        </a:rPr>
                        <a:t>Death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232 (0.3)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31 (0.3)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0.70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7635458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r>
                        <a:rPr lang="en-US" sz="2200" u="none" strike="noStrike" dirty="0">
                          <a:effectLst/>
                        </a:rPr>
                        <a:t>Stroke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826 (1.2)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124 (1.2)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0.90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8128915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r>
                        <a:rPr lang="en-US" sz="2200" u="none" strike="noStrike" dirty="0">
                          <a:effectLst/>
                        </a:rPr>
                        <a:t>Stroke/Death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987 (1.2)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145 (1.2)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0.82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249233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r>
                        <a:rPr lang="en-US" sz="2200" u="none" strike="noStrike" dirty="0">
                          <a:effectLst/>
                        </a:rPr>
                        <a:t>Stroke/Death/MI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marL="0" indent="522288" algn="l" rtl="0" fontAlgn="ctr">
                        <a:tabLst/>
                      </a:pP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1,556 (1.9)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221 (1.8)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0.85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8920502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Post-procedural Hemodynamic Instability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22,777 (27.3)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2,922 (24.3)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</a:t>
                      </a:r>
                      <a:r>
                        <a:rPr lang="en-US" sz="2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 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7308831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Surgical Site Infection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42 (0.1)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7 (0.1)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0.72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3806675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Reperfusion Syndrome 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127 (0.2)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26 (0.2)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0.10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623630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Return OR for Bleeding 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763 (0.9)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157 (1.3)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</a:t>
                      </a:r>
                      <a:r>
                        <a:rPr lang="en-US" sz="2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&lt;0.001 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820555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Return OR for Neurologic Causes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341 (0.4)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60 (0.5)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0.15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8095628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Operative time in minutes, Mean (SD)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116.0 (43.5)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109.3 (46.0)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&lt;0.001 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6765265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Length of Stay for more than one day 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26,943 (32.2)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3,567 (29.6)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 &lt;0.001 </a:t>
                      </a:r>
                      <a:endParaRPr lang="en-US" sz="22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20036030"/>
                  </a:ext>
                </a:extLst>
              </a:tr>
              <a:tr h="487372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 </a:t>
                      </a:r>
                      <a:r>
                        <a:rPr lang="en-US" sz="2200" b="1" u="none" strike="noStrike" dirty="0">
                          <a:effectLst/>
                        </a:rPr>
                        <a:t>Thirty-Day Outcomes 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9989886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Ipsilateral Stroke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713 (1.4)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89 (1.2)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0.06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0140875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Stroke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950 (1.9)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138 (1.8)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0.51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844900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Death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550 (0.7)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76 (0.6)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0.74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6461017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>
                          <a:effectLst/>
                        </a:rPr>
                        <a:t> Stroke/Death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1,393 (1.7)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198 (1.6)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0.87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3574077"/>
                  </a:ext>
                </a:extLst>
              </a:tr>
              <a:tr h="40888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2200" u="none" strike="noStrike" dirty="0">
                          <a:effectLst/>
                        </a:rPr>
                        <a:t> Any Neuro Event (Stroke/Death)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>
                          <a:effectLst/>
                        </a:rPr>
                        <a:t> 1,548 (3.1) 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 227 (2.9)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u="none" strike="noStrike" dirty="0">
                          <a:effectLst/>
                        </a:rPr>
                        <a:t>0.48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6802689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24175413-FCCE-1344-9AB2-290F505049F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430" y="6055851"/>
            <a:ext cx="9049972" cy="850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3CD989-A105-804E-8A2F-AA9A2C73FEC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6096501" y="5808267"/>
            <a:ext cx="9065347" cy="8750808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7EEC1805-1E08-8C4D-8C70-4CF43206B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006252"/>
              </p:ext>
            </p:extLst>
          </p:nvPr>
        </p:nvGraphicFramePr>
        <p:xfrm>
          <a:off x="27305690" y="16266812"/>
          <a:ext cx="13703208" cy="1040847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4580208">
                  <a:extLst>
                    <a:ext uri="{9D8B030D-6E8A-4147-A177-3AD203B41FA5}">
                      <a16:colId xmlns:a16="http://schemas.microsoft.com/office/drawing/2014/main" val="3227438453"/>
                    </a:ext>
                  </a:extLst>
                </a:gridCol>
                <a:gridCol w="3015768">
                  <a:extLst>
                    <a:ext uri="{9D8B030D-6E8A-4147-A177-3AD203B41FA5}">
                      <a16:colId xmlns:a16="http://schemas.microsoft.com/office/drawing/2014/main" val="697305415"/>
                    </a:ext>
                  </a:extLst>
                </a:gridCol>
                <a:gridCol w="372009">
                  <a:extLst>
                    <a:ext uri="{9D8B030D-6E8A-4147-A177-3AD203B41FA5}">
                      <a16:colId xmlns:a16="http://schemas.microsoft.com/office/drawing/2014/main" val="971829641"/>
                    </a:ext>
                  </a:extLst>
                </a:gridCol>
                <a:gridCol w="4263397">
                  <a:extLst>
                    <a:ext uri="{9D8B030D-6E8A-4147-A177-3AD203B41FA5}">
                      <a16:colId xmlns:a16="http://schemas.microsoft.com/office/drawing/2014/main" val="593454725"/>
                    </a:ext>
                  </a:extLst>
                </a:gridCol>
                <a:gridCol w="1471826">
                  <a:extLst>
                    <a:ext uri="{9D8B030D-6E8A-4147-A177-3AD203B41FA5}">
                      <a16:colId xmlns:a16="http://schemas.microsoft.com/office/drawing/2014/main" val="1063900470"/>
                    </a:ext>
                  </a:extLst>
                </a:gridCol>
              </a:tblGrid>
              <a:tr h="3698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Overall Cohort*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465811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c-CEA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e-CEA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76029705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N=83,726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N=12,050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47022501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OR/HR (95%CI)</a:t>
                      </a:r>
                      <a:endParaRPr lang="en-US" sz="24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OR/HR (95%CI)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OR/HR (95%CI)</a:t>
                      </a:r>
                      <a:endParaRPr lang="en-US" sz="24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p-value</a:t>
                      </a:r>
                      <a:endParaRPr lang="en-US" sz="24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35270532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Return to OR for bleeding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1.32 (1.04-1.67)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0.02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17323642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30-day Stroke/Death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0.87 (0.73-1.04)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0.12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50192608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0.94 (0.82-1.10)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0.50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92309052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Restenosis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0.92 (0.76-1.11)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0.36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06685479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3778250" marR="0" indent="-3762375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Without Patching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3092450" marR="0" indent="-309245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3413418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c-CEA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e-CEA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89109676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N=4,288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N=6,055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12600038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Return to OR for bleeding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1.43 (0.89-2.29)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0.14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12828832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30-day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0.72 (0.54-0.95)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0.02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69559986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0.77 (0.61-0.97)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0.03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76373686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Restenosis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0.94 (0.70-1.27)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0.70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992934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With Patching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41926234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c-CEA</a:t>
                      </a:r>
                      <a:endParaRPr lang="en-US" sz="24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e-CEA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e-CEA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60708515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N=79,351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N=5,992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N=5,992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1876503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Return to OR for bleeding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1.30 (0.98-1.73)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1.30 (0.98-1.73)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0.07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97705652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30-day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0.94 (0.76-1.16)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0.94 (0.76-1.16)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0.58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2071567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1.05 (0.87-1.25)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1.05 (0.87-1.25)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0.63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76423266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Restenosis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0.93 (0.73-1.19)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0.93 (0.73-1.19)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0.56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70294212"/>
                  </a:ext>
                </a:extLst>
              </a:tr>
              <a:tr h="52889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c-CEA with Patching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e-CEA without Patching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e-CEA without Patching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47330954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N=79,351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N=6,055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N=6,055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68790785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Return to OR for bleeding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1.42 (1.06-1.91)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1.42 (1.06-1.91)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0.02</a:t>
                      </a:r>
                      <a:endParaRPr lang="en-US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26460322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30-day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1.27 (0.99-1.64)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1.27 (0.99-1.64)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0.06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32398677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Stroke/Death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0.98 (0.82-1.18)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0.98 (0.82-1.18)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0.85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35850448"/>
                  </a:ext>
                </a:extLst>
              </a:tr>
              <a:tr h="2762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2-Year Restenosis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Ref.</a:t>
                      </a:r>
                      <a:endParaRPr lang="en-US" sz="24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1.14 (0.94-1.39)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1.14 (0.94-1.39)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0.19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37323758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8DF6BE7B-FFB0-974D-8452-CF6EA2A2A563}"/>
              </a:ext>
            </a:extLst>
          </p:cNvPr>
          <p:cNvSpPr txBox="1"/>
          <p:nvPr/>
        </p:nvSpPr>
        <p:spPr>
          <a:xfrm>
            <a:off x="26835652" y="23655130"/>
            <a:ext cx="184731" cy="525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6762CEF-1C31-A447-9A29-1BFD253E541C}"/>
              </a:ext>
            </a:extLst>
          </p:cNvPr>
          <p:cNvSpPr/>
          <p:nvPr/>
        </p:nvSpPr>
        <p:spPr>
          <a:xfrm>
            <a:off x="27305690" y="26778780"/>
            <a:ext cx="13960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*Adjusting for age, gender, diabetes, CAD, CHF, CKD, symptomatic status,  ASA Class, prior vascular procedures, preoperative medications, shunting, patch, and protamine use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6044</TotalTime>
  <Words>1181</Words>
  <Application>Microsoft Macintosh PowerPoint</Application>
  <PresentationFormat>Custom</PresentationFormat>
  <Paragraphs>319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Century Gothic</vt:lpstr>
      <vt:lpstr>Times New Roman</vt:lpstr>
      <vt:lpstr>Wingdings 3</vt:lpstr>
      <vt:lpstr>Ion Boardroom</vt:lpstr>
      <vt:lpstr>PowerPoint Presentation</vt:lpstr>
    </vt:vector>
  </TitlesOfParts>
  <Company>Calvin College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32x40 science fair posters</dc:title>
  <dc:creator>Ellen Alderink</dc:creator>
  <cp:lastModifiedBy>Hanaa Aridi</cp:lastModifiedBy>
  <cp:revision>233</cp:revision>
  <cp:lastPrinted>2002-12-02T18:20:07Z</cp:lastPrinted>
  <dcterms:created xsi:type="dcterms:W3CDTF">2011-04-04T18:01:39Z</dcterms:created>
  <dcterms:modified xsi:type="dcterms:W3CDTF">2019-05-22T21:33:14Z</dcterms:modified>
</cp:coreProperties>
</file>