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7" r:id="rId2"/>
    <p:sldMasterId id="2147483684" r:id="rId3"/>
    <p:sldMasterId id="2147483672" r:id="rId4"/>
    <p:sldMasterId id="2147483660" r:id="rId5"/>
    <p:sldMasterId id="2147483723" r:id="rId6"/>
  </p:sldMasterIdLst>
  <p:notesMasterIdLst>
    <p:notesMasterId r:id="rId21"/>
  </p:notesMasterIdLst>
  <p:sldIdLst>
    <p:sldId id="256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</p:sldIdLst>
  <p:sldSz cx="91805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1" autoAdjust="0"/>
    <p:restoredTop sz="94660"/>
  </p:normalViewPr>
  <p:slideViewPr>
    <p:cSldViewPr snapToGrid="0">
      <p:cViewPr>
        <p:scale>
          <a:sx n="80" d="100"/>
          <a:sy n="80" d="100"/>
        </p:scale>
        <p:origin x="1312" y="560"/>
      </p:cViewPr>
      <p:guideLst>
        <p:guide orient="horz" pos="2160"/>
        <p:guide pos="2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N = 36,901</a:t>
            </a:r>
          </a:p>
        </c:rich>
      </c:tx>
      <c:layout>
        <c:manualLayout>
          <c:xMode val="edge"/>
          <c:yMode val="edge"/>
          <c:x val="0.79848993114775402"/>
          <c:y val="5.5089192025183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7924449940151"/>
          <c:y val="6.2191917773132516E-2"/>
          <c:w val="0.84876202983691507"/>
          <c:h val="0.81369112045674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7 Fr</c:v>
                </c:pt>
                <c:pt idx="1">
                  <c:v>6 Fr</c:v>
                </c:pt>
                <c:pt idx="2">
                  <c:v>5 Fr</c:v>
                </c:pt>
                <c:pt idx="3">
                  <c:v>4 Fr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75-F945-B565-D3C6940B0D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7 Fr</c:v>
                </c:pt>
                <c:pt idx="1">
                  <c:v>6 Fr</c:v>
                </c:pt>
                <c:pt idx="2">
                  <c:v>5 Fr</c:v>
                </c:pt>
                <c:pt idx="3">
                  <c:v>4 Fr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1">
                  <c:v>0.66500000000000004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75-F945-B565-D3C6940B0D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7 Fr</c:v>
                </c:pt>
                <c:pt idx="1">
                  <c:v>6 Fr</c:v>
                </c:pt>
                <c:pt idx="2">
                  <c:v>5 Fr</c:v>
                </c:pt>
                <c:pt idx="3">
                  <c:v>4 Fr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0.00%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75-F945-B565-D3C6940B0D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7 Fr</c:v>
                </c:pt>
                <c:pt idx="1">
                  <c:v>6 Fr</c:v>
                </c:pt>
                <c:pt idx="2">
                  <c:v>5 Fr</c:v>
                </c:pt>
                <c:pt idx="3">
                  <c:v>4 Fr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 formatCode="0.0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75-F945-B565-D3C6940B0D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2"/>
        <c:overlap val="100"/>
        <c:axId val="1925753055"/>
        <c:axId val="1925674799"/>
      </c:barChart>
      <c:catAx>
        <c:axId val="192575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674799"/>
        <c:crosses val="autoZero"/>
        <c:auto val="1"/>
        <c:lblAlgn val="ctr"/>
        <c:lblOffset val="100"/>
        <c:noMultiLvlLbl val="0"/>
      </c:catAx>
      <c:valAx>
        <c:axId val="19256747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dirty="0">
                    <a:solidFill>
                      <a:schemeClr val="tx1"/>
                    </a:solidFill>
                  </a:rPr>
                  <a:t>% Patients</a:t>
                </a:r>
              </a:p>
            </c:rich>
          </c:tx>
          <c:layout>
            <c:manualLayout>
              <c:xMode val="edge"/>
              <c:yMode val="edge"/>
              <c:x val="1.6892862288915697E-4"/>
              <c:y val="0.377642091695515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75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00180-C893-4E64-BC73-F9B35ABB2F54}" type="datetimeFigureOut">
              <a:rPr lang="en-US" smtClean="0"/>
              <a:t>6/10/19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43000"/>
            <a:ext cx="413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CA7D2-69CD-402B-85EA-10CE42DB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9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274649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6/10/19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09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7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2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7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7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6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6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0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59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30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6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6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6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7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274647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6/10/19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20" y="190500"/>
            <a:ext cx="6400857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08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5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1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6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6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7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7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11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9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58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29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4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4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4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6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6" y="274646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6/10/19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64" y="1122363"/>
            <a:ext cx="68853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602038"/>
            <a:ext cx="68853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3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709739"/>
            <a:ext cx="7918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4589464"/>
            <a:ext cx="791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8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3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42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65126"/>
            <a:ext cx="79181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6" y="1681163"/>
            <a:ext cx="3883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6" y="2505075"/>
            <a:ext cx="3883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681163"/>
            <a:ext cx="3902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505075"/>
            <a:ext cx="39029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13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01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60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45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8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73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65125"/>
            <a:ext cx="19795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0" y="365125"/>
            <a:ext cx="58238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77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64" y="1122363"/>
            <a:ext cx="68853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602038"/>
            <a:ext cx="68853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91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5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7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7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6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6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709739"/>
            <a:ext cx="7918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4589464"/>
            <a:ext cx="791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61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47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65126"/>
            <a:ext cx="79181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6" y="1681163"/>
            <a:ext cx="3883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6" y="2505075"/>
            <a:ext cx="3883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681163"/>
            <a:ext cx="3902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505075"/>
            <a:ext cx="39029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78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2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88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96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51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47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65125"/>
            <a:ext cx="19795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0" y="365125"/>
            <a:ext cx="58238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18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53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20" y="190500"/>
            <a:ext cx="6400857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7995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08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740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5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1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98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6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6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7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7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09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3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081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9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58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29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6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4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4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4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525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664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6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6" y="274646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6/10/19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6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3465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6" y="274638"/>
            <a:ext cx="82624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9026" y="1600205"/>
            <a:ext cx="8262462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34FEF-2C24-AD4C-B7A8-B3AF5105EBB2}" type="datetime4">
              <a:rPr lang="en-US" smtClean="0">
                <a:solidFill>
                  <a:srgbClr val="FFFFFF"/>
                </a:solidFill>
              </a:rPr>
              <a:pPr/>
              <a:t>June 10, 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International Symposium Charing Cross. 27th, April,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30238-36D5-BF44-A168-35F62BA8C8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473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14109" y="1905004"/>
            <a:ext cx="7952301" cy="457517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495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1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61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31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7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7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7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6/10/19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3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3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5"/>
            <a:ext cx="341910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3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9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3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30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91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2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2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2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3"/>
            <a:ext cx="341910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2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8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2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90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1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2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1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2"/>
            <a:ext cx="341910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1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7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1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89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0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65126"/>
            <a:ext cx="791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825625"/>
            <a:ext cx="7918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6FBB-9603-4E59-A064-4AB742E74C1B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6356351"/>
            <a:ext cx="309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9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65126"/>
            <a:ext cx="791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825625"/>
            <a:ext cx="7918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DC49-C9FA-4DC5-B15D-F88409FE15BA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6356351"/>
            <a:ext cx="309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2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1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2"/>
            <a:ext cx="341910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1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7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1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89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0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9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8C738D-522D-DC49-AFC5-ECB5E9AD8FA7}"/>
              </a:ext>
            </a:extLst>
          </p:cNvPr>
          <p:cNvSpPr txBox="1"/>
          <p:nvPr/>
        </p:nvSpPr>
        <p:spPr>
          <a:xfrm>
            <a:off x="119270" y="1419624"/>
            <a:ext cx="8958419" cy="487825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US" sz="4400" b="1" dirty="0"/>
              <a:t>Larger Sheath Size for Infrainguinal Endovascular Intervention is Associated with Minor but Not Major Morbidity or Mortality</a:t>
            </a:r>
            <a:endParaRPr lang="en-US" sz="4400" u="sng" dirty="0"/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US" sz="2100" u="sng" dirty="0"/>
              <a:t>Scott R. Levin MD</a:t>
            </a:r>
            <a:r>
              <a:rPr lang="en-US" sz="2100" dirty="0"/>
              <a:t>, Alik Farber MD, Daniel J. </a:t>
            </a:r>
            <a:r>
              <a:rPr lang="en-US" sz="2100" dirty="0" err="1"/>
              <a:t>Bertges</a:t>
            </a:r>
            <a:r>
              <a:rPr lang="en-US" sz="2100" dirty="0"/>
              <a:t> MD, Mead Ferris MD MS, Thomas W. Cheng MS, Nkiruka Arinze MD, Douglas W. Jones MD, Denis </a:t>
            </a:r>
            <a:r>
              <a:rPr lang="en-US" sz="2100" dirty="0" err="1"/>
              <a:t>Rybin</a:t>
            </a:r>
            <a:r>
              <a:rPr lang="en-US" sz="2100" dirty="0"/>
              <a:t> PhD, Jeffrey J. Siracuse, MD</a:t>
            </a:r>
          </a:p>
          <a:p>
            <a:pPr algn="ctr">
              <a:spcBef>
                <a:spcPts val="1800"/>
              </a:spcBef>
            </a:pPr>
            <a:r>
              <a:rPr lang="en-US" sz="2100" dirty="0"/>
              <a:t>Boston University School of Medicine</a:t>
            </a:r>
          </a:p>
          <a:p>
            <a:pPr algn="ctr"/>
            <a:r>
              <a:rPr lang="en-US" sz="2100" dirty="0"/>
              <a:t>University of Vermont College of Medicine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B33EE-6FF0-6C4D-98C5-659007BA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790" y="177800"/>
            <a:ext cx="1977378" cy="892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7D0461-9821-F546-9F87-407403681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127497"/>
            <a:ext cx="1977934" cy="9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F6654E6-51E6-7845-9C07-AD81B9B1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</p:spPr>
        <p:txBody>
          <a:bodyPr/>
          <a:lstStyle/>
          <a:p>
            <a:r>
              <a:rPr lang="en-US" dirty="0"/>
              <a:t>Outcomes: Unmatched Cohorts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3DD9D2-42F7-6841-A159-DC05289F2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280372"/>
              </p:ext>
            </p:extLst>
          </p:nvPr>
        </p:nvGraphicFramePr>
        <p:xfrm>
          <a:off x="2" y="2305878"/>
          <a:ext cx="9180511" cy="2743202"/>
        </p:xfrm>
        <a:graphic>
          <a:graphicData uri="http://schemas.openxmlformats.org/drawingml/2006/table">
            <a:tbl>
              <a:tblPr bandRow="1">
                <a:tableStyleId>{46F890A9-2807-4EBB-B81D-B2AA78EC7F39}</a:tableStyleId>
              </a:tblPr>
              <a:tblGrid>
                <a:gridCol w="1973764">
                  <a:extLst>
                    <a:ext uri="{9D8B030D-6E8A-4147-A177-3AD203B41FA5}">
                      <a16:colId xmlns:a16="http://schemas.microsoft.com/office/drawing/2014/main" val="2951377495"/>
                    </a:ext>
                  </a:extLst>
                </a:gridCol>
                <a:gridCol w="1382751">
                  <a:extLst>
                    <a:ext uri="{9D8B030D-6E8A-4147-A177-3AD203B41FA5}">
                      <a16:colId xmlns:a16="http://schemas.microsoft.com/office/drawing/2014/main" val="2691957433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450192632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3899873482"/>
                    </a:ext>
                  </a:extLst>
                </a:gridCol>
                <a:gridCol w="1315844">
                  <a:extLst>
                    <a:ext uri="{9D8B030D-6E8A-4147-A177-3AD203B41FA5}">
                      <a16:colId xmlns:a16="http://schemas.microsoft.com/office/drawing/2014/main" val="2242451301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820524553"/>
                    </a:ext>
                  </a:extLst>
                </a:gridCol>
                <a:gridCol w="739040">
                  <a:extLst>
                    <a:ext uri="{9D8B030D-6E8A-4147-A177-3AD203B41FA5}">
                      <a16:colId xmlns:a16="http://schemas.microsoft.com/office/drawing/2014/main" val="3979871970"/>
                    </a:ext>
                  </a:extLst>
                </a:gridCol>
              </a:tblGrid>
              <a:tr h="7668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br>
                        <a:rPr lang="en-US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N=36901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Fr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N=5225 (14.1%)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Fr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N=24541 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66.5</a:t>
                      </a:r>
                      <a:r>
                        <a:rPr lang="en-US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%)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Fr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N=6221 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(16.9%)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Fr</a:t>
                      </a:r>
                      <a:br>
                        <a:rPr lang="en-US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N=914 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(2.5%)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104560"/>
                  </a:ext>
                </a:extLst>
              </a:tr>
              <a:tr h="31019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 hematoma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1019 (2.8%)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182 (3.5%)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673 (2.7%)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 (2.5%)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(1.2%)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634324"/>
                  </a:ext>
                </a:extLst>
              </a:tr>
              <a:tr h="507244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Hematoma requiring intervention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 (.4%)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(.4%)</a:t>
                      </a:r>
                      <a:endParaRPr lang="en-US" sz="14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 (.4%)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(.5%)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(.2%)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.656</a:t>
                      </a:r>
                      <a:endParaRPr lang="en-US" sz="14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0386263"/>
                  </a:ext>
                </a:extLst>
              </a:tr>
              <a:tr h="31019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Stenosis/occlusion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 (.3%)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(.1%)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 (.3%)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(.4%)</a:t>
                      </a:r>
                      <a:endParaRPr lang="en-US" sz="14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(.3%)</a:t>
                      </a:r>
                      <a:endParaRPr lang="en-US" sz="14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.083</a:t>
                      </a:r>
                      <a:endParaRPr lang="en-US" sz="14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7485326"/>
                  </a:ext>
                </a:extLst>
              </a:tr>
              <a:tr h="538522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Post-procedural</a:t>
                      </a:r>
                    </a:p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&gt;1 day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9338 (25.3%)</a:t>
                      </a:r>
                      <a:endParaRPr lang="en-US" sz="14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947 (18.1%)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6201 (25.3%)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1935 (31.1%)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255 (27.9%)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23359"/>
                  </a:ext>
                </a:extLst>
              </a:tr>
              <a:tr h="31019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30-day mortality 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506 (1.4%)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 (.9%)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352 (1.4%)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 (1.5%)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(1.5%)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.007</a:t>
                      </a:r>
                      <a:endParaRPr lang="en-US" sz="14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4643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8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E558E7F-FE9B-8349-8CE2-EAC38F76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</p:spPr>
        <p:txBody>
          <a:bodyPr>
            <a:normAutofit fontScale="90000"/>
          </a:bodyPr>
          <a:lstStyle/>
          <a:p>
            <a:r>
              <a:rPr lang="en-US" dirty="0"/>
              <a:t>Outcomes: 1:1 Matched Cohorts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F823D4-6E81-0C41-A9F1-0C5AC7506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176954"/>
              </p:ext>
            </p:extLst>
          </p:nvPr>
        </p:nvGraphicFramePr>
        <p:xfrm>
          <a:off x="-1" y="2040835"/>
          <a:ext cx="9180512" cy="330097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989222">
                  <a:extLst>
                    <a:ext uri="{9D8B030D-6E8A-4147-A177-3AD203B41FA5}">
                      <a16:colId xmlns:a16="http://schemas.microsoft.com/office/drawing/2014/main" val="4095323364"/>
                    </a:ext>
                  </a:extLst>
                </a:gridCol>
                <a:gridCol w="1403336">
                  <a:extLst>
                    <a:ext uri="{9D8B030D-6E8A-4147-A177-3AD203B41FA5}">
                      <a16:colId xmlns:a16="http://schemas.microsoft.com/office/drawing/2014/main" val="3764732023"/>
                    </a:ext>
                  </a:extLst>
                </a:gridCol>
                <a:gridCol w="1272208">
                  <a:extLst>
                    <a:ext uri="{9D8B030D-6E8A-4147-A177-3AD203B41FA5}">
                      <a16:colId xmlns:a16="http://schemas.microsoft.com/office/drawing/2014/main" val="3782603522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val="1686918346"/>
                    </a:ext>
                  </a:extLst>
                </a:gridCol>
                <a:gridCol w="1232452">
                  <a:extLst>
                    <a:ext uri="{9D8B030D-6E8A-4147-A177-3AD203B41FA5}">
                      <a16:colId xmlns:a16="http://schemas.microsoft.com/office/drawing/2014/main" val="3856368938"/>
                    </a:ext>
                  </a:extLst>
                </a:gridCol>
                <a:gridCol w="1298713">
                  <a:extLst>
                    <a:ext uri="{9D8B030D-6E8A-4147-A177-3AD203B41FA5}">
                      <a16:colId xmlns:a16="http://schemas.microsoft.com/office/drawing/2014/main" val="1552412420"/>
                    </a:ext>
                  </a:extLst>
                </a:gridCol>
                <a:gridCol w="712372">
                  <a:extLst>
                    <a:ext uri="{9D8B030D-6E8A-4147-A177-3AD203B41FA5}">
                      <a16:colId xmlns:a16="http://schemas.microsoft.com/office/drawing/2014/main" val="1437061749"/>
                    </a:ext>
                  </a:extLst>
                </a:gridCol>
              </a:tblGrid>
              <a:tr h="720234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b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N=2032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Fr</a:t>
                      </a:r>
                      <a:b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N=508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Fr</a:t>
                      </a:r>
                      <a:b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N=508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Fr</a:t>
                      </a:r>
                      <a:b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N=508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Fr</a:t>
                      </a:r>
                      <a:b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N=508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8809104"/>
                  </a:ext>
                </a:extLst>
              </a:tr>
              <a:tr h="408508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hematoma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(2.3%)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(3.3%)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(3.3%)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(1.6%)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(1%)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.019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4021044"/>
                  </a:ext>
                </a:extLst>
              </a:tr>
              <a:tr h="408508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Hematoma requiring intervention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(.3%)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(.6%)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(.4%)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(0%)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(.2%)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.342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777683"/>
                  </a:ext>
                </a:extLst>
              </a:tr>
              <a:tr h="408508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Stenosis/occlusion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(.4%)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(.4%)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(.2%)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(.4%)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(.6%)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.799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349"/>
                  </a:ext>
                </a:extLst>
              </a:tr>
              <a:tr h="408508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LOS </a:t>
                      </a:r>
                    </a:p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(mean ± SD)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± 8.8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 ± 11.4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± 8.4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± 7.8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 ± 7.2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.335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8357873"/>
                  </a:ext>
                </a:extLst>
              </a:tr>
              <a:tr h="408508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Post-procedural </a:t>
                      </a:r>
                    </a:p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&gt; 1 day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 (30.5%)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(32.1%)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(34.6%)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(31.9%)</a:t>
                      </a:r>
                      <a:endParaRPr lang="en-US" sz="15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(23.4%)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.001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529446"/>
                  </a:ext>
                </a:extLst>
              </a:tr>
              <a:tr h="408508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30-day mortality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(1.6%)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(1.6%)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(2%)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(1.8%)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(1.2%)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.782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157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98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82672F3-4D60-6241-AB4D-4122AD75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</p:spPr>
        <p:txBody>
          <a:bodyPr/>
          <a:lstStyle/>
          <a:p>
            <a:r>
              <a:rPr lang="en-US" dirty="0"/>
              <a:t>Multivariable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9BC084-652B-5743-96F0-111D9ED45EC4}"/>
              </a:ext>
            </a:extLst>
          </p:cNvPr>
          <p:cNvSpPr/>
          <p:nvPr/>
        </p:nvSpPr>
        <p:spPr>
          <a:xfrm>
            <a:off x="-3" y="1536098"/>
            <a:ext cx="208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 Hematoma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A678E-93A1-984D-8897-F9A453261A24}"/>
              </a:ext>
            </a:extLst>
          </p:cNvPr>
          <p:cNvSpPr/>
          <p:nvPr/>
        </p:nvSpPr>
        <p:spPr>
          <a:xfrm>
            <a:off x="-4" y="3982110"/>
            <a:ext cx="4691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Hematoma Requiring Intervention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C8830C0-B5DF-1545-AA9F-A1902DD5F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843082"/>
              </p:ext>
            </p:extLst>
          </p:nvPr>
        </p:nvGraphicFramePr>
        <p:xfrm>
          <a:off x="-4" y="1905430"/>
          <a:ext cx="9180515" cy="18288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233990">
                  <a:extLst>
                    <a:ext uri="{9D8B030D-6E8A-4147-A177-3AD203B41FA5}">
                      <a16:colId xmlns:a16="http://schemas.microsoft.com/office/drawing/2014/main" val="3165294929"/>
                    </a:ext>
                  </a:extLst>
                </a:gridCol>
                <a:gridCol w="2359981">
                  <a:extLst>
                    <a:ext uri="{9D8B030D-6E8A-4147-A177-3AD203B41FA5}">
                      <a16:colId xmlns:a16="http://schemas.microsoft.com/office/drawing/2014/main" val="1966171945"/>
                    </a:ext>
                  </a:extLst>
                </a:gridCol>
                <a:gridCol w="2299854">
                  <a:extLst>
                    <a:ext uri="{9D8B030D-6E8A-4147-A177-3AD203B41FA5}">
                      <a16:colId xmlns:a16="http://schemas.microsoft.com/office/drawing/2014/main" val="700667565"/>
                    </a:ext>
                  </a:extLst>
                </a:gridCol>
                <a:gridCol w="2286690">
                  <a:extLst>
                    <a:ext uri="{9D8B030D-6E8A-4147-A177-3AD203B41FA5}">
                      <a16:colId xmlns:a16="http://schemas.microsoft.com/office/drawing/2014/main" val="4049770112"/>
                    </a:ext>
                  </a:extLst>
                </a:gridCol>
              </a:tblGrid>
              <a:tr h="2169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873868"/>
                  </a:ext>
                </a:extLst>
              </a:tr>
              <a:tr h="2169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Fr sheath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2.28 - 7.89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4492878"/>
                  </a:ext>
                </a:extLst>
              </a:tr>
              <a:tr h="2169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Fr sheath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1.69 - 5.7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896684"/>
                  </a:ext>
                </a:extLst>
              </a:tr>
              <a:tr h="2169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Fr sheath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1.46 - 5.05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3997031"/>
                  </a:ext>
                </a:extLst>
              </a:tr>
              <a:tr h="650874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for female gender, white race, protamine use, age, prior leg stent, discharge statin, diabetes, closure device use, pre-procedural statin, rest pain, urgency, CHF, pre-procedural aspirin, intra-procedural stent, tissue loss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915197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56575FD-3899-9C4D-A749-CED375583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69264"/>
              </p:ext>
            </p:extLst>
          </p:nvPr>
        </p:nvGraphicFramePr>
        <p:xfrm>
          <a:off x="-1" y="4351442"/>
          <a:ext cx="9180511" cy="18288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264054">
                  <a:extLst>
                    <a:ext uri="{9D8B030D-6E8A-4147-A177-3AD203B41FA5}">
                      <a16:colId xmlns:a16="http://schemas.microsoft.com/office/drawing/2014/main" val="4191792305"/>
                    </a:ext>
                  </a:extLst>
                </a:gridCol>
                <a:gridCol w="2269788">
                  <a:extLst>
                    <a:ext uri="{9D8B030D-6E8A-4147-A177-3AD203B41FA5}">
                      <a16:colId xmlns:a16="http://schemas.microsoft.com/office/drawing/2014/main" val="3126580393"/>
                    </a:ext>
                  </a:extLst>
                </a:gridCol>
                <a:gridCol w="2314884">
                  <a:extLst>
                    <a:ext uri="{9D8B030D-6E8A-4147-A177-3AD203B41FA5}">
                      <a16:colId xmlns:a16="http://schemas.microsoft.com/office/drawing/2014/main" val="1332388994"/>
                    </a:ext>
                  </a:extLst>
                </a:gridCol>
                <a:gridCol w="2331785">
                  <a:extLst>
                    <a:ext uri="{9D8B030D-6E8A-4147-A177-3AD203B41FA5}">
                      <a16:colId xmlns:a16="http://schemas.microsoft.com/office/drawing/2014/main" val="1339663234"/>
                    </a:ext>
                  </a:extLst>
                </a:gridCol>
              </a:tblGrid>
              <a:tr h="151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5861421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Fr Sheath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.98 - 18.8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.054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8324963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Fr Sheath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.71 - 11.97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.137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2106936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Fr Sheath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.71 - 12.68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.135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9819821"/>
                  </a:ext>
                </a:extLst>
              </a:tr>
              <a:tr h="453059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Adjusted, for pre-procedural anticoagulant, female gender, discharge aspirin, urgency, age, tissue loss, atherectomy, discharge statin, closure device use, pre-procedural statin, renal failure, CHF, protamine use, COPD, non-ambulatory, CAD, prior leg stent, rest pain 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95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24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D712B94-E956-DC4F-8FDC-CB75DE46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</p:spPr>
        <p:txBody>
          <a:bodyPr/>
          <a:lstStyle/>
          <a:p>
            <a:r>
              <a:rPr lang="en-US" dirty="0"/>
              <a:t>Multivariable Analysis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184B9-10D7-154A-8CA3-35E1D2383192}"/>
              </a:ext>
            </a:extLst>
          </p:cNvPr>
          <p:cNvSpPr/>
          <p:nvPr/>
        </p:nvSpPr>
        <p:spPr>
          <a:xfrm>
            <a:off x="0" y="1350568"/>
            <a:ext cx="4041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Post-Procedural LOS &gt; 1 Day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00F524-8FDA-954A-B4C7-3FE066FFE142}"/>
              </a:ext>
            </a:extLst>
          </p:cNvPr>
          <p:cNvSpPr/>
          <p:nvPr/>
        </p:nvSpPr>
        <p:spPr>
          <a:xfrm>
            <a:off x="0" y="3708122"/>
            <a:ext cx="4691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30-Day Mortality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9E16A0-8618-1941-9CBE-760C1A096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948209"/>
              </p:ext>
            </p:extLst>
          </p:nvPr>
        </p:nvGraphicFramePr>
        <p:xfrm>
          <a:off x="0" y="1700114"/>
          <a:ext cx="9180514" cy="18288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264054">
                  <a:extLst>
                    <a:ext uri="{9D8B030D-6E8A-4147-A177-3AD203B41FA5}">
                      <a16:colId xmlns:a16="http://schemas.microsoft.com/office/drawing/2014/main" val="4191792305"/>
                    </a:ext>
                  </a:extLst>
                </a:gridCol>
                <a:gridCol w="2269790">
                  <a:extLst>
                    <a:ext uri="{9D8B030D-6E8A-4147-A177-3AD203B41FA5}">
                      <a16:colId xmlns:a16="http://schemas.microsoft.com/office/drawing/2014/main" val="3126580393"/>
                    </a:ext>
                  </a:extLst>
                </a:gridCol>
                <a:gridCol w="2314885">
                  <a:extLst>
                    <a:ext uri="{9D8B030D-6E8A-4147-A177-3AD203B41FA5}">
                      <a16:colId xmlns:a16="http://schemas.microsoft.com/office/drawing/2014/main" val="1332388994"/>
                    </a:ext>
                  </a:extLst>
                </a:gridCol>
                <a:gridCol w="2331785">
                  <a:extLst>
                    <a:ext uri="{9D8B030D-6E8A-4147-A177-3AD203B41FA5}">
                      <a16:colId xmlns:a16="http://schemas.microsoft.com/office/drawing/2014/main" val="1339663234"/>
                    </a:ext>
                  </a:extLst>
                </a:gridCol>
              </a:tblGrid>
              <a:tr h="42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5861421"/>
                  </a:ext>
                </a:extLst>
              </a:tr>
              <a:tr h="42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Fr Sheath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.98 - 18.8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.054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8324963"/>
                  </a:ext>
                </a:extLst>
              </a:tr>
              <a:tr h="42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Fr Sheath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.71 - 11.97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.137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2106936"/>
                  </a:ext>
                </a:extLst>
              </a:tr>
              <a:tr h="42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Fr Sheath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.71 - 12.68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.135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9819821"/>
                  </a:ext>
                </a:extLst>
              </a:tr>
              <a:tr h="127018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Adjusted, for pre-procedural anticoagulant, female gender, discharge aspirin, urgency, age, tissue loss, atherectomy, discharge statin, closure device use, pre-procedural statin, renal failure, CHF, protamine use, COPD, non-ambulatory, CAD, prior leg stent, rest pain 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95339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4F6CE1C-E2D1-4649-AF5C-779B6BBB1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903635"/>
              </p:ext>
            </p:extLst>
          </p:nvPr>
        </p:nvGraphicFramePr>
        <p:xfrm>
          <a:off x="0" y="4077454"/>
          <a:ext cx="9180512" cy="234443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295128">
                  <a:extLst>
                    <a:ext uri="{9D8B030D-6E8A-4147-A177-3AD203B41FA5}">
                      <a16:colId xmlns:a16="http://schemas.microsoft.com/office/drawing/2014/main" val="1998814832"/>
                    </a:ext>
                  </a:extLst>
                </a:gridCol>
                <a:gridCol w="2295128">
                  <a:extLst>
                    <a:ext uri="{9D8B030D-6E8A-4147-A177-3AD203B41FA5}">
                      <a16:colId xmlns:a16="http://schemas.microsoft.com/office/drawing/2014/main" val="2602720482"/>
                    </a:ext>
                  </a:extLst>
                </a:gridCol>
                <a:gridCol w="2295128">
                  <a:extLst>
                    <a:ext uri="{9D8B030D-6E8A-4147-A177-3AD203B41FA5}">
                      <a16:colId xmlns:a16="http://schemas.microsoft.com/office/drawing/2014/main" val="1251843553"/>
                    </a:ext>
                  </a:extLst>
                </a:gridCol>
                <a:gridCol w="2295128">
                  <a:extLst>
                    <a:ext uri="{9D8B030D-6E8A-4147-A177-3AD203B41FA5}">
                      <a16:colId xmlns:a16="http://schemas.microsoft.com/office/drawing/2014/main" val="3561796907"/>
                    </a:ext>
                  </a:extLst>
                </a:gridCol>
              </a:tblGrid>
              <a:tr h="2078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771489"/>
                  </a:ext>
                </a:extLst>
              </a:tr>
              <a:tr h="2078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Fr sheath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.39 - 1.4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.349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232260"/>
                  </a:ext>
                </a:extLst>
              </a:tr>
              <a:tr h="2078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Fr sheath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.57 - 1.73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.984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0980986"/>
                  </a:ext>
                </a:extLst>
              </a:tr>
              <a:tr h="2078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Fr sheath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.51 - 1.64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.755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8142317"/>
                  </a:ext>
                </a:extLst>
              </a:tr>
              <a:tr h="1247154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for tissue loss, rest pain, renal failure, pre-procedural aspirin, urgent, pre-procedural anticoagulant, non-ambulatory, pre-procedural statin, CHF, CAD, white race, pre-procedural P2Y</a:t>
                      </a:r>
                      <a:r>
                        <a:rPr lang="en-US" sz="1600" b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antagonist, COPD, number of arteries treated, age, tibial intervention, discharge P2Y</a:t>
                      </a:r>
                      <a:r>
                        <a:rPr lang="en-US" sz="1600" b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antagonist, discharge anticoagulant, discharge aspirin, discharge statin, prior inflow stent, prior smoking, obesity, prior leg stent, current smoking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7245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7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99BA0FA-1869-034E-948B-EF841145D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89" y="1642980"/>
            <a:ext cx="8262462" cy="4089400"/>
          </a:xfrm>
        </p:spPr>
        <p:txBody>
          <a:bodyPr>
            <a:normAutofit lnSpcReduction="10000"/>
          </a:bodyPr>
          <a:lstStyle/>
          <a:p>
            <a:pPr marL="594366" indent="-457200"/>
            <a:r>
              <a:rPr lang="en-US" dirty="0"/>
              <a:t>Larger sheaths for infrainguinal PVI were associated with increased minor access site hematomas, however there was no association with major morbidity or mortality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 marL="594366" indent="-457200"/>
            <a:r>
              <a:rPr lang="en-US" dirty="0"/>
              <a:t>Longer post-procedural LOS more likely with larger sheaths, possibly related to conservative treatment of hematomas</a:t>
            </a:r>
          </a:p>
          <a:p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9DCC8C4-FC37-0548-97E8-A54FB6B1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1284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E441A6C-F512-7844-AC0E-2498A1860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</p:spPr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5D98FC3-7991-8D49-9ED8-6FADD52E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</p:spPr>
        <p:txBody>
          <a:bodyPr/>
          <a:lstStyle/>
          <a:p>
            <a:r>
              <a:rPr lang="en-US" dirty="0"/>
              <a:t>Conflicts</a:t>
            </a:r>
          </a:p>
        </p:txBody>
      </p:sp>
    </p:spTree>
    <p:extLst>
      <p:ext uri="{BB962C8B-B14F-4D97-AF65-F5344CB8AC3E}">
        <p14:creationId xmlns:p14="http://schemas.microsoft.com/office/powerpoint/2010/main" val="241072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A45DDF2-D5C2-A84E-8E39-FB30A27FE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89" y="1723190"/>
            <a:ext cx="8262462" cy="4610651"/>
          </a:xfrm>
        </p:spPr>
        <p:txBody>
          <a:bodyPr>
            <a:normAutofit/>
          </a:bodyPr>
          <a:lstStyle/>
          <a:p>
            <a:pPr marL="594366" indent="-457200">
              <a:spcBef>
                <a:spcPts val="1800"/>
              </a:spcBef>
            </a:pPr>
            <a:r>
              <a:rPr lang="en-US" dirty="0"/>
              <a:t>Access site hematomas are the most frequent complication of PVI, affecting 1-11%</a:t>
            </a:r>
          </a:p>
          <a:p>
            <a:pPr marL="594366" indent="-457200">
              <a:spcBef>
                <a:spcPts val="1800"/>
              </a:spcBef>
            </a:pPr>
            <a:r>
              <a:rPr lang="en-US" dirty="0"/>
              <a:t>Access site stenosis/occlusion occurs in 0.2%</a:t>
            </a:r>
          </a:p>
          <a:p>
            <a:pPr marL="594366" indent="-457200">
              <a:spcBef>
                <a:spcPts val="1800"/>
              </a:spcBef>
            </a:pPr>
            <a:r>
              <a:rPr lang="en-US" dirty="0"/>
              <a:t>Previous mostly single-center retrospective studies suggested fewer access site complications with smaller sheaths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99D076D-0E64-4442-A58E-61F1E5B0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4467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F8B194-0891-C341-BA00-FE54E1BC9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89" y="1498601"/>
            <a:ext cx="8504724" cy="4663660"/>
          </a:xfrm>
        </p:spPr>
        <p:txBody>
          <a:bodyPr>
            <a:normAutofit fontScale="47500" lnSpcReduction="20000"/>
          </a:bodyPr>
          <a:lstStyle/>
          <a:p>
            <a:pPr marL="822966" indent="-685800">
              <a:spcBef>
                <a:spcPts val="1800"/>
              </a:spcBef>
            </a:pPr>
            <a:r>
              <a:rPr lang="en-US" sz="5500" dirty="0"/>
              <a:t>Previous analyses had limitations:</a:t>
            </a:r>
          </a:p>
          <a:p>
            <a:pPr marL="1223016" lvl="1" indent="-685800">
              <a:spcBef>
                <a:spcPts val="1800"/>
              </a:spcBef>
            </a:pPr>
            <a:r>
              <a:rPr lang="en-US" sz="4800" dirty="0"/>
              <a:t>Broadly included</a:t>
            </a:r>
          </a:p>
          <a:p>
            <a:pPr marL="1623066" lvl="2" indent="-685800">
              <a:spcBef>
                <a:spcPts val="1800"/>
              </a:spcBef>
            </a:pPr>
            <a:r>
              <a:rPr lang="en-US" sz="4800" dirty="0"/>
              <a:t>Infra- and suprainguinal arterial disease</a:t>
            </a:r>
          </a:p>
          <a:p>
            <a:pPr marL="1623066" lvl="2" indent="-685800">
              <a:spcBef>
                <a:spcPts val="1800"/>
              </a:spcBef>
            </a:pPr>
            <a:r>
              <a:rPr lang="en-US" sz="4800" dirty="0"/>
              <a:t>Diagnostic and interventional procedures</a:t>
            </a:r>
          </a:p>
          <a:p>
            <a:pPr marL="1623066" lvl="2" indent="-685800">
              <a:spcBef>
                <a:spcPts val="1800"/>
              </a:spcBef>
            </a:pPr>
            <a:r>
              <a:rPr lang="en-US" sz="4800" dirty="0"/>
              <a:t>Upper and lower extremity access sites</a:t>
            </a:r>
          </a:p>
          <a:p>
            <a:pPr marL="1623066" lvl="2" indent="-685800">
              <a:spcBef>
                <a:spcPts val="1800"/>
              </a:spcBef>
            </a:pPr>
            <a:r>
              <a:rPr lang="en-US" sz="4800" dirty="0"/>
              <a:t>Antegrade and retrograde approaches  </a:t>
            </a:r>
          </a:p>
          <a:p>
            <a:pPr marL="1223016" lvl="1" indent="-685800">
              <a:spcBef>
                <a:spcPts val="1800"/>
              </a:spcBef>
            </a:pPr>
            <a:r>
              <a:rPr lang="en-US" sz="4800" dirty="0"/>
              <a:t>Lacked risk-adjustment</a:t>
            </a:r>
          </a:p>
          <a:p>
            <a:pPr marL="1223016" lvl="1" indent="-685800">
              <a:spcBef>
                <a:spcPts val="1800"/>
              </a:spcBef>
            </a:pPr>
            <a:r>
              <a:rPr lang="en-US" sz="4800" dirty="0"/>
              <a:t>Compared sheath sizes by subjective groupings</a:t>
            </a:r>
          </a:p>
          <a:p>
            <a:pPr marL="1223016" lvl="1" indent="-685800">
              <a:spcBef>
                <a:spcPts val="1800"/>
              </a:spcBef>
            </a:pPr>
            <a:r>
              <a:rPr lang="en-US" sz="4800" dirty="0"/>
              <a:t>Inconsistently defined access site complications</a:t>
            </a:r>
          </a:p>
          <a:p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B1990CB-4810-8B47-9030-A82FFCD2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60309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D6010B5-6302-954D-A4DA-AE5DFF48B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89" y="2757558"/>
            <a:ext cx="8262462" cy="1615660"/>
          </a:xfrm>
        </p:spPr>
        <p:txBody>
          <a:bodyPr/>
          <a:lstStyle/>
          <a:p>
            <a:r>
              <a:rPr lang="en-US" dirty="0"/>
              <a:t>Investigate the effect of specific sheath sizes on outcomes after infrainguinal PVI via retrograde CFA access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163C68F-F5D5-5443-982A-3A5171AE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36717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B481F2D-58E6-004F-A2C6-09C0D2C84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F811FA7-C59D-6543-B754-7F5B2CD3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89" y="1631123"/>
            <a:ext cx="8262462" cy="4252842"/>
          </a:xfrm>
        </p:spPr>
        <p:txBody>
          <a:bodyPr>
            <a:normAutofit/>
          </a:bodyPr>
          <a:lstStyle/>
          <a:p>
            <a:r>
              <a:rPr lang="en-US" b="1" dirty="0"/>
              <a:t>Study Design</a:t>
            </a:r>
          </a:p>
          <a:p>
            <a:pPr lvl="1"/>
            <a:r>
              <a:rPr lang="en-US" sz="2400" dirty="0"/>
              <a:t>Retrospective cohort study</a:t>
            </a:r>
          </a:p>
          <a:p>
            <a:r>
              <a:rPr lang="en-US" b="1" dirty="0"/>
              <a:t>Data Source</a:t>
            </a:r>
          </a:p>
          <a:p>
            <a:pPr lvl="1"/>
            <a:r>
              <a:rPr lang="en-US" sz="2400" dirty="0"/>
              <a:t>VQI PVI registry (2010-2017)</a:t>
            </a:r>
          </a:p>
          <a:p>
            <a:r>
              <a:rPr lang="en-US" b="1" dirty="0"/>
              <a:t>Sample</a:t>
            </a:r>
          </a:p>
          <a:p>
            <a:pPr lvl="1"/>
            <a:r>
              <a:rPr lang="en-US" sz="2400" dirty="0"/>
              <a:t>Included infrainguinal PVI for occlusive disease via retrograde contralateral CFA access</a:t>
            </a:r>
          </a:p>
          <a:p>
            <a:pPr lvl="1"/>
            <a:r>
              <a:rPr lang="en-US" sz="2400" dirty="0"/>
              <a:t>Divided into cohorts corresponding to max sheath size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3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C45E288-DDFA-9645-A9A0-0F6F8DA0F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89" y="1405836"/>
            <a:ext cx="8262462" cy="471666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Outcomes</a:t>
            </a:r>
          </a:p>
          <a:p>
            <a:pPr lvl="1"/>
            <a:r>
              <a:rPr lang="en-US" dirty="0"/>
              <a:t>Primary: Access site hematoma, hematoma requiring intervention (thrombin injection/surgical treatment), stenosis/occlusion </a:t>
            </a:r>
          </a:p>
          <a:p>
            <a:pPr lvl="1"/>
            <a:r>
              <a:rPr lang="en-US" dirty="0"/>
              <a:t>Secondary: Post-procedural LOS &gt; 1 day and 30-day mortality  </a:t>
            </a:r>
          </a:p>
          <a:p>
            <a:r>
              <a:rPr lang="en-US" b="1" dirty="0"/>
              <a:t>Variables</a:t>
            </a:r>
          </a:p>
          <a:p>
            <a:pPr lvl="1"/>
            <a:r>
              <a:rPr lang="en-US" dirty="0"/>
              <a:t>Demographics, medical history, procedural characteristics</a:t>
            </a:r>
          </a:p>
          <a:p>
            <a:r>
              <a:rPr lang="en-US" b="1" dirty="0"/>
              <a:t>Statistical Analysis </a:t>
            </a:r>
          </a:p>
          <a:p>
            <a:pPr lvl="1"/>
            <a:r>
              <a:rPr lang="en-US" dirty="0"/>
              <a:t>One-way ANOVA and </a:t>
            </a:r>
            <a:r>
              <a:rPr lang="en-US" dirty="0">
                <a:latin typeface="Symbol" pitchFamily="2" charset="2"/>
              </a:rPr>
              <a:t>c</a:t>
            </a:r>
            <a:r>
              <a:rPr lang="en-US" baseline="30000" dirty="0"/>
              <a:t>2</a:t>
            </a:r>
            <a:r>
              <a:rPr lang="en-US" dirty="0"/>
              <a:t> test </a:t>
            </a:r>
          </a:p>
          <a:p>
            <a:pPr lvl="1"/>
            <a:r>
              <a:rPr lang="en-US" dirty="0"/>
              <a:t>Propensity score matching</a:t>
            </a:r>
          </a:p>
          <a:p>
            <a:pPr lvl="1"/>
            <a:r>
              <a:rPr lang="en-US" dirty="0"/>
              <a:t>Multivariable logistic regression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950EB15-7478-5A4C-B146-3BB231ED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13005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193EF9-29F1-F440-9FAD-3C55EA8AA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109984"/>
              </p:ext>
            </p:extLst>
          </p:nvPr>
        </p:nvGraphicFramePr>
        <p:xfrm>
          <a:off x="442913" y="1398587"/>
          <a:ext cx="8494712" cy="484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AA97F6A5-E3A6-774A-85FB-6BB6B07E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</p:spPr>
        <p:txBody>
          <a:bodyPr/>
          <a:lstStyle/>
          <a:p>
            <a:r>
              <a:rPr lang="en-US" dirty="0"/>
              <a:t>Sheath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0891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ACB79D3-9604-E043-8B8C-514F872E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60" y="190500"/>
            <a:ext cx="6400858" cy="812800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Characteristics: Unmatched Cohorts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C7D3A7-7550-F34D-A4C3-22345A1AB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599834"/>
              </p:ext>
            </p:extLst>
          </p:nvPr>
        </p:nvGraphicFramePr>
        <p:xfrm>
          <a:off x="18413206" y="13369030"/>
          <a:ext cx="17451973" cy="9316731"/>
        </p:xfrm>
        <a:graphic>
          <a:graphicData uri="http://schemas.openxmlformats.org/drawingml/2006/table">
            <a:tbl>
              <a:tblPr bandRow="1">
                <a:tableStyleId>{46F890A9-2807-4EBB-B81D-B2AA78EC7F39}</a:tableStyleId>
              </a:tblPr>
              <a:tblGrid>
                <a:gridCol w="4809564">
                  <a:extLst>
                    <a:ext uri="{9D8B030D-6E8A-4147-A177-3AD203B41FA5}">
                      <a16:colId xmlns:a16="http://schemas.microsoft.com/office/drawing/2014/main" val="2712977786"/>
                    </a:ext>
                  </a:extLst>
                </a:gridCol>
                <a:gridCol w="2618264">
                  <a:extLst>
                    <a:ext uri="{9D8B030D-6E8A-4147-A177-3AD203B41FA5}">
                      <a16:colId xmlns:a16="http://schemas.microsoft.com/office/drawing/2014/main" val="1083761385"/>
                    </a:ext>
                  </a:extLst>
                </a:gridCol>
                <a:gridCol w="2142216">
                  <a:extLst>
                    <a:ext uri="{9D8B030D-6E8A-4147-A177-3AD203B41FA5}">
                      <a16:colId xmlns:a16="http://schemas.microsoft.com/office/drawing/2014/main" val="2992875537"/>
                    </a:ext>
                  </a:extLst>
                </a:gridCol>
                <a:gridCol w="2361931">
                  <a:extLst>
                    <a:ext uri="{9D8B030D-6E8A-4147-A177-3AD203B41FA5}">
                      <a16:colId xmlns:a16="http://schemas.microsoft.com/office/drawing/2014/main" val="3440488613"/>
                    </a:ext>
                  </a:extLst>
                </a:gridCol>
                <a:gridCol w="2197145">
                  <a:extLst>
                    <a:ext uri="{9D8B030D-6E8A-4147-A177-3AD203B41FA5}">
                      <a16:colId xmlns:a16="http://schemas.microsoft.com/office/drawing/2014/main" val="2603020123"/>
                    </a:ext>
                  </a:extLst>
                </a:gridCol>
                <a:gridCol w="2087288">
                  <a:extLst>
                    <a:ext uri="{9D8B030D-6E8A-4147-A177-3AD203B41FA5}">
                      <a16:colId xmlns:a16="http://schemas.microsoft.com/office/drawing/2014/main" val="2330885329"/>
                    </a:ext>
                  </a:extLst>
                </a:gridCol>
                <a:gridCol w="1235565">
                  <a:extLst>
                    <a:ext uri="{9D8B030D-6E8A-4147-A177-3AD203B41FA5}">
                      <a16:colId xmlns:a16="http://schemas.microsoft.com/office/drawing/2014/main" val="4241635501"/>
                    </a:ext>
                  </a:extLst>
                </a:gridCol>
              </a:tblGrid>
              <a:tr h="10003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Characteristics</a:t>
                      </a:r>
                      <a:endParaRPr lang="en-US" sz="2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b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N=36901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Fr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N=5225 (14.1%)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Fr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N=24541 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66.5</a:t>
                      </a: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Fr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N=6221 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(16.9%)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Fr</a:t>
                      </a:r>
                      <a:b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N=914 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(2.5%)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2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9728442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years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± 11.6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68.2 ± 11.2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 ± 11.6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69.1 ± 12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69.5 ± 12.1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7948535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gender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15100 (40.9%)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1874 (35.9%)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10268 (41.8%)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2568 (41.3%)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 (42.7%)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3776144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race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27492 (74.5%)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4195 (80.3%)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18336 (74.7%)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4310 (69.3%)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651 (71.2%)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1632400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Ambulatory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26707 (72.6%)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4190 (80.4%)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17649 (72.1%)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4288 (69.1%)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 (63.6%)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334646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22050 (59.8%)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2783 (53.3%)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14608 (59.5%)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4035 (64.9%)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 (68.3%)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5446916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ESRD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4072 (11%)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 (7.4%)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2657 (10.8%)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861 (13.8%)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(18.3%)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4987846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ipsilateral leg stent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4306 (11.7%)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 (12.8%)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2831 (11.5%)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 (11.6%)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(9.8%)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619785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Anticoagulant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5251 (14.2%)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 (12.4%)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3479 (14.2%)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 (15.7%)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(16%)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2126461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Claudication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15367 (41.6%)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2957 (56.6%)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10286 (41.9%)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1921 (30.9%)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 (22.2%)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459528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Rest pain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4868 (13.2%)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717 (13.7%)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3254 (13.3%)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757 (12.2%)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 (15.3%)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&lt;.001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1660637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Tissue loss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16666 (45.2%)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1551 (29.7%)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11001 (44.8%)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3543 (57%)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571 (62.5%)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&lt;.001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3128876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Fem-pop intervention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31240 (84.7%)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4998 (95.7%)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21403 (87.2%)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4268 (68.6%)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571 (62.5%)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8607793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Tibial intervention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13072 (35.4%)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1309 (25.1%)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8130 (33.1%)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3132 (50.3%)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501 (54.8%)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1681712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Stent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14447 (39.2%)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1803 (34.5%)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10989 (44.8%)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1554 (25%)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 (11.1%)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74423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Atherectomy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7843 (21.3%)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3132 (59.9%)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3946 (16.1%)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698 (11.2%)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 (7.3%)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8346283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Closure device use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23490 (63.7%)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3558 (68.2%)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16143 (65.9%)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3634 (58.5%)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155 (17%)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7864639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Outcome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8057540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 hematoma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1019 (2.8%)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182 (3.5%)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673 (2.7%)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 (2.5%)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(1.2%)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6257927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Hematoma requiring intervention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 (.4%)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(.4%)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 (.4%)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(.5%)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(.2%)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.656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0413180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Stenosis/occlusion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 (.3%)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(.1%)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 (.3%)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(.4%)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.083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3807615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Post-procedural LOS &gt;1 day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9338 (25.3%)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947 (18.1%)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6201 (25.3%)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1935 (31.1%)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255 (27.9%)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214949"/>
                  </a:ext>
                </a:extLst>
              </a:tr>
              <a:tr h="378016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30-day mortality 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506 (1.4%)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 (.9%)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352 (1.4%)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 (1.5%)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(1.5%)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.007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67274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DE1BAB-555A-8347-88CB-E39A2EE79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706606"/>
              </p:ext>
            </p:extLst>
          </p:nvPr>
        </p:nvGraphicFramePr>
        <p:xfrm>
          <a:off x="0" y="1459832"/>
          <a:ext cx="9180513" cy="5037224"/>
        </p:xfrm>
        <a:graphic>
          <a:graphicData uri="http://schemas.openxmlformats.org/drawingml/2006/table">
            <a:tbl>
              <a:tblPr bandRow="1">
                <a:tableStyleId>{46F890A9-2807-4EBB-B81D-B2AA78EC7F39}</a:tableStyleId>
              </a:tblPr>
              <a:tblGrid>
                <a:gridCol w="1895707">
                  <a:extLst>
                    <a:ext uri="{9D8B030D-6E8A-4147-A177-3AD203B41FA5}">
                      <a16:colId xmlns:a16="http://schemas.microsoft.com/office/drawing/2014/main" val="2437177446"/>
                    </a:ext>
                  </a:extLst>
                </a:gridCol>
                <a:gridCol w="1449659">
                  <a:extLst>
                    <a:ext uri="{9D8B030D-6E8A-4147-A177-3AD203B41FA5}">
                      <a16:colId xmlns:a16="http://schemas.microsoft.com/office/drawing/2014/main" val="996979076"/>
                    </a:ext>
                  </a:extLst>
                </a:gridCol>
                <a:gridCol w="1271239">
                  <a:extLst>
                    <a:ext uri="{9D8B030D-6E8A-4147-A177-3AD203B41FA5}">
                      <a16:colId xmlns:a16="http://schemas.microsoft.com/office/drawing/2014/main" val="925525372"/>
                    </a:ext>
                  </a:extLst>
                </a:gridCol>
                <a:gridCol w="1393902">
                  <a:extLst>
                    <a:ext uri="{9D8B030D-6E8A-4147-A177-3AD203B41FA5}">
                      <a16:colId xmlns:a16="http://schemas.microsoft.com/office/drawing/2014/main" val="2265781179"/>
                    </a:ext>
                  </a:extLst>
                </a:gridCol>
                <a:gridCol w="1282391">
                  <a:extLst>
                    <a:ext uri="{9D8B030D-6E8A-4147-A177-3AD203B41FA5}">
                      <a16:colId xmlns:a16="http://schemas.microsoft.com/office/drawing/2014/main" val="94419591"/>
                    </a:ext>
                  </a:extLst>
                </a:gridCol>
                <a:gridCol w="1193180">
                  <a:extLst>
                    <a:ext uri="{9D8B030D-6E8A-4147-A177-3AD203B41FA5}">
                      <a16:colId xmlns:a16="http://schemas.microsoft.com/office/drawing/2014/main" val="4101835712"/>
                    </a:ext>
                  </a:extLst>
                </a:gridCol>
                <a:gridCol w="694435">
                  <a:extLst>
                    <a:ext uri="{9D8B030D-6E8A-4147-A177-3AD203B41FA5}">
                      <a16:colId xmlns:a16="http://schemas.microsoft.com/office/drawing/2014/main" val="2279682741"/>
                    </a:ext>
                  </a:extLst>
                </a:gridCol>
              </a:tblGrid>
              <a:tr h="6741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Characteristics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N=36901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Fr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N=5225 (14.1%)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Fr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N=24541 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66.5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Fr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N=6221 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(16.9%)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Fr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N=914 </a:t>
                      </a:r>
                    </a:p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(2.5%)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2499320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years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± 11.6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68.2 ± 11.2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 ± 11.6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69.1 ± 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69.5 ± 12.1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0674079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gender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15100 (40.9%)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1874 (35.9%)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10268 (41.8%)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2568 (41.3%)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 (42.7%)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9615386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race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27492 (74.5%)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4195 (80.3%)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18336 (74.7%)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4310 (69.3%)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651 (71.2%)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4314580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Ambulatory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26707 (72.6%)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4190 (80.4%)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17649 (72.1%)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4288 (69.1%)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 (63.6%)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8222669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22050 (59.8%)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2783 (53.3%)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14608 (59.5%)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4035 (64.9%)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 (68.3%)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905350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4072 (11%)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 (7.4%)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2657 (10.8%)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861 (13.8%)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(18.3%)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855209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ipsilateral stent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4306 (11.7%)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 (12.8%)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2831 (11.5%)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 (11.6%)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(9.8%)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3405184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Anticoagulant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5251 (14.2%)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 (12.4%)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3479 (14.2%)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 (15.7%)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(16%)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6568335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Claudication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15367 (41.6%)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2957 (56.6%)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10286 (41.9%)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1921 (30.9%)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 (22.2%)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079573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Rest pain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4868 (13.2%)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717 (13.7%)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3254 (13.3%)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757 (12.2%)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 (15.3%)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&lt;.001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2129098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Tissue loss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16666 (45.2%)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1551 (29.7%)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11001 (44.8%)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3543 (57%)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571 (62.5%)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&lt;.001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7547842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Fem-pop intervention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31240 (84.7%)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4998 (95.7%)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21403 (87.2%)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4268 (68.6%)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571 (62.5%)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1101149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Tibial intervention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13072 (35.4%)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1309 (25.1%)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8130 (33.1%)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3132 (50.3%)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501 (54.8%)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6854543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14447 (39.2%)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1803 (34.5%)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10989 (44.8%)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1554 (25%)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 (11.1%)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358047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Atherectomy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7843 (21.3%)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3132 (59.9%)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3946 (16.1%)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698 (11.2%)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 (7.3%)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9573868"/>
                  </a:ext>
                </a:extLst>
              </a:tr>
              <a:tr h="272693">
                <a:tc>
                  <a:txBody>
                    <a:bodyPr/>
                    <a:lstStyle/>
                    <a:p>
                      <a:pPr marL="0" marR="0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Closure device use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23490 (63.7%)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3558 (68.2%)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16143 (65.9%)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3634 (58.5%)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155 (17%)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711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19414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5859</TotalTime>
  <Words>1879</Words>
  <Application>Microsoft Macintosh PowerPoint</Application>
  <PresentationFormat>Custom</PresentationFormat>
  <Paragraphs>516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Lucida Sans Unicode</vt:lpstr>
      <vt:lpstr>Symbol</vt:lpstr>
      <vt:lpstr>Times New Roman</vt:lpstr>
      <vt:lpstr>Wingdings 3</vt:lpstr>
      <vt:lpstr>3_Office Theme</vt:lpstr>
      <vt:lpstr>2_Office Theme</vt:lpstr>
      <vt:lpstr>1_Office Theme</vt:lpstr>
      <vt:lpstr>1_Custom Design</vt:lpstr>
      <vt:lpstr>Custom Design</vt:lpstr>
      <vt:lpstr>4_Office Theme</vt:lpstr>
      <vt:lpstr>PowerPoint Presentation</vt:lpstr>
      <vt:lpstr>Conflicts</vt:lpstr>
      <vt:lpstr>Background</vt:lpstr>
      <vt:lpstr>Background</vt:lpstr>
      <vt:lpstr>Objectives</vt:lpstr>
      <vt:lpstr>Methods</vt:lpstr>
      <vt:lpstr>Methods</vt:lpstr>
      <vt:lpstr>Sheath Distribution</vt:lpstr>
      <vt:lpstr>Characteristics: Unmatched Cohorts</vt:lpstr>
      <vt:lpstr>Outcomes: Unmatched Cohorts</vt:lpstr>
      <vt:lpstr>Outcomes: 1:1 Matched Cohorts</vt:lpstr>
      <vt:lpstr>Multivariable Analysis</vt:lpstr>
      <vt:lpstr>Multivariable Analysis</vt:lpstr>
      <vt:lpstr>Conclusions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Case Studies</dc:title>
  <dc:creator>Nadine Caputo</dc:creator>
  <cp:lastModifiedBy>S L</cp:lastModifiedBy>
  <cp:revision>80</cp:revision>
  <cp:lastPrinted>2019-06-10T19:40:54Z</cp:lastPrinted>
  <dcterms:created xsi:type="dcterms:W3CDTF">2016-03-22T16:14:56Z</dcterms:created>
  <dcterms:modified xsi:type="dcterms:W3CDTF">2019-06-10T19:41:53Z</dcterms:modified>
</cp:coreProperties>
</file>