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  <p:sldMasterId id="2147483723" r:id="rId6"/>
  </p:sldMasterIdLst>
  <p:notesMasterIdLst>
    <p:notesMasterId r:id="rId27"/>
  </p:notesMasterIdLst>
  <p:sldIdLst>
    <p:sldId id="256" r:id="rId7"/>
    <p:sldId id="321" r:id="rId8"/>
    <p:sldId id="328" r:id="rId9"/>
    <p:sldId id="329" r:id="rId10"/>
    <p:sldId id="330" r:id="rId11"/>
    <p:sldId id="331" r:id="rId12"/>
    <p:sldId id="323" r:id="rId13"/>
    <p:sldId id="327" r:id="rId14"/>
    <p:sldId id="326" r:id="rId15"/>
    <p:sldId id="325" r:id="rId16"/>
    <p:sldId id="333" r:id="rId17"/>
    <p:sldId id="334" r:id="rId18"/>
    <p:sldId id="336" r:id="rId19"/>
    <p:sldId id="332" r:id="rId20"/>
    <p:sldId id="339" r:id="rId21"/>
    <p:sldId id="340" r:id="rId22"/>
    <p:sldId id="335" r:id="rId23"/>
    <p:sldId id="337" r:id="rId24"/>
    <p:sldId id="341" r:id="rId25"/>
    <p:sldId id="338" r:id="rId26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74881"/>
  </p:normalViewPr>
  <p:slideViewPr>
    <p:cSldViewPr snapToGrid="0">
      <p:cViewPr varScale="1">
        <p:scale>
          <a:sx n="114" d="100"/>
          <a:sy n="114" d="100"/>
        </p:scale>
        <p:origin x="1434" y="114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00180-C893-4E64-BC73-F9B35ABB2F54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3000"/>
            <a:ext cx="413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CA7D2-69CD-402B-85EA-10CE42DB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and thank you for the opportunity to present 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outcomes included perioperative major complications and 30-day and 1-year mortality. Univariate analysis, Cox regression, and Kaplan-Meier analysis were performed.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EVAR patients, the compliant and noncompliant cohorts were similar with respect to 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tended to have larger maximal aortic diameters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propensity matched open and noncompliant EVAR cohorts were similar with respect to 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analysis demonstrated that over one-third of ruptured AAA patients who undergo EVAR fall outside of IFU guidelines. This nonadherent IFU cohort has worse outcomes when compared to IFU-compliant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patients. However, when comparing these patients to those undergoing open repair, nonadherent IFU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 have lower perioperative morbidity and mortality. This study suggests that IFU nonadherence rates are high in patients undergoing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neck-specific IFU violations are not necessarily an absolute contraindication for stent graft repair. Endovascular treatment in patients with less favorable anatomy has significantly lower morbidity compared to open repair.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no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treatment of ruptured abdominal aortic aneurysms, endovascular repair has become the preferred modality.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anatomic constraints, can limit EVAR utilization and compromise performance.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rates of IFU nonadherence have been reported in elective AAA repair, ranging from 38 to 69%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6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 EVAR IFU nonadherence has not been studied in ruptured populations. Furthermore, the effect of IFU nonadherence on outcomes has yet to be assessed.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To that end this study sought to assess…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open and endovascular repairs in the Vascular Quality Initiative from 2003-2018 were reviewed. Neck-specific IFU violations were assessed and included diameter &gt;28mm, length &lt;15mm, and angulation &gt;60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itchFamily="2" charset="2"/>
              </a:rPr>
              <a:t>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ruptured patients treated with EVAR, those with at least one IFU violation were compared to IFU compliant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non-IFU compliant EVAR cohort was also compared to a propensity matched cohort of ruptured patients who underwent open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CA7D2-69CD-402B-85EA-10CE42DBCD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9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49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7/9/2019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9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2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9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7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274647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7/9/2019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1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7/9/2019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5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995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4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8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8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2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66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7/9/2019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346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9026" y="1600205"/>
            <a:ext cx="8262462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34FEF-2C24-AD4C-B7A8-B3AF5105EBB2}" type="datetime4">
              <a:rPr lang="en-US" smtClean="0">
                <a:solidFill>
                  <a:srgbClr val="FFFFFF"/>
                </a:solidFill>
              </a:rPr>
              <a:pPr/>
              <a:t>July 9,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International Symposium Charing Cross. 27th, April,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0238-36D5-BF44-A168-35F62BA8C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47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14109" y="1905004"/>
            <a:ext cx="7952301" cy="45751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49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1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7/9/2019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3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5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3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8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2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0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1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CB09E-7C04-4012-886C-DFFD855775E8}"/>
              </a:ext>
            </a:extLst>
          </p:cNvPr>
          <p:cNvSpPr txBox="1"/>
          <p:nvPr/>
        </p:nvSpPr>
        <p:spPr>
          <a:xfrm>
            <a:off x="726690" y="1572038"/>
            <a:ext cx="7727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Effect of Nonadherence to Instructions For Use on Outcomes of Endovascular Treatment of Ruptured Abdominal Aortic Aneurysms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2400" dirty="0"/>
              <a:t>Linda J. Wang, MD, MBA</a:t>
            </a:r>
          </a:p>
          <a:p>
            <a:pPr algn="ctr"/>
            <a:r>
              <a:rPr lang="en-US" sz="2400" dirty="0"/>
              <a:t>Massachusetts General Hospital</a:t>
            </a:r>
          </a:p>
        </p:txBody>
      </p:sp>
    </p:spTree>
    <p:extLst>
      <p:ext uri="{BB962C8B-B14F-4D97-AF65-F5344CB8AC3E}">
        <p14:creationId xmlns:p14="http://schemas.microsoft.com/office/powerpoint/2010/main" val="774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14933-228B-4C2B-8BFB-936D5F34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outcomes: </a:t>
            </a:r>
          </a:p>
          <a:p>
            <a:pPr lvl="1"/>
            <a:r>
              <a:rPr lang="en-US" dirty="0"/>
              <a:t>Perioperative complications: CV, pulmonary, renal, bowel/limb ischemia, reoperation</a:t>
            </a:r>
          </a:p>
          <a:p>
            <a:pPr lvl="1"/>
            <a:r>
              <a:rPr lang="en-US" dirty="0"/>
              <a:t>30-day mortality</a:t>
            </a:r>
          </a:p>
          <a:p>
            <a:pPr lvl="1"/>
            <a:r>
              <a:rPr lang="en-US" dirty="0"/>
              <a:t>1-year mortality</a:t>
            </a:r>
          </a:p>
          <a:p>
            <a:r>
              <a:rPr lang="en-US" dirty="0"/>
              <a:t>Univariate analysis, Cox regression, Kaplan-Meier analysis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05818-D7B3-4478-A121-11E9CE38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66225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31938-E8ED-A542-8555-6502AFC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rEVAR</a:t>
            </a:r>
            <a:r>
              <a:rPr lang="en-US" dirty="0"/>
              <a:t>: </a:t>
            </a:r>
            <a:r>
              <a:rPr lang="en-US" dirty="0" err="1"/>
              <a:t>cIFU</a:t>
            </a:r>
            <a:r>
              <a:rPr lang="en-US" dirty="0"/>
              <a:t> vs </a:t>
            </a:r>
            <a:r>
              <a:rPr lang="en-US" dirty="0" err="1"/>
              <a:t>nIFU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7B2A0-ACF6-E14E-ACF0-94DA8FF12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3097"/>
              </p:ext>
            </p:extLst>
          </p:nvPr>
        </p:nvGraphicFramePr>
        <p:xfrm>
          <a:off x="668103" y="1337649"/>
          <a:ext cx="7099349" cy="4598345"/>
        </p:xfrm>
        <a:graphic>
          <a:graphicData uri="http://schemas.openxmlformats.org/drawingml/2006/table">
            <a:tbl>
              <a:tblPr firstRow="1" firstCol="1" bandRow="1"/>
              <a:tblGrid>
                <a:gridCol w="1876710">
                  <a:extLst>
                    <a:ext uri="{9D8B030D-6E8A-4147-A177-3AD203B41FA5}">
                      <a16:colId xmlns:a16="http://schemas.microsoft.com/office/drawing/2014/main" val="1379268138"/>
                    </a:ext>
                  </a:extLst>
                </a:gridCol>
                <a:gridCol w="1901216">
                  <a:extLst>
                    <a:ext uri="{9D8B030D-6E8A-4147-A177-3AD203B41FA5}">
                      <a16:colId xmlns:a16="http://schemas.microsoft.com/office/drawing/2014/main" val="2492729621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417925230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679566547"/>
                    </a:ext>
                  </a:extLst>
                </a:gridCol>
              </a:tblGrid>
              <a:tr h="92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Demographics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n=595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n=317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</a:t>
                      </a:r>
                      <a:endParaRPr lang="en-US" sz="2400" b="1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15043"/>
                  </a:ext>
                </a:extLst>
              </a:tr>
              <a:tr h="2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Age, years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10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10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.47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5925"/>
                  </a:ext>
                </a:extLst>
              </a:tr>
              <a:tr h="43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Sex, female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105 (18%)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(23%)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.051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14730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Caucasian race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520 (87%)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282 (89%)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.49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02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Comorbidities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4249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Hypertension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448 (75%)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241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.66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50745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CHF 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 (14%)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40 (13%)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.60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71237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Smoking history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452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245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.78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1920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COPD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156 (26%)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 (26%)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.97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451380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Diabetes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107 (18%)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 (16%)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.40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52625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Max AAA </a:t>
                      </a:r>
                      <a:r>
                        <a:rPr lang="en-US" sz="2000" b="0" i="0" dirty="0" err="1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dia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, mm*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70 (58,85)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76 (61,90)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.002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4532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0BC6061-5AB5-8A4E-BE86-2FCCC48DCD03}"/>
              </a:ext>
            </a:extLst>
          </p:cNvPr>
          <p:cNvSpPr/>
          <p:nvPr/>
        </p:nvSpPr>
        <p:spPr>
          <a:xfrm>
            <a:off x="5485340" y="6488668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* median (IQR)</a:t>
            </a:r>
          </a:p>
        </p:txBody>
      </p:sp>
    </p:spTree>
    <p:extLst>
      <p:ext uri="{BB962C8B-B14F-4D97-AF65-F5344CB8AC3E}">
        <p14:creationId xmlns:p14="http://schemas.microsoft.com/office/powerpoint/2010/main" val="357548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31938-E8ED-A542-8555-6502AFC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rEVAR</a:t>
            </a:r>
            <a:r>
              <a:rPr lang="en-US" dirty="0"/>
              <a:t>: </a:t>
            </a:r>
            <a:r>
              <a:rPr lang="en-US" dirty="0" err="1"/>
              <a:t>cIFU</a:t>
            </a:r>
            <a:r>
              <a:rPr lang="en-US" dirty="0"/>
              <a:t> vs </a:t>
            </a:r>
            <a:r>
              <a:rPr lang="en-US" dirty="0" err="1"/>
              <a:t>nIFU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7B2A0-ACF6-E14E-ACF0-94DA8FF12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54483"/>
              </p:ext>
            </p:extLst>
          </p:nvPr>
        </p:nvGraphicFramePr>
        <p:xfrm>
          <a:off x="668103" y="1337649"/>
          <a:ext cx="7099349" cy="4598345"/>
        </p:xfrm>
        <a:graphic>
          <a:graphicData uri="http://schemas.openxmlformats.org/drawingml/2006/table">
            <a:tbl>
              <a:tblPr firstRow="1" firstCol="1" bandRow="1"/>
              <a:tblGrid>
                <a:gridCol w="1876710">
                  <a:extLst>
                    <a:ext uri="{9D8B030D-6E8A-4147-A177-3AD203B41FA5}">
                      <a16:colId xmlns:a16="http://schemas.microsoft.com/office/drawing/2014/main" val="1379268138"/>
                    </a:ext>
                  </a:extLst>
                </a:gridCol>
                <a:gridCol w="1901216">
                  <a:extLst>
                    <a:ext uri="{9D8B030D-6E8A-4147-A177-3AD203B41FA5}">
                      <a16:colId xmlns:a16="http://schemas.microsoft.com/office/drawing/2014/main" val="2492729621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417925230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679566547"/>
                    </a:ext>
                  </a:extLst>
                </a:gridCol>
              </a:tblGrid>
              <a:tr h="92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Demographics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n=595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n=317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</a:t>
                      </a:r>
                      <a:endParaRPr lang="en-US" sz="2400" b="1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15043"/>
                  </a:ext>
                </a:extLst>
              </a:tr>
              <a:tr h="2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Age, years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10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10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.47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5925"/>
                  </a:ext>
                </a:extLst>
              </a:tr>
              <a:tr h="43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Sex, female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105 (18%)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73 (23%)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.051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14730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Caucasian race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520 (87%)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282 (89%)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.49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02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Comorbidities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4249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Hypertension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448 (75%)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241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.66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50745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CHF 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 (14%)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40 (13%)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.60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71237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Smoking history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452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245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.78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1920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COPD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156 (26%)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82 (26%)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.97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451380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Diabetes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107 (18%)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 (16%)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.40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52625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Max AAA </a:t>
                      </a:r>
                      <a:r>
                        <a:rPr lang="en-US" sz="2000" b="0" i="0" dirty="0" err="1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dia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, mm*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70 (58,85)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76 (61,90)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.002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4532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0BC6061-5AB5-8A4E-BE86-2FCCC48DCD03}"/>
              </a:ext>
            </a:extLst>
          </p:cNvPr>
          <p:cNvSpPr/>
          <p:nvPr/>
        </p:nvSpPr>
        <p:spPr>
          <a:xfrm>
            <a:off x="5485340" y="6488668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* median (IQR)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4FAD4-4290-1B42-B440-68433396336F}"/>
              </a:ext>
            </a:extLst>
          </p:cNvPr>
          <p:cNvSpPr/>
          <p:nvPr/>
        </p:nvSpPr>
        <p:spPr>
          <a:xfrm>
            <a:off x="599607" y="5606321"/>
            <a:ext cx="6745573" cy="35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3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31938-E8ED-A542-8555-6502AFC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rEVAR</a:t>
            </a:r>
            <a:r>
              <a:rPr lang="en-US" dirty="0"/>
              <a:t>: </a:t>
            </a:r>
            <a:r>
              <a:rPr lang="en-US" dirty="0" err="1"/>
              <a:t>cIFU</a:t>
            </a:r>
            <a:r>
              <a:rPr lang="en-US" dirty="0"/>
              <a:t> vs </a:t>
            </a:r>
            <a:r>
              <a:rPr lang="en-US" dirty="0" err="1"/>
              <a:t>nIFU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7B2A0-ACF6-E14E-ACF0-94DA8FF12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71585"/>
              </p:ext>
            </p:extLst>
          </p:nvPr>
        </p:nvGraphicFramePr>
        <p:xfrm>
          <a:off x="668103" y="1337649"/>
          <a:ext cx="7099349" cy="2798781"/>
        </p:xfrm>
        <a:graphic>
          <a:graphicData uri="http://schemas.openxmlformats.org/drawingml/2006/table">
            <a:tbl>
              <a:tblPr firstRow="1" firstCol="1" bandRow="1"/>
              <a:tblGrid>
                <a:gridCol w="2524802">
                  <a:extLst>
                    <a:ext uri="{9D8B030D-6E8A-4147-A177-3AD203B41FA5}">
                      <a16:colId xmlns:a16="http://schemas.microsoft.com/office/drawing/2014/main" val="1379268138"/>
                    </a:ext>
                  </a:extLst>
                </a:gridCol>
                <a:gridCol w="1873770">
                  <a:extLst>
                    <a:ext uri="{9D8B030D-6E8A-4147-A177-3AD203B41FA5}">
                      <a16:colId xmlns:a16="http://schemas.microsoft.com/office/drawing/2014/main" val="2492729621"/>
                    </a:ext>
                  </a:extLst>
                </a:gridCol>
                <a:gridCol w="1289155">
                  <a:extLst>
                    <a:ext uri="{9D8B030D-6E8A-4147-A177-3AD203B41FA5}">
                      <a16:colId xmlns:a16="http://schemas.microsoft.com/office/drawing/2014/main" val="2417925230"/>
                    </a:ext>
                  </a:extLst>
                </a:gridCol>
                <a:gridCol w="1411622">
                  <a:extLst>
                    <a:ext uri="{9D8B030D-6E8A-4147-A177-3AD203B41FA5}">
                      <a16:colId xmlns:a16="http://schemas.microsoft.com/office/drawing/2014/main" val="679566547"/>
                    </a:ext>
                  </a:extLst>
                </a:gridCol>
              </a:tblGrid>
              <a:tr h="118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Perioperative Outcomes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n=595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n=317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</a:t>
                      </a:r>
                      <a:endParaRPr lang="en-US" sz="2400" b="1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15043"/>
                  </a:ext>
                </a:extLst>
              </a:tr>
              <a:tr h="2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MI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34 (6%)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30 (10%)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.03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5925"/>
                  </a:ext>
                </a:extLst>
              </a:tr>
              <a:tr h="43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Respiratory complication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74 (13%)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69 (22%)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&lt;.001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147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Stroke 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 (2%)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 (3%)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.54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50745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Death 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45 (14%)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42 (22%)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71237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Major complication, any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158 (27%)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107 (34%)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.03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14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3C013-24A5-9248-9164-D4A81F44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rEVAR</a:t>
            </a:r>
            <a:r>
              <a:rPr lang="en-US" dirty="0"/>
              <a:t>: 1-Year Survival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65A67-681A-FA47-8866-60498E44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29" y="1266617"/>
            <a:ext cx="6211116" cy="478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02AD4D-666E-8A49-B0FC-F9B8D34A9359}"/>
              </a:ext>
            </a:extLst>
          </p:cNvPr>
          <p:cNvSpPr/>
          <p:nvPr/>
        </p:nvSpPr>
        <p:spPr>
          <a:xfrm>
            <a:off x="6740971" y="4398577"/>
            <a:ext cx="8499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5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p=.06</a:t>
            </a:r>
          </a:p>
        </p:txBody>
      </p:sp>
    </p:spTree>
    <p:extLst>
      <p:ext uri="{BB962C8B-B14F-4D97-AF65-F5344CB8AC3E}">
        <p14:creationId xmlns:p14="http://schemas.microsoft.com/office/powerpoint/2010/main" val="105919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31938-E8ED-A542-8555-6502AFC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P-matched: </a:t>
            </a:r>
            <a:r>
              <a:rPr lang="en-US" dirty="0" err="1"/>
              <a:t>nIFU</a:t>
            </a:r>
            <a:r>
              <a:rPr lang="en-US" dirty="0"/>
              <a:t> EVAR vs OSR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7B2A0-ACF6-E14E-ACF0-94DA8FF12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087689"/>
              </p:ext>
            </p:extLst>
          </p:nvPr>
        </p:nvGraphicFramePr>
        <p:xfrm>
          <a:off x="668103" y="1337649"/>
          <a:ext cx="7099349" cy="4598345"/>
        </p:xfrm>
        <a:graphic>
          <a:graphicData uri="http://schemas.openxmlformats.org/drawingml/2006/table">
            <a:tbl>
              <a:tblPr firstRow="1" firstCol="1" bandRow="1"/>
              <a:tblGrid>
                <a:gridCol w="1876710">
                  <a:extLst>
                    <a:ext uri="{9D8B030D-6E8A-4147-A177-3AD203B41FA5}">
                      <a16:colId xmlns:a16="http://schemas.microsoft.com/office/drawing/2014/main" val="1379268138"/>
                    </a:ext>
                  </a:extLst>
                </a:gridCol>
                <a:gridCol w="1901216">
                  <a:extLst>
                    <a:ext uri="{9D8B030D-6E8A-4147-A177-3AD203B41FA5}">
                      <a16:colId xmlns:a16="http://schemas.microsoft.com/office/drawing/2014/main" val="2492729621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417925230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679566547"/>
                    </a:ext>
                  </a:extLst>
                </a:gridCol>
              </a:tblGrid>
              <a:tr h="92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Demographics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n=172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OSR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n=172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</a:t>
                      </a:r>
                      <a:endParaRPr lang="en-US" sz="2400" b="1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15043"/>
                  </a:ext>
                </a:extLst>
              </a:tr>
              <a:tr h="2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Age, years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74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9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74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9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5925"/>
                  </a:ext>
                </a:extLst>
              </a:tr>
              <a:tr h="43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Sex, female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40 (23%)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38 (22%)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.80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14730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Caucasian race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156 (91%)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165 (96%)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.052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02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Comorbidities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4249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Hypertension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134 (78%)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130 (77%)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.75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50745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CHF </a:t>
                      </a:r>
                      <a:endParaRPr lang="en-US" sz="20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 (9%)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15 (9%)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.96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71237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Smoking history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136 (79%)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136 (79%)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1920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COPD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42 (4%)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42 (24%)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451380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Diabetes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25 (15%)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27 (16%)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.76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52625"/>
                  </a:ext>
                </a:extLst>
              </a:tr>
              <a:tr h="3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Max AAA </a:t>
                      </a:r>
                      <a:r>
                        <a:rPr lang="en-US" sz="2000" b="0" i="0" dirty="0" err="1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dia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, mm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74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22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75 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20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.87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45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15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31938-E8ED-A542-8555-6502AFC7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P-matched: </a:t>
            </a:r>
            <a:r>
              <a:rPr lang="en-US" dirty="0" err="1"/>
              <a:t>nIFU</a:t>
            </a:r>
            <a:r>
              <a:rPr lang="en-US" dirty="0"/>
              <a:t> EVAR vs OSR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7B2A0-ACF6-E14E-ACF0-94DA8FF12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04139"/>
              </p:ext>
            </p:extLst>
          </p:nvPr>
        </p:nvGraphicFramePr>
        <p:xfrm>
          <a:off x="668103" y="1337649"/>
          <a:ext cx="7099349" cy="2798781"/>
        </p:xfrm>
        <a:graphic>
          <a:graphicData uri="http://schemas.openxmlformats.org/drawingml/2006/table">
            <a:tbl>
              <a:tblPr firstRow="1" firstCol="1" bandRow="1"/>
              <a:tblGrid>
                <a:gridCol w="2524802">
                  <a:extLst>
                    <a:ext uri="{9D8B030D-6E8A-4147-A177-3AD203B41FA5}">
                      <a16:colId xmlns:a16="http://schemas.microsoft.com/office/drawing/2014/main" val="1379268138"/>
                    </a:ext>
                  </a:extLst>
                </a:gridCol>
                <a:gridCol w="1873770">
                  <a:extLst>
                    <a:ext uri="{9D8B030D-6E8A-4147-A177-3AD203B41FA5}">
                      <a16:colId xmlns:a16="http://schemas.microsoft.com/office/drawing/2014/main" val="2492729621"/>
                    </a:ext>
                  </a:extLst>
                </a:gridCol>
                <a:gridCol w="1289155">
                  <a:extLst>
                    <a:ext uri="{9D8B030D-6E8A-4147-A177-3AD203B41FA5}">
                      <a16:colId xmlns:a16="http://schemas.microsoft.com/office/drawing/2014/main" val="2417925230"/>
                    </a:ext>
                  </a:extLst>
                </a:gridCol>
                <a:gridCol w="1411622">
                  <a:extLst>
                    <a:ext uri="{9D8B030D-6E8A-4147-A177-3AD203B41FA5}">
                      <a16:colId xmlns:a16="http://schemas.microsoft.com/office/drawing/2014/main" val="679566547"/>
                    </a:ext>
                  </a:extLst>
                </a:gridCol>
              </a:tblGrid>
              <a:tr h="118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Perioperative Outcomes</a:t>
                      </a:r>
                      <a:endParaRPr lang="en-US" sz="2000" b="1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nIFU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n=172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sng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OSR</a:t>
                      </a:r>
                      <a:endParaRPr lang="en-US" sz="2400" b="1" i="0" u="sng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n=172</a:t>
                      </a:r>
                      <a:endParaRPr lang="en-US" sz="2400" b="0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p</a:t>
                      </a:r>
                      <a:endParaRPr lang="en-US" sz="2400" b="1" i="1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215043"/>
                  </a:ext>
                </a:extLst>
              </a:tr>
              <a:tr h="275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MI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16 (9%)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29 (18%)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.02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75925"/>
                  </a:ext>
                </a:extLst>
              </a:tr>
              <a:tr h="43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Respiratory complication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35 (21%)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70 (44%)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&lt;.001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5147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Stroke 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 (2%)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 (4%)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.54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50745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Death 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37 (22%)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55 (32%)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.03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71237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Major complication, any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57 (33%)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110 (68%)</a:t>
                      </a:r>
                      <a:endParaRPr lang="en-US" sz="20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 Narrow" panose="020B0604020202020204" pitchFamily="34" charset="0"/>
                          <a:ea typeface="Calibri" panose="020F0502020204030204" pitchFamily="34" charset="0"/>
                          <a:cs typeface="Arial Narrow" panose="020B0604020202020204" pitchFamily="34" charset="0"/>
                        </a:rPr>
                        <a:t>&lt;.001</a:t>
                      </a:r>
                    </a:p>
                  </a:txBody>
                  <a:tcPr marL="2971" marR="29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0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AC89-FE1C-1F4E-BAC1-65D40D8F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P-matched: 1-Year Survival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99082-A25B-754A-84BE-D04A873F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24" y="1535170"/>
            <a:ext cx="5943992" cy="45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E5FDCB-591B-9F4E-A41A-60D61BAC8541}"/>
              </a:ext>
            </a:extLst>
          </p:cNvPr>
          <p:cNvSpPr/>
          <p:nvPr/>
        </p:nvSpPr>
        <p:spPr>
          <a:xfrm>
            <a:off x="6732377" y="4518498"/>
            <a:ext cx="8499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5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p=.08</a:t>
            </a:r>
          </a:p>
        </p:txBody>
      </p:sp>
    </p:spTree>
    <p:extLst>
      <p:ext uri="{BB962C8B-B14F-4D97-AF65-F5344CB8AC3E}">
        <p14:creationId xmlns:p14="http://schemas.microsoft.com/office/powerpoint/2010/main" val="309816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32B36-FB98-424C-A0A1-9D350B3D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8" y="1287696"/>
            <a:ext cx="7948202" cy="46633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54B10A-73A5-E840-BCB9-7A5D15A6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30-day Mortality</a:t>
            </a:r>
          </a:p>
        </p:txBody>
      </p:sp>
    </p:spTree>
    <p:extLst>
      <p:ext uri="{BB962C8B-B14F-4D97-AF65-F5344CB8AC3E}">
        <p14:creationId xmlns:p14="http://schemas.microsoft.com/office/powerpoint/2010/main" val="294384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EDA29F-9F63-A745-867E-94B3BE42F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&gt;1/3 </a:t>
            </a:r>
            <a:r>
              <a:rPr lang="en-US" dirty="0" err="1"/>
              <a:t>rAAA</a:t>
            </a:r>
            <a:r>
              <a:rPr lang="en-US" dirty="0"/>
              <a:t> EVAR patients fall outside of IFU guidelines</a:t>
            </a:r>
          </a:p>
          <a:p>
            <a:r>
              <a:rPr lang="en-US" dirty="0"/>
              <a:t>Among EVAR, non-compliant IFU patients have worse outcomes than compliant IFU patients</a:t>
            </a:r>
          </a:p>
          <a:p>
            <a:r>
              <a:rPr lang="en-US" dirty="0"/>
              <a:t>After matching, non-compliant IFU EVAR patients have better perioperative morbidity than patients undergoing open repair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5B222-9AA4-8A46-AD5F-BD86AA59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1784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5E326-24AC-4DD4-B306-1E1902A0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88688-BE6C-46A6-A4CD-D1085DF5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41072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6434C-556D-3A43-A1A2-89320BFD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10911-45DD-8243-8BCE-95AB1AAE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43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47AB6-C511-DF42-ABBE-D4BE5E90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Ruptured AAA (</a:t>
            </a:r>
            <a:r>
              <a:rPr lang="en-US" dirty="0" err="1"/>
              <a:t>rAAA</a:t>
            </a:r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0660-DFD8-8A45-9F81-0EA206C8BB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9" y="1480171"/>
            <a:ext cx="4716572" cy="413749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3342CC-5C91-844F-90AC-20E9EBFD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50" y="1958264"/>
            <a:ext cx="3181311" cy="31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D8E2CF-5757-824E-A55F-F8950FB0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EVAR Anatomic Constraints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2B9638A-2EAD-EF4C-A939-7F135504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" y="1438275"/>
            <a:ext cx="5588866" cy="5105400"/>
          </a:xfrm>
          <a:prstGeom prst="rect">
            <a:avLst/>
          </a:prstGeom>
        </p:spPr>
      </p:pic>
      <p:pic>
        <p:nvPicPr>
          <p:cNvPr id="6" name="Content Placeholder 4" descr="A picture containing animal, arthropod, invertebrate, photo&#10;&#10;Description automatically generated">
            <a:extLst>
              <a:ext uri="{FF2B5EF4-FFF2-40B4-BE49-F238E27FC236}">
                <a16:creationId xmlns:a16="http://schemas.microsoft.com/office/drawing/2014/main" id="{A21E94A4-6290-D547-ADFE-EBA7BC8E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4127" r="7369" b="20146"/>
          <a:stretch/>
        </p:blipFill>
        <p:spPr>
          <a:xfrm>
            <a:off x="5800797" y="2014538"/>
            <a:ext cx="3145996" cy="3271837"/>
          </a:xfrm>
        </p:spPr>
      </p:pic>
    </p:spTree>
    <p:extLst>
      <p:ext uri="{BB962C8B-B14F-4D97-AF65-F5344CB8AC3E}">
        <p14:creationId xmlns:p14="http://schemas.microsoft.com/office/powerpoint/2010/main" val="144740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5136AA-CB67-024E-83EE-2B0AB127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IFU Nonadherence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1318F1-540E-5A4C-AFC4-A6843F52CB5D}"/>
              </a:ext>
            </a:extLst>
          </p:cNvPr>
          <p:cNvGrpSpPr/>
          <p:nvPr/>
        </p:nvGrpSpPr>
        <p:grpSpPr>
          <a:xfrm>
            <a:off x="207169" y="1573213"/>
            <a:ext cx="8166100" cy="2387600"/>
            <a:chOff x="507206" y="2298700"/>
            <a:chExt cx="8166100" cy="2387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9E3CF-66BE-204D-B4D5-CF3AAEE6A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206" y="2298700"/>
              <a:ext cx="8166100" cy="2260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4CDFC7-AEF7-0043-AA94-AADA3F594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7006" y="4432300"/>
              <a:ext cx="2146300" cy="254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048DE-237B-5645-ACD1-B85B8DE4451C}"/>
                </a:ext>
              </a:extLst>
            </p:cNvPr>
            <p:cNvSpPr/>
            <p:nvPr/>
          </p:nvSpPr>
          <p:spPr>
            <a:xfrm>
              <a:off x="507206" y="2298700"/>
              <a:ext cx="8166100" cy="238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62F096-0E6C-3D43-AA45-3635CCC11BA8}"/>
              </a:ext>
            </a:extLst>
          </p:cNvPr>
          <p:cNvGrpSpPr/>
          <p:nvPr/>
        </p:nvGrpSpPr>
        <p:grpSpPr>
          <a:xfrm>
            <a:off x="807244" y="2188903"/>
            <a:ext cx="7899400" cy="2247900"/>
            <a:chOff x="3798094" y="1662112"/>
            <a:chExt cx="7899400" cy="2247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F410EB-7E46-264A-B4E4-D305E2B2F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094" y="1662112"/>
              <a:ext cx="7899400" cy="2247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ED2888-137A-CF4D-8AC6-897F6980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7194" y="3719512"/>
              <a:ext cx="2400300" cy="1905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627E34-44B9-4744-B882-89DB8D5D21E1}"/>
                </a:ext>
              </a:extLst>
            </p:cNvPr>
            <p:cNvSpPr/>
            <p:nvPr/>
          </p:nvSpPr>
          <p:spPr>
            <a:xfrm>
              <a:off x="3798094" y="1662112"/>
              <a:ext cx="7899400" cy="2247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F00583-D7DD-BE46-B944-1F9AB8A735F0}"/>
              </a:ext>
            </a:extLst>
          </p:cNvPr>
          <p:cNvGrpSpPr/>
          <p:nvPr/>
        </p:nvGrpSpPr>
        <p:grpSpPr>
          <a:xfrm>
            <a:off x="1295399" y="3102383"/>
            <a:ext cx="7677945" cy="1716859"/>
            <a:chOff x="1295399" y="4637174"/>
            <a:chExt cx="7677945" cy="1716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F3385F-01D9-444B-AC95-CEB675AF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399" y="4637174"/>
              <a:ext cx="7677945" cy="1408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19707E-AA15-EC41-985F-302C56D7A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7837" y="6074779"/>
              <a:ext cx="2177387" cy="22661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652D13-1814-0C4B-BCB6-56C6F586E100}"/>
                </a:ext>
              </a:extLst>
            </p:cNvPr>
            <p:cNvSpPr/>
            <p:nvPr/>
          </p:nvSpPr>
          <p:spPr>
            <a:xfrm>
              <a:off x="1295399" y="4722292"/>
              <a:ext cx="7677945" cy="16317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03CF5-5D72-EC40-A470-8B52755AC28F}"/>
              </a:ext>
            </a:extLst>
          </p:cNvPr>
          <p:cNvSpPr/>
          <p:nvPr/>
        </p:nvSpPr>
        <p:spPr>
          <a:xfrm>
            <a:off x="1703150" y="5147189"/>
            <a:ext cx="6052875" cy="55399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000" dirty="0"/>
              <a:t>IFU non-adherence rates: 38% to 69%</a:t>
            </a:r>
          </a:p>
        </p:txBody>
      </p:sp>
    </p:spTree>
    <p:extLst>
      <p:ext uri="{BB962C8B-B14F-4D97-AF65-F5344CB8AC3E}">
        <p14:creationId xmlns:p14="http://schemas.microsoft.com/office/powerpoint/2010/main" val="21856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35733-C16D-034D-A8A1-21DB52DC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rates of IFU nonadherence in </a:t>
            </a:r>
            <a:r>
              <a:rPr lang="en-US" dirty="0" err="1"/>
              <a:t>rAAA</a:t>
            </a:r>
            <a:r>
              <a:rPr lang="en-US" dirty="0"/>
              <a:t> patients treated with EVAR</a:t>
            </a:r>
          </a:p>
          <a:p>
            <a:r>
              <a:rPr lang="en-US" dirty="0"/>
              <a:t>Assess effect of IFU nonadherence on </a:t>
            </a:r>
            <a:r>
              <a:rPr lang="en-US" dirty="0" err="1"/>
              <a:t>rAAA</a:t>
            </a:r>
            <a:r>
              <a:rPr lang="en-US" dirty="0"/>
              <a:t>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C6012-D942-2640-9B41-A359A8BA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233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14933-228B-4C2B-8BFB-936D5F34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2904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 of all </a:t>
            </a:r>
            <a:r>
              <a:rPr lang="en-US" dirty="0" err="1"/>
              <a:t>rAAA</a:t>
            </a:r>
            <a:r>
              <a:rPr lang="en-US" dirty="0"/>
              <a:t> repairs in the VQI, 2003-2018</a:t>
            </a:r>
          </a:p>
          <a:p>
            <a:r>
              <a:rPr lang="en-US" dirty="0"/>
              <a:t>Neck-specific IFU violations assessed:</a:t>
            </a:r>
          </a:p>
          <a:p>
            <a:pPr lvl="1"/>
            <a:r>
              <a:rPr lang="en-US" dirty="0"/>
              <a:t>Diameter &gt;28mm</a:t>
            </a:r>
          </a:p>
          <a:p>
            <a:pPr lvl="1"/>
            <a:r>
              <a:rPr lang="en-US" dirty="0"/>
              <a:t>Length &lt;15mm</a:t>
            </a:r>
          </a:p>
          <a:p>
            <a:pPr lvl="1"/>
            <a:r>
              <a:rPr lang="en-US" dirty="0"/>
              <a:t>Angulation &gt;60</a:t>
            </a:r>
            <a:r>
              <a:rPr lang="en-US" dirty="0">
                <a:sym typeface="Symbol" pitchFamily="2" charset="2"/>
              </a:rPr>
              <a:t></a:t>
            </a:r>
            <a:r>
              <a:rPr lang="en-US" dirty="0"/>
              <a:t> </a:t>
            </a:r>
          </a:p>
          <a:p>
            <a:r>
              <a:rPr lang="en-US" dirty="0"/>
              <a:t>Cohorts: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05818-D7B3-4478-A121-11E9CE38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BACD-A18B-1C44-964D-B0ABE607C83E}"/>
              </a:ext>
            </a:extLst>
          </p:cNvPr>
          <p:cNvSpPr/>
          <p:nvPr/>
        </p:nvSpPr>
        <p:spPr>
          <a:xfrm>
            <a:off x="3367747" y="4474516"/>
            <a:ext cx="884794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/>
              <a:t>rEVAR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92B77-ECF9-B146-9BAC-AC54E56DAE3B}"/>
              </a:ext>
            </a:extLst>
          </p:cNvPr>
          <p:cNvSpPr/>
          <p:nvPr/>
        </p:nvSpPr>
        <p:spPr>
          <a:xfrm>
            <a:off x="1040621" y="5314031"/>
            <a:ext cx="2505622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compliant (</a:t>
            </a:r>
            <a:r>
              <a:rPr lang="en-US" sz="2200" dirty="0" err="1"/>
              <a:t>cIFU</a:t>
            </a:r>
            <a:r>
              <a:rPr lang="en-US" sz="22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4D768-D95E-EB4C-8FEB-5FF1B6AB2D5E}"/>
              </a:ext>
            </a:extLst>
          </p:cNvPr>
          <p:cNvSpPr/>
          <p:nvPr/>
        </p:nvSpPr>
        <p:spPr>
          <a:xfrm>
            <a:off x="4102415" y="5314030"/>
            <a:ext cx="3065070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non-compliant (</a:t>
            </a:r>
            <a:r>
              <a:rPr lang="en-US" sz="2200" dirty="0" err="1"/>
              <a:t>nIFU</a:t>
            </a:r>
            <a:r>
              <a:rPr lang="en-US" sz="2200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6A165-D171-8F45-BBDD-24A0E6D859CD}"/>
              </a:ext>
            </a:extLst>
          </p:cNvPr>
          <p:cNvCxnSpPr/>
          <p:nvPr/>
        </p:nvCxnSpPr>
        <p:spPr>
          <a:xfrm flipH="1">
            <a:off x="2167470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E0C5F-787A-4942-84A7-4DCDD872CC54}"/>
              </a:ext>
            </a:extLst>
          </p:cNvPr>
          <p:cNvCxnSpPr/>
          <p:nvPr/>
        </p:nvCxnSpPr>
        <p:spPr>
          <a:xfrm flipH="1">
            <a:off x="4252541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673A00-C78F-F546-83E9-A1727FCA801A}"/>
              </a:ext>
            </a:extLst>
          </p:cNvPr>
          <p:cNvCxnSpPr/>
          <p:nvPr/>
        </p:nvCxnSpPr>
        <p:spPr>
          <a:xfrm>
            <a:off x="2167470" y="4689959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BBEB8-61CF-CF4C-9C26-B84C7428DE9B}"/>
              </a:ext>
            </a:extLst>
          </p:cNvPr>
          <p:cNvCxnSpPr/>
          <p:nvPr/>
        </p:nvCxnSpPr>
        <p:spPr>
          <a:xfrm>
            <a:off x="5447689" y="4689958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9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14933-228B-4C2B-8BFB-936D5F34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2904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 of all </a:t>
            </a:r>
            <a:r>
              <a:rPr lang="en-US" dirty="0" err="1"/>
              <a:t>rAAA</a:t>
            </a:r>
            <a:r>
              <a:rPr lang="en-US" dirty="0"/>
              <a:t> repairs in the VQI, 2003-2018</a:t>
            </a:r>
          </a:p>
          <a:p>
            <a:r>
              <a:rPr lang="en-US" dirty="0"/>
              <a:t>Neck-specific IFU violations assessed:</a:t>
            </a:r>
          </a:p>
          <a:p>
            <a:pPr lvl="1"/>
            <a:r>
              <a:rPr lang="en-US" dirty="0"/>
              <a:t>Diameter &gt;28mm</a:t>
            </a:r>
          </a:p>
          <a:p>
            <a:pPr lvl="1"/>
            <a:r>
              <a:rPr lang="en-US" dirty="0"/>
              <a:t>Length &lt;15mm</a:t>
            </a:r>
          </a:p>
          <a:p>
            <a:pPr lvl="1"/>
            <a:r>
              <a:rPr lang="en-US" dirty="0"/>
              <a:t>Angulation &gt;60</a:t>
            </a:r>
            <a:r>
              <a:rPr lang="en-US" dirty="0">
                <a:sym typeface="Symbol" pitchFamily="2" charset="2"/>
              </a:rPr>
              <a:t></a:t>
            </a:r>
            <a:r>
              <a:rPr lang="en-US" dirty="0"/>
              <a:t> </a:t>
            </a:r>
          </a:p>
          <a:p>
            <a:r>
              <a:rPr lang="en-US" dirty="0"/>
              <a:t>Cohorts: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05818-D7B3-4478-A121-11E9CE38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BACD-A18B-1C44-964D-B0ABE607C83E}"/>
              </a:ext>
            </a:extLst>
          </p:cNvPr>
          <p:cNvSpPr/>
          <p:nvPr/>
        </p:nvSpPr>
        <p:spPr>
          <a:xfrm>
            <a:off x="3367747" y="4474516"/>
            <a:ext cx="884794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/>
              <a:t>rEVAR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92B77-ECF9-B146-9BAC-AC54E56DAE3B}"/>
              </a:ext>
            </a:extLst>
          </p:cNvPr>
          <p:cNvSpPr/>
          <p:nvPr/>
        </p:nvSpPr>
        <p:spPr>
          <a:xfrm>
            <a:off x="1040621" y="5314031"/>
            <a:ext cx="2505622" cy="4308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compliant (</a:t>
            </a:r>
            <a:r>
              <a:rPr lang="en-US" sz="2200" dirty="0" err="1"/>
              <a:t>cIFU</a:t>
            </a:r>
            <a:r>
              <a:rPr lang="en-US" sz="22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4D768-D95E-EB4C-8FEB-5FF1B6AB2D5E}"/>
              </a:ext>
            </a:extLst>
          </p:cNvPr>
          <p:cNvSpPr/>
          <p:nvPr/>
        </p:nvSpPr>
        <p:spPr>
          <a:xfrm>
            <a:off x="4102415" y="5314030"/>
            <a:ext cx="3065070" cy="4308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non-compliant (</a:t>
            </a:r>
            <a:r>
              <a:rPr lang="en-US" sz="2200" dirty="0" err="1"/>
              <a:t>nIFU</a:t>
            </a:r>
            <a:r>
              <a:rPr lang="en-US" sz="2200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6A165-D171-8F45-BBDD-24A0E6D859CD}"/>
              </a:ext>
            </a:extLst>
          </p:cNvPr>
          <p:cNvCxnSpPr/>
          <p:nvPr/>
        </p:nvCxnSpPr>
        <p:spPr>
          <a:xfrm flipH="1">
            <a:off x="2167470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E0C5F-787A-4942-84A7-4DCDD872CC54}"/>
              </a:ext>
            </a:extLst>
          </p:cNvPr>
          <p:cNvCxnSpPr/>
          <p:nvPr/>
        </p:nvCxnSpPr>
        <p:spPr>
          <a:xfrm flipH="1">
            <a:off x="4252541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673A00-C78F-F546-83E9-A1727FCA801A}"/>
              </a:ext>
            </a:extLst>
          </p:cNvPr>
          <p:cNvCxnSpPr/>
          <p:nvPr/>
        </p:nvCxnSpPr>
        <p:spPr>
          <a:xfrm>
            <a:off x="2167470" y="4689959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BBEB8-61CF-CF4C-9C26-B84C7428DE9B}"/>
              </a:ext>
            </a:extLst>
          </p:cNvPr>
          <p:cNvCxnSpPr/>
          <p:nvPr/>
        </p:nvCxnSpPr>
        <p:spPr>
          <a:xfrm>
            <a:off x="5447689" y="4689958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D09CD9-E613-134F-B9D7-AC5C4E5C3356}"/>
              </a:ext>
            </a:extLst>
          </p:cNvPr>
          <p:cNvSpPr/>
          <p:nvPr/>
        </p:nvSpPr>
        <p:spPr>
          <a:xfrm>
            <a:off x="3599862" y="5375585"/>
            <a:ext cx="42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3113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14933-228B-4C2B-8BFB-936D5F34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2904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 of all </a:t>
            </a:r>
            <a:r>
              <a:rPr lang="en-US" dirty="0" err="1"/>
              <a:t>rAAA</a:t>
            </a:r>
            <a:r>
              <a:rPr lang="en-US" dirty="0"/>
              <a:t> repairs in the VQI, 2003-2018</a:t>
            </a:r>
          </a:p>
          <a:p>
            <a:r>
              <a:rPr lang="en-US" dirty="0"/>
              <a:t>Neck-specific IFU violations assessed:</a:t>
            </a:r>
          </a:p>
          <a:p>
            <a:pPr lvl="1"/>
            <a:r>
              <a:rPr lang="en-US" dirty="0"/>
              <a:t>Diameter &gt;28mm</a:t>
            </a:r>
          </a:p>
          <a:p>
            <a:pPr lvl="1"/>
            <a:r>
              <a:rPr lang="en-US" dirty="0"/>
              <a:t>Length &lt;15mm</a:t>
            </a:r>
          </a:p>
          <a:p>
            <a:pPr lvl="1"/>
            <a:r>
              <a:rPr lang="en-US" dirty="0"/>
              <a:t>Angulation &gt;60</a:t>
            </a:r>
            <a:r>
              <a:rPr lang="en-US" dirty="0">
                <a:sym typeface="Symbol" pitchFamily="2" charset="2"/>
              </a:rPr>
              <a:t></a:t>
            </a:r>
            <a:r>
              <a:rPr lang="en-US" dirty="0"/>
              <a:t> </a:t>
            </a:r>
          </a:p>
          <a:p>
            <a:r>
              <a:rPr lang="en-US" dirty="0"/>
              <a:t>Cohorts: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05818-D7B3-4478-A121-11E9CE38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BACD-A18B-1C44-964D-B0ABE607C83E}"/>
              </a:ext>
            </a:extLst>
          </p:cNvPr>
          <p:cNvSpPr/>
          <p:nvPr/>
        </p:nvSpPr>
        <p:spPr>
          <a:xfrm>
            <a:off x="3367747" y="4474516"/>
            <a:ext cx="884794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/>
              <a:t>rEVAR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92B77-ECF9-B146-9BAC-AC54E56DAE3B}"/>
              </a:ext>
            </a:extLst>
          </p:cNvPr>
          <p:cNvSpPr/>
          <p:nvPr/>
        </p:nvSpPr>
        <p:spPr>
          <a:xfrm>
            <a:off x="1040621" y="5314031"/>
            <a:ext cx="2505622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compliant (</a:t>
            </a:r>
            <a:r>
              <a:rPr lang="en-US" sz="2200" dirty="0" err="1"/>
              <a:t>cIFU</a:t>
            </a:r>
            <a:r>
              <a:rPr lang="en-US" sz="22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4D768-D95E-EB4C-8FEB-5FF1B6AB2D5E}"/>
              </a:ext>
            </a:extLst>
          </p:cNvPr>
          <p:cNvSpPr/>
          <p:nvPr/>
        </p:nvSpPr>
        <p:spPr>
          <a:xfrm>
            <a:off x="4102415" y="5314030"/>
            <a:ext cx="3065070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IFU non-compliant (</a:t>
            </a:r>
            <a:r>
              <a:rPr lang="en-US" sz="2200" dirty="0" err="1"/>
              <a:t>nIFU</a:t>
            </a:r>
            <a:r>
              <a:rPr lang="en-US" sz="2200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6A165-D171-8F45-BBDD-24A0E6D859CD}"/>
              </a:ext>
            </a:extLst>
          </p:cNvPr>
          <p:cNvCxnSpPr/>
          <p:nvPr/>
        </p:nvCxnSpPr>
        <p:spPr>
          <a:xfrm flipH="1">
            <a:off x="2167470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E0C5F-787A-4942-84A7-4DCDD872CC54}"/>
              </a:ext>
            </a:extLst>
          </p:cNvPr>
          <p:cNvCxnSpPr/>
          <p:nvPr/>
        </p:nvCxnSpPr>
        <p:spPr>
          <a:xfrm flipH="1">
            <a:off x="4252541" y="4689959"/>
            <a:ext cx="1195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673A00-C78F-F546-83E9-A1727FCA801A}"/>
              </a:ext>
            </a:extLst>
          </p:cNvPr>
          <p:cNvCxnSpPr/>
          <p:nvPr/>
        </p:nvCxnSpPr>
        <p:spPr>
          <a:xfrm>
            <a:off x="2167470" y="4689959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BBEB8-61CF-CF4C-9C26-B84C7428DE9B}"/>
              </a:ext>
            </a:extLst>
          </p:cNvPr>
          <p:cNvCxnSpPr/>
          <p:nvPr/>
        </p:nvCxnSpPr>
        <p:spPr>
          <a:xfrm>
            <a:off x="5447689" y="4689958"/>
            <a:ext cx="0" cy="624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B9AC11-4766-3140-8A14-D598695970F6}"/>
              </a:ext>
            </a:extLst>
          </p:cNvPr>
          <p:cNvSpPr/>
          <p:nvPr/>
        </p:nvSpPr>
        <p:spPr>
          <a:xfrm>
            <a:off x="3599862" y="5375585"/>
            <a:ext cx="42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445572-7BCE-BD4C-9238-39C497D7A1E0}"/>
              </a:ext>
            </a:extLst>
          </p:cNvPr>
          <p:cNvSpPr/>
          <p:nvPr/>
        </p:nvSpPr>
        <p:spPr>
          <a:xfrm>
            <a:off x="890719" y="4474516"/>
            <a:ext cx="753732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 err="1"/>
              <a:t>rOSR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F76DA-1646-7D43-8FE9-B67492C9E761}"/>
              </a:ext>
            </a:extLst>
          </p:cNvPr>
          <p:cNvSpPr/>
          <p:nvPr/>
        </p:nvSpPr>
        <p:spPr>
          <a:xfrm>
            <a:off x="5597815" y="4474516"/>
            <a:ext cx="987771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p-</a:t>
            </a:r>
            <a:r>
              <a:rPr lang="en-US" sz="2200" dirty="0" err="1"/>
              <a:t>rOSR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BB41E7-B21A-6841-A927-4783CCF4A266}"/>
              </a:ext>
            </a:extLst>
          </p:cNvPr>
          <p:cNvSpPr/>
          <p:nvPr/>
        </p:nvSpPr>
        <p:spPr>
          <a:xfrm>
            <a:off x="5597815" y="5314030"/>
            <a:ext cx="947695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200" dirty="0"/>
              <a:t>p-</a:t>
            </a:r>
            <a:r>
              <a:rPr lang="en-US" sz="2200" dirty="0" err="1"/>
              <a:t>nIFU</a:t>
            </a:r>
            <a:endParaRPr lang="en-US" sz="2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069CDB-720C-C34C-9839-A7EC4886FFA0}"/>
              </a:ext>
            </a:extLst>
          </p:cNvPr>
          <p:cNvCxnSpPr>
            <a:cxnSpLocks/>
          </p:cNvCxnSpPr>
          <p:nvPr/>
        </p:nvCxnSpPr>
        <p:spPr>
          <a:xfrm>
            <a:off x="1644451" y="4689958"/>
            <a:ext cx="3907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17C26B-D3EC-414F-8B95-B11282F2664D}"/>
              </a:ext>
            </a:extLst>
          </p:cNvPr>
          <p:cNvCxnSpPr>
            <a:cxnSpLocks/>
          </p:cNvCxnSpPr>
          <p:nvPr/>
        </p:nvCxnSpPr>
        <p:spPr>
          <a:xfrm>
            <a:off x="4020426" y="5529473"/>
            <a:ext cx="1531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169BD31-1F6B-F943-8668-46255D0139B5}"/>
              </a:ext>
            </a:extLst>
          </p:cNvPr>
          <p:cNvSpPr/>
          <p:nvPr/>
        </p:nvSpPr>
        <p:spPr>
          <a:xfrm>
            <a:off x="4850115" y="3960650"/>
            <a:ext cx="25546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dirty="0"/>
              <a:t>Propensity-matched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24919-14E7-A040-BD11-DE282277D7CD}"/>
              </a:ext>
            </a:extLst>
          </p:cNvPr>
          <p:cNvSpPr/>
          <p:nvPr/>
        </p:nvSpPr>
        <p:spPr>
          <a:xfrm>
            <a:off x="5938650" y="4944697"/>
            <a:ext cx="377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2966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981 0 " pathEditMode="relative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3" grpId="0" animBg="1"/>
      <p:bldP spid="14" grpId="0" animBg="1"/>
      <p:bldP spid="15" grpId="1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1166</Words>
  <Application>Microsoft Office PowerPoint</Application>
  <PresentationFormat>Custom</PresentationFormat>
  <Paragraphs>310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Lucida Sans Unicode</vt:lpstr>
      <vt:lpstr>Symbol</vt:lpstr>
      <vt:lpstr>Times New Roman</vt:lpstr>
      <vt:lpstr>Wingdings 3</vt:lpstr>
      <vt:lpstr>3_Office Theme</vt:lpstr>
      <vt:lpstr>2_Office Theme</vt:lpstr>
      <vt:lpstr>1_Office Theme</vt:lpstr>
      <vt:lpstr>1_Custom Design</vt:lpstr>
      <vt:lpstr>Custom Design</vt:lpstr>
      <vt:lpstr>4_Office Theme</vt:lpstr>
      <vt:lpstr> </vt:lpstr>
      <vt:lpstr>Disclosures</vt:lpstr>
      <vt:lpstr>Ruptured AAA (rAAA)</vt:lpstr>
      <vt:lpstr>EVAR Anatomic Constraints</vt:lpstr>
      <vt:lpstr>IFU Nonadherence</vt:lpstr>
      <vt:lpstr>Objectives</vt:lpstr>
      <vt:lpstr>Methods</vt:lpstr>
      <vt:lpstr>Methods</vt:lpstr>
      <vt:lpstr>Methods</vt:lpstr>
      <vt:lpstr>Methods</vt:lpstr>
      <vt:lpstr>rEVAR: cIFU vs nIFU</vt:lpstr>
      <vt:lpstr>rEVAR: cIFU vs nIFU</vt:lpstr>
      <vt:lpstr>rEVAR: cIFU vs nIFU</vt:lpstr>
      <vt:lpstr>rEVAR: 1-Year Survival</vt:lpstr>
      <vt:lpstr>P-matched: nIFU EVAR vs OSR</vt:lpstr>
      <vt:lpstr>P-matched: nIFU EVAR vs OSR</vt:lpstr>
      <vt:lpstr>P-matched: 1-Year Survival</vt:lpstr>
      <vt:lpstr>Predictors 30-day Mortality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Case Studies</dc:title>
  <dc:creator>Nadine Caputo</dc:creator>
  <cp:lastModifiedBy>Cheryl Jackson</cp:lastModifiedBy>
  <cp:revision>88</cp:revision>
  <dcterms:created xsi:type="dcterms:W3CDTF">2016-03-22T16:14:56Z</dcterms:created>
  <dcterms:modified xsi:type="dcterms:W3CDTF">2019-07-09T19:15:27Z</dcterms:modified>
</cp:coreProperties>
</file>