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9" r:id="rId2"/>
    <p:sldId id="258" r:id="rId3"/>
    <p:sldId id="261" r:id="rId4"/>
    <p:sldId id="288" r:id="rId5"/>
    <p:sldId id="303" r:id="rId6"/>
    <p:sldId id="300" r:id="rId7"/>
    <p:sldId id="301" r:id="rId8"/>
    <p:sldId id="290" r:id="rId9"/>
    <p:sldId id="296" r:id="rId10"/>
    <p:sldId id="304" r:id="rId11"/>
    <p:sldId id="305" r:id="rId12"/>
    <p:sldId id="287" r:id="rId13"/>
    <p:sldId id="270" r:id="rId14"/>
    <p:sldId id="308" r:id="rId15"/>
    <p:sldId id="306" r:id="rId16"/>
    <p:sldId id="271" r:id="rId17"/>
    <p:sldId id="299" r:id="rId18"/>
    <p:sldId id="30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289"/>
    <a:srgbClr val="646464"/>
    <a:srgbClr val="DC1A3B"/>
    <a:srgbClr val="D21A3B"/>
    <a:srgbClr val="EC1A3B"/>
    <a:srgbClr val="21436F"/>
    <a:srgbClr val="1B335B"/>
    <a:srgbClr val="1C9BC0"/>
    <a:srgbClr val="B54185"/>
    <a:srgbClr val="C2C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86"/>
  </p:normalViewPr>
  <p:slideViewPr>
    <p:cSldViewPr snapToGrid="0" snapToObjects="1">
      <p:cViewPr varScale="1">
        <p:scale>
          <a:sx n="151" d="100"/>
          <a:sy n="151" d="100"/>
        </p:scale>
        <p:origin x="51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9" d="100"/>
          <a:sy n="149" d="100"/>
        </p:scale>
        <p:origin x="48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7F292-4723-6D4C-B08F-80E667A912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16621C-3FC7-7145-968E-83FC0B2B37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9869B-5BF0-5843-BFE6-93680AB5FCA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FBFC9-8073-7244-9000-E377C0CDA2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ABB90-B605-2D41-920F-E4235AAF01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757F0-2E20-174C-9534-8EA8A7FD7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9D76B-F8D9-274B-AEEC-53BCABDD9B6E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388CC-DF7D-9F4B-A477-0C20116CA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2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6BEB52-CEF4-174F-A7B3-A11A6C596E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90" y="0"/>
            <a:ext cx="91474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3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B677-0EFD-744F-BDAF-B813880C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120655"/>
            <a:ext cx="2949575" cy="122378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69450D-6C86-9E4E-8C1D-E30C763A6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1120656"/>
            <a:ext cx="4629150" cy="32682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A2517-0CD0-FE4D-9647-7D00753B3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457450"/>
            <a:ext cx="2949575" cy="19446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0EBBC-3223-054D-97C6-7D206ED6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C90C0-1BA9-9640-AC8D-43E8FE33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FB5-5F6C-3C4C-A89D-6E943349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65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617259"/>
            <a:ext cx="9144000" cy="3526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400" b="1" i="0">
                <a:solidFill>
                  <a:srgbClr val="21436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47702" y="951932"/>
            <a:ext cx="6694795" cy="51179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275" b="0" i="0">
                <a:solidFill>
                  <a:srgbClr val="21436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5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Sid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127" y="1148065"/>
            <a:ext cx="6172200" cy="1092415"/>
          </a:xfrm>
        </p:spPr>
        <p:txBody>
          <a:bodyPr/>
          <a:lstStyle>
            <a:lvl1pPr marL="194667" indent="-194667">
              <a:buClr>
                <a:schemeClr val="accent1"/>
              </a:buClr>
              <a:buFont typeface="Arial"/>
              <a:buChar char="•"/>
              <a:defRPr/>
            </a:lvl1pPr>
            <a:lvl2pPr marL="421481" indent="-162521">
              <a:buClr>
                <a:schemeClr val="tx2"/>
              </a:buClr>
              <a:buSzPct val="113000"/>
              <a:buFont typeface="Arial"/>
              <a:buChar char="•"/>
              <a:defRPr/>
            </a:lvl2pPr>
            <a:lvl3pPr marL="649189" indent="-130373">
              <a:buClr>
                <a:schemeClr val="accent1"/>
              </a:buClr>
              <a:buSzPct val="51000"/>
              <a:buFont typeface="Wingdings" charset="2"/>
              <a:buChar char=""/>
              <a:defRPr/>
            </a:lvl3pPr>
            <a:lvl4pPr marL="901898" indent="-129481">
              <a:buSzPct val="79000"/>
              <a:buFont typeface=".AppleSystemUIFont"/>
              <a:buChar char="»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8650" y="671992"/>
            <a:ext cx="6743700" cy="276999"/>
          </a:xfrm>
          <a:noFill/>
        </p:spPr>
        <p:txBody>
          <a:bodyPr wrap="square" lIns="91440" anchor="b" anchorCtr="0">
            <a:spAutoFit/>
          </a:bodyPr>
          <a:lstStyle>
            <a:lvl1pPr algn="l">
              <a:lnSpc>
                <a:spcPct val="100000"/>
              </a:lnSpc>
              <a:defRPr sz="1800" b="1" i="0" cap="none">
                <a:solidFill>
                  <a:schemeClr val="tx2"/>
                </a:solidFill>
                <a:effectLst/>
                <a:latin typeface="Avenir Roman" charset="0"/>
                <a:cs typeface="Avenir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4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879612-21A6-5443-932D-418992990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9349C-C8A3-C147-ADF4-2F3A95504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8170" y="1223786"/>
            <a:ext cx="6302829" cy="1151532"/>
          </a:xfrm>
        </p:spPr>
        <p:txBody>
          <a:bodyPr anchor="b" anchorCtr="0">
            <a:normAutofit/>
          </a:bodyPr>
          <a:lstStyle>
            <a:lvl1pPr algn="l" fontAlgn="b">
              <a:lnSpc>
                <a:spcPts val="318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44C1C-E7B8-8E4E-BA17-853000CB14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8170" y="2513683"/>
            <a:ext cx="6302830" cy="109493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010D7-98E1-794A-B81B-3D776A65C797}"/>
              </a:ext>
            </a:extLst>
          </p:cNvPr>
          <p:cNvSpPr txBox="1"/>
          <p:nvPr userDrawn="1"/>
        </p:nvSpPr>
        <p:spPr>
          <a:xfrm>
            <a:off x="1698171" y="3746981"/>
            <a:ext cx="125128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PRESENTED BY: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7A2DF7-3660-9942-9FD8-6353D1AE3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519" y="4001360"/>
            <a:ext cx="6346230" cy="268333"/>
          </a:xfrm>
        </p:spPr>
        <p:txBody>
          <a:bodyPr tIns="0" bIns="0">
            <a:normAutofit/>
          </a:bodyPr>
          <a:lstStyle>
            <a:lvl1pPr marL="25400" indent="0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CCFEB2-0730-654B-8462-F8E5F7928F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8000" y="4283444"/>
            <a:ext cx="6345238" cy="529189"/>
          </a:xfrm>
        </p:spPr>
        <p:txBody>
          <a:bodyPr tIns="0">
            <a:normAutofit/>
          </a:bodyPr>
          <a:lstStyle>
            <a:lvl1pPr marL="2540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Position / Title</a:t>
            </a:r>
          </a:p>
        </p:txBody>
      </p:sp>
    </p:spTree>
    <p:extLst>
      <p:ext uri="{BB962C8B-B14F-4D97-AF65-F5344CB8AC3E}">
        <p14:creationId xmlns:p14="http://schemas.microsoft.com/office/powerpoint/2010/main" val="18274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3E85D-C2B1-4B45-85C5-D4BFE5828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123950"/>
            <a:ext cx="7886700" cy="731335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8D00-B99E-DF4D-B032-A66F5E840E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941500"/>
            <a:ext cx="7886700" cy="2809255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 marL="366713" indent="-153988">
              <a:tabLst/>
              <a:defRPr/>
            </a:lvl2pPr>
            <a:lvl3pPr marL="533400" indent="-142875">
              <a:tabLst/>
              <a:defRPr/>
            </a:lvl3pPr>
            <a:lvl4pPr marL="735013" indent="-142875">
              <a:tabLst/>
              <a:defRPr/>
            </a:lvl4pPr>
            <a:lvl5pPr marL="942975" indent="-142875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1C08F-86CB-0745-A9D3-D9CB4A51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8A0EB-C15E-9346-BAC5-D6E8E098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FB5-5F6C-3C4C-A89D-6E943349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865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3A660-4518-9148-B382-F2403E6ED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1" y="4856639"/>
            <a:ext cx="6679674" cy="2034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A7BF0E-20EA-DB40-8F7C-31CC3E397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52B69-0925-094F-9274-521F76B1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FB5-5F6C-3C4C-A89D-6E943349244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C82697-321F-D149-AD95-B151F9C99FA8}"/>
              </a:ext>
            </a:extLst>
          </p:cNvPr>
          <p:cNvSpPr/>
          <p:nvPr userDrawn="1"/>
        </p:nvSpPr>
        <p:spPr>
          <a:xfrm>
            <a:off x="2213811" y="8712"/>
            <a:ext cx="6930189" cy="5134787"/>
          </a:xfrm>
          <a:prstGeom prst="rect">
            <a:avLst/>
          </a:prstGeom>
          <a:solidFill>
            <a:srgbClr val="214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C72DF1F-5475-7545-A394-8CE683E6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328" y="770022"/>
            <a:ext cx="5614021" cy="14500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F5234-E0F7-764A-B4B3-E2D78E40E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6566" y="2509444"/>
            <a:ext cx="5614022" cy="2057794"/>
          </a:xfrm>
        </p:spPr>
        <p:txBody>
          <a:bodyPr>
            <a:normAutofit/>
          </a:bodyPr>
          <a:lstStyle>
            <a:lvl1pPr marL="0" indent="0" fontAlgn="t">
              <a:lnSpc>
                <a:spcPts val="27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34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CD80-848C-D54A-B0E2-CEB57F4D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3949"/>
            <a:ext cx="7886700" cy="708560"/>
          </a:xfrm>
        </p:spPr>
        <p:txBody>
          <a:bodyPr anchor="t" anchorCtr="0"/>
          <a:lstStyle>
            <a:lvl1pPr fontAlgn="t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E09F-CF5D-2C41-8613-3EEF1ECD7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52144"/>
            <a:ext cx="3867150" cy="27848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A5B99-4B7D-A343-955B-9A3D73E2C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2144"/>
            <a:ext cx="3867150" cy="27848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34C38-F97D-5B47-85E6-95B6B9FF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FDF75-AA9F-5644-9978-3CF0F433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FB5-5F6C-3C4C-A89D-6E943349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29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A7AB-31BA-BF4E-83D4-ED066F88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838325"/>
            <a:ext cx="7886700" cy="690086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4540E-C4AB-D74D-8237-44A1ECC515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238" y="1123950"/>
            <a:ext cx="3868737" cy="619125"/>
          </a:xfrm>
        </p:spPr>
        <p:txBody>
          <a:bodyPr tIns="0" bIns="0" anchor="t" anchorCtr="0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Left Column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0DF4A-4E7D-B142-A211-2C431175F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623661"/>
            <a:ext cx="3868737" cy="2018189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7B030-A316-F94C-BE6B-79157FF88A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123949"/>
            <a:ext cx="3887788" cy="619125"/>
          </a:xfrm>
        </p:spPr>
        <p:txBody>
          <a:bodyPr tIns="0" bIns="0" anchor="t" anchorCtr="0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Right Column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B22A9-1A1B-6446-9063-E5AE5D038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623661"/>
            <a:ext cx="3887788" cy="2018189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570BEB-D568-0640-95E2-B42E8BEC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AD13A3-B7AC-1041-B9D9-4FAA07FD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FB5-5F6C-3C4C-A89D-6E943349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1F4BE-82FA-B24A-A194-C406062B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3950"/>
            <a:ext cx="7886700" cy="73133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676B6-0882-214D-8FED-E0463EC7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874A1-07FE-1245-925E-C1B0F95B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FB5-5F6C-3C4C-A89D-6E943349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58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1F693-1890-724E-B26A-D32AFA6E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A3291-732C-9C4A-AC9D-08E2E06A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FB5-5F6C-3C4C-A89D-6E943349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7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79D7-F782-2B4D-9789-D1E58C5A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123949"/>
            <a:ext cx="2949575" cy="1206739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6DEBB-199D-9941-B0A7-AAE80908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1123949"/>
            <a:ext cx="4629150" cy="356630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5B58A-660F-F441-A529-F68227E96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457450"/>
            <a:ext cx="2949575" cy="206642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B1BF1-2F96-EE44-8600-DE82B2AC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E85A1-AF38-024A-8DF1-626183A2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1AFB5-5F6C-3C4C-A89D-6E943349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4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D8946E-BFF8-AC45-B488-0351DEDF94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4010025"/>
            <a:ext cx="9144000" cy="11334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50F3B9-4975-A745-9655-FCF35DAC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6476"/>
            <a:ext cx="7886700" cy="7313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367A0-0FEB-9340-BA53-482C9312A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72750"/>
            <a:ext cx="7886700" cy="2850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7B732-38D7-4442-96C9-9D74E2E97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4880087"/>
            <a:ext cx="6679674" cy="203498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1F3BD-BD46-0747-ADB3-07DB75380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55213" y="4880087"/>
            <a:ext cx="515639" cy="203498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r">
              <a:defRPr sz="900" b="1" i="0">
                <a:solidFill>
                  <a:srgbClr val="2143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91AFB5-5F6C-3C4C-A89D-6E9433492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7FAE68-FDD9-144E-B648-41E741D2534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3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71" r:id="rId11"/>
    <p:sldLayoutId id="2147483683" r:id="rId12"/>
  </p:sldLayoutIdLst>
  <p:txStyles>
    <p:titleStyle>
      <a:lvl1pPr algn="l" defTabSz="914400" rtl="0" eaLnBrk="1" fontAlgn="t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21436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5738" indent="-160338" algn="l" defTabSz="914400" rtl="0" eaLnBrk="1" latinLnBrk="0" hangingPunct="1">
        <a:lnSpc>
          <a:spcPct val="90000"/>
        </a:lnSpc>
        <a:spcBef>
          <a:spcPts val="1000"/>
        </a:spcBef>
        <a:buClr>
          <a:srgbClr val="DC1A3B"/>
        </a:buClr>
        <a:buFont typeface="Wingdings" pitchFamily="2" charset="2"/>
        <a:buChar char="§"/>
        <a:tabLst/>
        <a:defRPr sz="1800" b="1" i="0" kern="1200">
          <a:solidFill>
            <a:srgbClr val="DC1A3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1963" indent="-17462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tabLst/>
        <a:defRPr sz="1600" b="1" i="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375" indent="-139700" algn="l" defTabSz="914400" rtl="0" eaLnBrk="1" latinLnBrk="0" hangingPunct="1">
        <a:lnSpc>
          <a:spcPct val="90000"/>
        </a:lnSpc>
        <a:spcBef>
          <a:spcPts val="500"/>
        </a:spcBef>
        <a:buClr>
          <a:srgbClr val="1C9BC0"/>
        </a:buClr>
        <a:buFont typeface="Arial" panose="020B0604020202020204" pitchFamily="34" charset="0"/>
        <a:buChar char="•"/>
        <a:tabLst/>
        <a:defRPr sz="1600" b="0" i="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93775" indent="-131763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400" b="0" i="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52538" indent="-131763" algn="l" defTabSz="914400" rtl="0" eaLnBrk="1" latinLnBrk="0" hangingPunct="1">
        <a:lnSpc>
          <a:spcPct val="90000"/>
        </a:lnSpc>
        <a:spcBef>
          <a:spcPts val="500"/>
        </a:spcBef>
        <a:buClr>
          <a:srgbClr val="DC1A3B"/>
        </a:buClr>
        <a:buFont typeface="Arial" panose="020B0604020202020204" pitchFamily="34" charset="0"/>
        <a:buChar char="•"/>
        <a:tabLst/>
        <a:defRPr sz="1400" b="0" i="0" kern="1200">
          <a:solidFill>
            <a:srgbClr val="64646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74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CCA Evaluation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17640" r="19053" b="12051"/>
          <a:stretch/>
        </p:blipFill>
        <p:spPr bwMode="auto">
          <a:xfrm>
            <a:off x="0" y="1567887"/>
            <a:ext cx="420825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1" t="16653" r="19054" b="15386"/>
          <a:stretch/>
        </p:blipFill>
        <p:spPr bwMode="auto">
          <a:xfrm>
            <a:off x="4100052" y="993058"/>
            <a:ext cx="4686300" cy="395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6921" y="196277"/>
            <a:ext cx="7886700" cy="7313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21436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Anatomical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334393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t="11368" r="18669" b="11025"/>
          <a:stretch/>
        </p:blipFill>
        <p:spPr bwMode="auto">
          <a:xfrm>
            <a:off x="87261" y="722671"/>
            <a:ext cx="417010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89437" y="91532"/>
            <a:ext cx="7886700" cy="7313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21436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Anatomical Considerations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2787" y="602303"/>
            <a:ext cx="3263504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813" y="1546200"/>
            <a:ext cx="271370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7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22" t="26927" r="12494" b="18350"/>
          <a:stretch/>
        </p:blipFill>
        <p:spPr>
          <a:xfrm>
            <a:off x="619760" y="35560"/>
            <a:ext cx="6223492" cy="2088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39" t="36094" r="2134" b="18350"/>
          <a:stretch/>
        </p:blipFill>
        <p:spPr>
          <a:xfrm>
            <a:off x="334297" y="1995947"/>
            <a:ext cx="8367252" cy="296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7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017" y="130892"/>
            <a:ext cx="7886700" cy="731335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Tips for Technical Success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28" y="1233577"/>
            <a:ext cx="7886700" cy="3564565"/>
          </a:xfrm>
        </p:spPr>
        <p:txBody>
          <a:bodyPr>
            <a:normAutofit lnSpcReduction="10000"/>
          </a:bodyPr>
          <a:lstStyle/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Choose incision you are comfortable with Vertical or horizontal incision </a:t>
            </a:r>
          </a:p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Adequate </a:t>
            </a:r>
            <a:r>
              <a:rPr lang="en-US" sz="2000" b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heparinization</a:t>
            </a:r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2000" b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Anticoagulate</a:t>
            </a:r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when you start exposure of CCA</a:t>
            </a:r>
          </a:p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Accessing the common carotid artery – Fresh needle, marker wire, micro sheath </a:t>
            </a:r>
          </a:p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Vascular control – </a:t>
            </a:r>
          </a:p>
          <a:p>
            <a:pPr lvl="1"/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Umbilical tape v/s vessel loop v/s Clamp </a:t>
            </a:r>
          </a:p>
          <a:p>
            <a:pPr lvl="1"/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Stabilizing the vessel during access </a:t>
            </a:r>
          </a:p>
          <a:p>
            <a:pPr lvl="1"/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Sustained counter traction when inserting sheath</a:t>
            </a:r>
          </a:p>
          <a:p>
            <a:pPr lvl="1"/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tourniquets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4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9368"/>
            <a:ext cx="7886700" cy="3541387"/>
          </a:xfrm>
        </p:spPr>
        <p:txBody>
          <a:bodyPr>
            <a:normAutofit/>
          </a:bodyPr>
          <a:lstStyle/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Adequate Pre dilatation</a:t>
            </a:r>
          </a:p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Appropriate stent size selection </a:t>
            </a:r>
          </a:p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DAPT – Pre and Post Procedure</a:t>
            </a:r>
          </a:p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Intra op hemodynamics – Atropine and </a:t>
            </a:r>
            <a:r>
              <a:rPr lang="en-US" sz="2000" b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Glycopyrolate</a:t>
            </a:r>
            <a:endParaRPr lang="en-US" sz="2000" b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Continue Active and Passive flow reversal after procedure </a:t>
            </a:r>
          </a:p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Ensure no air embolization during the injections</a:t>
            </a:r>
          </a:p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Protamine at the completion of the procedure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4017" y="130892"/>
            <a:ext cx="7886700" cy="7313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21436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Tips for Technical Success </a:t>
            </a:r>
            <a:endParaRPr lang="en-US" sz="2800" b="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6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475635" y="794693"/>
            <a:ext cx="3962400" cy="273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325329" y="1363736"/>
            <a:ext cx="3962400" cy="287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88" y="1044188"/>
            <a:ext cx="270556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6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11" y="130892"/>
            <a:ext cx="7886700" cy="731335"/>
          </a:xfrm>
        </p:spPr>
        <p:txBody>
          <a:bodyPr>
            <a:normAutofit/>
          </a:bodyPr>
          <a:lstStyle/>
          <a:p>
            <a:r>
              <a:rPr lang="en-US" sz="32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if you dissect the CCA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57" y="1204081"/>
            <a:ext cx="7886700" cy="2809255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if you end up in dissection </a:t>
            </a:r>
          </a:p>
          <a:p>
            <a:pPr lvl="1"/>
            <a:r>
              <a:rPr lang="en-US" sz="24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Abandon the access if only a micro sheath and re access the vessel fresh </a:t>
            </a:r>
          </a:p>
          <a:p>
            <a:pPr lvl="1"/>
            <a:r>
              <a:rPr lang="en-US" sz="24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Getting back to true lumen and maintain a wire access </a:t>
            </a:r>
          </a:p>
          <a:p>
            <a:pPr lvl="1"/>
            <a:r>
              <a:rPr lang="en-US" sz="24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Stent across the dissection </a:t>
            </a:r>
          </a:p>
          <a:p>
            <a:r>
              <a:rPr lang="en-US" sz="24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you cannot get back to true lumen- open conversion </a:t>
            </a:r>
          </a:p>
        </p:txBody>
      </p:sp>
    </p:spTree>
    <p:extLst>
      <p:ext uri="{BB962C8B-B14F-4D97-AF65-F5344CB8AC3E}">
        <p14:creationId xmlns:p14="http://schemas.microsoft.com/office/powerpoint/2010/main" val="416035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11" y="170221"/>
            <a:ext cx="7886700" cy="731335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Segoe UI" panose="020B0502040204020203" pitchFamily="34" charset="0"/>
                <a:cs typeface="Segoe UI" panose="020B0502040204020203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88" y="1076261"/>
            <a:ext cx="7886700" cy="2809255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Dissection of CCA is unique , unusual complication for TCAR</a:t>
            </a:r>
          </a:p>
          <a:p>
            <a:r>
              <a:rPr lang="en-US" sz="24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Limits technical success</a:t>
            </a:r>
          </a:p>
          <a:p>
            <a:r>
              <a:rPr lang="en-US" sz="24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Mitigated by proper patient selection, attention to details during sheath placement </a:t>
            </a:r>
          </a:p>
          <a:p>
            <a:r>
              <a:rPr lang="en-US" sz="24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prepared to manage dissection complication by additional stent placement </a:t>
            </a:r>
          </a:p>
        </p:txBody>
      </p:sp>
    </p:spTree>
    <p:extLst>
      <p:ext uri="{BB962C8B-B14F-4D97-AF65-F5344CB8AC3E}">
        <p14:creationId xmlns:p14="http://schemas.microsoft.com/office/powerpoint/2010/main" val="2405387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0" y="1026160"/>
            <a:ext cx="5384007" cy="3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9640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2C458-B50D-4B44-B9AF-147173E11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904" y="1223786"/>
            <a:ext cx="7116096" cy="1151532"/>
          </a:xfrm>
        </p:spPr>
        <p:txBody>
          <a:bodyPr>
            <a:normAutofit/>
          </a:bodyPr>
          <a:lstStyle/>
          <a:p>
            <a:r>
              <a:rPr lang="en-US" b="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Transcarotid</a:t>
            </a:r>
            <a:r>
              <a:rPr lang="en-US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Artery Revascularization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EDABE-A99D-DD48-B2B7-BD46C69B5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170" y="2513683"/>
            <a:ext cx="6302830" cy="47532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Technique : Preventing Dissection Complications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B122C-7EF7-3047-9D22-D1C2EFE05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Dr.Raghu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Motaganahalli  MD FRCS FACS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C953B-C962-674F-A828-31A498F261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8519" y="4266272"/>
            <a:ext cx="3628103" cy="721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Associate Professor of Surgery </a:t>
            </a:r>
          </a:p>
          <a:p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Division of Vascular Surgery </a:t>
            </a:r>
          </a:p>
          <a:p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Indiana University School of Medicine </a:t>
            </a:r>
          </a:p>
        </p:txBody>
      </p:sp>
    </p:spTree>
    <p:extLst>
      <p:ext uri="{BB962C8B-B14F-4D97-AF65-F5344CB8AC3E}">
        <p14:creationId xmlns:p14="http://schemas.microsoft.com/office/powerpoint/2010/main" val="154130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002060"/>
                </a:solidFill>
              </a:rPr>
              <a:t>Consultant- Silk Road Medical </a:t>
            </a:r>
            <a:r>
              <a:rPr lang="en-US" b="0" dirty="0" err="1">
                <a:solidFill>
                  <a:srgbClr val="002060"/>
                </a:solidFill>
              </a:rPr>
              <a:t>inc</a:t>
            </a:r>
            <a:r>
              <a:rPr lang="en-US" b="0" dirty="0">
                <a:solidFill>
                  <a:srgbClr val="002060"/>
                </a:solidFill>
              </a:rPr>
              <a:t> .</a:t>
            </a:r>
          </a:p>
          <a:p>
            <a:pPr lvl="1"/>
            <a:r>
              <a:rPr lang="en-US" b="0" dirty="0">
                <a:solidFill>
                  <a:srgbClr val="002060"/>
                </a:solidFill>
              </a:rPr>
              <a:t>Teaching , Proctor- Do not receive any direct remuneration  </a:t>
            </a:r>
          </a:p>
        </p:txBody>
      </p:sp>
    </p:spTree>
    <p:extLst>
      <p:ext uri="{BB962C8B-B14F-4D97-AF65-F5344CB8AC3E}">
        <p14:creationId xmlns:p14="http://schemas.microsoft.com/office/powerpoint/2010/main" val="77562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99" y="121060"/>
            <a:ext cx="7030678" cy="731335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Segoe UI" panose="020B0502040204020203" pitchFamily="34" charset="0"/>
                <a:cs typeface="Segoe UI" panose="020B0502040204020203" pitchFamily="34" charset="0"/>
              </a:rPr>
              <a:t>Emerging Role for TCAR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17" y="1046764"/>
            <a:ext cx="7886700" cy="3299094"/>
          </a:xfrm>
        </p:spPr>
        <p:txBody>
          <a:bodyPr>
            <a:noAutofit/>
          </a:bodyPr>
          <a:lstStyle/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TCAR has emerged as an alternative option for carotid revascularization </a:t>
            </a:r>
          </a:p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Early results from single center , Multicenter, outcomes using VQI data base (TCAR- Surveillance Project ) , Clinical trials ( Roadster-1, Roadster-2 ) have consistent results </a:t>
            </a:r>
          </a:p>
          <a:p>
            <a:pPr lvl="1"/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Superior to CAS in terms of Stroke</a:t>
            </a:r>
          </a:p>
          <a:p>
            <a:pPr lvl="1"/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Comparable results to those derived from CEA</a:t>
            </a:r>
          </a:p>
          <a:p>
            <a:pPr lvl="1"/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Reduced length of procedure, contrast use, </a:t>
            </a:r>
          </a:p>
          <a:p>
            <a:pPr lvl="1"/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 risk for cranial nerve injuries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80" y="2516443"/>
            <a:ext cx="2875018" cy="182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68180" y="4045776"/>
            <a:ext cx="287501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i="1" dirty="0"/>
              <a:t>J </a:t>
            </a:r>
            <a:r>
              <a:rPr lang="en-US" sz="1350" b="1" i="1" dirty="0" err="1"/>
              <a:t>Vasc</a:t>
            </a:r>
            <a:r>
              <a:rPr lang="en-US" sz="1350" b="1" i="1" dirty="0"/>
              <a:t> </a:t>
            </a:r>
            <a:r>
              <a:rPr lang="en-US" sz="1350" b="1" i="1" dirty="0" err="1"/>
              <a:t>Surg</a:t>
            </a:r>
            <a:r>
              <a:rPr lang="en-US" sz="1350" b="1" i="1" dirty="0"/>
              <a:t> 2015;62:1227-35</a:t>
            </a:r>
            <a:r>
              <a:rPr lang="en-US" sz="13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091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8" t="6763" r="22045" b="859"/>
          <a:stretch/>
        </p:blipFill>
        <p:spPr>
          <a:xfrm>
            <a:off x="255638" y="216310"/>
            <a:ext cx="2939845" cy="46801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4" t="4206" r="22091" b="4803"/>
          <a:stretch/>
        </p:blipFill>
        <p:spPr>
          <a:xfrm>
            <a:off x="4778477" y="216309"/>
            <a:ext cx="2920181" cy="4680155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23" y="1400739"/>
            <a:ext cx="1580554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3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7" t="4036" r="8169" b="4285"/>
          <a:stretch/>
        </p:blipFill>
        <p:spPr>
          <a:xfrm>
            <a:off x="4404852" y="167148"/>
            <a:ext cx="3234811" cy="47883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3249" r="13298" b="3656"/>
          <a:stretch/>
        </p:blipFill>
        <p:spPr>
          <a:xfrm>
            <a:off x="924232" y="167148"/>
            <a:ext cx="3480620" cy="47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3294" r="13106" b="5256"/>
          <a:stretch/>
        </p:blipFill>
        <p:spPr>
          <a:xfrm>
            <a:off x="481782" y="167148"/>
            <a:ext cx="3588774" cy="464082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r="13920" b="1486"/>
          <a:stretch/>
        </p:blipFill>
        <p:spPr>
          <a:xfrm>
            <a:off x="4257367" y="167148"/>
            <a:ext cx="3539614" cy="4562167"/>
          </a:xfrm>
        </p:spPr>
      </p:pic>
    </p:spTree>
    <p:extLst>
      <p:ext uri="{BB962C8B-B14F-4D97-AF65-F5344CB8AC3E}">
        <p14:creationId xmlns:p14="http://schemas.microsoft.com/office/powerpoint/2010/main" val="150898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617845" y="1711614"/>
            <a:ext cx="4629150" cy="819311"/>
          </a:xfrm>
        </p:spPr>
        <p:txBody>
          <a:bodyPr/>
          <a:lstStyle/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53729" y="127819"/>
            <a:ext cx="6390968" cy="58440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700" b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CCA- Dissection Rates- ROADSTER1 Study </a:t>
            </a: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/>
          </p:nvPr>
        </p:nvGraphicFramePr>
        <p:xfrm>
          <a:off x="1448093" y="1543050"/>
          <a:ext cx="5986464" cy="26860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555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R1 Site Reported</a:t>
                      </a:r>
                    </a:p>
                    <a:p>
                      <a:pPr algn="ctr"/>
                      <a:r>
                        <a:rPr lang="en-US" sz="21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(12/286)</a:t>
                      </a:r>
                    </a:p>
                  </a:txBody>
                  <a:tcPr marL="51435" marR="51435" marT="25718" marB="2571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R1 Plus</a:t>
                      </a:r>
                      <a:r>
                        <a:rPr lang="en-US" sz="2100" baseline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Core Lab</a:t>
                      </a:r>
                    </a:p>
                    <a:p>
                      <a:pPr algn="ctr"/>
                      <a:r>
                        <a:rPr lang="en-US" sz="2100" baseline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(21/286)</a:t>
                      </a:r>
                    </a:p>
                  </a:txBody>
                  <a:tcPr marL="51435" marR="51435" marT="25718" marB="25718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611"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All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4.2%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7.3%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535"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Serious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2.1%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2.1%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Convert</a:t>
                      </a:r>
                      <a:r>
                        <a:rPr lang="en-US" sz="2100" baseline="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to CEA</a:t>
                      </a:r>
                      <a:endParaRPr lang="en-US" sz="21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0.3%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0.3%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8093" y="4629150"/>
            <a:ext cx="599959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13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Conversion to CEA is a sub-set of serious dissections.</a:t>
            </a:r>
          </a:p>
        </p:txBody>
      </p:sp>
    </p:spTree>
    <p:extLst>
      <p:ext uri="{BB962C8B-B14F-4D97-AF65-F5344CB8AC3E}">
        <p14:creationId xmlns:p14="http://schemas.microsoft.com/office/powerpoint/2010/main" val="20077315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60" y="111228"/>
            <a:ext cx="7138834" cy="731335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Segoe UI" panose="020B0502040204020203" pitchFamily="34" charset="0"/>
                <a:cs typeface="Segoe UI" panose="020B0502040204020203" pitchFamily="34" charset="0"/>
              </a:rPr>
              <a:t>Optimizing Results from TCAR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26" y="2174738"/>
            <a:ext cx="7886700" cy="2298939"/>
          </a:xfrm>
        </p:spPr>
        <p:txBody>
          <a:bodyPr>
            <a:normAutofit/>
          </a:bodyPr>
          <a:lstStyle/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Acceptable CCA = Stable sheath placement </a:t>
            </a:r>
          </a:p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Stable sheath = robust flow reversal</a:t>
            </a:r>
          </a:p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Robust flow reversal = Embolic protection </a:t>
            </a:r>
          </a:p>
          <a:p>
            <a:r>
              <a:rPr lang="en-US" sz="2000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Embolic protection = reduced risk of stroke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326" y="1031597"/>
            <a:ext cx="7777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Technical success hinges upon obtaining a safe and secure access to common carotid artery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40" y="2263026"/>
            <a:ext cx="3274142" cy="239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60408" y="4372461"/>
            <a:ext cx="268359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i="1" dirty="0"/>
              <a:t>J </a:t>
            </a:r>
            <a:r>
              <a:rPr lang="en-US" sz="1350" b="1" i="1" dirty="0" err="1"/>
              <a:t>Vasc</a:t>
            </a:r>
            <a:r>
              <a:rPr lang="en-US" sz="1350" b="1" i="1" dirty="0"/>
              <a:t> </a:t>
            </a:r>
            <a:r>
              <a:rPr lang="en-US" sz="1350" b="1" i="1" dirty="0" err="1"/>
              <a:t>Surg</a:t>
            </a:r>
            <a:r>
              <a:rPr lang="en-US" sz="1350" b="1" i="1" dirty="0"/>
              <a:t> 2015;62:1227-35</a:t>
            </a:r>
            <a:r>
              <a:rPr lang="en-US" sz="13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90343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33">
      <a:dk1>
        <a:srgbClr val="000000"/>
      </a:dk1>
      <a:lt1>
        <a:srgbClr val="FFFFFF"/>
      </a:lt1>
      <a:dk2>
        <a:srgbClr val="20426E"/>
      </a:dk2>
      <a:lt2>
        <a:srgbClr val="E7E6E6"/>
      </a:lt2>
      <a:accent1>
        <a:srgbClr val="DB193A"/>
      </a:accent1>
      <a:accent2>
        <a:srgbClr val="2BABE2"/>
      </a:accent2>
      <a:accent3>
        <a:srgbClr val="A5A5A5"/>
      </a:accent3>
      <a:accent4>
        <a:srgbClr val="FFC000"/>
      </a:accent4>
      <a:accent5>
        <a:srgbClr val="5B9BD5"/>
      </a:accent5>
      <a:accent6>
        <a:srgbClr val="87BB7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s_vam19_16x9ppt_06" id="{ED8812AD-4F22-1847-85EB-94701E69B55B}" vid="{14CC9861-92B5-B94A-B184-C9F781A998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(1)</Template>
  <TotalTime>397</TotalTime>
  <Words>423</Words>
  <Application>Microsoft Office PowerPoint</Application>
  <PresentationFormat>On-screen Show (16:9)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.AppleSystemUIFont</vt:lpstr>
      <vt:lpstr>Arial</vt:lpstr>
      <vt:lpstr>Avenir Roman</vt:lpstr>
      <vt:lpstr>Calibri</vt:lpstr>
      <vt:lpstr>Helvetica</vt:lpstr>
      <vt:lpstr>Segoe UI</vt:lpstr>
      <vt:lpstr>System Font Regular</vt:lpstr>
      <vt:lpstr>Wingdings</vt:lpstr>
      <vt:lpstr>Custom Design</vt:lpstr>
      <vt:lpstr>PowerPoint Presentation</vt:lpstr>
      <vt:lpstr>Transcarotid Artery Revascularization  </vt:lpstr>
      <vt:lpstr>Disclosures</vt:lpstr>
      <vt:lpstr>Emerging Role for TCAR</vt:lpstr>
      <vt:lpstr>PowerPoint Presentation</vt:lpstr>
      <vt:lpstr>PowerPoint Presentation</vt:lpstr>
      <vt:lpstr>PowerPoint Presentation</vt:lpstr>
      <vt:lpstr>CCA- Dissection Rates- ROADSTER1 Study </vt:lpstr>
      <vt:lpstr>Optimizing Results from TCAR</vt:lpstr>
      <vt:lpstr>CCA Evaluation </vt:lpstr>
      <vt:lpstr>PowerPoint Presentation</vt:lpstr>
      <vt:lpstr>PowerPoint Presentation</vt:lpstr>
      <vt:lpstr>Additional Tips for Technical Success </vt:lpstr>
      <vt:lpstr>PowerPoint Presentation</vt:lpstr>
      <vt:lpstr>PowerPoint Presentation</vt:lpstr>
      <vt:lpstr>What if you dissect the CCA ?</vt:lpstr>
      <vt:lpstr>Summary</vt:lpstr>
      <vt:lpstr>PowerPoint Presentation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Motaganahalli, Raghu</dc:creator>
  <cp:lastModifiedBy>Cheryl Jackson</cp:lastModifiedBy>
  <cp:revision>32</cp:revision>
  <dcterms:created xsi:type="dcterms:W3CDTF">2019-06-01T22:36:11Z</dcterms:created>
  <dcterms:modified xsi:type="dcterms:W3CDTF">2019-07-09T19:06:03Z</dcterms:modified>
</cp:coreProperties>
</file>