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7" r:id="rId2"/>
    <p:sldMasterId id="2147483684" r:id="rId3"/>
    <p:sldMasterId id="2147483672" r:id="rId4"/>
    <p:sldMasterId id="2147483660" r:id="rId5"/>
    <p:sldMasterId id="2147483723" r:id="rId6"/>
  </p:sldMasterIdLst>
  <p:notesMasterIdLst>
    <p:notesMasterId r:id="rId45"/>
  </p:notesMasterIdLst>
  <p:sldIdLst>
    <p:sldId id="324" r:id="rId7"/>
    <p:sldId id="464" r:id="rId8"/>
    <p:sldId id="283" r:id="rId9"/>
    <p:sldId id="816" r:id="rId10"/>
    <p:sldId id="278" r:id="rId11"/>
    <p:sldId id="657" r:id="rId12"/>
    <p:sldId id="490" r:id="rId13"/>
    <p:sldId id="393" r:id="rId14"/>
    <p:sldId id="345" r:id="rId15"/>
    <p:sldId id="391" r:id="rId16"/>
    <p:sldId id="348" r:id="rId17"/>
    <p:sldId id="654" r:id="rId18"/>
    <p:sldId id="655" r:id="rId19"/>
    <p:sldId id="806" r:id="rId20"/>
    <p:sldId id="808" r:id="rId21"/>
    <p:sldId id="331" r:id="rId22"/>
    <p:sldId id="653" r:id="rId23"/>
    <p:sldId id="378" r:id="rId24"/>
    <p:sldId id="379" r:id="rId25"/>
    <p:sldId id="649" r:id="rId26"/>
    <p:sldId id="638" r:id="rId27"/>
    <p:sldId id="648" r:id="rId28"/>
    <p:sldId id="817" r:id="rId29"/>
    <p:sldId id="798" r:id="rId30"/>
    <p:sldId id="683" r:id="rId31"/>
    <p:sldId id="386" r:id="rId32"/>
    <p:sldId id="658" r:id="rId33"/>
    <p:sldId id="673" r:id="rId34"/>
    <p:sldId id="676" r:id="rId35"/>
    <p:sldId id="854" r:id="rId36"/>
    <p:sldId id="674" r:id="rId37"/>
    <p:sldId id="656" r:id="rId38"/>
    <p:sldId id="814" r:id="rId39"/>
    <p:sldId id="285" r:id="rId40"/>
    <p:sldId id="729" r:id="rId41"/>
    <p:sldId id="821" r:id="rId42"/>
    <p:sldId id="670" r:id="rId43"/>
    <p:sldId id="284" r:id="rId44"/>
  </p:sldIdLst>
  <p:sldSz cx="91805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86681"/>
  </p:normalViewPr>
  <p:slideViewPr>
    <p:cSldViewPr snapToGrid="0">
      <p:cViewPr varScale="1">
        <p:scale>
          <a:sx n="59" d="100"/>
          <a:sy n="59" d="100"/>
        </p:scale>
        <p:origin x="1472" y="44"/>
      </p:cViewPr>
      <p:guideLst>
        <p:guide orient="horz" pos="2160"/>
        <p:guide pos="2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Users\jcorrea\Desktop\VQI%20Volumes%20MAST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44993324432594E-2"/>
          <c:y val="4.1055718475073305E-2"/>
          <c:w val="0.86381842456608815"/>
          <c:h val="0.83550016131834315"/>
        </c:manualLayout>
      </c:layout>
      <c:barChart>
        <c:barDir val="col"/>
        <c:grouping val="clustered"/>
        <c:varyColors val="0"/>
        <c:ser>
          <c:idx val="0"/>
          <c:order val="0"/>
          <c:tx>
            <c:strRef>
              <c:f>Sheet1!$B$1</c:f>
              <c:strCache>
                <c:ptCount val="1"/>
                <c:pt idx="0">
                  <c:v>Transfemoral CAS</c:v>
                </c:pt>
              </c:strCache>
            </c:strRef>
          </c:tx>
          <c:spPr>
            <a:solidFill>
              <a:srgbClr val="215968"/>
            </a:solidFill>
            <a:ln w="12191">
              <a:noFill/>
            </a:ln>
          </c:spPr>
          <c:invertIfNegative val="0"/>
          <c:cat>
            <c:strRef>
              <c:f>Sheet1!$A$2:$A$4</c:f>
              <c:strCache>
                <c:ptCount val="3"/>
                <c:pt idx="0">
                  <c:v>Day 0</c:v>
                </c:pt>
                <c:pt idx="1">
                  <c:v>Day 1-7</c:v>
                </c:pt>
                <c:pt idx="2">
                  <c:v>Day 8-30</c:v>
                </c:pt>
              </c:strCache>
            </c:strRef>
          </c:cat>
          <c:val>
            <c:numRef>
              <c:f>Sheet1!$B$2:$B$4</c:f>
              <c:numCache>
                <c:formatCode>General</c:formatCode>
                <c:ptCount val="3"/>
                <c:pt idx="0">
                  <c:v>29</c:v>
                </c:pt>
                <c:pt idx="1">
                  <c:v>10</c:v>
                </c:pt>
                <c:pt idx="2">
                  <c:v>9</c:v>
                </c:pt>
              </c:numCache>
            </c:numRef>
          </c:val>
          <c:extLst>
            <c:ext xmlns:c16="http://schemas.microsoft.com/office/drawing/2014/chart" uri="{C3380CC4-5D6E-409C-BE32-E72D297353CC}">
              <c16:uniqueId val="{00000000-2542-9144-918E-662F1169B073}"/>
            </c:ext>
          </c:extLst>
        </c:ser>
        <c:ser>
          <c:idx val="1"/>
          <c:order val="1"/>
          <c:tx>
            <c:strRef>
              <c:f>Sheet1!$C$1</c:f>
              <c:strCache>
                <c:ptCount val="1"/>
                <c:pt idx="0">
                  <c:v>CEA</c:v>
                </c:pt>
              </c:strCache>
            </c:strRef>
          </c:tx>
          <c:spPr>
            <a:solidFill>
              <a:srgbClr val="F35B22">
                <a:alpha val="80000"/>
              </a:srgbClr>
            </a:solidFill>
            <a:ln w="12191">
              <a:noFill/>
            </a:ln>
          </c:spPr>
          <c:invertIfNegative val="0"/>
          <c:cat>
            <c:strRef>
              <c:f>Sheet1!$A$2:$A$4</c:f>
              <c:strCache>
                <c:ptCount val="3"/>
                <c:pt idx="0">
                  <c:v>Day 0</c:v>
                </c:pt>
                <c:pt idx="1">
                  <c:v>Day 1-7</c:v>
                </c:pt>
                <c:pt idx="2">
                  <c:v>Day 8-30</c:v>
                </c:pt>
              </c:strCache>
            </c:strRef>
          </c:cat>
          <c:val>
            <c:numRef>
              <c:f>Sheet1!$C$2:$C$4</c:f>
              <c:numCache>
                <c:formatCode>General</c:formatCode>
                <c:ptCount val="3"/>
                <c:pt idx="0">
                  <c:v>9</c:v>
                </c:pt>
                <c:pt idx="1">
                  <c:v>7</c:v>
                </c:pt>
                <c:pt idx="2">
                  <c:v>5</c:v>
                </c:pt>
              </c:numCache>
            </c:numRef>
          </c:val>
          <c:extLst>
            <c:ext xmlns:c16="http://schemas.microsoft.com/office/drawing/2014/chart" uri="{C3380CC4-5D6E-409C-BE32-E72D297353CC}">
              <c16:uniqueId val="{00000001-2542-9144-918E-662F1169B073}"/>
            </c:ext>
          </c:extLst>
        </c:ser>
        <c:dLbls>
          <c:showLegendKey val="0"/>
          <c:showVal val="0"/>
          <c:showCatName val="0"/>
          <c:showSerName val="0"/>
          <c:showPercent val="0"/>
          <c:showBubbleSize val="0"/>
        </c:dLbls>
        <c:gapWidth val="80"/>
        <c:overlap val="25"/>
        <c:axId val="507100424"/>
        <c:axId val="507100816"/>
      </c:barChart>
      <c:catAx>
        <c:axId val="507100424"/>
        <c:scaling>
          <c:orientation val="minMax"/>
        </c:scaling>
        <c:delete val="0"/>
        <c:axPos val="b"/>
        <c:numFmt formatCode="General" sourceLinked="0"/>
        <c:majorTickMark val="none"/>
        <c:minorTickMark val="none"/>
        <c:tickLblPos val="nextTo"/>
        <c:spPr>
          <a:ln w="1524">
            <a:solidFill>
              <a:srgbClr val="C0C0C0"/>
            </a:solidFill>
            <a:prstDash val="solid"/>
          </a:ln>
        </c:spPr>
        <c:txPr>
          <a:bodyPr rot="0" vert="horz"/>
          <a:lstStyle/>
          <a:p>
            <a:pPr>
              <a:defRPr sz="1800">
                <a:latin typeface="+mj-lt"/>
              </a:defRPr>
            </a:pPr>
            <a:endParaRPr lang="en-US"/>
          </a:p>
        </c:txPr>
        <c:crossAx val="507100816"/>
        <c:crosses val="autoZero"/>
        <c:auto val="1"/>
        <c:lblAlgn val="ctr"/>
        <c:lblOffset val="100"/>
        <c:noMultiLvlLbl val="0"/>
      </c:catAx>
      <c:valAx>
        <c:axId val="507100816"/>
        <c:scaling>
          <c:orientation val="minMax"/>
        </c:scaling>
        <c:delete val="0"/>
        <c:axPos val="l"/>
        <c:majorGridlines>
          <c:spPr>
            <a:ln w="1524">
              <a:solidFill>
                <a:srgbClr val="FFFFFF"/>
              </a:solidFill>
              <a:prstDash val="solid"/>
            </a:ln>
          </c:spPr>
        </c:majorGridlines>
        <c:numFmt formatCode="General" sourceLinked="1"/>
        <c:majorTickMark val="none"/>
        <c:minorTickMark val="none"/>
        <c:tickLblPos val="nextTo"/>
        <c:spPr>
          <a:ln w="3048">
            <a:noFill/>
          </a:ln>
        </c:spPr>
        <c:txPr>
          <a:bodyPr rot="0" vert="horz"/>
          <a:lstStyle/>
          <a:p>
            <a:pPr>
              <a:defRPr sz="1600"/>
            </a:pPr>
            <a:endParaRPr lang="en-US"/>
          </a:p>
        </c:txPr>
        <c:crossAx val="507100424"/>
        <c:crosses val="autoZero"/>
        <c:crossBetween val="between"/>
      </c:valAx>
      <c:spPr>
        <a:noFill/>
        <a:ln w="12191">
          <a:noFill/>
        </a:ln>
      </c:spPr>
    </c:plotArea>
    <c:legend>
      <c:legendPos val="r"/>
      <c:layout>
        <c:manualLayout>
          <c:xMode val="edge"/>
          <c:yMode val="edge"/>
          <c:x val="0.61590685451772853"/>
          <c:y val="0.13004363040726677"/>
          <c:w val="0.31153550413026182"/>
          <c:h val="0.1906158257995528"/>
        </c:manualLayout>
      </c:layout>
      <c:overlay val="0"/>
      <c:spPr>
        <a:noFill/>
        <a:ln w="12191">
          <a:noFill/>
        </a:ln>
      </c:spPr>
      <c:txPr>
        <a:bodyPr/>
        <a:lstStyle/>
        <a:p>
          <a:pPr>
            <a:defRPr sz="2000"/>
          </a:pPr>
          <a:endParaRPr lang="en-US"/>
        </a:p>
      </c:txPr>
    </c:legend>
    <c:plotVisOnly val="1"/>
    <c:dispBlanksAs val="gap"/>
    <c:showDLblsOverMax val="0"/>
  </c:chart>
  <c:spPr>
    <a:noFill/>
    <a:ln>
      <a:noFill/>
    </a:ln>
  </c:spPr>
  <c:txPr>
    <a:bodyPr/>
    <a:lstStyle/>
    <a:p>
      <a:pPr>
        <a:defRPr sz="480" b="1" i="0" u="none" strike="noStrike" baseline="0">
          <a:solidFill>
            <a:schemeClr val="tx1"/>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219736876399101E-2"/>
          <c:y val="3.0755718166439801E-2"/>
          <c:w val="0.77656445436949995"/>
          <c:h val="0.84355735798945297"/>
        </c:manualLayout>
      </c:layout>
      <c:barChart>
        <c:barDir val="col"/>
        <c:grouping val="clustered"/>
        <c:varyColors val="0"/>
        <c:ser>
          <c:idx val="0"/>
          <c:order val="0"/>
          <c:tx>
            <c:strRef>
              <c:f>Sheet1!$C$1</c:f>
              <c:strCache>
                <c:ptCount val="1"/>
                <c:pt idx="0">
                  <c:v>Transcarotid CAS</c:v>
                </c:pt>
              </c:strCache>
            </c:strRef>
          </c:tx>
          <c:spPr>
            <a:solidFill>
              <a:schemeClr val="accent5">
                <a:lumMod val="50000"/>
              </a:schemeClr>
            </a:solidFill>
            <a:ln>
              <a:noFill/>
            </a:ln>
            <a:effectLst/>
          </c:spPr>
          <c:invertIfNegative val="0"/>
          <c:dLbls>
            <c:spPr>
              <a:noFill/>
              <a:ln>
                <a:noFill/>
              </a:ln>
              <a:effectLst/>
            </c:spPr>
            <c:txPr>
              <a:bodyPr rot="0" vert="horz"/>
              <a:lstStyle/>
              <a:p>
                <a:pPr>
                  <a:defRPr sz="12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Procedure Duration</c:v>
                </c:pt>
              </c:strCache>
            </c:strRef>
          </c:cat>
          <c:val>
            <c:numRef>
              <c:f>Sheet1!$C$2</c:f>
              <c:numCache>
                <c:formatCode>General</c:formatCode>
                <c:ptCount val="1"/>
                <c:pt idx="0">
                  <c:v>76</c:v>
                </c:pt>
              </c:numCache>
            </c:numRef>
          </c:val>
          <c:extLst>
            <c:ext xmlns:c16="http://schemas.microsoft.com/office/drawing/2014/chart" uri="{C3380CC4-5D6E-409C-BE32-E72D297353CC}">
              <c16:uniqueId val="{00000000-8EF3-40EA-8B7D-A4BF6BC56DC7}"/>
            </c:ext>
          </c:extLst>
        </c:ser>
        <c:ser>
          <c:idx val="1"/>
          <c:order val="1"/>
          <c:tx>
            <c:strRef>
              <c:f>Sheet1!$D$1</c:f>
              <c:strCache>
                <c:ptCount val="1"/>
                <c:pt idx="0">
                  <c:v>CEA</c:v>
                </c:pt>
              </c:strCache>
            </c:strRef>
          </c:tx>
          <c:spPr>
            <a:solidFill>
              <a:srgbClr val="F35B22">
                <a:alpha val="80000"/>
              </a:srgbClr>
            </a:solidFill>
            <a:ln>
              <a:noFill/>
            </a:ln>
            <a:effectLst/>
          </c:spPr>
          <c:invertIfNegative val="0"/>
          <c:dLbls>
            <c:dLbl>
              <c:idx val="0"/>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5D-4658-8455-06474CEF78B3}"/>
                </c:ext>
              </c:extLst>
            </c:dLbl>
            <c:spPr>
              <a:noFill/>
              <a:ln>
                <a:noFill/>
              </a:ln>
              <a:effectLst/>
            </c:spPr>
            <c:txPr>
              <a:bodyPr rot="0" vert="horz"/>
              <a:lstStyle/>
              <a:p>
                <a:pPr>
                  <a:defRPr sz="1200" b="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Procedure Duration</c:v>
                </c:pt>
              </c:strCache>
            </c:strRef>
          </c:cat>
          <c:val>
            <c:numRef>
              <c:f>Sheet1!$D$2</c:f>
              <c:numCache>
                <c:formatCode>General</c:formatCode>
                <c:ptCount val="1"/>
                <c:pt idx="0">
                  <c:v>171</c:v>
                </c:pt>
              </c:numCache>
            </c:numRef>
          </c:val>
          <c:extLst>
            <c:ext xmlns:c16="http://schemas.microsoft.com/office/drawing/2014/chart" uri="{C3380CC4-5D6E-409C-BE32-E72D297353CC}">
              <c16:uniqueId val="{00000001-8EF3-40EA-8B7D-A4BF6BC56DC7}"/>
            </c:ext>
          </c:extLst>
        </c:ser>
        <c:dLbls>
          <c:showLegendKey val="0"/>
          <c:showVal val="1"/>
          <c:showCatName val="0"/>
          <c:showSerName val="0"/>
          <c:showPercent val="0"/>
          <c:showBubbleSize val="0"/>
        </c:dLbls>
        <c:gapWidth val="80"/>
        <c:overlap val="25"/>
        <c:axId val="508607088"/>
        <c:axId val="508607480"/>
      </c:barChart>
      <c:catAx>
        <c:axId val="508607088"/>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vert="horz"/>
          <a:lstStyle/>
          <a:p>
            <a:pPr>
              <a:defRPr sz="1600">
                <a:solidFill>
                  <a:schemeClr val="tx1"/>
                </a:solidFill>
              </a:defRPr>
            </a:pPr>
            <a:endParaRPr lang="en-US"/>
          </a:p>
        </c:txPr>
        <c:crossAx val="508607480"/>
        <c:crosses val="autoZero"/>
        <c:auto val="1"/>
        <c:lblAlgn val="ctr"/>
        <c:lblOffset val="100"/>
        <c:noMultiLvlLbl val="0"/>
      </c:catAx>
      <c:valAx>
        <c:axId val="508607480"/>
        <c:scaling>
          <c:orientation val="minMax"/>
          <c:max val="180"/>
        </c:scaling>
        <c:delete val="0"/>
        <c:axPos val="l"/>
        <c:majorGridlines>
          <c:spPr>
            <a:ln w="9525" cap="flat" cmpd="sng" algn="ctr">
              <a:solidFill>
                <a:schemeClr val="tx1">
                  <a:lumMod val="5000"/>
                  <a:lumOff val="95000"/>
                </a:schemeClr>
              </a:solidFill>
              <a:round/>
            </a:ln>
            <a:effectLst/>
          </c:spPr>
        </c:majorGridlines>
        <c:numFmt formatCode="General" sourceLinked="0"/>
        <c:majorTickMark val="none"/>
        <c:minorTickMark val="none"/>
        <c:tickLblPos val="nextTo"/>
        <c:spPr>
          <a:noFill/>
          <a:ln>
            <a:noFill/>
          </a:ln>
          <a:effectLst/>
        </c:spPr>
        <c:txPr>
          <a:bodyPr rot="-60000000" vert="horz"/>
          <a:lstStyle/>
          <a:p>
            <a:pPr>
              <a:defRPr sz="1200">
                <a:solidFill>
                  <a:srgbClr val="002C77"/>
                </a:solidFill>
              </a:defRPr>
            </a:pPr>
            <a:endParaRPr lang="en-US"/>
          </a:p>
        </c:txPr>
        <c:crossAx val="508607088"/>
        <c:crosses val="autoZero"/>
        <c:crossBetween val="between"/>
      </c:valAx>
      <c:spPr>
        <a:noFill/>
        <a:ln>
          <a:noFill/>
        </a:ln>
        <a:effectLst/>
      </c:spPr>
    </c:plotArea>
    <c:legend>
      <c:legendPos val="b"/>
      <c:layout>
        <c:manualLayout>
          <c:xMode val="edge"/>
          <c:yMode val="edge"/>
          <c:x val="0.75077299059852098"/>
          <c:y val="0.24967118443406619"/>
          <c:w val="0.23574584976556062"/>
          <c:h val="0.266341158035384"/>
        </c:manualLayout>
      </c:layout>
      <c:overlay val="0"/>
      <c:spPr>
        <a:noFill/>
        <a:ln>
          <a:noFill/>
        </a:ln>
        <a:effectLst/>
      </c:spPr>
      <c:txPr>
        <a:bodyPr rot="0" vert="horz"/>
        <a:lstStyle/>
        <a:p>
          <a:pPr>
            <a:defRPr sz="1800">
              <a:solidFill>
                <a:schemeClr val="tx1"/>
              </a:solidFill>
              <a:latin typeface="+mn-lt"/>
              <a:cs typeface="Arial" panose="020B0604020202020204" pitchFamily="34" charset="0"/>
            </a:defRPr>
          </a:pPr>
          <a:endParaRPr lang="en-US"/>
        </a:p>
      </c:txPr>
    </c:legend>
    <c:plotVisOnly val="1"/>
    <c:dispBlanksAs val="gap"/>
    <c:showDLblsOverMax val="0"/>
  </c:chart>
  <c:spPr>
    <a:noFill/>
    <a:ln>
      <a:noFill/>
    </a:ln>
    <a:effectLst/>
  </c:spPr>
  <c:txPr>
    <a:bodyPr/>
    <a:lstStyle/>
    <a:p>
      <a:pPr>
        <a:defRPr b="1" i="0">
          <a:solidFill>
            <a:schemeClr val="bg1"/>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219736876399101E-2"/>
          <c:y val="3.0755718166439801E-2"/>
          <c:w val="0.77656445436949995"/>
          <c:h val="0.84355735798945297"/>
        </c:manualLayout>
      </c:layout>
      <c:barChart>
        <c:barDir val="col"/>
        <c:grouping val="clustered"/>
        <c:varyColors val="0"/>
        <c:ser>
          <c:idx val="0"/>
          <c:order val="0"/>
          <c:tx>
            <c:strRef>
              <c:f>Sheet1!$B$1</c:f>
              <c:strCache>
                <c:ptCount val="1"/>
                <c:pt idx="0">
                  <c:v>Transcarotid CAS</c:v>
                </c:pt>
              </c:strCache>
            </c:strRef>
          </c:tx>
          <c:spPr>
            <a:solidFill>
              <a:schemeClr val="accent5">
                <a:lumMod val="50000"/>
              </a:schemeClr>
            </a:solidFill>
            <a:ln>
              <a:noFill/>
            </a:ln>
            <a:effectLst/>
          </c:spPr>
          <c:invertIfNegative val="0"/>
          <c:dLbls>
            <c:dLbl>
              <c:idx val="0"/>
              <c:layout>
                <c:manualLayout>
                  <c:x val="-3.0744340486754399E-2"/>
                  <c:y val="6.0349098149254697E-3"/>
                </c:manualLayout>
              </c:layout>
              <c:tx>
                <c:rich>
                  <a:bodyPr/>
                  <a:lstStyle/>
                  <a:p>
                    <a:fld id="{5B099F50-51E6-45F6-8591-3B97B9A713A2}" type="VALUE">
                      <a:rPr lang="en-US" smtClean="0"/>
                      <a:pPr/>
                      <a:t>[VALUE]</a:t>
                    </a:fld>
                    <a:r>
                      <a:rPr lang="en-US"/>
                      <a:t> Minutes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7D-4FEC-9861-6ADEBE0A9597}"/>
                </c:ext>
              </c:extLst>
            </c:dLbl>
            <c:spPr>
              <a:noFill/>
              <a:ln>
                <a:noFill/>
              </a:ln>
              <a:effectLst/>
            </c:spPr>
            <c:txPr>
              <a:bodyPr rot="0" vert="horz"/>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Procedure Duration</c:v>
                </c:pt>
              </c:strCache>
            </c:strRef>
          </c:cat>
          <c:val>
            <c:numRef>
              <c:f>Sheet1!$B$2</c:f>
              <c:numCache>
                <c:formatCode>General</c:formatCode>
                <c:ptCount val="1"/>
                <c:pt idx="0">
                  <c:v>10</c:v>
                </c:pt>
              </c:numCache>
            </c:numRef>
          </c:val>
          <c:extLst>
            <c:ext xmlns:c16="http://schemas.microsoft.com/office/drawing/2014/chart" uri="{C3380CC4-5D6E-409C-BE32-E72D297353CC}">
              <c16:uniqueId val="{00000001-5B7D-4FEC-9861-6ADEBE0A9597}"/>
            </c:ext>
          </c:extLst>
        </c:ser>
        <c:ser>
          <c:idx val="1"/>
          <c:order val="1"/>
          <c:tx>
            <c:strRef>
              <c:f>Sheet1!$C$1</c:f>
              <c:strCache>
                <c:ptCount val="1"/>
                <c:pt idx="0">
                  <c:v>CEA</c:v>
                </c:pt>
              </c:strCache>
            </c:strRef>
          </c:tx>
          <c:spPr>
            <a:solidFill>
              <a:srgbClr val="F35B22">
                <a:alpha val="80000"/>
              </a:srgbClr>
            </a:solidFill>
            <a:ln>
              <a:noFill/>
            </a:ln>
            <a:effectLst/>
          </c:spPr>
          <c:invertIfNegative val="0"/>
          <c:dLbls>
            <c:dLbl>
              <c:idx val="0"/>
              <c:tx>
                <c:rich>
                  <a:bodyPr rot="0" vert="horz"/>
                  <a:lstStyle/>
                  <a:p>
                    <a:pPr>
                      <a:defRPr sz="1600">
                        <a:solidFill>
                          <a:schemeClr val="tx1"/>
                        </a:solidFill>
                      </a:defRPr>
                    </a:pPr>
                    <a:fld id="{32777A06-EE1F-4411-81B6-970866AB5E75}" type="VALUE">
                      <a:rPr lang="en-US" sz="1600" smtClean="0">
                        <a:solidFill>
                          <a:schemeClr val="tx1"/>
                        </a:solidFill>
                      </a:rPr>
                      <a:pPr>
                        <a:defRPr sz="1600">
                          <a:solidFill>
                            <a:schemeClr val="tx1"/>
                          </a:solidFill>
                        </a:defRPr>
                      </a:pPr>
                      <a:t>[VALUE]</a:t>
                    </a:fld>
                    <a:r>
                      <a:rPr lang="en-US" sz="1600">
                        <a:solidFill>
                          <a:schemeClr val="tx1"/>
                        </a:solidFill>
                      </a:rPr>
                      <a:t> Minutes</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7D-4FEC-9861-6ADEBE0A9597}"/>
                </c:ext>
              </c:extLst>
            </c:dLbl>
            <c:spPr>
              <a:noFill/>
              <a:ln>
                <a:noFill/>
              </a:ln>
              <a:effectLst/>
            </c:spPr>
            <c:txPr>
              <a:bodyPr rot="0" vert="horz"/>
              <a:lstStyle/>
              <a:p>
                <a:pPr>
                  <a:defRPr>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Procedure Duration</c:v>
                </c:pt>
              </c:strCache>
            </c:strRef>
          </c:cat>
          <c:val>
            <c:numRef>
              <c:f>Sheet1!$C$2</c:f>
              <c:numCache>
                <c:formatCode>General</c:formatCode>
                <c:ptCount val="1"/>
                <c:pt idx="0">
                  <c:v>31</c:v>
                </c:pt>
              </c:numCache>
            </c:numRef>
          </c:val>
          <c:extLst>
            <c:ext xmlns:c16="http://schemas.microsoft.com/office/drawing/2014/chart" uri="{C3380CC4-5D6E-409C-BE32-E72D297353CC}">
              <c16:uniqueId val="{00000003-5B7D-4FEC-9861-6ADEBE0A9597}"/>
            </c:ext>
          </c:extLst>
        </c:ser>
        <c:dLbls>
          <c:showLegendKey val="0"/>
          <c:showVal val="1"/>
          <c:showCatName val="0"/>
          <c:showSerName val="0"/>
          <c:showPercent val="0"/>
          <c:showBubbleSize val="0"/>
        </c:dLbls>
        <c:gapWidth val="80"/>
        <c:overlap val="25"/>
        <c:axId val="510404192"/>
        <c:axId val="510404584"/>
      </c:barChart>
      <c:catAx>
        <c:axId val="510404192"/>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vert="horz"/>
          <a:lstStyle/>
          <a:p>
            <a:pPr>
              <a:defRPr sz="1600">
                <a:solidFill>
                  <a:schemeClr val="tx1"/>
                </a:solidFill>
              </a:defRPr>
            </a:pPr>
            <a:endParaRPr lang="en-US"/>
          </a:p>
        </c:txPr>
        <c:crossAx val="510404584"/>
        <c:crosses val="autoZero"/>
        <c:auto val="1"/>
        <c:lblAlgn val="ctr"/>
        <c:lblOffset val="100"/>
        <c:noMultiLvlLbl val="0"/>
      </c:catAx>
      <c:valAx>
        <c:axId val="5104045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0"/>
        <c:majorTickMark val="none"/>
        <c:minorTickMark val="none"/>
        <c:tickLblPos val="nextTo"/>
        <c:spPr>
          <a:noFill/>
          <a:ln>
            <a:noFill/>
          </a:ln>
          <a:effectLst/>
        </c:spPr>
        <c:txPr>
          <a:bodyPr rot="-60000000" vert="horz"/>
          <a:lstStyle/>
          <a:p>
            <a:pPr>
              <a:defRPr sz="1600">
                <a:solidFill>
                  <a:schemeClr val="tx1"/>
                </a:solidFill>
                <a:latin typeface="Arial" panose="020B0604020202020204" pitchFamily="34" charset="0"/>
                <a:cs typeface="Arial" panose="020B0604020202020204" pitchFamily="34" charset="0"/>
              </a:defRPr>
            </a:pPr>
            <a:endParaRPr lang="en-US"/>
          </a:p>
        </c:txPr>
        <c:crossAx val="510404192"/>
        <c:crosses val="autoZero"/>
        <c:crossBetween val="between"/>
      </c:valAx>
      <c:spPr>
        <a:noFill/>
        <a:ln>
          <a:noFill/>
        </a:ln>
        <a:effectLst/>
      </c:spPr>
    </c:plotArea>
    <c:legend>
      <c:legendPos val="b"/>
      <c:layout>
        <c:manualLayout>
          <c:xMode val="edge"/>
          <c:yMode val="edge"/>
          <c:x val="0.74921536952008905"/>
          <c:y val="0.27410227746567101"/>
          <c:w val="0.250784655926025"/>
          <c:h val="0.16512697304676899"/>
        </c:manualLayout>
      </c:layout>
      <c:overlay val="0"/>
      <c:spPr>
        <a:noFill/>
        <a:ln>
          <a:noFill/>
        </a:ln>
        <a:effectLst/>
      </c:spPr>
      <c:txPr>
        <a:bodyPr rot="0" vert="horz"/>
        <a:lstStyle/>
        <a:p>
          <a:pPr>
            <a:defRPr sz="1800" b="0">
              <a:solidFill>
                <a:schemeClr val="tx1"/>
              </a:solidFill>
            </a:defRPr>
          </a:pPr>
          <a:endParaRPr lang="en-US"/>
        </a:p>
      </c:txPr>
    </c:legend>
    <c:plotVisOnly val="1"/>
    <c:dispBlanksAs val="gap"/>
    <c:showDLblsOverMax val="0"/>
  </c:chart>
  <c:spPr>
    <a:noFill/>
    <a:ln>
      <a:noFill/>
    </a:ln>
    <a:effectLst/>
  </c:spPr>
  <c:txPr>
    <a:bodyPr/>
    <a:lstStyle/>
    <a:p>
      <a:pPr>
        <a:defRPr b="1" i="0">
          <a:solidFill>
            <a:schemeClr val="bg1"/>
          </a:solidFil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41275" cap="rnd">
              <a:solidFill>
                <a:srgbClr val="C00000"/>
              </a:solidFill>
              <a:round/>
            </a:ln>
            <a:effectLst/>
          </c:spPr>
          <c:marker>
            <c:symbol val="none"/>
          </c:marker>
          <c:cat>
            <c:numRef>
              <c:f>Sheet1!$A$1:$A$21</c:f>
              <c:numCache>
                <c:formatCode>mmm\-yy</c:formatCode>
                <c:ptCount val="21"/>
                <c:pt idx="0" formatCode="[$-409]mmm\-yy;@">
                  <c:v>40179</c:v>
                </c:pt>
                <c:pt idx="1">
                  <c:v>40360</c:v>
                </c:pt>
                <c:pt idx="2">
                  <c:v>40544</c:v>
                </c:pt>
                <c:pt idx="3">
                  <c:v>40725</c:v>
                </c:pt>
                <c:pt idx="4">
                  <c:v>40920</c:v>
                </c:pt>
                <c:pt idx="5">
                  <c:v>41091</c:v>
                </c:pt>
                <c:pt idx="6">
                  <c:v>41275</c:v>
                </c:pt>
                <c:pt idx="7">
                  <c:v>41456</c:v>
                </c:pt>
                <c:pt idx="8">
                  <c:v>41640</c:v>
                </c:pt>
                <c:pt idx="9">
                  <c:v>41821</c:v>
                </c:pt>
                <c:pt idx="10">
                  <c:v>42005</c:v>
                </c:pt>
                <c:pt idx="11">
                  <c:v>42186</c:v>
                </c:pt>
                <c:pt idx="12" formatCode="[$-409]mmm\-yy;@">
                  <c:v>42385</c:v>
                </c:pt>
                <c:pt idx="13" formatCode="[$-409]mmm\-yy;@">
                  <c:v>42567</c:v>
                </c:pt>
                <c:pt idx="14">
                  <c:v>42736</c:v>
                </c:pt>
                <c:pt idx="15">
                  <c:v>42856</c:v>
                </c:pt>
                <c:pt idx="16" formatCode="[$-409]mmm\-yy;@">
                  <c:v>42963</c:v>
                </c:pt>
                <c:pt idx="17">
                  <c:v>43040</c:v>
                </c:pt>
                <c:pt idx="18">
                  <c:v>43132</c:v>
                </c:pt>
                <c:pt idx="19">
                  <c:v>43238</c:v>
                </c:pt>
                <c:pt idx="20">
                  <c:v>43344</c:v>
                </c:pt>
              </c:numCache>
            </c:numRef>
          </c:cat>
          <c:val>
            <c:numRef>
              <c:f>Sheet1!$B$1:$B$21</c:f>
              <c:numCache>
                <c:formatCode>General</c:formatCode>
                <c:ptCount val="21"/>
                <c:pt idx="0">
                  <c:v>15</c:v>
                </c:pt>
                <c:pt idx="1">
                  <c:v>30</c:v>
                </c:pt>
                <c:pt idx="2">
                  <c:v>60</c:v>
                </c:pt>
                <c:pt idx="3">
                  <c:v>97</c:v>
                </c:pt>
                <c:pt idx="4">
                  <c:v>145</c:v>
                </c:pt>
                <c:pt idx="5">
                  <c:v>184</c:v>
                </c:pt>
                <c:pt idx="6">
                  <c:v>216</c:v>
                </c:pt>
                <c:pt idx="7">
                  <c:v>237</c:v>
                </c:pt>
                <c:pt idx="8">
                  <c:v>279</c:v>
                </c:pt>
                <c:pt idx="9">
                  <c:v>289</c:v>
                </c:pt>
                <c:pt idx="10">
                  <c:v>320</c:v>
                </c:pt>
                <c:pt idx="11">
                  <c:v>352</c:v>
                </c:pt>
                <c:pt idx="12">
                  <c:v>377</c:v>
                </c:pt>
                <c:pt idx="13">
                  <c:v>393</c:v>
                </c:pt>
                <c:pt idx="14">
                  <c:v>403</c:v>
                </c:pt>
                <c:pt idx="15">
                  <c:v>422</c:v>
                </c:pt>
                <c:pt idx="16">
                  <c:v>437</c:v>
                </c:pt>
                <c:pt idx="17">
                  <c:v>447</c:v>
                </c:pt>
                <c:pt idx="18">
                  <c:v>458</c:v>
                </c:pt>
                <c:pt idx="19">
                  <c:v>486</c:v>
                </c:pt>
                <c:pt idx="20">
                  <c:v>502</c:v>
                </c:pt>
              </c:numCache>
            </c:numRef>
          </c:val>
          <c:smooth val="0"/>
          <c:extLst>
            <c:ext xmlns:c16="http://schemas.microsoft.com/office/drawing/2014/chart" uri="{C3380CC4-5D6E-409C-BE32-E72D297353CC}">
              <c16:uniqueId val="{00000000-6D7A-4638-B309-29F9C7D67964}"/>
            </c:ext>
          </c:extLst>
        </c:ser>
        <c:dLbls>
          <c:showLegendKey val="0"/>
          <c:showVal val="0"/>
          <c:showCatName val="0"/>
          <c:showSerName val="0"/>
          <c:showPercent val="0"/>
          <c:showBubbleSize val="0"/>
        </c:dLbls>
        <c:smooth val="0"/>
        <c:axId val="-363054096"/>
        <c:axId val="-362867792"/>
      </c:lineChart>
      <c:dateAx>
        <c:axId val="-36305409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867792"/>
        <c:crosses val="autoZero"/>
        <c:auto val="1"/>
        <c:lblOffset val="100"/>
        <c:baseTimeUnit val="months"/>
        <c:majorUnit val="4"/>
        <c:majorTimeUnit val="months"/>
      </c:dateAx>
      <c:valAx>
        <c:axId val="-362867792"/>
        <c:scaling>
          <c:orientation val="minMax"/>
          <c:max val="525"/>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54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0.11466</cdr:x>
      <cdr:y>0.03345</cdr:y>
    </cdr:from>
    <cdr:to>
      <cdr:x>0.2902</cdr:x>
      <cdr:y>0.12623</cdr:y>
    </cdr:to>
    <cdr:sp macro="" textlink="">
      <cdr:nvSpPr>
        <cdr:cNvPr id="2" name="TextBox 1"/>
        <cdr:cNvSpPr txBox="1"/>
      </cdr:nvSpPr>
      <cdr:spPr>
        <a:xfrm xmlns:a="http://schemas.openxmlformats.org/drawingml/2006/main">
          <a:off x="1321973" y="187068"/>
          <a:ext cx="1819756" cy="383131"/>
        </a:xfrm>
        <a:prstGeom xmlns:a="http://schemas.openxmlformats.org/drawingml/2006/main" prst="roundRect">
          <a:avLst/>
        </a:prstGeom>
        <a:solidFill xmlns:a="http://schemas.openxmlformats.org/drawingml/2006/main">
          <a:srgbClr val="F35B22">
            <a:alpha val="60000"/>
          </a:srgbClr>
        </a:solidFill>
        <a:ln xmlns:a="http://schemas.openxmlformats.org/drawingml/2006/main">
          <a:solidFill>
            <a:schemeClr val="accent6">
              <a:lumMod val="75000"/>
            </a:schemeClr>
          </a:solidFill>
        </a:ln>
      </cdr:spPr>
      <cdr:txBody>
        <a:bodyPr xmlns:a="http://schemas.openxmlformats.org/drawingml/2006/main" vertOverflow="clip" wrap="none" rtlCol="0" anchor="ctr"/>
        <a:lstStyle xmlns:a="http://schemas.openxmlformats.org/drawingml/2006/main"/>
        <a:p xmlns:a="http://schemas.openxmlformats.org/drawingml/2006/main">
          <a:r>
            <a:rPr lang="en-US" sz="1800" b="1" i="1" dirty="0">
              <a:latin typeface="Segoe UI" panose="020B0502040204020203" pitchFamily="34" charset="0"/>
              <a:cs typeface="Segoe UI" panose="020B0502040204020203" pitchFamily="34" charset="0"/>
            </a:rPr>
            <a:t>P </a:t>
          </a:r>
          <a:r>
            <a:rPr lang="en-US" sz="1800" b="1" dirty="0">
              <a:latin typeface="Segoe UI" panose="020B0502040204020203" pitchFamily="34" charset="0"/>
              <a:cs typeface="Segoe UI" panose="020B0502040204020203" pitchFamily="34" charset="0"/>
            </a:rPr>
            <a:t>= 0.0008</a:t>
          </a:r>
          <a:endParaRPr lang="en-US" sz="1800" b="1" i="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0.39713</cdr:x>
      <cdr:y>0.55161</cdr:y>
    </cdr:from>
    <cdr:to>
      <cdr:x>0.5255</cdr:x>
      <cdr:y>0.63389</cdr:y>
    </cdr:to>
    <cdr:sp macro="" textlink="">
      <cdr:nvSpPr>
        <cdr:cNvPr id="3" name="TextBox 2"/>
        <cdr:cNvSpPr txBox="1"/>
      </cdr:nvSpPr>
      <cdr:spPr>
        <a:xfrm xmlns:a="http://schemas.openxmlformats.org/drawingml/2006/main">
          <a:off x="3181350" y="2503487"/>
          <a:ext cx="996634" cy="365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i="1" dirty="0">
              <a:solidFill>
                <a:schemeClr val="bg1"/>
              </a:solidFill>
            </a:rPr>
            <a:t>P</a:t>
          </a:r>
          <a:r>
            <a:rPr lang="en-US" sz="1800" dirty="0">
              <a:solidFill>
                <a:schemeClr val="bg1"/>
              </a:solidFill>
            </a:rPr>
            <a:t> = 0.44</a:t>
          </a:r>
          <a:endParaRPr lang="en-US" sz="1800" i="1" dirty="0">
            <a:solidFill>
              <a:schemeClr val="bg1"/>
            </a:solidFill>
          </a:endParaRPr>
        </a:p>
      </cdr:txBody>
    </cdr:sp>
  </cdr:relSizeAnchor>
  <cdr:relSizeAnchor xmlns:cdr="http://schemas.openxmlformats.org/drawingml/2006/chartDrawing">
    <cdr:from>
      <cdr:x>0.67216</cdr:x>
      <cdr:y>0.55161</cdr:y>
    </cdr:from>
    <cdr:to>
      <cdr:x>0.801</cdr:x>
      <cdr:y>0.63389</cdr:y>
    </cdr:to>
    <cdr:sp macro="" textlink="">
      <cdr:nvSpPr>
        <cdr:cNvPr id="4" name="TextBox 3"/>
        <cdr:cNvSpPr txBox="1"/>
      </cdr:nvSpPr>
      <cdr:spPr>
        <a:xfrm xmlns:a="http://schemas.openxmlformats.org/drawingml/2006/main">
          <a:off x="5314950" y="2503487"/>
          <a:ext cx="1002316" cy="365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i="1" dirty="0">
              <a:solidFill>
                <a:schemeClr val="bg1"/>
              </a:solidFill>
            </a:rPr>
            <a:t>P</a:t>
          </a:r>
          <a:r>
            <a:rPr lang="en-US" sz="1800" dirty="0">
              <a:solidFill>
                <a:schemeClr val="bg1"/>
              </a:solidFill>
            </a:rPr>
            <a:t> = 0.26</a:t>
          </a:r>
          <a:endParaRPr lang="en-US" sz="1800" i="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0.47573</cdr:x>
      <cdr:y>0.11287</cdr:y>
    </cdr:from>
    <cdr:to>
      <cdr:x>0.67961</cdr:x>
      <cdr:y>0.41434</cdr:y>
    </cdr:to>
    <cdr:sp macro="" textlink="">
      <cdr:nvSpPr>
        <cdr:cNvPr id="4" name="TextBox 3"/>
        <cdr:cNvSpPr txBox="1"/>
      </cdr:nvSpPr>
      <cdr:spPr>
        <a:xfrm xmlns:a="http://schemas.openxmlformats.org/drawingml/2006/main">
          <a:off x="3826000" y="386111"/>
          <a:ext cx="1639680" cy="1031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a:solidFill>
                <a:schemeClr val="bg1"/>
              </a:solidFill>
              <a:cs typeface="Segoe UI" panose="020B0502040204020203" pitchFamily="34" charset="0"/>
            </a:rPr>
            <a:t>CEA</a:t>
          </a:r>
        </a:p>
        <a:p xmlns:a="http://schemas.openxmlformats.org/drawingml/2006/main">
          <a:pPr algn="ctr"/>
          <a:r>
            <a:rPr lang="en-US" sz="1800" b="1" dirty="0">
              <a:solidFill>
                <a:schemeClr val="bg1"/>
              </a:solidFill>
              <a:cs typeface="Segoe UI" panose="020B0502040204020203" pitchFamily="34" charset="0"/>
            </a:rPr>
            <a:t>CREST Study</a:t>
          </a:r>
        </a:p>
        <a:p xmlns:a="http://schemas.openxmlformats.org/drawingml/2006/main">
          <a:pPr algn="ctr"/>
          <a:r>
            <a:rPr lang="en-US" sz="1800" b="1" dirty="0">
              <a:solidFill>
                <a:schemeClr val="bg1"/>
              </a:solidFill>
              <a:cs typeface="Segoe UI" panose="020B0502040204020203" pitchFamily="34" charset="0"/>
            </a:rPr>
            <a:t>n=1,184</a:t>
          </a:r>
        </a:p>
      </cdr:txBody>
    </cdr:sp>
  </cdr:relSizeAnchor>
  <cdr:relSizeAnchor xmlns:cdr="http://schemas.openxmlformats.org/drawingml/2006/chartDrawing">
    <cdr:from>
      <cdr:x>0.21167</cdr:x>
      <cdr:y>0.51482</cdr:y>
    </cdr:from>
    <cdr:to>
      <cdr:x>0.41555</cdr:x>
      <cdr:y>0.85516</cdr:y>
    </cdr:to>
    <cdr:sp macro="" textlink="">
      <cdr:nvSpPr>
        <cdr:cNvPr id="6" name="TextBox 1"/>
        <cdr:cNvSpPr txBox="1"/>
      </cdr:nvSpPr>
      <cdr:spPr>
        <a:xfrm xmlns:a="http://schemas.openxmlformats.org/drawingml/2006/main">
          <a:off x="1661319" y="2166815"/>
          <a:ext cx="1600200" cy="14324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err="1">
              <a:solidFill>
                <a:schemeClr val="bg1"/>
              </a:solidFill>
              <a:cs typeface="Segoe UI" panose="020B0502040204020203" pitchFamily="34" charset="0"/>
            </a:rPr>
            <a:t>TransCarotid</a:t>
          </a:r>
          <a:r>
            <a:rPr lang="en-US" sz="1600" b="1" dirty="0">
              <a:solidFill>
                <a:schemeClr val="bg1"/>
              </a:solidFill>
              <a:cs typeface="Segoe UI" panose="020B0502040204020203" pitchFamily="34" charset="0"/>
            </a:rPr>
            <a:t> CAS</a:t>
          </a:r>
        </a:p>
        <a:p xmlns:a="http://schemas.openxmlformats.org/drawingml/2006/main">
          <a:pPr algn="ctr"/>
          <a:r>
            <a:rPr lang="en-US" sz="1600" b="1" dirty="0">
              <a:solidFill>
                <a:schemeClr val="bg1"/>
              </a:solidFill>
              <a:cs typeface="Segoe UI" panose="020B0502040204020203" pitchFamily="34" charset="0"/>
            </a:rPr>
            <a:t>ROADSTER Study</a:t>
          </a:r>
        </a:p>
        <a:p xmlns:a="http://schemas.openxmlformats.org/drawingml/2006/main">
          <a:pPr algn="ctr"/>
          <a:r>
            <a:rPr lang="en-US" sz="1600" b="1" dirty="0">
              <a:solidFill>
                <a:schemeClr val="bg1"/>
              </a:solidFill>
              <a:cs typeface="Segoe UI" panose="020B0502040204020203" pitchFamily="34" charset="0"/>
            </a:rPr>
            <a:t>n=208</a:t>
          </a:r>
        </a:p>
      </cdr:txBody>
    </cdr:sp>
  </cdr:relSizeAnchor>
</c:userShapes>
</file>

<file path=ppt/drawings/drawing3.xml><?xml version="1.0" encoding="utf-8"?>
<c:userShapes xmlns:c="http://schemas.openxmlformats.org/drawingml/2006/chart">
  <cdr:relSizeAnchor xmlns:cdr="http://schemas.openxmlformats.org/drawingml/2006/chartDrawing">
    <cdr:from>
      <cdr:x>0.47573</cdr:x>
      <cdr:y>0.16718</cdr:y>
    </cdr:from>
    <cdr:to>
      <cdr:x>0.67961</cdr:x>
      <cdr:y>0.51005</cdr:y>
    </cdr:to>
    <cdr:sp macro="" textlink="">
      <cdr:nvSpPr>
        <cdr:cNvPr id="4" name="TextBox 3"/>
        <cdr:cNvSpPr txBox="1"/>
      </cdr:nvSpPr>
      <cdr:spPr>
        <a:xfrm xmlns:a="http://schemas.openxmlformats.org/drawingml/2006/main">
          <a:off x="3733814" y="527726"/>
          <a:ext cx="1600172" cy="10823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a:solidFill>
                <a:schemeClr val="bg1"/>
              </a:solidFill>
              <a:cs typeface="Segoe UI" panose="020B0502040204020203" pitchFamily="34" charset="0"/>
            </a:rPr>
            <a:t>CEA</a:t>
          </a:r>
        </a:p>
        <a:p xmlns:a="http://schemas.openxmlformats.org/drawingml/2006/main">
          <a:pPr algn="ctr"/>
          <a:r>
            <a:rPr lang="en-US" sz="1800" dirty="0">
              <a:solidFill>
                <a:schemeClr val="bg1"/>
              </a:solidFill>
              <a:cs typeface="Segoe UI" panose="020B0502040204020203" pitchFamily="34" charset="0"/>
            </a:rPr>
            <a:t>NASCET Study</a:t>
          </a:r>
        </a:p>
        <a:p xmlns:a="http://schemas.openxmlformats.org/drawingml/2006/main">
          <a:pPr algn="ctr"/>
          <a:r>
            <a:rPr lang="en-US" sz="1800" dirty="0">
              <a:solidFill>
                <a:schemeClr val="bg1"/>
              </a:solidFill>
              <a:cs typeface="Segoe UI" panose="020B0502040204020203" pitchFamily="34" charset="0"/>
            </a:rPr>
            <a:t>n=1,415</a:t>
          </a:r>
        </a:p>
      </cdr:txBody>
    </cdr:sp>
  </cdr:relSizeAnchor>
  <cdr:relSizeAnchor xmlns:cdr="http://schemas.openxmlformats.org/drawingml/2006/chartDrawing">
    <cdr:from>
      <cdr:x>0.21167</cdr:x>
      <cdr:y>0.63791</cdr:y>
    </cdr:from>
    <cdr:to>
      <cdr:x>0.41555</cdr:x>
      <cdr:y>0.85516</cdr:y>
    </cdr:to>
    <cdr:sp macro="" textlink="">
      <cdr:nvSpPr>
        <cdr:cNvPr id="6" name="TextBox 1"/>
        <cdr:cNvSpPr txBox="1"/>
      </cdr:nvSpPr>
      <cdr:spPr>
        <a:xfrm xmlns:a="http://schemas.openxmlformats.org/drawingml/2006/main">
          <a:off x="1661313" y="2684844"/>
          <a:ext cx="1600172" cy="9143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err="1">
              <a:solidFill>
                <a:schemeClr val="bg1"/>
              </a:solidFill>
              <a:latin typeface="Arial" panose="020B0604020202020204" pitchFamily="34" charset="0"/>
              <a:cs typeface="Arial" panose="020B0604020202020204" pitchFamily="34" charset="0"/>
            </a:rPr>
            <a:t>TransCarotid</a:t>
          </a:r>
          <a:r>
            <a:rPr lang="en-US" sz="1400" b="1" dirty="0">
              <a:solidFill>
                <a:schemeClr val="bg1"/>
              </a:solidFill>
              <a:latin typeface="Arial" panose="020B0604020202020204" pitchFamily="34" charset="0"/>
              <a:cs typeface="Arial" panose="020B0604020202020204" pitchFamily="34" charset="0"/>
            </a:rPr>
            <a:t> CAS</a:t>
          </a:r>
        </a:p>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ROADSTER Study</a:t>
          </a:r>
        </a:p>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n=208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00180-C893-4E64-BC73-F9B35ABB2F54}" type="datetimeFigureOut">
              <a:rPr lang="en-US" smtClean="0"/>
              <a:t>6/12/2019</a:t>
            </a:fld>
            <a:endParaRPr lang="en-US"/>
          </a:p>
        </p:txBody>
      </p:sp>
      <p:sp>
        <p:nvSpPr>
          <p:cNvPr id="4" name="Slide Image Placeholder 3"/>
          <p:cNvSpPr>
            <a:spLocks noGrp="1" noRot="1" noChangeAspect="1"/>
          </p:cNvSpPr>
          <p:nvPr>
            <p:ph type="sldImg" idx="2"/>
          </p:nvPr>
        </p:nvSpPr>
        <p:spPr>
          <a:xfrm>
            <a:off x="1363663" y="1143000"/>
            <a:ext cx="4130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CA7D2-69CD-402B-85EA-10CE42DBCD94}" type="slidenum">
              <a:rPr lang="en-US" smtClean="0"/>
              <a:t>‹#›</a:t>
            </a:fld>
            <a:endParaRPr lang="en-US"/>
          </a:p>
        </p:txBody>
      </p:sp>
    </p:spTree>
    <p:extLst>
      <p:ext uri="{BB962C8B-B14F-4D97-AF65-F5344CB8AC3E}">
        <p14:creationId xmlns:p14="http://schemas.microsoft.com/office/powerpoint/2010/main" val="364620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D59634D-763E-8345-9D17-CABA797F64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37931725" indent="-37474525">
              <a:defRPr sz="2400">
                <a:solidFill>
                  <a:schemeClr val="tx1"/>
                </a:solidFill>
                <a:latin typeface="Times" pitchFamily="2" charset="0"/>
                <a:ea typeface="MS PGothic" panose="020B0600070205080204" pitchFamily="34" charset="-128"/>
              </a:defRPr>
            </a:lvl2pPr>
            <a:lvl3pPr>
              <a:defRPr sz="2400">
                <a:solidFill>
                  <a:schemeClr val="tx1"/>
                </a:solidFill>
                <a:latin typeface="Times" pitchFamily="2" charset="0"/>
                <a:ea typeface="MS PGothic" panose="020B0600070205080204" pitchFamily="34" charset="-128"/>
              </a:defRPr>
            </a:lvl3pPr>
            <a:lvl4pPr>
              <a:defRPr sz="2400">
                <a:solidFill>
                  <a:schemeClr val="tx1"/>
                </a:solidFill>
                <a:latin typeface="Times" pitchFamily="2" charset="0"/>
                <a:ea typeface="MS PGothic" panose="020B0600070205080204" pitchFamily="34" charset="-128"/>
              </a:defRPr>
            </a:lvl4pPr>
            <a:lvl5pPr>
              <a:defRPr sz="2400">
                <a:solidFill>
                  <a:schemeClr val="tx1"/>
                </a:solidFill>
                <a:latin typeface="Times" pitchFamily="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48F2B80-3746-8045-8201-A1E397091B05}" type="slidenum">
              <a:rPr lang="en-US" altLang="en-US" sz="1200">
                <a:solidFill>
                  <a:srgbClr val="000000"/>
                </a:solidFill>
                <a:latin typeface="Arial" panose="020B0604020202020204" pitchFamily="34" charset="0"/>
              </a:rPr>
              <a:pPr/>
              <a:t>2</a:t>
            </a:fld>
            <a:endParaRPr lang="en-US" altLang="en-US" sz="1200">
              <a:solidFill>
                <a:srgbClr val="000000"/>
              </a:solidFill>
              <a:latin typeface="Arial" panose="020B0604020202020204" pitchFamily="34" charset="0"/>
            </a:endParaRPr>
          </a:p>
        </p:txBody>
      </p:sp>
      <p:sp>
        <p:nvSpPr>
          <p:cNvPr id="39939" name="Rectangle 7">
            <a:extLst>
              <a:ext uri="{FF2B5EF4-FFF2-40B4-BE49-F238E27FC236}">
                <a16:creationId xmlns:a16="http://schemas.microsoft.com/office/drawing/2014/main" id="{3FED028B-0271-8F47-A288-4109365CD2E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MS PGothic" panose="020B0600070205080204" pitchFamily="34" charset="-128"/>
              </a:defRPr>
            </a:lvl1pPr>
            <a:lvl2pPr marL="37931725" indent="-37474525">
              <a:defRPr sz="2400">
                <a:solidFill>
                  <a:schemeClr val="tx1"/>
                </a:solidFill>
                <a:latin typeface="Times" pitchFamily="2" charset="0"/>
                <a:ea typeface="MS PGothic" panose="020B0600070205080204" pitchFamily="34" charset="-128"/>
              </a:defRPr>
            </a:lvl2pPr>
            <a:lvl3pPr>
              <a:defRPr sz="2400">
                <a:solidFill>
                  <a:schemeClr val="tx1"/>
                </a:solidFill>
                <a:latin typeface="Times" pitchFamily="2" charset="0"/>
                <a:ea typeface="MS PGothic" panose="020B0600070205080204" pitchFamily="34" charset="-128"/>
              </a:defRPr>
            </a:lvl3pPr>
            <a:lvl4pPr>
              <a:defRPr sz="2400">
                <a:solidFill>
                  <a:schemeClr val="tx1"/>
                </a:solidFill>
                <a:latin typeface="Times" pitchFamily="2" charset="0"/>
                <a:ea typeface="MS PGothic" panose="020B0600070205080204" pitchFamily="34" charset="-128"/>
              </a:defRPr>
            </a:lvl4pPr>
            <a:lvl5pPr>
              <a:defRPr sz="2400">
                <a:solidFill>
                  <a:schemeClr val="tx1"/>
                </a:solidFill>
                <a:latin typeface="Times" pitchFamily="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r"/>
            <a:fld id="{CC4F5B86-548E-A641-9045-720279B3EC81}" type="slidenum">
              <a:rPr lang="en-US" altLang="en-US" sz="1200">
                <a:solidFill>
                  <a:srgbClr val="000000"/>
                </a:solidFill>
                <a:latin typeface="Arial" panose="020B0604020202020204" pitchFamily="34" charset="0"/>
              </a:rPr>
              <a:pPr algn="r"/>
              <a:t>2</a:t>
            </a:fld>
            <a:endParaRPr lang="en-US" altLang="en-US" sz="1200">
              <a:solidFill>
                <a:srgbClr val="000000"/>
              </a:solidFill>
              <a:latin typeface="Arial" panose="020B0604020202020204" pitchFamily="34" charset="0"/>
            </a:endParaRPr>
          </a:p>
        </p:txBody>
      </p:sp>
      <p:sp>
        <p:nvSpPr>
          <p:cNvPr id="39940" name="Rectangle 2">
            <a:extLst>
              <a:ext uri="{FF2B5EF4-FFF2-40B4-BE49-F238E27FC236}">
                <a16:creationId xmlns:a16="http://schemas.microsoft.com/office/drawing/2014/main" id="{0A7B3C3A-DA26-864E-B256-077D142520B9}"/>
              </a:ext>
            </a:extLst>
          </p:cNvPr>
          <p:cNvSpPr>
            <a:spLocks noGrp="1" noRot="1" noChangeAspect="1" noChangeArrowheads="1" noTextEdit="1"/>
          </p:cNvSpPr>
          <p:nvPr>
            <p:ph type="sldImg"/>
          </p:nvPr>
        </p:nvSpPr>
        <p:spPr>
          <a:xfrm>
            <a:off x="1363663" y="1143000"/>
            <a:ext cx="4130675" cy="3086100"/>
          </a:xfrm>
          <a:ln/>
        </p:spPr>
      </p:sp>
      <p:sp>
        <p:nvSpPr>
          <p:cNvPr id="39941" name="Rectangle 3">
            <a:extLst>
              <a:ext uri="{FF2B5EF4-FFF2-40B4-BE49-F238E27FC236}">
                <a16:creationId xmlns:a16="http://schemas.microsoft.com/office/drawing/2014/main" id="{7A97B2B6-ADA3-E044-8C93-F80911137D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a:latin typeface="Arial" panose="020B0604020202020204" pitchFamily="34" charset="0"/>
            </a:endParaRPr>
          </a:p>
        </p:txBody>
      </p:sp>
    </p:spTree>
    <p:extLst>
      <p:ext uri="{BB962C8B-B14F-4D97-AF65-F5344CB8AC3E}">
        <p14:creationId xmlns:p14="http://schemas.microsoft.com/office/powerpoint/2010/main" val="92937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F8DB5-F043-491B-8BC8-E22D0E43958F}" type="slidenum">
              <a:rPr lang="en-US" altLang="en-US" smtClean="0"/>
              <a:pPr/>
              <a:t>22</a:t>
            </a:fld>
            <a:endParaRPr lang="en-US" altLang="en-US"/>
          </a:p>
        </p:txBody>
      </p:sp>
    </p:spTree>
    <p:extLst>
      <p:ext uri="{BB962C8B-B14F-4D97-AF65-F5344CB8AC3E}">
        <p14:creationId xmlns:p14="http://schemas.microsoft.com/office/powerpoint/2010/main" val="161112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solidFill>
                <a:srgbClr val="002060"/>
              </a:solidFill>
              <a:latin typeface="Times" charset="0"/>
              <a:ea typeface="MS PGothic"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37931725" indent="-37474525">
              <a:defRPr sz="2400">
                <a:solidFill>
                  <a:schemeClr val="tx1"/>
                </a:solidFill>
                <a:latin typeface="Times" charset="0"/>
                <a:ea typeface="MS PGothic" charset="-128"/>
              </a:defRPr>
            </a:lvl2pPr>
            <a:lvl3pPr>
              <a:defRPr sz="2400">
                <a:solidFill>
                  <a:schemeClr val="tx1"/>
                </a:solidFill>
                <a:latin typeface="Times" charset="0"/>
                <a:ea typeface="MS PGothic" charset="-128"/>
              </a:defRPr>
            </a:lvl3pPr>
            <a:lvl4pPr>
              <a:defRPr sz="2400">
                <a:solidFill>
                  <a:schemeClr val="tx1"/>
                </a:solidFill>
                <a:latin typeface="Times" charset="0"/>
                <a:ea typeface="MS PGothic" charset="-128"/>
              </a:defRPr>
            </a:lvl4pPr>
            <a:lvl5pPr>
              <a:defRPr sz="2400">
                <a:solidFill>
                  <a:schemeClr val="tx1"/>
                </a:solidFill>
                <a:latin typeface="Times" charset="0"/>
                <a:ea typeface="MS PGothic" charset="-128"/>
              </a:defRPr>
            </a:lvl5pPr>
            <a:lvl6pPr marL="457200" eaLnBrk="0" fontAlgn="base" hangingPunct="0">
              <a:spcBef>
                <a:spcPct val="0"/>
              </a:spcBef>
              <a:spcAft>
                <a:spcPct val="0"/>
              </a:spcAft>
              <a:defRPr sz="2400">
                <a:solidFill>
                  <a:schemeClr val="tx1"/>
                </a:solidFill>
                <a:latin typeface="Times" charset="0"/>
                <a:ea typeface="MS PGothic" charset="-128"/>
              </a:defRPr>
            </a:lvl6pPr>
            <a:lvl7pPr marL="914400" eaLnBrk="0" fontAlgn="base" hangingPunct="0">
              <a:spcBef>
                <a:spcPct val="0"/>
              </a:spcBef>
              <a:spcAft>
                <a:spcPct val="0"/>
              </a:spcAft>
              <a:defRPr sz="2400">
                <a:solidFill>
                  <a:schemeClr val="tx1"/>
                </a:solidFill>
                <a:latin typeface="Times" charset="0"/>
                <a:ea typeface="MS PGothic" charset="-128"/>
              </a:defRPr>
            </a:lvl7pPr>
            <a:lvl8pPr marL="1371600" eaLnBrk="0" fontAlgn="base" hangingPunct="0">
              <a:spcBef>
                <a:spcPct val="0"/>
              </a:spcBef>
              <a:spcAft>
                <a:spcPct val="0"/>
              </a:spcAft>
              <a:defRPr sz="2400">
                <a:solidFill>
                  <a:schemeClr val="tx1"/>
                </a:solidFill>
                <a:latin typeface="Times" charset="0"/>
                <a:ea typeface="MS PGothic" charset="-128"/>
              </a:defRPr>
            </a:lvl8pPr>
            <a:lvl9pPr marL="1828800" eaLnBrk="0" fontAlgn="base" hangingPunct="0">
              <a:spcBef>
                <a:spcPct val="0"/>
              </a:spcBef>
              <a:spcAft>
                <a:spcPct val="0"/>
              </a:spcAft>
              <a:defRPr sz="2400">
                <a:solidFill>
                  <a:schemeClr val="tx1"/>
                </a:solidFill>
                <a:latin typeface="Times" charset="0"/>
                <a:ea typeface="MS PGothic" charset="-128"/>
              </a:defRPr>
            </a:lvl9pPr>
          </a:lstStyle>
          <a:p>
            <a:fld id="{D3BAF84C-0168-DE42-A10C-A2FF34BE7798}" type="slidenum">
              <a:rPr lang="en-US" altLang="en-US" sz="1200"/>
              <a:pPr/>
              <a:t>23</a:t>
            </a:fld>
            <a:endParaRPr lang="en-US" altLang="en-US" sz="1200"/>
          </a:p>
        </p:txBody>
      </p:sp>
    </p:spTree>
    <p:extLst>
      <p:ext uri="{BB962C8B-B14F-4D97-AF65-F5344CB8AC3E}">
        <p14:creationId xmlns:p14="http://schemas.microsoft.com/office/powerpoint/2010/main" val="2210689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2060"/>
                </a:solidFill>
              </a:rPr>
              <a:t>VQI consists of &gt; 1/3 academic hospitals, 1/3 teaching hospitals and 1/3 community hospitals. \</a:t>
            </a:r>
            <a:r>
              <a:rPr lang="en-US" sz="1200" i="1" dirty="0"/>
              <a:t>The majority of CAS cases registered in the VQI are performed by vascular surgeons, followed by interventional radiologists (and cardiologists The rest are performed by other specialties such as neurosurgery (7%), general surgery (5%), cardiothoracic surgery or non-specified specialties.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206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02610-050B-9746-A123-BA7BC18EFB5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8739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solidFill>
                <a:srgbClr val="002060"/>
              </a:solidFill>
              <a:latin typeface="Times" charset="0"/>
              <a:ea typeface="MS PGothic"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37931725" indent="-37474525">
              <a:defRPr sz="2400">
                <a:solidFill>
                  <a:schemeClr val="tx1"/>
                </a:solidFill>
                <a:latin typeface="Times" charset="0"/>
                <a:ea typeface="MS PGothic" charset="-128"/>
              </a:defRPr>
            </a:lvl2pPr>
            <a:lvl3pPr>
              <a:defRPr sz="2400">
                <a:solidFill>
                  <a:schemeClr val="tx1"/>
                </a:solidFill>
                <a:latin typeface="Times" charset="0"/>
                <a:ea typeface="MS PGothic" charset="-128"/>
              </a:defRPr>
            </a:lvl3pPr>
            <a:lvl4pPr>
              <a:defRPr sz="2400">
                <a:solidFill>
                  <a:schemeClr val="tx1"/>
                </a:solidFill>
                <a:latin typeface="Times" charset="0"/>
                <a:ea typeface="MS PGothic" charset="-128"/>
              </a:defRPr>
            </a:lvl4pPr>
            <a:lvl5pPr>
              <a:defRPr sz="2400">
                <a:solidFill>
                  <a:schemeClr val="tx1"/>
                </a:solidFill>
                <a:latin typeface="Times" charset="0"/>
                <a:ea typeface="MS PGothic" charset="-128"/>
              </a:defRPr>
            </a:lvl5pPr>
            <a:lvl6pPr marL="457200" eaLnBrk="0" fontAlgn="base" hangingPunct="0">
              <a:spcBef>
                <a:spcPct val="0"/>
              </a:spcBef>
              <a:spcAft>
                <a:spcPct val="0"/>
              </a:spcAft>
              <a:defRPr sz="2400">
                <a:solidFill>
                  <a:schemeClr val="tx1"/>
                </a:solidFill>
                <a:latin typeface="Times" charset="0"/>
                <a:ea typeface="MS PGothic" charset="-128"/>
              </a:defRPr>
            </a:lvl6pPr>
            <a:lvl7pPr marL="914400" eaLnBrk="0" fontAlgn="base" hangingPunct="0">
              <a:spcBef>
                <a:spcPct val="0"/>
              </a:spcBef>
              <a:spcAft>
                <a:spcPct val="0"/>
              </a:spcAft>
              <a:defRPr sz="2400">
                <a:solidFill>
                  <a:schemeClr val="tx1"/>
                </a:solidFill>
                <a:latin typeface="Times" charset="0"/>
                <a:ea typeface="MS PGothic" charset="-128"/>
              </a:defRPr>
            </a:lvl7pPr>
            <a:lvl8pPr marL="1371600" eaLnBrk="0" fontAlgn="base" hangingPunct="0">
              <a:spcBef>
                <a:spcPct val="0"/>
              </a:spcBef>
              <a:spcAft>
                <a:spcPct val="0"/>
              </a:spcAft>
              <a:defRPr sz="2400">
                <a:solidFill>
                  <a:schemeClr val="tx1"/>
                </a:solidFill>
                <a:latin typeface="Times" charset="0"/>
                <a:ea typeface="MS PGothic" charset="-128"/>
              </a:defRPr>
            </a:lvl8pPr>
            <a:lvl9pPr marL="1828800" eaLnBrk="0" fontAlgn="base" hangingPunct="0">
              <a:spcBef>
                <a:spcPct val="0"/>
              </a:spcBef>
              <a:spcAft>
                <a:spcPct val="0"/>
              </a:spcAft>
              <a:defRPr sz="2400">
                <a:solidFill>
                  <a:schemeClr val="tx1"/>
                </a:solidFill>
                <a:latin typeface="Times" charset="0"/>
                <a:ea typeface="MS PGothic" charset="-128"/>
              </a:defRPr>
            </a:lvl9pPr>
          </a:lstStyle>
          <a:p>
            <a:fld id="{D3BAF84C-0168-DE42-A10C-A2FF34BE7798}" type="slidenum">
              <a:rPr lang="en-US" altLang="en-US" sz="1200"/>
              <a:pPr/>
              <a:t>26</a:t>
            </a:fld>
            <a:endParaRPr lang="en-US" altLang="en-US" sz="1200"/>
          </a:p>
        </p:txBody>
      </p:sp>
    </p:spTree>
    <p:extLst>
      <p:ext uri="{BB962C8B-B14F-4D97-AF65-F5344CB8AC3E}">
        <p14:creationId xmlns:p14="http://schemas.microsoft.com/office/powerpoint/2010/main" val="154108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anose="02020603050405020304" pitchFamily="18" charset="0"/>
                <a:ea typeface="+mn-ea"/>
                <a:cs typeface="+mn-cs"/>
              </a:rPr>
              <a:t>the Society for Vascular Surgery (SVS) in collaboration with the US Food and Drug Administration (FDA) and the Centers for Medicare and Medicaid Services (CMS) established the TCAR surveillance project (TSP) in an attempt to obtain more real-world data about the safety and effectiveness of TCAR performed by centers participating in the Vascular Quality Initiative (VQI</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17CA7D2-69CD-402B-85EA-10CE42DBCD94}" type="slidenum">
              <a:rPr lang="en-US" smtClean="0"/>
              <a:t>27</a:t>
            </a:fld>
            <a:endParaRPr lang="en-US"/>
          </a:p>
        </p:txBody>
      </p:sp>
    </p:spTree>
    <p:extLst>
      <p:ext uri="{BB962C8B-B14F-4D97-AF65-F5344CB8AC3E}">
        <p14:creationId xmlns:p14="http://schemas.microsoft.com/office/powerpoint/2010/main" val="258235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685800"/>
            <a:ext cx="45910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BC532-0494-3A46-B3DE-262CA848E813}" type="slidenum">
              <a:rPr lang="en-US" smtClean="0"/>
              <a:t>33</a:t>
            </a:fld>
            <a:endParaRPr lang="en-US"/>
          </a:p>
        </p:txBody>
      </p:sp>
    </p:spTree>
    <p:extLst>
      <p:ext uri="{BB962C8B-B14F-4D97-AF65-F5344CB8AC3E}">
        <p14:creationId xmlns:p14="http://schemas.microsoft.com/office/powerpoint/2010/main" val="357824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B43D9-A807-4467-B863-D86E8DE471BB}" type="slidenum">
              <a:rPr lang="en-US" smtClean="0"/>
              <a:t>34</a:t>
            </a:fld>
            <a:endParaRPr lang="en-US"/>
          </a:p>
        </p:txBody>
      </p:sp>
    </p:spTree>
    <p:extLst>
      <p:ext uri="{BB962C8B-B14F-4D97-AF65-F5344CB8AC3E}">
        <p14:creationId xmlns:p14="http://schemas.microsoft.com/office/powerpoint/2010/main" val="232899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say that  </a:t>
            </a:r>
            <a:r>
              <a:rPr lang="en-US" dirty="0" err="1"/>
              <a:t>Patric</a:t>
            </a:r>
            <a:r>
              <a:rPr lang="en-US" dirty="0"/>
              <a:t> will be talking about this later </a:t>
            </a:r>
          </a:p>
        </p:txBody>
      </p:sp>
      <p:sp>
        <p:nvSpPr>
          <p:cNvPr id="4" name="Slide Number Placeholder 3"/>
          <p:cNvSpPr>
            <a:spLocks noGrp="1"/>
          </p:cNvSpPr>
          <p:nvPr>
            <p:ph type="sldNum" sz="quarter" idx="5"/>
          </p:nvPr>
        </p:nvSpPr>
        <p:spPr/>
        <p:txBody>
          <a:bodyPr/>
          <a:lstStyle/>
          <a:p>
            <a:fld id="{F17CA7D2-69CD-402B-85EA-10CE42DBCD94}" type="slidenum">
              <a:rPr lang="en-US" smtClean="0"/>
              <a:t>35</a:t>
            </a:fld>
            <a:endParaRPr lang="en-US"/>
          </a:p>
        </p:txBody>
      </p:sp>
    </p:spTree>
    <p:extLst>
      <p:ext uri="{BB962C8B-B14F-4D97-AF65-F5344CB8AC3E}">
        <p14:creationId xmlns:p14="http://schemas.microsoft.com/office/powerpoint/2010/main" val="1207827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say that  Hanaa will be talking about this later </a:t>
            </a:r>
          </a:p>
          <a:p>
            <a:endParaRPr lang="en-US" dirty="0"/>
          </a:p>
        </p:txBody>
      </p:sp>
      <p:sp>
        <p:nvSpPr>
          <p:cNvPr id="4" name="Slide Number Placeholder 3"/>
          <p:cNvSpPr>
            <a:spLocks noGrp="1"/>
          </p:cNvSpPr>
          <p:nvPr>
            <p:ph type="sldNum" sz="quarter" idx="5"/>
          </p:nvPr>
        </p:nvSpPr>
        <p:spPr/>
        <p:txBody>
          <a:bodyPr/>
          <a:lstStyle/>
          <a:p>
            <a:fld id="{F17CA7D2-69CD-402B-85EA-10CE42DBCD94}" type="slidenum">
              <a:rPr lang="en-US" smtClean="0"/>
              <a:t>36</a:t>
            </a:fld>
            <a:endParaRPr lang="en-US"/>
          </a:p>
        </p:txBody>
      </p:sp>
    </p:spTree>
    <p:extLst>
      <p:ext uri="{BB962C8B-B14F-4D97-AF65-F5344CB8AC3E}">
        <p14:creationId xmlns:p14="http://schemas.microsoft.com/office/powerpoint/2010/main" val="3615186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F8DB5-F043-491B-8BC8-E22D0E43958F}" type="slidenum">
              <a:rPr lang="en-US" altLang="en-US" smtClean="0"/>
              <a:pPr/>
              <a:t>37</a:t>
            </a:fld>
            <a:endParaRPr lang="en-US" altLang="en-US"/>
          </a:p>
        </p:txBody>
      </p:sp>
    </p:spTree>
    <p:extLst>
      <p:ext uri="{BB962C8B-B14F-4D97-AF65-F5344CB8AC3E}">
        <p14:creationId xmlns:p14="http://schemas.microsoft.com/office/powerpoint/2010/main" val="179588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total includes the cost of health care services, medicines to treat stroke, and missed days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Stroke reduces mobility in more than half of stroke survivors age 65 and over.</a:t>
            </a:r>
            <a:r>
              <a:rPr lang="en-US" baseline="30000" dirty="0"/>
              <a:t>2</a:t>
            </a:r>
            <a:endParaRPr lang="en-US" dirty="0"/>
          </a:p>
          <a:p>
            <a:endParaRPr lang="en-US" dirty="0"/>
          </a:p>
        </p:txBody>
      </p:sp>
      <p:sp>
        <p:nvSpPr>
          <p:cNvPr id="4" name="Slide Number Placeholder 3"/>
          <p:cNvSpPr>
            <a:spLocks noGrp="1"/>
          </p:cNvSpPr>
          <p:nvPr>
            <p:ph type="sldNum" sz="quarter" idx="5"/>
          </p:nvPr>
        </p:nvSpPr>
        <p:spPr/>
        <p:txBody>
          <a:bodyPr/>
          <a:lstStyle/>
          <a:p>
            <a:fld id="{F17CA7D2-69CD-402B-85EA-10CE42DBCD94}" type="slidenum">
              <a:rPr lang="en-US" smtClean="0"/>
              <a:t>3</a:t>
            </a:fld>
            <a:endParaRPr lang="en-US"/>
          </a:p>
        </p:txBody>
      </p:sp>
    </p:spTree>
    <p:extLst>
      <p:ext uri="{BB962C8B-B14F-4D97-AF65-F5344CB8AC3E}">
        <p14:creationId xmlns:p14="http://schemas.microsoft.com/office/powerpoint/2010/main" val="210253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DA1CDC6-AC76-9B44-8B85-CE0829326944}"/>
              </a:ext>
            </a:extLst>
          </p:cNvPr>
          <p:cNvSpPr>
            <a:spLocks noGrp="1" noRot="1" noChangeAspect="1" noTextEdit="1"/>
          </p:cNvSpPr>
          <p:nvPr>
            <p:ph type="sldImg"/>
          </p:nvPr>
        </p:nvSpPr>
        <p:spPr>
          <a:xfrm>
            <a:off x="1363663" y="1143000"/>
            <a:ext cx="4130675" cy="3086100"/>
          </a:xfrm>
          <a:ln/>
        </p:spPr>
      </p:sp>
      <p:sp>
        <p:nvSpPr>
          <p:cNvPr id="108547" name="Notes Placeholder 2">
            <a:extLst>
              <a:ext uri="{FF2B5EF4-FFF2-40B4-BE49-F238E27FC236}">
                <a16:creationId xmlns:a16="http://schemas.microsoft.com/office/drawing/2014/main" id="{37BA137D-6F5E-D84A-9D72-14FADED62E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rPr>
              <a:t>It is well understood that day 0 transfemoral CAS stroke rates are significantly higher than CEA.  But from day 1 post procedure and beyond, the rates are statistically equivalent through 30 days in CREST.  Clearly, getting beyond the peri-procedural stroke risk of transfemoral carotid revascularization is of critical importance.</a:t>
            </a:r>
          </a:p>
        </p:txBody>
      </p:sp>
      <p:sp>
        <p:nvSpPr>
          <p:cNvPr id="108548" name="Slide Number Placeholder 3">
            <a:extLst>
              <a:ext uri="{FF2B5EF4-FFF2-40B4-BE49-F238E27FC236}">
                <a16:creationId xmlns:a16="http://schemas.microsoft.com/office/drawing/2014/main" id="{1A0E13FB-C599-AA4D-855A-7EF1FFF810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37931725" indent="-37474525">
              <a:defRPr sz="2400">
                <a:solidFill>
                  <a:schemeClr val="tx1"/>
                </a:solidFill>
                <a:latin typeface="Times" pitchFamily="2" charset="0"/>
                <a:ea typeface="MS PGothic" panose="020B0600070205080204" pitchFamily="34" charset="-128"/>
              </a:defRPr>
            </a:lvl2pPr>
            <a:lvl3pPr>
              <a:defRPr sz="2400">
                <a:solidFill>
                  <a:schemeClr val="tx1"/>
                </a:solidFill>
                <a:latin typeface="Times" pitchFamily="2" charset="0"/>
                <a:ea typeface="MS PGothic" panose="020B0600070205080204" pitchFamily="34" charset="-128"/>
              </a:defRPr>
            </a:lvl3pPr>
            <a:lvl4pPr>
              <a:defRPr sz="2400">
                <a:solidFill>
                  <a:schemeClr val="tx1"/>
                </a:solidFill>
                <a:latin typeface="Times" pitchFamily="2" charset="0"/>
                <a:ea typeface="MS PGothic" panose="020B0600070205080204" pitchFamily="34" charset="-128"/>
              </a:defRPr>
            </a:lvl4pPr>
            <a:lvl5pPr>
              <a:defRPr sz="2400">
                <a:solidFill>
                  <a:schemeClr val="tx1"/>
                </a:solidFill>
                <a:latin typeface="Times" pitchFamily="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C8A3608-7C81-6D4E-A71C-242CD71EED9C}" type="slidenum">
              <a:rPr lang="en-US" altLang="en-US" sz="1200"/>
              <a:pPr/>
              <a:t>7</a:t>
            </a:fld>
            <a:endParaRPr lang="en-US" altLang="en-US" sz="1200"/>
          </a:p>
        </p:txBody>
      </p:sp>
    </p:spTree>
    <p:extLst>
      <p:ext uri="{BB962C8B-B14F-4D97-AF65-F5344CB8AC3E}">
        <p14:creationId xmlns:p14="http://schemas.microsoft.com/office/powerpoint/2010/main" val="327459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3663" y="1143000"/>
            <a:ext cx="4130675" cy="3086100"/>
          </a:xfrm>
        </p:spPr>
      </p:sp>
      <p:sp>
        <p:nvSpPr>
          <p:cNvPr id="3" name="Notes Placeholder 2"/>
          <p:cNvSpPr>
            <a:spLocks noGrp="1"/>
          </p:cNvSpPr>
          <p:nvPr>
            <p:ph type="body" idx="1"/>
          </p:nvPr>
        </p:nvSpPr>
        <p:spPr/>
        <p:txBody>
          <a:bodyPr/>
          <a:lstStyle/>
          <a:p>
            <a:r>
              <a:rPr lang="en-US" dirty="0"/>
              <a:t>3 primary causes</a:t>
            </a:r>
            <a:r>
              <a:rPr lang="en-US" baseline="0" dirty="0"/>
              <a:t> for </a:t>
            </a:r>
            <a:r>
              <a:rPr lang="en-US" baseline="0" dirty="0" err="1"/>
              <a:t>Peri</a:t>
            </a:r>
            <a:r>
              <a:rPr lang="en-US" baseline="0" dirty="0"/>
              <a:t>-procedural stroke in a transfemoral approach to carotid revascularization:</a:t>
            </a:r>
          </a:p>
          <a:p>
            <a:r>
              <a:rPr lang="en-US" dirty="0"/>
              <a:t>1) Advancing a catheter through the aortic arch</a:t>
            </a:r>
          </a:p>
          <a:p>
            <a:r>
              <a:rPr lang="en-US" dirty="0"/>
              <a:t>2) Navigating the lesion before neuroprotection established</a:t>
            </a:r>
          </a:p>
          <a:p>
            <a:r>
              <a:rPr lang="en-US" dirty="0"/>
              <a:t>3) Inadequate neuroprotection from misaligned filters and inadequate manual aspiration of emboli</a:t>
            </a:r>
          </a:p>
          <a:p>
            <a:endParaRPr lang="en-US" dirty="0"/>
          </a:p>
        </p:txBody>
      </p:sp>
      <p:sp>
        <p:nvSpPr>
          <p:cNvPr id="4" name="Slide Number Placeholder 3"/>
          <p:cNvSpPr>
            <a:spLocks noGrp="1"/>
          </p:cNvSpPr>
          <p:nvPr>
            <p:ph type="sldNum" sz="quarter" idx="10"/>
          </p:nvPr>
        </p:nvSpPr>
        <p:spPr/>
        <p:txBody>
          <a:bodyPr/>
          <a:lstStyle/>
          <a:p>
            <a:fld id="{A0CA302C-0104-45A4-93D1-1C426E73A17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1474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3663" y="1143000"/>
            <a:ext cx="41306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A302C-0104-45A4-93D1-1C426E73A17A}"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275528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xfrm>
            <a:off x="1363663" y="1143000"/>
            <a:ext cx="413067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A new, surgically inspired</a:t>
            </a:r>
            <a:r>
              <a:rPr lang="en-US" baseline="0" dirty="0"/>
              <a:t>, endovascular solution for carotid artery revascularization comes to us from Silk Road Medical.  Through a small surgical </a:t>
            </a:r>
            <a:r>
              <a:rPr lang="en-US" baseline="0" dirty="0" err="1"/>
              <a:t>cutdown</a:t>
            </a:r>
            <a:r>
              <a:rPr lang="en-US" baseline="0" dirty="0"/>
              <a:t>, the ENROUTE Transcarotid Stent and Neuroprotection Systems deliver an endovascular dynamic flow reversal system for continuous, robust stroke protection.  This new, direct carotid access method provides surgical patient outcomes with unique transcarotid speed and control.  The avoiding the more critical </a:t>
            </a:r>
            <a:r>
              <a:rPr lang="en-US" baseline="0" dirty="0" err="1"/>
              <a:t>crainial</a:t>
            </a:r>
            <a:r>
              <a:rPr lang="en-US" baseline="0" dirty="0"/>
              <a:t> nerve bundle in the typical longer CEA incision.</a:t>
            </a:r>
            <a:endParaRPr lang="en-US" dirty="0"/>
          </a:p>
        </p:txBody>
      </p:sp>
      <p:sp>
        <p:nvSpPr>
          <p:cNvPr id="1126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413D5C-A33E-4C2F-ADC9-F468F1EF5222}" type="slidenum">
              <a:rPr lang="fr-FR" smtClean="0"/>
              <a:pPr fontAlgn="base">
                <a:spcBef>
                  <a:spcPct val="0"/>
                </a:spcBef>
                <a:spcAft>
                  <a:spcPct val="0"/>
                </a:spcAft>
                <a:defRPr/>
              </a:pPr>
              <a:t>12</a:t>
            </a:fld>
            <a:endParaRPr lang="fr-FR"/>
          </a:p>
        </p:txBody>
      </p:sp>
    </p:spTree>
    <p:extLst>
      <p:ext uri="{BB962C8B-B14F-4D97-AF65-F5344CB8AC3E}">
        <p14:creationId xmlns:p14="http://schemas.microsoft.com/office/powerpoint/2010/main" val="156078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3663" y="1143000"/>
            <a:ext cx="4130675" cy="3086100"/>
          </a:xfrm>
        </p:spPr>
      </p:sp>
      <p:sp>
        <p:nvSpPr>
          <p:cNvPr id="3" name="Notes Placeholder 2"/>
          <p:cNvSpPr>
            <a:spLocks noGrp="1"/>
          </p:cNvSpPr>
          <p:nvPr>
            <p:ph type="body" idx="1"/>
          </p:nvPr>
        </p:nvSpPr>
        <p:spPr/>
        <p:txBody>
          <a:bodyPr/>
          <a:lstStyle/>
          <a:p>
            <a:r>
              <a:rPr lang="en-US" dirty="0"/>
              <a:t>CREST delivered mean CEA procedure times of 171min +/-55min.  Mean</a:t>
            </a:r>
            <a:r>
              <a:rPr lang="en-US" baseline="0" dirty="0"/>
              <a:t> </a:t>
            </a:r>
            <a:r>
              <a:rPr lang="en-US" dirty="0"/>
              <a:t>procedure time (skin to</a:t>
            </a:r>
            <a:r>
              <a:rPr lang="en-US" baseline="0" dirty="0"/>
              <a:t> skin) for the Silk Road cases in ROADSTER were 76min +/-27min.  (</a:t>
            </a:r>
            <a:r>
              <a:rPr lang="en-US" baseline="0" dirty="0" err="1"/>
              <a:t>Vilain</a:t>
            </a:r>
            <a:r>
              <a:rPr lang="en-US" baseline="0" dirty="0"/>
              <a:t>, Stroke, Sept 2012)</a:t>
            </a:r>
            <a:endParaRPr lang="en-US" dirty="0"/>
          </a:p>
        </p:txBody>
      </p:sp>
      <p:sp>
        <p:nvSpPr>
          <p:cNvPr id="4" name="Slide Number Placeholder 3"/>
          <p:cNvSpPr>
            <a:spLocks noGrp="1"/>
          </p:cNvSpPr>
          <p:nvPr>
            <p:ph type="sldNum" sz="quarter" idx="10"/>
          </p:nvPr>
        </p:nvSpPr>
        <p:spPr/>
        <p:txBody>
          <a:bodyPr/>
          <a:lstStyle/>
          <a:p>
            <a:fld id="{A0CA302C-0104-45A4-93D1-1C426E73A17A}" type="slidenum">
              <a:rPr lang="en-US" smtClean="0"/>
              <a:pPr/>
              <a:t>18</a:t>
            </a:fld>
            <a:endParaRPr lang="en-US"/>
          </a:p>
        </p:txBody>
      </p:sp>
    </p:spTree>
    <p:extLst>
      <p:ext uri="{BB962C8B-B14F-4D97-AF65-F5344CB8AC3E}">
        <p14:creationId xmlns:p14="http://schemas.microsoft.com/office/powerpoint/2010/main" val="60443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3663" y="1143000"/>
            <a:ext cx="4130675" cy="3086100"/>
          </a:xfrm>
        </p:spPr>
      </p:sp>
      <p:sp>
        <p:nvSpPr>
          <p:cNvPr id="3" name="Notes Placeholder 2"/>
          <p:cNvSpPr>
            <a:spLocks noGrp="1"/>
          </p:cNvSpPr>
          <p:nvPr>
            <p:ph type="body" idx="1"/>
          </p:nvPr>
        </p:nvSpPr>
        <p:spPr/>
        <p:txBody>
          <a:bodyPr/>
          <a:lstStyle/>
          <a:p>
            <a:r>
              <a:rPr lang="en-US" dirty="0"/>
              <a:t>CREST delivered mean CEA procedure times of 171min +/-55min.  Mean</a:t>
            </a:r>
            <a:r>
              <a:rPr lang="en-US" baseline="0" dirty="0"/>
              <a:t> </a:t>
            </a:r>
            <a:r>
              <a:rPr lang="en-US" dirty="0"/>
              <a:t>procedure time (skin to</a:t>
            </a:r>
            <a:r>
              <a:rPr lang="en-US" baseline="0" dirty="0"/>
              <a:t> skin) for the Silk Road cases in ROADSTER were 76min +/-27min.  (</a:t>
            </a:r>
            <a:r>
              <a:rPr lang="en-US" baseline="0" dirty="0" err="1"/>
              <a:t>Vilain</a:t>
            </a:r>
            <a:r>
              <a:rPr lang="en-US" baseline="0" dirty="0"/>
              <a:t>, Stroke, Sept 2012)</a:t>
            </a:r>
            <a:endParaRPr lang="en-US" dirty="0"/>
          </a:p>
        </p:txBody>
      </p:sp>
      <p:sp>
        <p:nvSpPr>
          <p:cNvPr id="4" name="Slide Number Placeholder 3"/>
          <p:cNvSpPr>
            <a:spLocks noGrp="1"/>
          </p:cNvSpPr>
          <p:nvPr>
            <p:ph type="sldNum" sz="quarter" idx="10"/>
          </p:nvPr>
        </p:nvSpPr>
        <p:spPr/>
        <p:txBody>
          <a:bodyPr/>
          <a:lstStyle/>
          <a:p>
            <a:fld id="{A0CA302C-0104-45A4-93D1-1C426E73A17A}" type="slidenum">
              <a:rPr lang="en-US" smtClean="0"/>
              <a:pPr/>
              <a:t>19</a:t>
            </a:fld>
            <a:endParaRPr lang="en-US"/>
          </a:p>
        </p:txBody>
      </p:sp>
    </p:spTree>
    <p:extLst>
      <p:ext uri="{BB962C8B-B14F-4D97-AF65-F5344CB8AC3E}">
        <p14:creationId xmlns:p14="http://schemas.microsoft.com/office/powerpoint/2010/main" val="113152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defTabSz="907203">
              <a:spcBef>
                <a:spcPct val="0"/>
              </a:spcBef>
            </a:pPr>
            <a:r>
              <a:rPr lang="en-US" dirty="0"/>
              <a:t>The DW-MRI incidence of 19% as reported in PROOF compares very favorably with the results from other prospective studies.  </a:t>
            </a:r>
          </a:p>
          <a:p>
            <a:pPr defTabSz="907203">
              <a:spcBef>
                <a:spcPct val="0"/>
              </a:spcBef>
            </a:pPr>
            <a:endParaRPr lang="en-US" dirty="0"/>
          </a:p>
          <a:p>
            <a:pPr defTabSz="907203">
              <a:spcBef>
                <a:spcPct val="0"/>
              </a:spcBef>
            </a:pPr>
            <a:r>
              <a:rPr lang="en-US" dirty="0"/>
              <a:t>An ICSS </a:t>
            </a:r>
            <a:r>
              <a:rPr lang="en-US" dirty="0" err="1"/>
              <a:t>substudy</a:t>
            </a:r>
            <a:r>
              <a:rPr lang="en-US" dirty="0"/>
              <a:t> looking at new ischemic brain lesions detectable on DWI found 50% in the CAS arm and 17% in the CEA arm.</a:t>
            </a:r>
          </a:p>
          <a:p>
            <a:pPr defTabSz="907203">
              <a:spcBef>
                <a:spcPct val="0"/>
              </a:spcBef>
            </a:pPr>
            <a:endParaRPr lang="en-US" dirty="0"/>
          </a:p>
          <a:p>
            <a:pPr defTabSz="907203">
              <a:spcBef>
                <a:spcPct val="0"/>
              </a:spcBef>
            </a:pPr>
            <a:r>
              <a:rPr lang="en-US" dirty="0"/>
              <a:t>Thus, the new transcarotid stenting approach with the ENROUTE</a:t>
            </a:r>
            <a:r>
              <a:rPr lang="en-US" baseline="0" dirty="0"/>
              <a:t> Neuroprotection system </a:t>
            </a:r>
            <a:r>
              <a:rPr lang="en-US" dirty="0"/>
              <a:t>may offer the benefit of CEA like neuroprotection.</a:t>
            </a:r>
          </a:p>
          <a:p>
            <a:pPr defTabSz="907203">
              <a:spcBef>
                <a:spcPct val="0"/>
              </a:spcBef>
            </a:pPr>
            <a:endParaRPr lang="en-US" dirty="0"/>
          </a:p>
        </p:txBody>
      </p:sp>
      <p:sp>
        <p:nvSpPr>
          <p:cNvPr id="50180"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a:solidFill>
                <a:prstClr val="black"/>
              </a:solidFill>
            </a:endParaRPr>
          </a:p>
        </p:txBody>
      </p:sp>
      <p:sp>
        <p:nvSpPr>
          <p:cNvPr id="50181" name="Slide Number Placeholder 4"/>
          <p:cNvSpPr>
            <a:spLocks noGrp="1"/>
          </p:cNvSpPr>
          <p:nvPr>
            <p:ph type="sldNum" sz="quarter" idx="5"/>
          </p:nvPr>
        </p:nvSpPr>
        <p:spPr bwMode="auto">
          <a:noFill/>
          <a:ln>
            <a:miter lim="800000"/>
            <a:headEnd/>
            <a:tailEnd/>
          </a:ln>
        </p:spPr>
        <p:txBody>
          <a:bodyPr/>
          <a:lstStyle/>
          <a:p>
            <a:fld id="{2EE53ECA-4E7A-4470-BBA3-CECBF5150E2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9643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0" y="177800"/>
            <a:ext cx="6732376" cy="889000"/>
          </a:xfrm>
          <a:prstGeom prst="rect">
            <a:avLst/>
          </a:prstGeom>
        </p:spPr>
        <p:txBody>
          <a:bodyPr/>
          <a:lstStyle>
            <a:lvl1pPr marL="185738" indent="0">
              <a:defRPr sz="4000"/>
            </a:lvl1pPr>
          </a:lstStyle>
          <a:p>
            <a:r>
              <a:rPr lang="en-US" dirty="0"/>
              <a:t>Click to edit Master title style</a:t>
            </a:r>
          </a:p>
        </p:txBody>
      </p:sp>
    </p:spTree>
    <p:extLst>
      <p:ext uri="{BB962C8B-B14F-4D97-AF65-F5344CB8AC3E}">
        <p14:creationId xmlns:p14="http://schemas.microsoft.com/office/powerpoint/2010/main" val="3571282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9027" y="1600206"/>
            <a:ext cx="8262462"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5" name="Footer Placeholder 4"/>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673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5873" y="274649"/>
            <a:ext cx="20656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9028" y="274649"/>
            <a:ext cx="6043837"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5" y="6356361"/>
            <a:ext cx="2142120" cy="365125"/>
          </a:xfrm>
          <a:prstGeom prst="rect">
            <a:avLst/>
          </a:prstGeom>
        </p:spPr>
        <p:txBody>
          <a:bodyPr/>
          <a:lstStyle/>
          <a:p>
            <a:fld id="{407C0E81-E9A8-4440-BA0C-D9EB647B7BB3}" type="datetimeFigureOut">
              <a:rPr lang="en-US" smtClean="0">
                <a:solidFill>
                  <a:prstClr val="black"/>
                </a:solidFill>
              </a:rPr>
              <a:pPr/>
              <a:t>6/12/2019</a:t>
            </a:fld>
            <a:endParaRPr lang="en-US">
              <a:solidFill>
                <a:prstClr val="black"/>
              </a:solidFill>
            </a:endParaRPr>
          </a:p>
        </p:txBody>
      </p:sp>
      <p:sp>
        <p:nvSpPr>
          <p:cNvPr id="5" name="Footer Placeholder 4"/>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544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765045" y="1625600"/>
            <a:ext cx="7905442"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66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D502-C25A-9F49-AA91-FBB24B11C11C}"/>
              </a:ext>
            </a:extLst>
          </p:cNvPr>
          <p:cNvSpPr>
            <a:spLocks noGrp="1"/>
          </p:cNvSpPr>
          <p:nvPr>
            <p:ph type="ctrTitle"/>
          </p:nvPr>
        </p:nvSpPr>
        <p:spPr>
          <a:xfrm>
            <a:off x="1147564" y="1122363"/>
            <a:ext cx="6885385" cy="2387600"/>
          </a:xfrm>
        </p:spPr>
        <p:txBody>
          <a:bodyPr anchor="b"/>
          <a:lstStyle>
            <a:lvl1pPr algn="ctr">
              <a:defRPr sz="4518"/>
            </a:lvl1pPr>
          </a:lstStyle>
          <a:p>
            <a:r>
              <a:rPr lang="en-US"/>
              <a:t>Click to edit Master title style</a:t>
            </a:r>
          </a:p>
        </p:txBody>
      </p:sp>
      <p:sp>
        <p:nvSpPr>
          <p:cNvPr id="3" name="Subtitle 2">
            <a:extLst>
              <a:ext uri="{FF2B5EF4-FFF2-40B4-BE49-F238E27FC236}">
                <a16:creationId xmlns:a16="http://schemas.microsoft.com/office/drawing/2014/main" id="{99EB7A11-03F0-BA42-B59C-BDE8952919DE}"/>
              </a:ext>
            </a:extLst>
          </p:cNvPr>
          <p:cNvSpPr>
            <a:spLocks noGrp="1"/>
          </p:cNvSpPr>
          <p:nvPr>
            <p:ph type="subTitle" idx="1"/>
          </p:nvPr>
        </p:nvSpPr>
        <p:spPr>
          <a:xfrm>
            <a:off x="1147564" y="3602038"/>
            <a:ext cx="6885385" cy="1655762"/>
          </a:xfrm>
        </p:spPr>
        <p:txBody>
          <a:bodyPr/>
          <a:lstStyle>
            <a:lvl1pPr marL="0" indent="0" algn="ctr">
              <a:buNone/>
              <a:defRPr sz="1807"/>
            </a:lvl1pPr>
            <a:lvl2pPr marL="344272" indent="0" algn="ctr">
              <a:buNone/>
              <a:defRPr sz="1506"/>
            </a:lvl2pPr>
            <a:lvl3pPr marL="688543" indent="0" algn="ctr">
              <a:buNone/>
              <a:defRPr sz="1355"/>
            </a:lvl3pPr>
            <a:lvl4pPr marL="1032815" indent="0" algn="ctr">
              <a:buNone/>
              <a:defRPr sz="1205"/>
            </a:lvl4pPr>
            <a:lvl5pPr marL="1377086" indent="0" algn="ctr">
              <a:buNone/>
              <a:defRPr sz="1205"/>
            </a:lvl5pPr>
            <a:lvl6pPr marL="1721358" indent="0" algn="ctr">
              <a:buNone/>
              <a:defRPr sz="1205"/>
            </a:lvl6pPr>
            <a:lvl7pPr marL="2065630" indent="0" algn="ctr">
              <a:buNone/>
              <a:defRPr sz="1205"/>
            </a:lvl7pPr>
            <a:lvl8pPr marL="2409901" indent="0" algn="ctr">
              <a:buNone/>
              <a:defRPr sz="1205"/>
            </a:lvl8pPr>
            <a:lvl9pPr marL="2754173" indent="0" algn="ctr">
              <a:buNone/>
              <a:defRPr sz="1205"/>
            </a:lvl9pPr>
          </a:lstStyle>
          <a:p>
            <a:r>
              <a:rPr lang="en-US"/>
              <a:t>Click to edit Master subtitle style</a:t>
            </a:r>
          </a:p>
        </p:txBody>
      </p:sp>
      <p:sp>
        <p:nvSpPr>
          <p:cNvPr id="4" name="Date Placeholder 3">
            <a:extLst>
              <a:ext uri="{FF2B5EF4-FFF2-40B4-BE49-F238E27FC236}">
                <a16:creationId xmlns:a16="http://schemas.microsoft.com/office/drawing/2014/main" id="{F91982D9-1DF3-1545-BAF4-F94675F4AEAE}"/>
              </a:ext>
            </a:extLst>
          </p:cNvPr>
          <p:cNvSpPr>
            <a:spLocks noGrp="1"/>
          </p:cNvSpPr>
          <p:nvPr>
            <p:ph type="dt" sz="half" idx="10"/>
          </p:nvPr>
        </p:nvSpPr>
        <p:spPr/>
        <p:txBody>
          <a:bodyPr/>
          <a:lstStyle/>
          <a:p>
            <a:fld id="{5CD79A35-CC66-6D41-9D62-38DF2CA05FD3}" type="datetimeFigureOut">
              <a:rPr lang="en-US" smtClean="0"/>
              <a:t>6/12/2019</a:t>
            </a:fld>
            <a:endParaRPr lang="en-US"/>
          </a:p>
        </p:txBody>
      </p:sp>
      <p:sp>
        <p:nvSpPr>
          <p:cNvPr id="5" name="Footer Placeholder 4">
            <a:extLst>
              <a:ext uri="{FF2B5EF4-FFF2-40B4-BE49-F238E27FC236}">
                <a16:creationId xmlns:a16="http://schemas.microsoft.com/office/drawing/2014/main" id="{77E28DB0-852A-7743-8FB3-73E59692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0DC05-5226-384E-B7A5-79E55377C22E}"/>
              </a:ext>
            </a:extLst>
          </p:cNvPr>
          <p:cNvSpPr>
            <a:spLocks noGrp="1"/>
          </p:cNvSpPr>
          <p:nvPr>
            <p:ph type="sldNum" sz="quarter" idx="12"/>
          </p:nvPr>
        </p:nvSpPr>
        <p:spPr/>
        <p:txBody>
          <a:bodyPr/>
          <a:lstStyle/>
          <a:p>
            <a:fld id="{D6050322-7783-AD4C-BC51-09514F3D0F17}" type="slidenum">
              <a:rPr lang="en-US" smtClean="0"/>
              <a:t>‹#›</a:t>
            </a:fld>
            <a:endParaRPr lang="en-US"/>
          </a:p>
        </p:txBody>
      </p:sp>
    </p:spTree>
    <p:extLst>
      <p:ext uri="{BB962C8B-B14F-4D97-AF65-F5344CB8AC3E}">
        <p14:creationId xmlns:p14="http://schemas.microsoft.com/office/powerpoint/2010/main" val="245081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9026" y="274638"/>
            <a:ext cx="8262462" cy="1143000"/>
          </a:xfrm>
        </p:spPr>
        <p:txBody>
          <a:bodyPr/>
          <a:lstStyle/>
          <a:p>
            <a:r>
              <a:rPr lang="en-US"/>
              <a:t>Click to edit Master title style</a:t>
            </a:r>
          </a:p>
        </p:txBody>
      </p:sp>
      <p:sp>
        <p:nvSpPr>
          <p:cNvPr id="3" name="Table Placeholder 2"/>
          <p:cNvSpPr>
            <a:spLocks noGrp="1"/>
          </p:cNvSpPr>
          <p:nvPr>
            <p:ph type="tbl" idx="1"/>
          </p:nvPr>
        </p:nvSpPr>
        <p:spPr>
          <a:xfrm>
            <a:off x="459026" y="1600205"/>
            <a:ext cx="8262462"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fld id="{1CB34FEF-2C24-AD4C-B7A8-B3AF5105EBB2}" type="datetime4">
              <a:rPr lang="en-US" smtClean="0">
                <a:solidFill>
                  <a:srgbClr val="FFFFFF"/>
                </a:solidFill>
              </a:rPr>
              <a:t>June 12, 2019</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International Symposium Charing Cross. 27th, April, 2017 </a:t>
            </a:r>
          </a:p>
        </p:txBody>
      </p:sp>
      <p:sp>
        <p:nvSpPr>
          <p:cNvPr id="6" name="Slide Number Placeholder 5"/>
          <p:cNvSpPr>
            <a:spLocks noGrp="1"/>
          </p:cNvSpPr>
          <p:nvPr>
            <p:ph type="sldNum" sz="quarter" idx="12"/>
          </p:nvPr>
        </p:nvSpPr>
        <p:spPr/>
        <p:txBody>
          <a:bodyPr/>
          <a:lstStyle>
            <a:lvl1pPr>
              <a:defRPr/>
            </a:lvl1pPr>
          </a:lstStyle>
          <a:p>
            <a:fld id="{4EB30238-36D5-BF44-A168-35F62BA8C8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8943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614109" y="1905004"/>
            <a:ext cx="7952301" cy="4575175"/>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2477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614109" y="1905004"/>
            <a:ext cx="7952301" cy="4575175"/>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2" hasCustomPrompt="1"/>
          </p:nvPr>
        </p:nvSpPr>
        <p:spPr>
          <a:xfrm>
            <a:off x="578565" y="6035041"/>
            <a:ext cx="6312221" cy="710248"/>
          </a:xfrm>
        </p:spPr>
        <p:txBody>
          <a:bodyPr lIns="0" anchor="b" anchorCtr="0"/>
          <a:lstStyle>
            <a:lvl1pPr marL="0" indent="0">
              <a:buFontTx/>
              <a:buNone/>
              <a:defRPr sz="750"/>
            </a:lvl1pPr>
            <a:lvl2pPr>
              <a:buFontTx/>
              <a:buNone/>
              <a:defRPr/>
            </a:lvl2pPr>
            <a:lvl3pPr>
              <a:buFontTx/>
              <a:buNone/>
              <a:defRPr/>
            </a:lvl3pPr>
            <a:lvl4pPr>
              <a:buFontTx/>
              <a:buNone/>
              <a:defRPr/>
            </a:lvl4pPr>
            <a:lvl5pPr>
              <a:buFontTx/>
              <a:buNone/>
              <a:defRPr/>
            </a:lvl5pPr>
          </a:lstStyle>
          <a:p>
            <a:pPr lvl="0"/>
            <a:r>
              <a:rPr lang="en-US" dirty="0"/>
              <a:t>Add Footnotes</a:t>
            </a:r>
          </a:p>
        </p:txBody>
      </p:sp>
    </p:spTree>
    <p:extLst>
      <p:ext uri="{BB962C8B-B14F-4D97-AF65-F5344CB8AC3E}">
        <p14:creationId xmlns:p14="http://schemas.microsoft.com/office/powerpoint/2010/main" val="20129889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026" y="0"/>
            <a:ext cx="8262462"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2" hasCustomPrompt="1"/>
          </p:nvPr>
        </p:nvSpPr>
        <p:spPr>
          <a:xfrm>
            <a:off x="578565" y="6035041"/>
            <a:ext cx="6312221" cy="710248"/>
          </a:xfrm>
        </p:spPr>
        <p:txBody>
          <a:bodyPr lIns="0" anchor="b" anchorCtr="0"/>
          <a:lstStyle>
            <a:lvl1pPr marL="0" indent="0">
              <a:buFontTx/>
              <a:buNone/>
              <a:defRPr sz="750"/>
            </a:lvl1pPr>
            <a:lvl2pPr>
              <a:buFontTx/>
              <a:buNone/>
              <a:defRPr/>
            </a:lvl2pPr>
            <a:lvl3pPr>
              <a:buFontTx/>
              <a:buNone/>
              <a:defRPr/>
            </a:lvl3pPr>
            <a:lvl4pPr>
              <a:buFontTx/>
              <a:buNone/>
              <a:defRPr/>
            </a:lvl4pPr>
            <a:lvl5pPr>
              <a:buFontTx/>
              <a:buNone/>
              <a:defRPr/>
            </a:lvl5pPr>
          </a:lstStyle>
          <a:p>
            <a:pPr lvl="0"/>
            <a:r>
              <a:rPr lang="en-US" dirty="0"/>
              <a:t>Add Footnotes</a:t>
            </a:r>
          </a:p>
        </p:txBody>
      </p:sp>
    </p:spTree>
    <p:extLst>
      <p:ext uri="{BB962C8B-B14F-4D97-AF65-F5344CB8AC3E}">
        <p14:creationId xmlns:p14="http://schemas.microsoft.com/office/powerpoint/2010/main" val="3274384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43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Side Stat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55" y="1530753"/>
            <a:ext cx="6196846" cy="1456553"/>
          </a:xfrm>
        </p:spPr>
        <p:txBody>
          <a:bodyPr/>
          <a:lstStyle>
            <a:lvl1pPr marL="260594" indent="-260594">
              <a:buClr>
                <a:schemeClr val="accent1"/>
              </a:buClr>
              <a:buFont typeface="Arial"/>
              <a:buChar char="•"/>
              <a:defRPr/>
            </a:lvl1pPr>
            <a:lvl2pPr marL="564223" indent="-217561">
              <a:buClr>
                <a:schemeClr val="tx2"/>
              </a:buClr>
              <a:buSzPct val="113000"/>
              <a:buFont typeface="Arial"/>
              <a:buChar char="•"/>
              <a:defRPr/>
            </a:lvl2pPr>
            <a:lvl3pPr marL="869047" indent="-174527">
              <a:buClr>
                <a:schemeClr val="accent1"/>
              </a:buClr>
              <a:buSzPct val="51000"/>
              <a:buFont typeface="Wingdings" charset="2"/>
              <a:buChar char=""/>
              <a:defRPr/>
            </a:lvl3pPr>
            <a:lvl4pPr marL="1207341" indent="-173332">
              <a:buSzPct val="79000"/>
              <a:buFont typeface=".AppleSystemUIFont"/>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2"/>
          <p:cNvSpPr>
            <a:spLocks noGrp="1" noChangeArrowheads="1"/>
          </p:cNvSpPr>
          <p:nvPr>
            <p:ph type="ctrTitle"/>
          </p:nvPr>
        </p:nvSpPr>
        <p:spPr bwMode="black">
          <a:xfrm>
            <a:off x="631160" y="802116"/>
            <a:ext cx="6770628" cy="463204"/>
          </a:xfrm>
          <a:noFill/>
        </p:spPr>
        <p:txBody>
          <a:bodyPr wrap="square" lIns="91440" anchor="b" anchorCtr="0">
            <a:spAutoFit/>
          </a:bodyPr>
          <a:lstStyle>
            <a:lvl1pPr algn="l">
              <a:lnSpc>
                <a:spcPct val="100000"/>
              </a:lnSpc>
              <a:defRPr sz="2410" b="1" i="0" cap="none">
                <a:solidFill>
                  <a:schemeClr val="tx2"/>
                </a:solidFill>
                <a:effectLst/>
                <a:latin typeface="Avenir Roman" charset="0"/>
                <a:cs typeface="Avenir Roman" charset="0"/>
              </a:defRPr>
            </a:lvl1pPr>
          </a:lstStyle>
          <a:p>
            <a:r>
              <a:rPr lang="en-US" dirty="0"/>
              <a:t>Click to edit Master title style</a:t>
            </a:r>
          </a:p>
        </p:txBody>
      </p:sp>
    </p:spTree>
    <p:extLst>
      <p:ext uri="{BB962C8B-B14F-4D97-AF65-F5344CB8AC3E}">
        <p14:creationId xmlns:p14="http://schemas.microsoft.com/office/powerpoint/2010/main" val="14964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789" y="1498601"/>
            <a:ext cx="8262462" cy="4089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31519" y="190500"/>
            <a:ext cx="6400858" cy="812800"/>
          </a:xfrm>
          <a:prstGeom prst="rect">
            <a:avLst/>
          </a:prstGeom>
        </p:spPr>
        <p:txBody>
          <a:bodyPr>
            <a:normAutofit/>
          </a:bodyPr>
          <a:lstStyle>
            <a:lvl1pPr algn="l">
              <a:defRPr sz="3600" b="1"/>
            </a:lvl1pPr>
          </a:lstStyle>
          <a:p>
            <a:r>
              <a:rPr lang="en-US" dirty="0"/>
              <a:t>Click to edit Master title style</a:t>
            </a:r>
          </a:p>
        </p:txBody>
      </p:sp>
    </p:spTree>
    <p:extLst>
      <p:ext uri="{BB962C8B-B14F-4D97-AF65-F5344CB8AC3E}">
        <p14:creationId xmlns:p14="http://schemas.microsoft.com/office/powerpoint/2010/main" val="1838423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0" y="177800"/>
            <a:ext cx="6732376" cy="889000"/>
          </a:xfrm>
          <a:prstGeom prst="rect">
            <a:avLst/>
          </a:prstGeom>
        </p:spPr>
        <p:txBody>
          <a:bodyPr/>
          <a:lstStyle>
            <a:lvl1pPr marL="185738" indent="0">
              <a:defRPr sz="4000"/>
            </a:lvl1pPr>
          </a:lstStyle>
          <a:p>
            <a:r>
              <a:rPr lang="en-US" dirty="0"/>
              <a:t>Click to edit Master title style</a:t>
            </a:r>
          </a:p>
        </p:txBody>
      </p:sp>
    </p:spTree>
    <p:extLst>
      <p:ext uri="{BB962C8B-B14F-4D97-AF65-F5344CB8AC3E}">
        <p14:creationId xmlns:p14="http://schemas.microsoft.com/office/powerpoint/2010/main" val="357128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789" y="1498601"/>
            <a:ext cx="8262462" cy="4089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31519" y="190500"/>
            <a:ext cx="6400858" cy="812800"/>
          </a:xfrm>
          <a:prstGeom prst="rect">
            <a:avLst/>
          </a:prstGeom>
        </p:spPr>
        <p:txBody>
          <a:bodyPr>
            <a:normAutofit/>
          </a:bodyPr>
          <a:lstStyle>
            <a:lvl1pPr algn="l">
              <a:defRPr sz="3600" b="1"/>
            </a:lvl1pPr>
          </a:lstStyle>
          <a:p>
            <a:r>
              <a:rPr lang="en-US" dirty="0"/>
              <a:t>Click to edit Master title style</a:t>
            </a:r>
          </a:p>
        </p:txBody>
      </p:sp>
    </p:spTree>
    <p:extLst>
      <p:ext uri="{BB962C8B-B14F-4D97-AF65-F5344CB8AC3E}">
        <p14:creationId xmlns:p14="http://schemas.microsoft.com/office/powerpoint/2010/main" val="183842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5197" y="4406909"/>
            <a:ext cx="7803436"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5197" y="2906713"/>
            <a:ext cx="7803436"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Slide Number Placeholder 5"/>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20969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9027"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6762"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678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9027" y="1535113"/>
            <a:ext cx="405632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9027" y="2174875"/>
            <a:ext cx="40563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576" y="1535113"/>
            <a:ext cx="405791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576" y="2174875"/>
            <a:ext cx="405791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8" name="Footer Placeholder 7"/>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306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4" name="Footer Placeholder 3"/>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7530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3" name="Footer Placeholder 2"/>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4462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030" y="273050"/>
            <a:ext cx="302032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89327" y="273059"/>
            <a:ext cx="51321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9030" y="1435103"/>
            <a:ext cx="30203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1578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9446" y="4800600"/>
            <a:ext cx="5508308"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9446" y="612775"/>
            <a:ext cx="550830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9446" y="5367338"/>
            <a:ext cx="550830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7798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9027" y="1600206"/>
            <a:ext cx="8262462"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5" y="6356359"/>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5" name="Footer Placeholder 4"/>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67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5197" y="4406911"/>
            <a:ext cx="7803436"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5197" y="2906713"/>
            <a:ext cx="7803436"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Slide Number Placeholder 5"/>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20969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5873" y="274647"/>
            <a:ext cx="20656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9027" y="274647"/>
            <a:ext cx="6043837"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5" y="6356359"/>
            <a:ext cx="2142120" cy="365125"/>
          </a:xfrm>
          <a:prstGeom prst="rect">
            <a:avLst/>
          </a:prstGeom>
        </p:spPr>
        <p:txBody>
          <a:bodyPr/>
          <a:lstStyle/>
          <a:p>
            <a:fld id="{407C0E81-E9A8-4440-BA0C-D9EB647B7BB3}" type="datetimeFigureOut">
              <a:rPr lang="en-US" smtClean="0">
                <a:solidFill>
                  <a:prstClr val="black"/>
                </a:solidFill>
              </a:rPr>
              <a:pPr/>
              <a:t>6/12/2019</a:t>
            </a:fld>
            <a:endParaRPr lang="en-US">
              <a:solidFill>
                <a:prstClr val="black"/>
              </a:solidFill>
            </a:endParaRPr>
          </a:p>
        </p:txBody>
      </p:sp>
      <p:sp>
        <p:nvSpPr>
          <p:cNvPr id="5" name="Footer Placeholder 4"/>
          <p:cNvSpPr>
            <a:spLocks noGrp="1"/>
          </p:cNvSpPr>
          <p:nvPr>
            <p:ph type="ftr" sz="quarter" idx="11"/>
          </p:nvPr>
        </p:nvSpPr>
        <p:spPr>
          <a:xfrm>
            <a:off x="3136677" y="6356359"/>
            <a:ext cx="2907163"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9"/>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544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765045" y="1625600"/>
            <a:ext cx="7905442"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66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0" y="177800"/>
            <a:ext cx="6732376" cy="889000"/>
          </a:xfrm>
          <a:prstGeom prst="rect">
            <a:avLst/>
          </a:prstGeom>
        </p:spPr>
        <p:txBody>
          <a:bodyPr/>
          <a:lstStyle>
            <a:lvl1pPr marL="185738" indent="0">
              <a:defRPr sz="4000"/>
            </a:lvl1pPr>
          </a:lstStyle>
          <a:p>
            <a:r>
              <a:rPr lang="en-US" dirty="0"/>
              <a:t>Click to edit Master title style</a:t>
            </a:r>
          </a:p>
        </p:txBody>
      </p:sp>
    </p:spTree>
    <p:extLst>
      <p:ext uri="{BB962C8B-B14F-4D97-AF65-F5344CB8AC3E}">
        <p14:creationId xmlns:p14="http://schemas.microsoft.com/office/powerpoint/2010/main" val="3571282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789" y="1498601"/>
            <a:ext cx="8262462" cy="4089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31520" y="190500"/>
            <a:ext cx="6400857" cy="812800"/>
          </a:xfrm>
          <a:prstGeom prst="rect">
            <a:avLst/>
          </a:prstGeom>
        </p:spPr>
        <p:txBody>
          <a:bodyPr>
            <a:normAutofit/>
          </a:bodyPr>
          <a:lstStyle>
            <a:lvl1pPr algn="l">
              <a:defRPr sz="3600" b="1"/>
            </a:lvl1pPr>
          </a:lstStyle>
          <a:p>
            <a:r>
              <a:rPr lang="en-US" dirty="0"/>
              <a:t>Click to edit Master title style</a:t>
            </a:r>
          </a:p>
        </p:txBody>
      </p:sp>
    </p:spTree>
    <p:extLst>
      <p:ext uri="{BB962C8B-B14F-4D97-AF65-F5344CB8AC3E}">
        <p14:creationId xmlns:p14="http://schemas.microsoft.com/office/powerpoint/2010/main" val="183842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5197" y="4406908"/>
            <a:ext cx="7803436"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5197" y="2906713"/>
            <a:ext cx="7803436"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20969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9025"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6761"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678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9026" y="1535113"/>
            <a:ext cx="405632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9026" y="2174875"/>
            <a:ext cx="40563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577" y="1535113"/>
            <a:ext cx="405791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577" y="2174875"/>
            <a:ext cx="405791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8" name="Footer Placeholder 7"/>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306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4" name="Footer Placeholder 3"/>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7530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3" name="Footer Placeholder 2"/>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4462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029" y="273050"/>
            <a:ext cx="302032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89327" y="273058"/>
            <a:ext cx="51321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9029" y="1435103"/>
            <a:ext cx="30203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157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9028"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6763"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678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9444" y="4800600"/>
            <a:ext cx="5508308"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9444" y="612775"/>
            <a:ext cx="550830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9444" y="5367338"/>
            <a:ext cx="550830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779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9028" y="1600206"/>
            <a:ext cx="8262462"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5" name="Footer Placeholder 4"/>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6733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5873" y="274646"/>
            <a:ext cx="20656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9026" y="274646"/>
            <a:ext cx="6043837"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6" y="6356358"/>
            <a:ext cx="2142120" cy="365125"/>
          </a:xfrm>
          <a:prstGeom prst="rect">
            <a:avLst/>
          </a:prstGeom>
        </p:spPr>
        <p:txBody>
          <a:bodyPr/>
          <a:lstStyle/>
          <a:p>
            <a:fld id="{407C0E81-E9A8-4440-BA0C-D9EB647B7BB3}" type="datetimeFigureOut">
              <a:rPr lang="en-US" smtClean="0">
                <a:solidFill>
                  <a:prstClr val="black"/>
                </a:solidFill>
              </a:rPr>
              <a:pPr/>
              <a:t>6/12/2019</a:t>
            </a:fld>
            <a:endParaRPr lang="en-US">
              <a:solidFill>
                <a:prstClr val="black"/>
              </a:solidFill>
            </a:endParaRPr>
          </a:p>
        </p:txBody>
      </p:sp>
      <p:sp>
        <p:nvSpPr>
          <p:cNvPr id="5" name="Footer Placeholder 4"/>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544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765045" y="1625600"/>
            <a:ext cx="7905442"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6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7564" y="1122363"/>
            <a:ext cx="6885385"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7564" y="3602038"/>
            <a:ext cx="688538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84257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4161883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6379" y="1709739"/>
            <a:ext cx="791819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6379" y="4589464"/>
            <a:ext cx="79181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3741234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1160" y="1825625"/>
            <a:ext cx="39017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7635" y="1825625"/>
            <a:ext cx="39017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4053842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2356" y="365126"/>
            <a:ext cx="7918192" cy="1325563"/>
          </a:xfrm>
        </p:spPr>
        <p:txBody>
          <a:bodyPr/>
          <a:lstStyle/>
          <a:p>
            <a:r>
              <a:rPr lang="en-US"/>
              <a:t>Click to edit Master title style</a:t>
            </a:r>
          </a:p>
        </p:txBody>
      </p:sp>
      <p:sp>
        <p:nvSpPr>
          <p:cNvPr id="3" name="Text Placeholder 2"/>
          <p:cNvSpPr>
            <a:spLocks noGrp="1"/>
          </p:cNvSpPr>
          <p:nvPr>
            <p:ph type="body" idx="1"/>
          </p:nvPr>
        </p:nvSpPr>
        <p:spPr>
          <a:xfrm>
            <a:off x="632356" y="1681163"/>
            <a:ext cx="3883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2356" y="2505075"/>
            <a:ext cx="3883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7635" y="1681163"/>
            <a:ext cx="39029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7635" y="2505075"/>
            <a:ext cx="390291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1252013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214480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9027" y="1535113"/>
            <a:ext cx="405632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9027" y="2174875"/>
            <a:ext cx="40563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576" y="1535113"/>
            <a:ext cx="405791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576" y="2174875"/>
            <a:ext cx="405791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8" name="Footer Placeholder 7"/>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30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1951060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356" y="457200"/>
            <a:ext cx="2960954"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02914" y="987426"/>
            <a:ext cx="46476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2505245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356" y="457200"/>
            <a:ext cx="2960954"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902914" y="987426"/>
            <a:ext cx="464763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397757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1811873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805" y="365125"/>
            <a:ext cx="197954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1160" y="365125"/>
            <a:ext cx="582388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E6FBB-9603-4E59-A064-4AB742E74C1B}"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C72C12-0524-48AF-954A-1B4646CDBC22}" type="slidenum">
              <a:rPr lang="en-US" smtClean="0"/>
              <a:t>‹#›</a:t>
            </a:fld>
            <a:endParaRPr lang="en-US" dirty="0"/>
          </a:p>
        </p:txBody>
      </p:sp>
    </p:spTree>
    <p:extLst>
      <p:ext uri="{BB962C8B-B14F-4D97-AF65-F5344CB8AC3E}">
        <p14:creationId xmlns:p14="http://schemas.microsoft.com/office/powerpoint/2010/main" val="1732977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7564" y="1122363"/>
            <a:ext cx="6885385"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7564" y="3602038"/>
            <a:ext cx="688538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3025991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4056954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6379" y="1709739"/>
            <a:ext cx="791819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6379" y="4589464"/>
            <a:ext cx="79181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2838261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1160" y="1825625"/>
            <a:ext cx="39017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7635" y="1825625"/>
            <a:ext cx="39017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1105847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2356" y="365126"/>
            <a:ext cx="7918192" cy="1325563"/>
          </a:xfrm>
        </p:spPr>
        <p:txBody>
          <a:bodyPr/>
          <a:lstStyle/>
          <a:p>
            <a:r>
              <a:rPr lang="en-US"/>
              <a:t>Click to edit Master title style</a:t>
            </a:r>
          </a:p>
        </p:txBody>
      </p:sp>
      <p:sp>
        <p:nvSpPr>
          <p:cNvPr id="3" name="Text Placeholder 2"/>
          <p:cNvSpPr>
            <a:spLocks noGrp="1"/>
          </p:cNvSpPr>
          <p:nvPr>
            <p:ph type="body" idx="1"/>
          </p:nvPr>
        </p:nvSpPr>
        <p:spPr>
          <a:xfrm>
            <a:off x="632356" y="1681163"/>
            <a:ext cx="3883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2356" y="2505075"/>
            <a:ext cx="3883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7635" y="1681163"/>
            <a:ext cx="39029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7635" y="2505075"/>
            <a:ext cx="390291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145437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9027" y="274638"/>
            <a:ext cx="8262462"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4" name="Footer Placeholder 3"/>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7530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3413882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1995288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356" y="457200"/>
            <a:ext cx="2960954"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02914" y="987426"/>
            <a:ext cx="46476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3457796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356" y="457200"/>
            <a:ext cx="2960954"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902914" y="987426"/>
            <a:ext cx="464763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1416651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432047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805" y="365125"/>
            <a:ext cx="197954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1160" y="365125"/>
            <a:ext cx="582388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BDC49-C9FA-4DC5-B15D-F88409FE15BA}"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1650EC-7C99-491A-BC9A-5727C72B5CC6}" type="slidenum">
              <a:rPr lang="en-US" smtClean="0"/>
              <a:t>‹#›</a:t>
            </a:fld>
            <a:endParaRPr lang="en-US" dirty="0"/>
          </a:p>
        </p:txBody>
      </p:sp>
    </p:spTree>
    <p:extLst>
      <p:ext uri="{BB962C8B-B14F-4D97-AF65-F5344CB8AC3E}">
        <p14:creationId xmlns:p14="http://schemas.microsoft.com/office/powerpoint/2010/main" val="23720186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0" y="177800"/>
            <a:ext cx="6732376" cy="889000"/>
          </a:xfrm>
          <a:prstGeom prst="rect">
            <a:avLst/>
          </a:prstGeom>
        </p:spPr>
        <p:txBody>
          <a:bodyPr/>
          <a:lstStyle>
            <a:lvl1pPr marL="185738" indent="0">
              <a:defRPr sz="4000"/>
            </a:lvl1pPr>
          </a:lstStyle>
          <a:p>
            <a:r>
              <a:rPr lang="en-US" dirty="0"/>
              <a:t>Click to edit Master title style</a:t>
            </a:r>
          </a:p>
        </p:txBody>
      </p:sp>
    </p:spTree>
    <p:extLst>
      <p:ext uri="{BB962C8B-B14F-4D97-AF65-F5344CB8AC3E}">
        <p14:creationId xmlns:p14="http://schemas.microsoft.com/office/powerpoint/2010/main" val="3675533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789" y="1498601"/>
            <a:ext cx="8262462" cy="4089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31520" y="190500"/>
            <a:ext cx="6400857" cy="812800"/>
          </a:xfrm>
          <a:prstGeom prst="rect">
            <a:avLst/>
          </a:prstGeom>
        </p:spPr>
        <p:txBody>
          <a:bodyPr>
            <a:normAutofit/>
          </a:bodyPr>
          <a:lstStyle>
            <a:lvl1pPr algn="l">
              <a:defRPr sz="3600" b="1"/>
            </a:lvl1pPr>
          </a:lstStyle>
          <a:p>
            <a:r>
              <a:rPr lang="en-US" dirty="0"/>
              <a:t>Click to edit Master title style</a:t>
            </a:r>
          </a:p>
        </p:txBody>
      </p:sp>
    </p:spTree>
    <p:extLst>
      <p:ext uri="{BB962C8B-B14F-4D97-AF65-F5344CB8AC3E}">
        <p14:creationId xmlns:p14="http://schemas.microsoft.com/office/powerpoint/2010/main" val="927995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5197" y="4406908"/>
            <a:ext cx="7803436"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5197" y="2906713"/>
            <a:ext cx="7803436"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1974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9025"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6761" y="1600206"/>
            <a:ext cx="405472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679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3" name="Footer Placeholder 2"/>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4462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9026" y="1535113"/>
            <a:ext cx="405632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9026" y="2174875"/>
            <a:ext cx="40563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577" y="1535113"/>
            <a:ext cx="405791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577" y="2174875"/>
            <a:ext cx="405791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8" name="Footer Placeholder 7"/>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260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4" name="Footer Placeholder 3"/>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1713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3" name="Footer Placeholder 2"/>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23408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029" y="273050"/>
            <a:ext cx="302032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89327" y="273058"/>
            <a:ext cx="51321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9029" y="1435103"/>
            <a:ext cx="30203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656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9444" y="4800600"/>
            <a:ext cx="5508308"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9444" y="612775"/>
            <a:ext cx="550830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9444" y="5367338"/>
            <a:ext cx="550830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4052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9028" y="274638"/>
            <a:ext cx="8262462"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9028" y="1600206"/>
            <a:ext cx="8262462"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6" y="6356358"/>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5" name="Footer Placeholder 4"/>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3566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5873" y="274646"/>
            <a:ext cx="20656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9026" y="274646"/>
            <a:ext cx="6043837"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9026" y="6356358"/>
            <a:ext cx="2142120" cy="365125"/>
          </a:xfrm>
          <a:prstGeom prst="rect">
            <a:avLst/>
          </a:prstGeom>
        </p:spPr>
        <p:txBody>
          <a:bodyPr/>
          <a:lstStyle/>
          <a:p>
            <a:fld id="{407C0E81-E9A8-4440-BA0C-D9EB647B7BB3}" type="datetimeFigureOut">
              <a:rPr lang="en-US" smtClean="0">
                <a:solidFill>
                  <a:prstClr val="black"/>
                </a:solidFill>
              </a:rPr>
              <a:pPr/>
              <a:t>6/12/2019</a:t>
            </a:fld>
            <a:endParaRPr lang="en-US">
              <a:solidFill>
                <a:prstClr val="black"/>
              </a:solidFill>
            </a:endParaRPr>
          </a:p>
        </p:txBody>
      </p:sp>
      <p:sp>
        <p:nvSpPr>
          <p:cNvPr id="5" name="Footer Placeholder 4"/>
          <p:cNvSpPr>
            <a:spLocks noGrp="1"/>
          </p:cNvSpPr>
          <p:nvPr>
            <p:ph type="ftr" sz="quarter" idx="11"/>
          </p:nvPr>
        </p:nvSpPr>
        <p:spPr>
          <a:xfrm>
            <a:off x="3136676" y="6356358"/>
            <a:ext cx="2907162"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79368" y="6356358"/>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9468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765045" y="1625600"/>
            <a:ext cx="7905442"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346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9026" y="274638"/>
            <a:ext cx="8262462" cy="1143000"/>
          </a:xfrm>
        </p:spPr>
        <p:txBody>
          <a:bodyPr/>
          <a:lstStyle/>
          <a:p>
            <a:r>
              <a:rPr lang="en-US"/>
              <a:t>Click to edit Master title style</a:t>
            </a:r>
          </a:p>
        </p:txBody>
      </p:sp>
      <p:sp>
        <p:nvSpPr>
          <p:cNvPr id="3" name="Table Placeholder 2"/>
          <p:cNvSpPr>
            <a:spLocks noGrp="1"/>
          </p:cNvSpPr>
          <p:nvPr>
            <p:ph type="tbl" idx="1"/>
          </p:nvPr>
        </p:nvSpPr>
        <p:spPr>
          <a:xfrm>
            <a:off x="459026" y="1600205"/>
            <a:ext cx="8262462"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fld id="{1CB34FEF-2C24-AD4C-B7A8-B3AF5105EBB2}" type="datetime4">
              <a:rPr lang="en-US" smtClean="0">
                <a:solidFill>
                  <a:srgbClr val="FFFFFF"/>
                </a:solidFill>
              </a:rPr>
              <a:pPr/>
              <a:t>June 12, 2019</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International Symposium Charing Cross. 27th, April, 2017 </a:t>
            </a:r>
          </a:p>
        </p:txBody>
      </p:sp>
      <p:sp>
        <p:nvSpPr>
          <p:cNvPr id="6" name="Slide Number Placeholder 5"/>
          <p:cNvSpPr>
            <a:spLocks noGrp="1"/>
          </p:cNvSpPr>
          <p:nvPr>
            <p:ph type="sldNum" sz="quarter" idx="12"/>
          </p:nvPr>
        </p:nvSpPr>
        <p:spPr/>
        <p:txBody>
          <a:bodyPr/>
          <a:lstStyle>
            <a:lvl1pPr>
              <a:defRPr/>
            </a:lvl1pPr>
          </a:lstStyle>
          <a:p>
            <a:fld id="{4EB30238-36D5-BF44-A168-35F62BA8C8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3247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614109" y="1905004"/>
            <a:ext cx="7952301" cy="4575175"/>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54952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031" y="273050"/>
            <a:ext cx="302032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89327" y="273061"/>
            <a:ext cx="51321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9031" y="1435103"/>
            <a:ext cx="30203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157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9447" y="4800600"/>
            <a:ext cx="5508308"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9447" y="612775"/>
            <a:ext cx="550830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9447" y="5367338"/>
            <a:ext cx="550830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9025" y="6356361"/>
            <a:ext cx="2142120" cy="365125"/>
          </a:xfrm>
          <a:prstGeom prst="rect">
            <a:avLst/>
          </a:prstGeom>
        </p:spPr>
        <p:txBody>
          <a:bodyPr/>
          <a:lstStyle>
            <a:lvl1pPr>
              <a:defRPr>
                <a:solidFill>
                  <a:schemeClr val="bg1"/>
                </a:solidFill>
              </a:defRPr>
            </a:lvl1pPr>
          </a:lstStyle>
          <a:p>
            <a:fld id="{407C0E81-E9A8-4440-BA0C-D9EB647B7BB3}" type="datetimeFigureOut">
              <a:rPr lang="en-US" smtClean="0">
                <a:solidFill>
                  <a:prstClr val="white"/>
                </a:solidFill>
              </a:rPr>
              <a:pPr/>
              <a:t>6/12/2019</a:t>
            </a:fld>
            <a:endParaRPr lang="en-US" dirty="0">
              <a:solidFill>
                <a:prstClr val="white"/>
              </a:solidFill>
            </a:endParaRPr>
          </a:p>
        </p:txBody>
      </p:sp>
      <p:sp>
        <p:nvSpPr>
          <p:cNvPr id="6" name="Footer Placeholder 5"/>
          <p:cNvSpPr>
            <a:spLocks noGrp="1"/>
          </p:cNvSpPr>
          <p:nvPr>
            <p:ph type="ftr" sz="quarter" idx="11"/>
          </p:nvPr>
        </p:nvSpPr>
        <p:spPr>
          <a:xfrm>
            <a:off x="3136678" y="6356361"/>
            <a:ext cx="2907163"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79368" y="6356361"/>
            <a:ext cx="2142120" cy="365125"/>
          </a:xfrm>
          <a:prstGeom prst="rect">
            <a:avLst/>
          </a:prstGeom>
        </p:spPr>
        <p:txBody>
          <a:bodyPr/>
          <a:lstStyle/>
          <a:p>
            <a:fld id="{7C0D2A99-608D-47FD-B151-FC5D7F4F7D9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779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microsoft.com/office/2007/relationships/hdphoto" Target="../media/hdphoto1.wdp"/><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microsoft.com/office/2007/relationships/hdphoto" Target="../media/hdphoto1.wdp"/><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microsoft.com/office/2007/relationships/hdphoto" Target="../media/hdphoto1.wdp"/><Relationship Id="rId2" Type="http://schemas.openxmlformats.org/officeDocument/2006/relationships/slideLayout" Target="../slideLayouts/slideLayout67.xml"/><Relationship Id="rId16" Type="http://schemas.openxmlformats.org/officeDocument/2006/relationships/image" Target="../media/image1.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510541" y="5888346"/>
            <a:ext cx="4960352"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9B2D1F">
              <a:lumMod val="75000"/>
              <a:alpha val="4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8" name="Freeform 7"/>
          <p:cNvSpPr>
            <a:spLocks/>
          </p:cNvSpPr>
          <p:nvPr userDrawn="1"/>
        </p:nvSpPr>
        <p:spPr bwMode="auto">
          <a:xfrm>
            <a:off x="496933" y="5882421"/>
            <a:ext cx="3705187"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ysClr val="window" lastClr="FFFFFF">
              <a:lumMod val="65000"/>
            </a:sys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9" name="Right Triangle 8"/>
          <p:cNvSpPr>
            <a:spLocks/>
          </p:cNvSpPr>
          <p:nvPr userDrawn="1"/>
        </p:nvSpPr>
        <p:spPr bwMode="auto">
          <a:xfrm>
            <a:off x="3" y="5747926"/>
            <a:ext cx="3415900" cy="1080868"/>
          </a:xfrm>
          <a:prstGeom prst="rtTriangle">
            <a:avLst/>
          </a:prstGeom>
          <a:solidFill>
            <a:srgbClr val="C00000"/>
          </a:solidFill>
          <a:ln w="12700" cap="rnd" cmpd="thickThin" algn="ctr">
            <a:solidFill>
              <a:srgbClr val="696464">
                <a:lumMod val="40000"/>
                <a:lumOff val="60000"/>
              </a:srgbClr>
            </a:solidFill>
            <a:prstDash val="solid"/>
          </a:ln>
          <a:effectLst>
            <a:fillOverlay blend="mult">
              <a:gradFill flip="none" rotWithShape="1">
                <a:gsLst>
                  <a:gs pos="0">
                    <a:srgbClr val="D34817">
                      <a:shade val="20000"/>
                      <a:satMod val="176000"/>
                      <a:alpha val="100000"/>
                    </a:srgbClr>
                  </a:gs>
                  <a:gs pos="18000">
                    <a:srgbClr val="D34817">
                      <a:shade val="48000"/>
                      <a:satMod val="153000"/>
                      <a:alpha val="100000"/>
                    </a:srgbClr>
                  </a:gs>
                  <a:gs pos="43000">
                    <a:srgbClr val="D34817">
                      <a:tint val="86000"/>
                      <a:satMod val="149000"/>
                      <a:alpha val="100000"/>
                    </a:srgbClr>
                  </a:gs>
                  <a:gs pos="45000">
                    <a:srgbClr val="D34817">
                      <a:tint val="85000"/>
                      <a:satMod val="150000"/>
                      <a:alpha val="100000"/>
                    </a:srgbClr>
                  </a:gs>
                  <a:gs pos="50000">
                    <a:srgbClr val="D34817">
                      <a:tint val="86000"/>
                      <a:satMod val="149000"/>
                      <a:alpha val="100000"/>
                    </a:srgbClr>
                  </a:gs>
                  <a:gs pos="79000">
                    <a:srgbClr val="D34817">
                      <a:shade val="53000"/>
                      <a:satMod val="150000"/>
                      <a:alpha val="100000"/>
                    </a:srgbClr>
                  </a:gs>
                  <a:gs pos="100000">
                    <a:srgbClr val="D34817">
                      <a:shade val="25000"/>
                      <a:satMod val="170000"/>
                      <a:alpha val="100000"/>
                    </a:srgbClr>
                  </a:gs>
                </a:gsLst>
                <a:lin ang="450000" scaled="1"/>
                <a:tileRect/>
              </a:gradFill>
            </a:fillOverlay>
          </a:effectLst>
        </p:spPr>
        <p:txBody>
          <a:bodyPr vert="horz" wrap="square" lIns="91440" tIns="45720" rIns="91440" bIns="45720" anchor="ctr" compatLnSpc="1"/>
          <a:lstStyle/>
          <a:p>
            <a:pPr algn="ctr">
              <a:defRPr/>
            </a:pPr>
            <a:endParaRPr lang="en-US" kern="0">
              <a:solidFill>
                <a:prstClr val="white"/>
              </a:solidFill>
              <a:latin typeface="Lucida Sans Unicode"/>
            </a:endParaRPr>
          </a:p>
        </p:txBody>
      </p:sp>
      <p:cxnSp>
        <p:nvCxnSpPr>
          <p:cNvPr id="10" name="Straight Connector 9"/>
          <p:cNvCxnSpPr/>
          <p:nvPr userDrawn="1"/>
        </p:nvCxnSpPr>
        <p:spPr>
          <a:xfrm>
            <a:off x="1" y="5731155"/>
            <a:ext cx="3419107" cy="1084383"/>
          </a:xfrm>
          <a:prstGeom prst="line">
            <a:avLst/>
          </a:prstGeom>
          <a:noFill/>
          <a:ln w="12065" cap="flat" cmpd="sng" algn="ctr">
            <a:gradFill>
              <a:gsLst>
                <a:gs pos="45000">
                  <a:srgbClr val="D34817">
                    <a:tint val="70000"/>
                    <a:satMod val="110000"/>
                  </a:srgbClr>
                </a:gs>
                <a:gs pos="15000">
                  <a:srgbClr val="D34817">
                    <a:shade val="40000"/>
                    <a:satMod val="110000"/>
                  </a:srgbClr>
                </a:gs>
              </a:gsLst>
              <a:lin ang="5400000" scaled="1"/>
            </a:gradFill>
            <a:prstDash val="solid"/>
            <a:miter lim="800000"/>
          </a:ln>
          <a:effectLst/>
        </p:spPr>
      </p:cxnSp>
      <p:sp>
        <p:nvSpPr>
          <p:cNvPr id="13" name="Rectangle 12"/>
          <p:cNvSpPr/>
          <p:nvPr userDrawn="1"/>
        </p:nvSpPr>
        <p:spPr bwMode="white">
          <a:xfrm>
            <a:off x="3" y="1138456"/>
            <a:ext cx="9180513" cy="160020"/>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endParaRPr>
          </a:p>
        </p:txBody>
      </p:sp>
      <p:sp>
        <p:nvSpPr>
          <p:cNvPr id="14" name="Rectangle 13"/>
          <p:cNvSpPr/>
          <p:nvPr userDrawn="1"/>
        </p:nvSpPr>
        <p:spPr>
          <a:xfrm>
            <a:off x="19129" y="1151571"/>
            <a:ext cx="535529" cy="132616"/>
          </a:xfrm>
          <a:prstGeom prst="rect">
            <a:avLst/>
          </a:prstGeom>
          <a:solidFill>
            <a:srgbClr val="C00000">
              <a:alpha val="100000"/>
            </a:srgbClr>
          </a:solidFill>
          <a:ln w="50800" cap="rnd" cmpd="dbl" algn="ctr">
            <a:noFill/>
            <a:prstDash val="solid"/>
          </a:ln>
          <a:effectLst/>
        </p:spPr>
        <p:txBody>
          <a:bodyPr anchor="ctr"/>
          <a:lstStyle/>
          <a:p>
            <a:pPr algn="ctr">
              <a:defRPr/>
            </a:pPr>
            <a:endParaRPr lang="en-US" kern="0">
              <a:solidFill>
                <a:prstClr val="white"/>
              </a:solidFill>
            </a:endParaRPr>
          </a:p>
        </p:txBody>
      </p:sp>
      <p:sp>
        <p:nvSpPr>
          <p:cNvPr id="15" name="Rectangle 14"/>
          <p:cNvSpPr/>
          <p:nvPr userDrawn="1"/>
        </p:nvSpPr>
        <p:spPr>
          <a:xfrm>
            <a:off x="592908" y="1151571"/>
            <a:ext cx="8587605" cy="132616"/>
          </a:xfrm>
          <a:prstGeom prst="rect">
            <a:avLst/>
          </a:prstGeom>
          <a:solidFill>
            <a:sysClr val="window" lastClr="FFFFFF">
              <a:lumMod val="65000"/>
            </a:sysClr>
          </a:solidFill>
          <a:ln w="50800" cap="rnd" cmpd="dbl" algn="ctr">
            <a:noFill/>
            <a:prstDash val="solid"/>
          </a:ln>
          <a:effectLst/>
        </p:spPr>
        <p:txBody>
          <a:bodyPr anchor="ctr"/>
          <a:lstStyle/>
          <a:p>
            <a:pPr algn="ctr">
              <a:defRPr/>
            </a:pPr>
            <a:endParaRPr lang="en-US" kern="0">
              <a:solidFill>
                <a:prstClr val="white"/>
              </a:solidFill>
            </a:endParaRPr>
          </a:p>
        </p:txBody>
      </p:sp>
      <p:sp>
        <p:nvSpPr>
          <p:cNvPr id="16" name="Slide Number Placeholder 22"/>
          <p:cNvSpPr txBox="1">
            <a:spLocks/>
          </p:cNvSpPr>
          <p:nvPr userDrawn="1"/>
        </p:nvSpPr>
        <p:spPr>
          <a:xfrm>
            <a:off x="3" y="1138456"/>
            <a:ext cx="535529" cy="160020"/>
          </a:xfrm>
          <a:prstGeom prst="rect">
            <a:avLst/>
          </a:prstGeom>
        </p:spPr>
        <p:txBody>
          <a:bodyPr vert="horz" anchor="ctr" anchorCtr="0">
            <a:noAutofit/>
          </a:bodyPr>
          <a:lstStyle>
            <a:defPPr>
              <a:defRPr lang="en-US"/>
            </a:defPPr>
            <a:lvl1pPr marL="0" algn="ctr" defTabSz="914400" rtl="0" eaLnBrk="1" latinLnBrk="0" hangingPunct="1">
              <a:defRPr kumimoji="0" sz="11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dirty="0">
              <a:effectLst>
                <a:outerShdw blurRad="38100" dist="38100" dir="2700000" algn="tl">
                  <a:srgbClr val="000000">
                    <a:alpha val="43137"/>
                  </a:srgbClr>
                </a:outerShdw>
              </a:effectLst>
              <a:latin typeface="Lucida Sans Unicode"/>
            </a:endParaRPr>
          </a:p>
        </p:txBody>
      </p:sp>
      <p:pic>
        <p:nvPicPr>
          <p:cNvPr id="17" name="Picture 2"/>
          <p:cNvPicPr>
            <a:picLocks noChangeAspect="1" noChangeArrowheads="1"/>
          </p:cNvPicPr>
          <p:nvPr userDrawn="1"/>
        </p:nvPicPr>
        <p:blipFill rotWithShape="1">
          <a:blip r:embed="rId21">
            <a:extLst>
              <a:ext uri="{BEBA8EAE-BF5A-486C-A8C5-ECC9F3942E4B}">
                <a14:imgProps xmlns:a14="http://schemas.microsoft.com/office/drawing/2010/main">
                  <a14:imgLayer r:embed="rId22">
                    <a14:imgEffect>
                      <a14:sharpenSoften amount="59000"/>
                    </a14:imgEffect>
                    <a14:imgEffect>
                      <a14:colorTemperature colorTemp="6375"/>
                    </a14:imgEffect>
                    <a14:imgEffect>
                      <a14:saturation sat="135000"/>
                    </a14:imgEffect>
                    <a14:imgEffect>
                      <a14:brightnessContrast bright="-9000" contrast="1000"/>
                    </a14:imgEffect>
                  </a14:imgLayer>
                </a14:imgProps>
              </a:ext>
              <a:ext uri="{28A0092B-C50C-407E-A947-70E740481C1C}">
                <a14:useLocalDpi xmlns:a14="http://schemas.microsoft.com/office/drawing/2010/main" val="0"/>
              </a:ext>
            </a:extLst>
          </a:blip>
          <a:srcRect l="69442"/>
          <a:stretch/>
        </p:blipFill>
        <p:spPr bwMode="auto">
          <a:xfrm>
            <a:off x="6686830" y="173830"/>
            <a:ext cx="2062892" cy="80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laceholder 18"/>
          <p:cNvSpPr>
            <a:spLocks noGrp="1"/>
          </p:cNvSpPr>
          <p:nvPr>
            <p:ph type="title"/>
          </p:nvPr>
        </p:nvSpPr>
        <p:spPr>
          <a:xfrm>
            <a:off x="70891" y="8571"/>
            <a:ext cx="6615939" cy="1143000"/>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755482" y="1473201"/>
            <a:ext cx="7994239" cy="4134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18765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38" r:id="rId13"/>
    <p:sldLayoutId id="2147483739" r:id="rId14"/>
    <p:sldLayoutId id="2147483740" r:id="rId15"/>
    <p:sldLayoutId id="2147483741" r:id="rId16"/>
    <p:sldLayoutId id="2147483742" r:id="rId17"/>
    <p:sldLayoutId id="2147483743" r:id="rId18"/>
    <p:sldLayoutId id="2147483745" r:id="rId19"/>
  </p:sldLayoutIdLst>
  <p:txStyles>
    <p:titleStyle>
      <a:lvl1pPr marL="185738" indent="0" algn="l" defTabSz="914400" rtl="0" eaLnBrk="1" latinLnBrk="0" hangingPunct="1">
        <a:spcBef>
          <a:spcPct val="0"/>
        </a:spcBef>
        <a:buNone/>
        <a:defRPr sz="3600" kern="120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3" panose="05040102010807070707"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510541" y="5888346"/>
            <a:ext cx="4960352"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9B2D1F">
              <a:lumMod val="75000"/>
              <a:alpha val="4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8" name="Freeform 7"/>
          <p:cNvSpPr>
            <a:spLocks/>
          </p:cNvSpPr>
          <p:nvPr userDrawn="1"/>
        </p:nvSpPr>
        <p:spPr bwMode="auto">
          <a:xfrm>
            <a:off x="496932" y="5882421"/>
            <a:ext cx="3705187"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ysClr val="window" lastClr="FFFFFF">
              <a:lumMod val="65000"/>
            </a:sys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9" name="Right Triangle 8"/>
          <p:cNvSpPr>
            <a:spLocks/>
          </p:cNvSpPr>
          <p:nvPr userDrawn="1"/>
        </p:nvSpPr>
        <p:spPr bwMode="auto">
          <a:xfrm>
            <a:off x="2" y="5747926"/>
            <a:ext cx="3415900" cy="1080868"/>
          </a:xfrm>
          <a:prstGeom prst="rtTriangle">
            <a:avLst/>
          </a:prstGeom>
          <a:solidFill>
            <a:srgbClr val="C00000"/>
          </a:solidFill>
          <a:ln w="12700" cap="rnd" cmpd="thickThin" algn="ctr">
            <a:solidFill>
              <a:srgbClr val="696464">
                <a:lumMod val="40000"/>
                <a:lumOff val="60000"/>
              </a:srgbClr>
            </a:solidFill>
            <a:prstDash val="solid"/>
          </a:ln>
          <a:effectLst>
            <a:fillOverlay blend="mult">
              <a:gradFill flip="none" rotWithShape="1">
                <a:gsLst>
                  <a:gs pos="0">
                    <a:srgbClr val="D34817">
                      <a:shade val="20000"/>
                      <a:satMod val="176000"/>
                      <a:alpha val="100000"/>
                    </a:srgbClr>
                  </a:gs>
                  <a:gs pos="18000">
                    <a:srgbClr val="D34817">
                      <a:shade val="48000"/>
                      <a:satMod val="153000"/>
                      <a:alpha val="100000"/>
                    </a:srgbClr>
                  </a:gs>
                  <a:gs pos="43000">
                    <a:srgbClr val="D34817">
                      <a:tint val="86000"/>
                      <a:satMod val="149000"/>
                      <a:alpha val="100000"/>
                    </a:srgbClr>
                  </a:gs>
                  <a:gs pos="45000">
                    <a:srgbClr val="D34817">
                      <a:tint val="85000"/>
                      <a:satMod val="150000"/>
                      <a:alpha val="100000"/>
                    </a:srgbClr>
                  </a:gs>
                  <a:gs pos="50000">
                    <a:srgbClr val="D34817">
                      <a:tint val="86000"/>
                      <a:satMod val="149000"/>
                      <a:alpha val="100000"/>
                    </a:srgbClr>
                  </a:gs>
                  <a:gs pos="79000">
                    <a:srgbClr val="D34817">
                      <a:shade val="53000"/>
                      <a:satMod val="150000"/>
                      <a:alpha val="100000"/>
                    </a:srgbClr>
                  </a:gs>
                  <a:gs pos="100000">
                    <a:srgbClr val="D34817">
                      <a:shade val="25000"/>
                      <a:satMod val="170000"/>
                      <a:alpha val="100000"/>
                    </a:srgbClr>
                  </a:gs>
                </a:gsLst>
                <a:lin ang="450000" scaled="1"/>
                <a:tileRect/>
              </a:gradFill>
            </a:fillOverlay>
          </a:effectLst>
        </p:spPr>
        <p:txBody>
          <a:bodyPr vert="horz" wrap="square" lIns="91440" tIns="45720" rIns="91440" bIns="45720" anchor="ctr" compatLnSpc="1"/>
          <a:lstStyle/>
          <a:p>
            <a:pPr algn="ctr">
              <a:defRPr/>
            </a:pPr>
            <a:endParaRPr lang="en-US" kern="0">
              <a:solidFill>
                <a:prstClr val="white"/>
              </a:solidFill>
              <a:latin typeface="Lucida Sans Unicode"/>
            </a:endParaRPr>
          </a:p>
        </p:txBody>
      </p:sp>
      <p:cxnSp>
        <p:nvCxnSpPr>
          <p:cNvPr id="10" name="Straight Connector 9"/>
          <p:cNvCxnSpPr/>
          <p:nvPr userDrawn="1"/>
        </p:nvCxnSpPr>
        <p:spPr>
          <a:xfrm>
            <a:off x="1" y="5731153"/>
            <a:ext cx="3419107" cy="1084383"/>
          </a:xfrm>
          <a:prstGeom prst="line">
            <a:avLst/>
          </a:prstGeom>
          <a:noFill/>
          <a:ln w="12065" cap="flat" cmpd="sng" algn="ctr">
            <a:gradFill>
              <a:gsLst>
                <a:gs pos="45000">
                  <a:srgbClr val="D34817">
                    <a:tint val="70000"/>
                    <a:satMod val="110000"/>
                  </a:srgbClr>
                </a:gs>
                <a:gs pos="15000">
                  <a:srgbClr val="D34817">
                    <a:shade val="40000"/>
                    <a:satMod val="110000"/>
                  </a:srgbClr>
                </a:gs>
              </a:gsLst>
              <a:lin ang="5400000" scaled="1"/>
            </a:gradFill>
            <a:prstDash val="solid"/>
            <a:miter lim="800000"/>
          </a:ln>
          <a:effectLst/>
        </p:spPr>
      </p:cxnSp>
      <p:sp>
        <p:nvSpPr>
          <p:cNvPr id="13" name="Rectangle 12"/>
          <p:cNvSpPr/>
          <p:nvPr userDrawn="1"/>
        </p:nvSpPr>
        <p:spPr bwMode="white">
          <a:xfrm>
            <a:off x="2" y="1138456"/>
            <a:ext cx="9180513" cy="160020"/>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endParaRPr>
          </a:p>
        </p:txBody>
      </p:sp>
      <p:sp>
        <p:nvSpPr>
          <p:cNvPr id="14" name="Rectangle 13"/>
          <p:cNvSpPr/>
          <p:nvPr userDrawn="1"/>
        </p:nvSpPr>
        <p:spPr>
          <a:xfrm>
            <a:off x="19128" y="1151571"/>
            <a:ext cx="535529" cy="132616"/>
          </a:xfrm>
          <a:prstGeom prst="rect">
            <a:avLst/>
          </a:prstGeom>
          <a:solidFill>
            <a:srgbClr val="C00000">
              <a:alpha val="100000"/>
            </a:srgbClr>
          </a:solidFill>
          <a:ln w="50800" cap="rnd" cmpd="dbl" algn="ctr">
            <a:noFill/>
            <a:prstDash val="solid"/>
          </a:ln>
          <a:effectLst/>
        </p:spPr>
        <p:txBody>
          <a:bodyPr anchor="ctr"/>
          <a:lstStyle/>
          <a:p>
            <a:pPr algn="ctr">
              <a:defRPr/>
            </a:pPr>
            <a:endParaRPr lang="en-US" kern="0">
              <a:solidFill>
                <a:prstClr val="white"/>
              </a:solidFill>
            </a:endParaRPr>
          </a:p>
        </p:txBody>
      </p:sp>
      <p:sp>
        <p:nvSpPr>
          <p:cNvPr id="15" name="Rectangle 14"/>
          <p:cNvSpPr/>
          <p:nvPr userDrawn="1"/>
        </p:nvSpPr>
        <p:spPr>
          <a:xfrm>
            <a:off x="592908" y="1151571"/>
            <a:ext cx="8587605" cy="132616"/>
          </a:xfrm>
          <a:prstGeom prst="rect">
            <a:avLst/>
          </a:prstGeom>
          <a:solidFill>
            <a:sysClr val="window" lastClr="FFFFFF">
              <a:lumMod val="65000"/>
            </a:sysClr>
          </a:solidFill>
          <a:ln w="50800" cap="rnd" cmpd="dbl" algn="ctr">
            <a:noFill/>
            <a:prstDash val="solid"/>
          </a:ln>
          <a:effectLst/>
        </p:spPr>
        <p:txBody>
          <a:bodyPr anchor="ctr"/>
          <a:lstStyle/>
          <a:p>
            <a:pPr algn="ctr">
              <a:defRPr/>
            </a:pPr>
            <a:endParaRPr lang="en-US" kern="0">
              <a:solidFill>
                <a:prstClr val="white"/>
              </a:solidFill>
            </a:endParaRPr>
          </a:p>
        </p:txBody>
      </p:sp>
      <p:sp>
        <p:nvSpPr>
          <p:cNvPr id="16" name="Slide Number Placeholder 22"/>
          <p:cNvSpPr txBox="1">
            <a:spLocks/>
          </p:cNvSpPr>
          <p:nvPr userDrawn="1"/>
        </p:nvSpPr>
        <p:spPr>
          <a:xfrm>
            <a:off x="2" y="1138456"/>
            <a:ext cx="535529" cy="160020"/>
          </a:xfrm>
          <a:prstGeom prst="rect">
            <a:avLst/>
          </a:prstGeom>
        </p:spPr>
        <p:txBody>
          <a:bodyPr vert="horz" anchor="ctr" anchorCtr="0">
            <a:noAutofit/>
          </a:bodyPr>
          <a:lstStyle>
            <a:defPPr>
              <a:defRPr lang="en-US"/>
            </a:defPPr>
            <a:lvl1pPr marL="0" algn="ctr" defTabSz="914400" rtl="0" eaLnBrk="1" latinLnBrk="0" hangingPunct="1">
              <a:defRPr kumimoji="0" sz="11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dirty="0">
              <a:effectLst>
                <a:outerShdw blurRad="38100" dist="38100" dir="2700000" algn="tl">
                  <a:srgbClr val="000000">
                    <a:alpha val="43137"/>
                  </a:srgbClr>
                </a:outerShdw>
              </a:effectLst>
              <a:latin typeface="Lucida Sans Unicode"/>
            </a:endParaRPr>
          </a:p>
        </p:txBody>
      </p:sp>
      <p:pic>
        <p:nvPicPr>
          <p:cNvPr id="17" name="Picture 2"/>
          <p:cNvPicPr>
            <a:picLocks noChangeAspect="1" noChangeArrowheads="1"/>
          </p:cNvPicPr>
          <p:nvPr userDrawn="1"/>
        </p:nvPicPr>
        <p:blipFill rotWithShape="1">
          <a:blip r:embed="rId14">
            <a:extLst>
              <a:ext uri="{BEBA8EAE-BF5A-486C-A8C5-ECC9F3942E4B}">
                <a14:imgProps xmlns:a14="http://schemas.microsoft.com/office/drawing/2010/main">
                  <a14:imgLayer r:embed="rId15">
                    <a14:imgEffect>
                      <a14:sharpenSoften amount="59000"/>
                    </a14:imgEffect>
                    <a14:imgEffect>
                      <a14:colorTemperature colorTemp="6375"/>
                    </a14:imgEffect>
                    <a14:imgEffect>
                      <a14:saturation sat="135000"/>
                    </a14:imgEffect>
                    <a14:imgEffect>
                      <a14:brightnessContrast bright="-9000" contrast="1000"/>
                    </a14:imgEffect>
                  </a14:imgLayer>
                </a14:imgProps>
              </a:ext>
              <a:ext uri="{28A0092B-C50C-407E-A947-70E740481C1C}">
                <a14:useLocalDpi xmlns:a14="http://schemas.microsoft.com/office/drawing/2010/main" val="0"/>
              </a:ext>
            </a:extLst>
          </a:blip>
          <a:srcRect l="69442"/>
          <a:stretch/>
        </p:blipFill>
        <p:spPr bwMode="auto">
          <a:xfrm>
            <a:off x="6686829" y="173830"/>
            <a:ext cx="2062892" cy="80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laceholder 18"/>
          <p:cNvSpPr>
            <a:spLocks noGrp="1"/>
          </p:cNvSpPr>
          <p:nvPr>
            <p:ph type="title"/>
          </p:nvPr>
        </p:nvSpPr>
        <p:spPr>
          <a:xfrm>
            <a:off x="70890" y="8571"/>
            <a:ext cx="6615939" cy="1143000"/>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755481" y="1473201"/>
            <a:ext cx="7994239" cy="4134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1876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marL="185738" indent="0" algn="l" defTabSz="914400" rtl="0" eaLnBrk="1" latinLnBrk="0" hangingPunct="1">
        <a:spcBef>
          <a:spcPct val="0"/>
        </a:spcBef>
        <a:buNone/>
        <a:defRPr sz="3600" kern="120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3" panose="05040102010807070707"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510541" y="5888346"/>
            <a:ext cx="4960352"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9B2D1F">
              <a:lumMod val="75000"/>
              <a:alpha val="4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8" name="Freeform 7"/>
          <p:cNvSpPr>
            <a:spLocks/>
          </p:cNvSpPr>
          <p:nvPr userDrawn="1"/>
        </p:nvSpPr>
        <p:spPr bwMode="auto">
          <a:xfrm>
            <a:off x="496932" y="5882421"/>
            <a:ext cx="3705187"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ysClr val="window" lastClr="FFFFFF">
              <a:lumMod val="65000"/>
            </a:sys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9" name="Right Triangle 8"/>
          <p:cNvSpPr>
            <a:spLocks/>
          </p:cNvSpPr>
          <p:nvPr userDrawn="1"/>
        </p:nvSpPr>
        <p:spPr bwMode="auto">
          <a:xfrm>
            <a:off x="1" y="5747926"/>
            <a:ext cx="3415900" cy="1080868"/>
          </a:xfrm>
          <a:prstGeom prst="rtTriangle">
            <a:avLst/>
          </a:prstGeom>
          <a:solidFill>
            <a:srgbClr val="C00000"/>
          </a:solidFill>
          <a:ln w="12700" cap="rnd" cmpd="thickThin" algn="ctr">
            <a:solidFill>
              <a:srgbClr val="696464">
                <a:lumMod val="40000"/>
                <a:lumOff val="60000"/>
              </a:srgbClr>
            </a:solidFill>
            <a:prstDash val="solid"/>
          </a:ln>
          <a:effectLst>
            <a:fillOverlay blend="mult">
              <a:gradFill flip="none" rotWithShape="1">
                <a:gsLst>
                  <a:gs pos="0">
                    <a:srgbClr val="D34817">
                      <a:shade val="20000"/>
                      <a:satMod val="176000"/>
                      <a:alpha val="100000"/>
                    </a:srgbClr>
                  </a:gs>
                  <a:gs pos="18000">
                    <a:srgbClr val="D34817">
                      <a:shade val="48000"/>
                      <a:satMod val="153000"/>
                      <a:alpha val="100000"/>
                    </a:srgbClr>
                  </a:gs>
                  <a:gs pos="43000">
                    <a:srgbClr val="D34817">
                      <a:tint val="86000"/>
                      <a:satMod val="149000"/>
                      <a:alpha val="100000"/>
                    </a:srgbClr>
                  </a:gs>
                  <a:gs pos="45000">
                    <a:srgbClr val="D34817">
                      <a:tint val="85000"/>
                      <a:satMod val="150000"/>
                      <a:alpha val="100000"/>
                    </a:srgbClr>
                  </a:gs>
                  <a:gs pos="50000">
                    <a:srgbClr val="D34817">
                      <a:tint val="86000"/>
                      <a:satMod val="149000"/>
                      <a:alpha val="100000"/>
                    </a:srgbClr>
                  </a:gs>
                  <a:gs pos="79000">
                    <a:srgbClr val="D34817">
                      <a:shade val="53000"/>
                      <a:satMod val="150000"/>
                      <a:alpha val="100000"/>
                    </a:srgbClr>
                  </a:gs>
                  <a:gs pos="100000">
                    <a:srgbClr val="D34817">
                      <a:shade val="25000"/>
                      <a:satMod val="170000"/>
                      <a:alpha val="100000"/>
                    </a:srgbClr>
                  </a:gs>
                </a:gsLst>
                <a:lin ang="450000" scaled="1"/>
                <a:tileRect/>
              </a:gradFill>
            </a:fillOverlay>
          </a:effectLst>
        </p:spPr>
        <p:txBody>
          <a:bodyPr vert="horz" wrap="square" lIns="91440" tIns="45720" rIns="91440" bIns="45720" anchor="ctr" compatLnSpc="1"/>
          <a:lstStyle/>
          <a:p>
            <a:pPr algn="ctr">
              <a:defRPr/>
            </a:pPr>
            <a:endParaRPr lang="en-US" kern="0">
              <a:solidFill>
                <a:prstClr val="white"/>
              </a:solidFill>
              <a:latin typeface="Lucida Sans Unicode"/>
            </a:endParaRPr>
          </a:p>
        </p:txBody>
      </p:sp>
      <p:cxnSp>
        <p:nvCxnSpPr>
          <p:cNvPr id="10" name="Straight Connector 9"/>
          <p:cNvCxnSpPr/>
          <p:nvPr userDrawn="1"/>
        </p:nvCxnSpPr>
        <p:spPr>
          <a:xfrm>
            <a:off x="1" y="5731152"/>
            <a:ext cx="3419108" cy="1084383"/>
          </a:xfrm>
          <a:prstGeom prst="line">
            <a:avLst/>
          </a:prstGeom>
          <a:noFill/>
          <a:ln w="12065" cap="flat" cmpd="sng" algn="ctr">
            <a:gradFill>
              <a:gsLst>
                <a:gs pos="45000">
                  <a:srgbClr val="D34817">
                    <a:tint val="70000"/>
                    <a:satMod val="110000"/>
                  </a:srgbClr>
                </a:gs>
                <a:gs pos="15000">
                  <a:srgbClr val="D34817">
                    <a:shade val="40000"/>
                    <a:satMod val="110000"/>
                  </a:srgbClr>
                </a:gs>
              </a:gsLst>
              <a:lin ang="5400000" scaled="1"/>
            </a:gradFill>
            <a:prstDash val="solid"/>
            <a:miter lim="800000"/>
          </a:ln>
          <a:effectLst/>
        </p:spPr>
      </p:cxnSp>
      <p:sp>
        <p:nvSpPr>
          <p:cNvPr id="13" name="Rectangle 12"/>
          <p:cNvSpPr/>
          <p:nvPr userDrawn="1"/>
        </p:nvSpPr>
        <p:spPr bwMode="white">
          <a:xfrm>
            <a:off x="1" y="1138456"/>
            <a:ext cx="9180513" cy="160020"/>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endParaRPr>
          </a:p>
        </p:txBody>
      </p:sp>
      <p:sp>
        <p:nvSpPr>
          <p:cNvPr id="14" name="Rectangle 13"/>
          <p:cNvSpPr/>
          <p:nvPr userDrawn="1"/>
        </p:nvSpPr>
        <p:spPr>
          <a:xfrm>
            <a:off x="19127" y="1151571"/>
            <a:ext cx="535529" cy="132616"/>
          </a:xfrm>
          <a:prstGeom prst="rect">
            <a:avLst/>
          </a:prstGeom>
          <a:solidFill>
            <a:srgbClr val="C00000">
              <a:alpha val="100000"/>
            </a:srgbClr>
          </a:solidFill>
          <a:ln w="50800" cap="rnd" cmpd="dbl" algn="ctr">
            <a:noFill/>
            <a:prstDash val="solid"/>
          </a:ln>
          <a:effectLst/>
        </p:spPr>
        <p:txBody>
          <a:bodyPr anchor="ctr"/>
          <a:lstStyle/>
          <a:p>
            <a:pPr algn="ctr">
              <a:defRPr/>
            </a:pPr>
            <a:endParaRPr lang="en-US" kern="0">
              <a:solidFill>
                <a:prstClr val="white"/>
              </a:solidFill>
            </a:endParaRPr>
          </a:p>
        </p:txBody>
      </p:sp>
      <p:sp>
        <p:nvSpPr>
          <p:cNvPr id="15" name="Rectangle 14"/>
          <p:cNvSpPr/>
          <p:nvPr userDrawn="1"/>
        </p:nvSpPr>
        <p:spPr>
          <a:xfrm>
            <a:off x="592908" y="1151571"/>
            <a:ext cx="8587605" cy="132616"/>
          </a:xfrm>
          <a:prstGeom prst="rect">
            <a:avLst/>
          </a:prstGeom>
          <a:solidFill>
            <a:sysClr val="window" lastClr="FFFFFF">
              <a:lumMod val="65000"/>
            </a:sysClr>
          </a:solidFill>
          <a:ln w="50800" cap="rnd" cmpd="dbl" algn="ctr">
            <a:noFill/>
            <a:prstDash val="solid"/>
          </a:ln>
          <a:effectLst/>
        </p:spPr>
        <p:txBody>
          <a:bodyPr anchor="ctr"/>
          <a:lstStyle/>
          <a:p>
            <a:pPr algn="ctr">
              <a:defRPr/>
            </a:pPr>
            <a:endParaRPr lang="en-US" kern="0">
              <a:solidFill>
                <a:prstClr val="white"/>
              </a:solidFill>
            </a:endParaRPr>
          </a:p>
        </p:txBody>
      </p:sp>
      <p:sp>
        <p:nvSpPr>
          <p:cNvPr id="16" name="Slide Number Placeholder 22"/>
          <p:cNvSpPr txBox="1">
            <a:spLocks/>
          </p:cNvSpPr>
          <p:nvPr userDrawn="1"/>
        </p:nvSpPr>
        <p:spPr>
          <a:xfrm>
            <a:off x="1" y="1138456"/>
            <a:ext cx="535529" cy="160020"/>
          </a:xfrm>
          <a:prstGeom prst="rect">
            <a:avLst/>
          </a:prstGeom>
        </p:spPr>
        <p:txBody>
          <a:bodyPr vert="horz" anchor="ctr" anchorCtr="0">
            <a:noAutofit/>
          </a:bodyPr>
          <a:lstStyle>
            <a:defPPr>
              <a:defRPr lang="en-US"/>
            </a:defPPr>
            <a:lvl1pPr marL="0" algn="ctr" defTabSz="914400" rtl="0" eaLnBrk="1" latinLnBrk="0" hangingPunct="1">
              <a:defRPr kumimoji="0" sz="11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dirty="0">
              <a:effectLst>
                <a:outerShdw blurRad="38100" dist="38100" dir="2700000" algn="tl">
                  <a:srgbClr val="000000">
                    <a:alpha val="43137"/>
                  </a:srgbClr>
                </a:outerShdw>
              </a:effectLst>
              <a:latin typeface="Lucida Sans Unicode"/>
            </a:endParaRPr>
          </a:p>
        </p:txBody>
      </p:sp>
      <p:pic>
        <p:nvPicPr>
          <p:cNvPr id="17" name="Picture 2"/>
          <p:cNvPicPr>
            <a:picLocks noChangeAspect="1" noChangeArrowheads="1"/>
          </p:cNvPicPr>
          <p:nvPr userDrawn="1"/>
        </p:nvPicPr>
        <p:blipFill rotWithShape="1">
          <a:blip r:embed="rId14">
            <a:extLst>
              <a:ext uri="{BEBA8EAE-BF5A-486C-A8C5-ECC9F3942E4B}">
                <a14:imgProps xmlns:a14="http://schemas.microsoft.com/office/drawing/2010/main">
                  <a14:imgLayer r:embed="rId15">
                    <a14:imgEffect>
                      <a14:sharpenSoften amount="59000"/>
                    </a14:imgEffect>
                    <a14:imgEffect>
                      <a14:colorTemperature colorTemp="6375"/>
                    </a14:imgEffect>
                    <a14:imgEffect>
                      <a14:saturation sat="135000"/>
                    </a14:imgEffect>
                    <a14:imgEffect>
                      <a14:brightnessContrast bright="-9000" contrast="1000"/>
                    </a14:imgEffect>
                  </a14:imgLayer>
                </a14:imgProps>
              </a:ext>
              <a:ext uri="{28A0092B-C50C-407E-A947-70E740481C1C}">
                <a14:useLocalDpi xmlns:a14="http://schemas.microsoft.com/office/drawing/2010/main" val="0"/>
              </a:ext>
            </a:extLst>
          </a:blip>
          <a:srcRect l="69442"/>
          <a:stretch/>
        </p:blipFill>
        <p:spPr bwMode="auto">
          <a:xfrm>
            <a:off x="6686829" y="173830"/>
            <a:ext cx="2062892" cy="80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laceholder 18"/>
          <p:cNvSpPr>
            <a:spLocks noGrp="1"/>
          </p:cNvSpPr>
          <p:nvPr>
            <p:ph type="title"/>
          </p:nvPr>
        </p:nvSpPr>
        <p:spPr>
          <a:xfrm>
            <a:off x="70889" y="8571"/>
            <a:ext cx="6615939" cy="1143000"/>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755480" y="1473201"/>
            <a:ext cx="7994239" cy="4134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1876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marL="185738" indent="0" algn="l" defTabSz="914400" rtl="0" eaLnBrk="1" latinLnBrk="0" hangingPunct="1">
        <a:spcBef>
          <a:spcPct val="0"/>
        </a:spcBef>
        <a:buNone/>
        <a:defRPr sz="3600" kern="120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3" panose="05040102010807070707"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161" y="365126"/>
            <a:ext cx="791819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1161" y="1825625"/>
            <a:ext cx="791819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1160" y="6356351"/>
            <a:ext cx="20656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E6FBB-9603-4E59-A064-4AB742E74C1B}" type="datetimeFigureOut">
              <a:rPr lang="en-US" smtClean="0"/>
              <a:t>6/12/2019</a:t>
            </a:fld>
            <a:endParaRPr lang="en-US" dirty="0"/>
          </a:p>
        </p:txBody>
      </p:sp>
      <p:sp>
        <p:nvSpPr>
          <p:cNvPr id="5" name="Footer Placeholder 4"/>
          <p:cNvSpPr>
            <a:spLocks noGrp="1"/>
          </p:cNvSpPr>
          <p:nvPr>
            <p:ph type="ftr" sz="quarter" idx="3"/>
          </p:nvPr>
        </p:nvSpPr>
        <p:spPr>
          <a:xfrm>
            <a:off x="3041045" y="6356351"/>
            <a:ext cx="30984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83738" y="6356351"/>
            <a:ext cx="20656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2C12-0524-48AF-954A-1B4646CDBC22}" type="slidenum">
              <a:rPr lang="en-US" smtClean="0"/>
              <a:t>‹#›</a:t>
            </a:fld>
            <a:endParaRPr lang="en-US" dirty="0"/>
          </a:p>
        </p:txBody>
      </p:sp>
    </p:spTree>
    <p:extLst>
      <p:ext uri="{BB962C8B-B14F-4D97-AF65-F5344CB8AC3E}">
        <p14:creationId xmlns:p14="http://schemas.microsoft.com/office/powerpoint/2010/main" val="638698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161" y="365126"/>
            <a:ext cx="791819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1161" y="1825625"/>
            <a:ext cx="791819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1160" y="6356351"/>
            <a:ext cx="20656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BDC49-C9FA-4DC5-B15D-F88409FE15BA}" type="datetimeFigureOut">
              <a:rPr lang="en-US" smtClean="0"/>
              <a:t>6/12/2019</a:t>
            </a:fld>
            <a:endParaRPr lang="en-US" dirty="0"/>
          </a:p>
        </p:txBody>
      </p:sp>
      <p:sp>
        <p:nvSpPr>
          <p:cNvPr id="5" name="Footer Placeholder 4"/>
          <p:cNvSpPr>
            <a:spLocks noGrp="1"/>
          </p:cNvSpPr>
          <p:nvPr>
            <p:ph type="ftr" sz="quarter" idx="3"/>
          </p:nvPr>
        </p:nvSpPr>
        <p:spPr>
          <a:xfrm>
            <a:off x="3041045" y="6356351"/>
            <a:ext cx="30984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83738" y="6356351"/>
            <a:ext cx="20656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650EC-7C99-491A-BC9A-5727C72B5CC6}" type="slidenum">
              <a:rPr lang="en-US" smtClean="0"/>
              <a:t>‹#›</a:t>
            </a:fld>
            <a:endParaRPr lang="en-US" dirty="0"/>
          </a:p>
        </p:txBody>
      </p:sp>
    </p:spTree>
    <p:extLst>
      <p:ext uri="{BB962C8B-B14F-4D97-AF65-F5344CB8AC3E}">
        <p14:creationId xmlns:p14="http://schemas.microsoft.com/office/powerpoint/2010/main" val="1677934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510541" y="5888346"/>
            <a:ext cx="4960352"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9B2D1F">
              <a:lumMod val="75000"/>
              <a:alpha val="4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8" name="Freeform 7"/>
          <p:cNvSpPr>
            <a:spLocks/>
          </p:cNvSpPr>
          <p:nvPr userDrawn="1"/>
        </p:nvSpPr>
        <p:spPr bwMode="auto">
          <a:xfrm>
            <a:off x="496932" y="5882421"/>
            <a:ext cx="3705187"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ysClr val="window" lastClr="FFFFFF">
              <a:lumMod val="65000"/>
            </a:sys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latin typeface="Lucida Sans Unicode"/>
            </a:endParaRPr>
          </a:p>
        </p:txBody>
      </p:sp>
      <p:sp>
        <p:nvSpPr>
          <p:cNvPr id="9" name="Right Triangle 8"/>
          <p:cNvSpPr>
            <a:spLocks/>
          </p:cNvSpPr>
          <p:nvPr userDrawn="1"/>
        </p:nvSpPr>
        <p:spPr bwMode="auto">
          <a:xfrm>
            <a:off x="1" y="5747926"/>
            <a:ext cx="3415900" cy="1080868"/>
          </a:xfrm>
          <a:prstGeom prst="rtTriangle">
            <a:avLst/>
          </a:prstGeom>
          <a:solidFill>
            <a:srgbClr val="C00000"/>
          </a:solidFill>
          <a:ln w="12700" cap="rnd" cmpd="thickThin" algn="ctr">
            <a:solidFill>
              <a:srgbClr val="696464">
                <a:lumMod val="40000"/>
                <a:lumOff val="60000"/>
              </a:srgbClr>
            </a:solidFill>
            <a:prstDash val="solid"/>
          </a:ln>
          <a:effectLst>
            <a:fillOverlay blend="mult">
              <a:gradFill flip="none" rotWithShape="1">
                <a:gsLst>
                  <a:gs pos="0">
                    <a:srgbClr val="D34817">
                      <a:shade val="20000"/>
                      <a:satMod val="176000"/>
                      <a:alpha val="100000"/>
                    </a:srgbClr>
                  </a:gs>
                  <a:gs pos="18000">
                    <a:srgbClr val="D34817">
                      <a:shade val="48000"/>
                      <a:satMod val="153000"/>
                      <a:alpha val="100000"/>
                    </a:srgbClr>
                  </a:gs>
                  <a:gs pos="43000">
                    <a:srgbClr val="D34817">
                      <a:tint val="86000"/>
                      <a:satMod val="149000"/>
                      <a:alpha val="100000"/>
                    </a:srgbClr>
                  </a:gs>
                  <a:gs pos="45000">
                    <a:srgbClr val="D34817">
                      <a:tint val="85000"/>
                      <a:satMod val="150000"/>
                      <a:alpha val="100000"/>
                    </a:srgbClr>
                  </a:gs>
                  <a:gs pos="50000">
                    <a:srgbClr val="D34817">
                      <a:tint val="86000"/>
                      <a:satMod val="149000"/>
                      <a:alpha val="100000"/>
                    </a:srgbClr>
                  </a:gs>
                  <a:gs pos="79000">
                    <a:srgbClr val="D34817">
                      <a:shade val="53000"/>
                      <a:satMod val="150000"/>
                      <a:alpha val="100000"/>
                    </a:srgbClr>
                  </a:gs>
                  <a:gs pos="100000">
                    <a:srgbClr val="D34817">
                      <a:shade val="25000"/>
                      <a:satMod val="170000"/>
                      <a:alpha val="100000"/>
                    </a:srgbClr>
                  </a:gs>
                </a:gsLst>
                <a:lin ang="450000" scaled="1"/>
                <a:tileRect/>
              </a:gradFill>
            </a:fillOverlay>
          </a:effectLst>
        </p:spPr>
        <p:txBody>
          <a:bodyPr vert="horz" wrap="square" lIns="91440" tIns="45720" rIns="91440" bIns="45720" anchor="ctr" compatLnSpc="1"/>
          <a:lstStyle/>
          <a:p>
            <a:pPr algn="ctr">
              <a:defRPr/>
            </a:pPr>
            <a:endParaRPr lang="en-US" kern="0">
              <a:solidFill>
                <a:prstClr val="white"/>
              </a:solidFill>
              <a:latin typeface="Lucida Sans Unicode"/>
            </a:endParaRPr>
          </a:p>
        </p:txBody>
      </p:sp>
      <p:cxnSp>
        <p:nvCxnSpPr>
          <p:cNvPr id="10" name="Straight Connector 9"/>
          <p:cNvCxnSpPr/>
          <p:nvPr userDrawn="1"/>
        </p:nvCxnSpPr>
        <p:spPr>
          <a:xfrm>
            <a:off x="1" y="5731152"/>
            <a:ext cx="3419108" cy="1084383"/>
          </a:xfrm>
          <a:prstGeom prst="line">
            <a:avLst/>
          </a:prstGeom>
          <a:noFill/>
          <a:ln w="12065" cap="flat" cmpd="sng" algn="ctr">
            <a:gradFill>
              <a:gsLst>
                <a:gs pos="45000">
                  <a:srgbClr val="D34817">
                    <a:tint val="70000"/>
                    <a:satMod val="110000"/>
                  </a:srgbClr>
                </a:gs>
                <a:gs pos="15000">
                  <a:srgbClr val="D34817">
                    <a:shade val="40000"/>
                    <a:satMod val="110000"/>
                  </a:srgbClr>
                </a:gs>
              </a:gsLst>
              <a:lin ang="5400000" scaled="1"/>
            </a:gradFill>
            <a:prstDash val="solid"/>
            <a:miter lim="800000"/>
          </a:ln>
          <a:effectLst/>
        </p:spPr>
      </p:cxnSp>
      <p:sp>
        <p:nvSpPr>
          <p:cNvPr id="13" name="Rectangle 12"/>
          <p:cNvSpPr/>
          <p:nvPr userDrawn="1"/>
        </p:nvSpPr>
        <p:spPr bwMode="white">
          <a:xfrm>
            <a:off x="1" y="1138456"/>
            <a:ext cx="9180513" cy="160020"/>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endParaRPr>
          </a:p>
        </p:txBody>
      </p:sp>
      <p:sp>
        <p:nvSpPr>
          <p:cNvPr id="14" name="Rectangle 13"/>
          <p:cNvSpPr/>
          <p:nvPr userDrawn="1"/>
        </p:nvSpPr>
        <p:spPr>
          <a:xfrm>
            <a:off x="19127" y="1151571"/>
            <a:ext cx="535529" cy="132616"/>
          </a:xfrm>
          <a:prstGeom prst="rect">
            <a:avLst/>
          </a:prstGeom>
          <a:solidFill>
            <a:srgbClr val="C00000">
              <a:alpha val="100000"/>
            </a:srgbClr>
          </a:solidFill>
          <a:ln w="50800" cap="rnd" cmpd="dbl" algn="ctr">
            <a:noFill/>
            <a:prstDash val="solid"/>
          </a:ln>
          <a:effectLst/>
        </p:spPr>
        <p:txBody>
          <a:bodyPr anchor="ctr"/>
          <a:lstStyle/>
          <a:p>
            <a:pPr algn="ctr">
              <a:defRPr/>
            </a:pPr>
            <a:endParaRPr lang="en-US" kern="0">
              <a:solidFill>
                <a:prstClr val="white"/>
              </a:solidFill>
            </a:endParaRPr>
          </a:p>
        </p:txBody>
      </p:sp>
      <p:sp>
        <p:nvSpPr>
          <p:cNvPr id="15" name="Rectangle 14"/>
          <p:cNvSpPr/>
          <p:nvPr userDrawn="1"/>
        </p:nvSpPr>
        <p:spPr>
          <a:xfrm>
            <a:off x="592908" y="1151571"/>
            <a:ext cx="8587605" cy="132616"/>
          </a:xfrm>
          <a:prstGeom prst="rect">
            <a:avLst/>
          </a:prstGeom>
          <a:solidFill>
            <a:sysClr val="window" lastClr="FFFFFF">
              <a:lumMod val="65000"/>
            </a:sysClr>
          </a:solidFill>
          <a:ln w="50800" cap="rnd" cmpd="dbl" algn="ctr">
            <a:noFill/>
            <a:prstDash val="solid"/>
          </a:ln>
          <a:effectLst/>
        </p:spPr>
        <p:txBody>
          <a:bodyPr anchor="ctr"/>
          <a:lstStyle/>
          <a:p>
            <a:pPr algn="ctr">
              <a:defRPr/>
            </a:pPr>
            <a:endParaRPr lang="en-US" kern="0">
              <a:solidFill>
                <a:prstClr val="white"/>
              </a:solidFill>
            </a:endParaRPr>
          </a:p>
        </p:txBody>
      </p:sp>
      <p:sp>
        <p:nvSpPr>
          <p:cNvPr id="16" name="Slide Number Placeholder 22"/>
          <p:cNvSpPr txBox="1">
            <a:spLocks/>
          </p:cNvSpPr>
          <p:nvPr userDrawn="1"/>
        </p:nvSpPr>
        <p:spPr>
          <a:xfrm>
            <a:off x="1" y="1138456"/>
            <a:ext cx="535529" cy="160020"/>
          </a:xfrm>
          <a:prstGeom prst="rect">
            <a:avLst/>
          </a:prstGeom>
        </p:spPr>
        <p:txBody>
          <a:bodyPr vert="horz" anchor="ctr" anchorCtr="0">
            <a:noAutofit/>
          </a:bodyPr>
          <a:lstStyle>
            <a:defPPr>
              <a:defRPr lang="en-US"/>
            </a:defPPr>
            <a:lvl1pPr marL="0" algn="ctr" defTabSz="914400" rtl="0" eaLnBrk="1" latinLnBrk="0" hangingPunct="1">
              <a:defRPr kumimoji="0" sz="11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dirty="0">
              <a:effectLst>
                <a:outerShdw blurRad="38100" dist="38100" dir="2700000" algn="tl">
                  <a:srgbClr val="000000">
                    <a:alpha val="43137"/>
                  </a:srgbClr>
                </a:outerShdw>
              </a:effectLst>
              <a:latin typeface="Lucida Sans Unicode"/>
            </a:endParaRPr>
          </a:p>
        </p:txBody>
      </p:sp>
      <p:pic>
        <p:nvPicPr>
          <p:cNvPr id="17" name="Picture 2"/>
          <p:cNvPicPr>
            <a:picLocks noChangeAspect="1" noChangeArrowheads="1"/>
          </p:cNvPicPr>
          <p:nvPr userDrawn="1"/>
        </p:nvPicPr>
        <p:blipFill rotWithShape="1">
          <a:blip r:embed="rId16">
            <a:extLst>
              <a:ext uri="{BEBA8EAE-BF5A-486C-A8C5-ECC9F3942E4B}">
                <a14:imgProps xmlns:a14="http://schemas.microsoft.com/office/drawing/2010/main">
                  <a14:imgLayer r:embed="rId17">
                    <a14:imgEffect>
                      <a14:sharpenSoften amount="59000"/>
                    </a14:imgEffect>
                    <a14:imgEffect>
                      <a14:colorTemperature colorTemp="6375"/>
                    </a14:imgEffect>
                    <a14:imgEffect>
                      <a14:saturation sat="135000"/>
                    </a14:imgEffect>
                    <a14:imgEffect>
                      <a14:brightnessContrast bright="-9000" contrast="1000"/>
                    </a14:imgEffect>
                  </a14:imgLayer>
                </a14:imgProps>
              </a:ext>
              <a:ext uri="{28A0092B-C50C-407E-A947-70E740481C1C}">
                <a14:useLocalDpi xmlns:a14="http://schemas.microsoft.com/office/drawing/2010/main" val="0"/>
              </a:ext>
            </a:extLst>
          </a:blip>
          <a:srcRect l="69442"/>
          <a:stretch/>
        </p:blipFill>
        <p:spPr bwMode="auto">
          <a:xfrm>
            <a:off x="6686829" y="173830"/>
            <a:ext cx="2062892" cy="80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laceholder 18"/>
          <p:cNvSpPr>
            <a:spLocks noGrp="1"/>
          </p:cNvSpPr>
          <p:nvPr>
            <p:ph type="title"/>
          </p:nvPr>
        </p:nvSpPr>
        <p:spPr>
          <a:xfrm>
            <a:off x="70889" y="8571"/>
            <a:ext cx="6615939" cy="1143000"/>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755480" y="1473201"/>
            <a:ext cx="7994239" cy="4134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19480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marL="185738" indent="0" algn="l" defTabSz="914400" rtl="0" eaLnBrk="1" latinLnBrk="0" hangingPunct="1">
        <a:spcBef>
          <a:spcPct val="0"/>
        </a:spcBef>
        <a:buNone/>
        <a:defRPr sz="3600" kern="1200">
          <a:solidFill>
            <a:srgbClr val="C00000"/>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3" panose="05040102010807070707"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png"/><Relationship Id="rId9"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clinicaltrials.gov/ct2/show/NCT02850588?term=TCAR+,+Surveillance&amp;rank=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2344-04CD-6640-9759-2550BB5D3B83}"/>
              </a:ext>
            </a:extLst>
          </p:cNvPr>
          <p:cNvSpPr>
            <a:spLocks noGrp="1"/>
          </p:cNvSpPr>
          <p:nvPr>
            <p:ph type="ctrTitle"/>
          </p:nvPr>
        </p:nvSpPr>
        <p:spPr>
          <a:xfrm>
            <a:off x="573781" y="763548"/>
            <a:ext cx="8032949" cy="2387600"/>
          </a:xfrm>
        </p:spPr>
        <p:txBody>
          <a:bodyPr/>
          <a:lstStyle/>
          <a:p>
            <a:r>
              <a:rPr lang="en-US" b="1" dirty="0">
                <a:solidFill>
                  <a:srgbClr val="990000"/>
                </a:solidFill>
              </a:rPr>
              <a:t>Overview of the SVS TCAR Surveillance Project</a:t>
            </a:r>
          </a:p>
        </p:txBody>
      </p:sp>
      <p:sp>
        <p:nvSpPr>
          <p:cNvPr id="3" name="Subtitle 2">
            <a:extLst>
              <a:ext uri="{FF2B5EF4-FFF2-40B4-BE49-F238E27FC236}">
                <a16:creationId xmlns:a16="http://schemas.microsoft.com/office/drawing/2014/main" id="{AC4EC332-7DF5-2843-8B0D-552E06082A1F}"/>
              </a:ext>
            </a:extLst>
          </p:cNvPr>
          <p:cNvSpPr>
            <a:spLocks noGrp="1"/>
          </p:cNvSpPr>
          <p:nvPr>
            <p:ph type="subTitle" idx="1"/>
          </p:nvPr>
        </p:nvSpPr>
        <p:spPr>
          <a:xfrm>
            <a:off x="1425356" y="4079875"/>
            <a:ext cx="6885385" cy="1655762"/>
          </a:xfrm>
        </p:spPr>
        <p:txBody>
          <a:bodyPr>
            <a:normAutofit fontScale="92500" lnSpcReduction="10000"/>
          </a:bodyPr>
          <a:lstStyle/>
          <a:p>
            <a:r>
              <a:rPr lang="en-US" sz="2000" b="1" dirty="0"/>
              <a:t>MAHMOUD MALAS, MD, MHS, RPVI, FACS</a:t>
            </a:r>
          </a:p>
          <a:p>
            <a:r>
              <a:rPr lang="en-US" sz="2000" b="1" dirty="0"/>
              <a:t>Professor In Residence </a:t>
            </a:r>
          </a:p>
          <a:p>
            <a:r>
              <a:rPr lang="en-US" sz="2000" b="1" dirty="0"/>
              <a:t>Chief Vascular and Endovascular Surgery</a:t>
            </a:r>
          </a:p>
          <a:p>
            <a:r>
              <a:rPr lang="en-US" sz="2000" b="1" dirty="0"/>
              <a:t>Vice Chair For Research</a:t>
            </a:r>
          </a:p>
          <a:p>
            <a:r>
              <a:rPr lang="en-US" sz="2000" b="1" dirty="0"/>
              <a:t>University of California San Diego</a:t>
            </a:r>
          </a:p>
          <a:p>
            <a:endParaRPr lang="en-US" dirty="0"/>
          </a:p>
        </p:txBody>
      </p:sp>
    </p:spTree>
    <p:extLst>
      <p:ext uri="{BB962C8B-B14F-4D97-AF65-F5344CB8AC3E}">
        <p14:creationId xmlns:p14="http://schemas.microsoft.com/office/powerpoint/2010/main" val="2682503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8"/>
          <p:cNvSpPr>
            <a:spLocks noGrp="1"/>
          </p:cNvSpPr>
          <p:nvPr>
            <p:ph type="title"/>
          </p:nvPr>
        </p:nvSpPr>
        <p:spPr>
          <a:xfrm>
            <a:off x="0" y="96078"/>
            <a:ext cx="7383082" cy="990600"/>
          </a:xfrm>
        </p:spPr>
        <p:txBody>
          <a:bodyPr>
            <a:noAutofit/>
          </a:bodyPr>
          <a:lstStyle/>
          <a:p>
            <a:br>
              <a:rPr lang="de-CH" altLang="en-US" sz="2800" b="1" dirty="0">
                <a:solidFill>
                  <a:srgbClr val="990000"/>
                </a:solidFill>
                <a:effectLst>
                  <a:outerShdw blurRad="38100" dist="38100" dir="2700000" algn="tl">
                    <a:srgbClr val="C0C0C0"/>
                  </a:outerShdw>
                </a:effectLst>
                <a:latin typeface="Arial" panose="020B0604020202020204" pitchFamily="34" charset="0"/>
                <a:ea typeface="MS PGothic" charset="-128"/>
                <a:cs typeface="Arial" panose="020B0604020202020204" pitchFamily="34" charset="0"/>
              </a:rPr>
            </a:br>
            <a:r>
              <a:rPr lang="de-CH" altLang="en-US" sz="2800" b="1" dirty="0">
                <a:solidFill>
                  <a:srgbClr val="990000"/>
                </a:solidFill>
                <a:effectLst>
                  <a:outerShdw blurRad="38100" dist="38100" dir="2700000" algn="tl">
                    <a:srgbClr val="C0C0C0"/>
                  </a:outerShdw>
                </a:effectLst>
                <a:latin typeface="Arial" panose="020B0604020202020204" pitchFamily="34" charset="0"/>
                <a:ea typeface="MS PGothic" charset="-128"/>
                <a:cs typeface="Arial" panose="020B0604020202020204" pitchFamily="34" charset="0"/>
              </a:rPr>
              <a:t>ICSS Silent DWI Lesions After CAS</a:t>
            </a:r>
            <a:br>
              <a:rPr lang="en-GB" altLang="en-US" sz="2800" b="1" dirty="0">
                <a:solidFill>
                  <a:srgbClr val="990000"/>
                </a:solidFill>
                <a:effectLst>
                  <a:outerShdw blurRad="38100" dist="38100" dir="2700000" algn="tl">
                    <a:srgbClr val="C0C0C0"/>
                  </a:outerShdw>
                </a:effectLst>
                <a:latin typeface="Arial" panose="020B0604020202020204" pitchFamily="34" charset="0"/>
                <a:ea typeface="MS PGothic" charset="-128"/>
                <a:cs typeface="Arial" panose="020B0604020202020204" pitchFamily="34" charset="0"/>
              </a:rPr>
            </a:br>
            <a:endParaRPr lang="en-US" altLang="en-US" sz="2800" b="1" dirty="0">
              <a:solidFill>
                <a:srgbClr val="990000"/>
              </a:solidFill>
              <a:effectLst>
                <a:outerShdw blurRad="38100" dist="38100" dir="2700000" algn="tl">
                  <a:srgbClr val="C0C0C0"/>
                </a:outerShdw>
              </a:effectLst>
              <a:latin typeface="Arial" panose="020B0604020202020204" pitchFamily="34" charset="0"/>
              <a:ea typeface="MS PGothic" charset="-128"/>
              <a:cs typeface="Arial" panose="020B0604020202020204" pitchFamily="34" charset="0"/>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813831356"/>
              </p:ext>
            </p:extLst>
          </p:nvPr>
        </p:nvGraphicFramePr>
        <p:xfrm>
          <a:off x="246856" y="2292349"/>
          <a:ext cx="5758159" cy="2929007"/>
        </p:xfrm>
        <a:graphic>
          <a:graphicData uri="http://schemas.openxmlformats.org/drawingml/2006/table">
            <a:tbl>
              <a:tblPr>
                <a:tableStyleId>{37CE84F3-28C3-443E-9E96-99CF82512B78}</a:tableStyleId>
              </a:tblPr>
              <a:tblGrid>
                <a:gridCol w="1006513">
                  <a:extLst>
                    <a:ext uri="{9D8B030D-6E8A-4147-A177-3AD203B41FA5}">
                      <a16:colId xmlns:a16="http://schemas.microsoft.com/office/drawing/2014/main" val="20000"/>
                    </a:ext>
                  </a:extLst>
                </a:gridCol>
                <a:gridCol w="1339706">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1351128">
                  <a:extLst>
                    <a:ext uri="{9D8B030D-6E8A-4147-A177-3AD203B41FA5}">
                      <a16:colId xmlns:a16="http://schemas.microsoft.com/office/drawing/2014/main" val="20003"/>
                    </a:ext>
                  </a:extLst>
                </a:gridCol>
                <a:gridCol w="996287">
                  <a:extLst>
                    <a:ext uri="{9D8B030D-6E8A-4147-A177-3AD203B41FA5}">
                      <a16:colId xmlns:a16="http://schemas.microsoft.com/office/drawing/2014/main" val="20004"/>
                    </a:ext>
                  </a:extLst>
                </a:gridCol>
              </a:tblGrid>
              <a:tr h="966238">
                <a:tc gridSpan="5">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b="1" u="none" strike="noStrike" cap="none" normalizeH="0" baseline="0" dirty="0">
                          <a:ln>
                            <a:noFill/>
                          </a:ln>
                          <a:effectLst/>
                        </a:rPr>
                        <a:t>MRI Diffusion Weighted Abnormalities</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b="1" u="none" strike="noStrike" cap="none" normalizeH="0" baseline="0" dirty="0">
                          <a:ln>
                            <a:noFill/>
                          </a:ln>
                          <a:effectLst/>
                        </a:rPr>
                        <a:t>Assessed 1 to 7 days after the procedure </a:t>
                      </a:r>
                      <a:endParaRPr kumimoji="0" lang="en-US" altLang="en-US" sz="1800" b="1" i="0" u="none" strike="noStrike" cap="none" normalizeH="0" baseline="0" dirty="0">
                        <a:ln>
                          <a:noFill/>
                        </a:ln>
                        <a:solidFill>
                          <a:schemeClr val="bg1"/>
                        </a:solidFill>
                        <a:effectLst/>
                        <a:latin typeface="Arial" charset="0"/>
                        <a:ea typeface="MS PGothic" charset="-128"/>
                      </a:endParaRPr>
                    </a:p>
                  </a:txBody>
                  <a:tcP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238">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endParaRPr kumimoji="0" lang="en-US" altLang="en-US" sz="1400" b="0"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CAS</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(n = 108)</a:t>
                      </a:r>
                      <a:endParaRPr kumimoji="0" lang="en-US" altLang="en-US" sz="1600" b="1"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CEA</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(n = 92)</a:t>
                      </a:r>
                      <a:endParaRPr kumimoji="0" lang="en-US" altLang="en-US" sz="1600" b="1"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HR</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(95% CI)</a:t>
                      </a:r>
                      <a:endParaRPr kumimoji="0" lang="en-US" altLang="en-US" sz="1600" b="1"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600" b="1" u="none" strike="noStrike" cap="none" normalizeH="0" baseline="0" dirty="0">
                          <a:ln>
                            <a:noFill/>
                          </a:ln>
                          <a:solidFill>
                            <a:schemeClr val="tx1"/>
                          </a:solidFill>
                          <a:effectLst/>
                        </a:rPr>
                        <a:t>P</a:t>
                      </a:r>
                      <a:endParaRPr kumimoji="0" lang="en-US" altLang="en-US" sz="1600" b="1"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extLst>
                  <a:ext uri="{0D108BD9-81ED-4DB2-BD59-A6C34878D82A}">
                    <a16:rowId xmlns:a16="http://schemas.microsoft.com/office/drawing/2014/main" val="10001"/>
                  </a:ext>
                </a:extLst>
              </a:tr>
              <a:tr h="996531">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a:ln>
                            <a:noFill/>
                          </a:ln>
                          <a:solidFill>
                            <a:schemeClr val="tx1"/>
                          </a:solidFill>
                          <a:effectLst/>
                        </a:rPr>
                        <a:t>DWI lesions</a:t>
                      </a:r>
                      <a:endParaRPr kumimoji="0" lang="en-US" altLang="en-US" sz="1800" b="0" i="1" u="none" strike="noStrike" cap="none" normalizeH="0" baseline="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a:ln>
                            <a:noFill/>
                          </a:ln>
                          <a:solidFill>
                            <a:schemeClr val="tx1"/>
                          </a:solidFill>
                          <a:effectLst/>
                        </a:rPr>
                        <a:t>50</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a:ln>
                            <a:noFill/>
                          </a:ln>
                          <a:solidFill>
                            <a:schemeClr val="tx1"/>
                          </a:solidFill>
                          <a:effectLst/>
                        </a:rPr>
                        <a:t>(46.3%)</a:t>
                      </a:r>
                      <a:endParaRPr kumimoji="0" lang="en-US" altLang="en-US" sz="1800" b="0" i="0" u="none" strike="noStrike" cap="none" normalizeH="0" baseline="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a:ln>
                            <a:noFill/>
                          </a:ln>
                          <a:solidFill>
                            <a:schemeClr val="tx1"/>
                          </a:solidFill>
                          <a:effectLst/>
                        </a:rPr>
                        <a:t>13</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a:ln>
                            <a:noFill/>
                          </a:ln>
                          <a:solidFill>
                            <a:schemeClr val="tx1"/>
                          </a:solidFill>
                          <a:effectLst/>
                        </a:rPr>
                        <a:t>(14.1%)</a:t>
                      </a:r>
                      <a:endParaRPr kumimoji="0" lang="en-US" altLang="en-US" sz="1800" b="0" i="0" u="none" strike="noStrike" cap="none" normalizeH="0" baseline="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dirty="0">
                          <a:ln>
                            <a:noFill/>
                          </a:ln>
                          <a:solidFill>
                            <a:schemeClr val="tx1"/>
                          </a:solidFill>
                          <a:effectLst/>
                        </a:rPr>
                        <a:t>5.24</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dirty="0">
                          <a:ln>
                            <a:noFill/>
                          </a:ln>
                          <a:solidFill>
                            <a:schemeClr val="tx1"/>
                          </a:solidFill>
                          <a:effectLst/>
                        </a:rPr>
                        <a:t>(2.61-10.3)</a:t>
                      </a:r>
                      <a:endParaRPr kumimoji="0" lang="en-US" altLang="en-US" sz="1800" b="0"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charset="2"/>
                        <a:buNone/>
                        <a:tabLst/>
                      </a:pPr>
                      <a:r>
                        <a:rPr kumimoji="0" lang="en-US" altLang="en-US" sz="1800" u="none" strike="noStrike" cap="none" normalizeH="0" baseline="0" dirty="0">
                          <a:ln>
                            <a:noFill/>
                          </a:ln>
                          <a:solidFill>
                            <a:schemeClr val="tx1"/>
                          </a:solidFill>
                          <a:effectLst/>
                        </a:rPr>
                        <a:t> 0.001</a:t>
                      </a:r>
                      <a:endParaRPr kumimoji="0" lang="en-US" altLang="en-US" sz="1800" b="0" i="0" u="none" strike="noStrike" cap="none" normalizeH="0" baseline="0" dirty="0">
                        <a:ln>
                          <a:noFill/>
                        </a:ln>
                        <a:solidFill>
                          <a:schemeClr val="tx1"/>
                        </a:solidFill>
                        <a:effectLst/>
                        <a:latin typeface="Arial" charset="0"/>
                        <a:ea typeface="MS PGothic" charset="-128"/>
                      </a:endParaRPr>
                    </a:p>
                  </a:txBody>
                  <a:tcPr horzOverflow="overflow">
                    <a:solidFill>
                      <a:schemeClr val="accent2">
                        <a:lumMod val="20000"/>
                        <a:lumOff val="80000"/>
                      </a:schemeClr>
                    </a:solidFill>
                  </a:tcPr>
                </a:tc>
                <a:extLst>
                  <a:ext uri="{0D108BD9-81ED-4DB2-BD59-A6C34878D82A}">
                    <a16:rowId xmlns:a16="http://schemas.microsoft.com/office/drawing/2014/main" val="10002"/>
                  </a:ext>
                </a:extLst>
              </a:tr>
            </a:tbl>
          </a:graphicData>
        </a:graphic>
      </p:graphicFrame>
      <p:pic>
        <p:nvPicPr>
          <p:cNvPr id="62490" name="Picture 11"/>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l="10121" t="8768" r="9329" b="6606"/>
          <a:stretch>
            <a:fillRect/>
          </a:stretch>
        </p:blipFill>
        <p:spPr bwMode="auto">
          <a:xfrm>
            <a:off x="6252868" y="2292349"/>
            <a:ext cx="2927645" cy="292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036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8256" y="2313838"/>
            <a:ext cx="9144000" cy="143612"/>
          </a:xfrm>
          <a:prstGeom prst="rect">
            <a:avLst/>
          </a:prstGeom>
          <a:gradFill>
            <a:gsLst>
              <a:gs pos="0">
                <a:schemeClr val="accent4">
                  <a:alpha val="0"/>
                </a:schemeClr>
              </a:gs>
              <a:gs pos="100000">
                <a:schemeClr val="tx1">
                  <a:lumMod val="75000"/>
                  <a:lumOff val="25000"/>
                  <a:alpha val="6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latin typeface="Arial" pitchFamily="34" charset="0"/>
              <a:cs typeface="Arial" pitchFamily="34" charset="0"/>
            </a:endParaRPr>
          </a:p>
        </p:txBody>
      </p:sp>
      <p:sp>
        <p:nvSpPr>
          <p:cNvPr id="25" name="Rectangle 24"/>
          <p:cNvSpPr/>
          <p:nvPr/>
        </p:nvSpPr>
        <p:spPr>
          <a:xfrm>
            <a:off x="18256" y="2418926"/>
            <a:ext cx="9144000" cy="342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latin typeface="Arial" pitchFamily="34" charset="0"/>
              <a:cs typeface="Arial" pitchFamily="34" charset="0"/>
            </a:endParaRPr>
          </a:p>
        </p:txBody>
      </p:sp>
      <p:pic>
        <p:nvPicPr>
          <p:cNvPr id="17" name="Picture 5" descr="E:\SilkRoad Medical\Images and Animations\Images\SRM images June14\SRM_June14_11_v01.png"/>
          <p:cNvPicPr>
            <a:picLocks noChangeAspect="1" noChangeArrowheads="1"/>
          </p:cNvPicPr>
          <p:nvPr/>
        </p:nvPicPr>
        <p:blipFill>
          <a:blip r:embed="rId3" cstate="screen">
            <a:extLst>
              <a:ext uri="{28A0092B-C50C-407E-A947-70E740481C1C}">
                <a14:useLocalDpi xmlns:a14="http://schemas.microsoft.com/office/drawing/2010/main"/>
              </a:ext>
            </a:extLst>
          </a:blip>
          <a:srcRect t="16779" b="16779"/>
          <a:stretch>
            <a:fillRect/>
          </a:stretch>
        </p:blipFill>
        <p:spPr bwMode="auto">
          <a:xfrm>
            <a:off x="18259" y="2438401"/>
            <a:ext cx="6870023" cy="22734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3248" y="208047"/>
            <a:ext cx="6672394" cy="857250"/>
          </a:xfrm>
        </p:spPr>
        <p:txBody>
          <a:bodyPr>
            <a:noAutofit/>
          </a:bodyPr>
          <a:lstStyle/>
          <a:p>
            <a:r>
              <a:rPr lang="en-US" sz="2400" b="1" dirty="0">
                <a:solidFill>
                  <a:srgbClr val="990000"/>
                </a:solidFill>
                <a:latin typeface="Arial" panose="020B0604020202020204" pitchFamily="34" charset="0"/>
                <a:cs typeface="Arial" panose="020B0604020202020204" pitchFamily="34" charset="0"/>
              </a:rPr>
              <a:t>TransCarotid Stenting with Dynamic Flow Reversal</a:t>
            </a:r>
          </a:p>
        </p:txBody>
      </p:sp>
      <p:sp>
        <p:nvSpPr>
          <p:cNvPr id="24" name="Text Placeholder 23"/>
          <p:cNvSpPr>
            <a:spLocks noGrp="1"/>
          </p:cNvSpPr>
          <p:nvPr>
            <p:ph type="body" sz="quarter" idx="12"/>
          </p:nvPr>
        </p:nvSpPr>
        <p:spPr>
          <a:xfrm>
            <a:off x="215887" y="4723394"/>
            <a:ext cx="6287116" cy="532686"/>
          </a:xfrm>
          <a:prstGeom prst="rect">
            <a:avLst/>
          </a:prstGeom>
        </p:spPr>
        <p:txBody>
          <a:bodyPr/>
          <a:lstStyle/>
          <a:p>
            <a:r>
              <a:rPr lang="en-US" b="1" dirty="0"/>
              <a:t>CAUTION: Investigational device. Limited by federal (USA) law to investigational use. </a:t>
            </a:r>
            <a:br>
              <a:rPr lang="en-US" b="1" dirty="0"/>
            </a:br>
            <a:r>
              <a:rPr lang="en-US" b="1" dirty="0"/>
              <a:t>The ENROUTE™ </a:t>
            </a:r>
            <a:r>
              <a:rPr lang="en-US" b="1" dirty="0" err="1"/>
              <a:t>Transcarotid</a:t>
            </a:r>
            <a:r>
              <a:rPr lang="en-US" b="1" dirty="0"/>
              <a:t> Stent and Neuroprotection Systems bear the CE mark of conformity and are available for sale in EU and EFTA countries.</a:t>
            </a:r>
          </a:p>
        </p:txBody>
      </p:sp>
      <p:sp>
        <p:nvSpPr>
          <p:cNvPr id="27" name="Rectangle 26"/>
          <p:cNvSpPr/>
          <p:nvPr/>
        </p:nvSpPr>
        <p:spPr>
          <a:xfrm>
            <a:off x="18256" y="4743454"/>
            <a:ext cx="9144000" cy="342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latin typeface="Arial" pitchFamily="34" charset="0"/>
              <a:cs typeface="Arial" pitchFamily="34" charset="0"/>
            </a:endParaRPr>
          </a:p>
        </p:txBody>
      </p:sp>
      <p:sp>
        <p:nvSpPr>
          <p:cNvPr id="23" name="Rectangular Callout 22"/>
          <p:cNvSpPr/>
          <p:nvPr/>
        </p:nvSpPr>
        <p:spPr>
          <a:xfrm>
            <a:off x="223664" y="3644155"/>
            <a:ext cx="1810873" cy="372901"/>
          </a:xfrm>
          <a:prstGeom prst="wedgeRectCallout">
            <a:avLst>
              <a:gd name="adj1" fmla="val 19375"/>
              <a:gd name="adj2" fmla="val -102027"/>
            </a:avLst>
          </a:prstGeom>
          <a:solidFill>
            <a:schemeClr val="accent2"/>
          </a:solidFill>
          <a:ln w="6350" cap="flat" cmpd="sng" algn="ctr">
            <a:solidFill>
              <a:schemeClr val="accent3"/>
            </a:solidFill>
            <a:prstDash val="solid"/>
            <a:miter lim="800000"/>
          </a:ln>
          <a:effectLst/>
        </p:spPr>
        <p:txBody>
          <a:bodyPr rtlCol="0" anchor="ctr"/>
          <a:lstStyle/>
          <a:p>
            <a:pPr algn="ctr">
              <a:defRPr/>
            </a:pPr>
            <a:r>
              <a:rPr lang="en-US" sz="1200" b="1" kern="0" dirty="0">
                <a:solidFill>
                  <a:prstClr val="white"/>
                </a:solidFill>
                <a:latin typeface="Arial"/>
                <a:ea typeface="ＭＳ Ｐゴシック" charset="-128"/>
                <a:cs typeface="Segoe UI" panose="020B0502040204020203" pitchFamily="34" charset="0"/>
              </a:rPr>
              <a:t>High Pressure Arterial System</a:t>
            </a:r>
          </a:p>
        </p:txBody>
      </p:sp>
      <p:sp>
        <p:nvSpPr>
          <p:cNvPr id="26" name="Rectangular Callout 25"/>
          <p:cNvSpPr/>
          <p:nvPr/>
        </p:nvSpPr>
        <p:spPr>
          <a:xfrm>
            <a:off x="4056859" y="2484603"/>
            <a:ext cx="1656991" cy="372901"/>
          </a:xfrm>
          <a:prstGeom prst="wedgeRectCallout">
            <a:avLst>
              <a:gd name="adj1" fmla="val 29808"/>
              <a:gd name="adj2" fmla="val 95087"/>
            </a:avLst>
          </a:prstGeom>
          <a:solidFill>
            <a:schemeClr val="accent2"/>
          </a:solidFill>
          <a:ln w="6350" cap="flat" cmpd="sng" algn="ctr">
            <a:solidFill>
              <a:schemeClr val="accent3"/>
            </a:solidFill>
            <a:prstDash val="solid"/>
            <a:miter lim="800000"/>
          </a:ln>
          <a:effectLst/>
        </p:spPr>
        <p:txBody>
          <a:bodyPr rtlCol="0" anchor="ctr"/>
          <a:lstStyle/>
          <a:p>
            <a:pPr algn="ctr">
              <a:defRPr/>
            </a:pPr>
            <a:r>
              <a:rPr lang="en-US" sz="1200" b="1" kern="0" dirty="0">
                <a:solidFill>
                  <a:prstClr val="white"/>
                </a:solidFill>
                <a:latin typeface="Arial"/>
                <a:ea typeface="ＭＳ Ｐゴシック" charset="-128"/>
                <a:cs typeface="Segoe UI" panose="020B0502040204020203" pitchFamily="34" charset="0"/>
              </a:rPr>
              <a:t>Low Pressure Venous System</a:t>
            </a:r>
          </a:p>
        </p:txBody>
      </p:sp>
      <p:sp>
        <p:nvSpPr>
          <p:cNvPr id="14" name="Content Placeholder 8"/>
          <p:cNvSpPr txBox="1">
            <a:spLocks/>
          </p:cNvSpPr>
          <p:nvPr/>
        </p:nvSpPr>
        <p:spPr>
          <a:xfrm>
            <a:off x="6888280" y="2459522"/>
            <a:ext cx="2273976" cy="2273436"/>
          </a:xfrm>
          <a:prstGeom prst="rect">
            <a:avLst/>
          </a:prstGeom>
          <a:solidFill>
            <a:schemeClr val="bg1"/>
          </a:solidFill>
        </p:spPr>
        <p:txBody>
          <a:bodyPr anchor="ctr"/>
          <a:lstStyle>
            <a:lvl1pPr marL="342900" indent="-342900" algn="l" rtl="0" eaLnBrk="0" fontAlgn="base" hangingPunct="0">
              <a:spcBef>
                <a:spcPct val="20000"/>
              </a:spcBef>
              <a:spcAft>
                <a:spcPct val="0"/>
              </a:spcAft>
              <a:buChar char="•"/>
              <a:defRPr sz="3200">
                <a:solidFill>
                  <a:schemeClr val="tx1">
                    <a:lumMod val="65000"/>
                    <a:lumOff val="3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rgbClr val="E3A72A"/>
                </a:solidFill>
                <a:latin typeface="+mn-lt"/>
                <a:ea typeface="+mn-ea"/>
              </a:defRPr>
            </a:lvl2pPr>
            <a:lvl3pPr marL="1143000" indent="-228600" algn="l" rtl="0" eaLnBrk="0" fontAlgn="base" hangingPunct="0">
              <a:spcBef>
                <a:spcPct val="20000"/>
              </a:spcBef>
              <a:spcAft>
                <a:spcPct val="0"/>
              </a:spcAft>
              <a:buChar char="•"/>
              <a:defRPr sz="2400">
                <a:solidFill>
                  <a:schemeClr val="tx1">
                    <a:lumMod val="65000"/>
                    <a:lumOff val="35000"/>
                  </a:schemeClr>
                </a:solidFill>
                <a:latin typeface="+mn-lt"/>
                <a:ea typeface="+mn-ea"/>
              </a:defRPr>
            </a:lvl3pPr>
            <a:lvl4pPr marL="1600200" indent="-228600" algn="l" rtl="0" eaLnBrk="0" fontAlgn="base" hangingPunct="0">
              <a:spcBef>
                <a:spcPct val="20000"/>
              </a:spcBef>
              <a:spcAft>
                <a:spcPct val="0"/>
              </a:spcAft>
              <a:buChar char="–"/>
              <a:defRPr sz="2000">
                <a:solidFill>
                  <a:schemeClr val="tx1">
                    <a:lumMod val="65000"/>
                    <a:lumOff val="35000"/>
                  </a:schemeClr>
                </a:solidFill>
                <a:latin typeface="+mn-lt"/>
                <a:ea typeface="+mn-ea"/>
              </a:defRPr>
            </a:lvl4pPr>
            <a:lvl5pPr marL="2057400" indent="-228600" algn="l" rtl="0" eaLnBrk="0" fontAlgn="base" hangingPunct="0">
              <a:spcBef>
                <a:spcPct val="20000"/>
              </a:spcBef>
              <a:spcAft>
                <a:spcPct val="0"/>
              </a:spcAft>
              <a:buChar char="»"/>
              <a:defRPr sz="2000">
                <a:solidFill>
                  <a:schemeClr val="tx1">
                    <a:lumMod val="65000"/>
                    <a:lumOff val="35000"/>
                  </a:schemeClr>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85725" indent="-85725"/>
            <a:r>
              <a:rPr lang="en-US" sz="1600" kern="0" dirty="0">
                <a:solidFill>
                  <a:schemeClr val="tx1"/>
                </a:solidFill>
                <a:cs typeface="Arial" panose="020B0604020202020204" pitchFamily="34" charset="0"/>
              </a:rPr>
              <a:t>Avoid the arch</a:t>
            </a:r>
          </a:p>
          <a:p>
            <a:pPr marL="85725" indent="-85725"/>
            <a:endParaRPr lang="en-US" sz="1600" kern="0" dirty="0">
              <a:solidFill>
                <a:schemeClr val="tx1"/>
              </a:solidFill>
              <a:cs typeface="Arial" panose="020B0604020202020204" pitchFamily="34" charset="0"/>
            </a:endParaRPr>
          </a:p>
          <a:p>
            <a:pPr marL="85725" indent="-85725"/>
            <a:r>
              <a:rPr lang="en-US" sz="1600" kern="0" dirty="0">
                <a:solidFill>
                  <a:schemeClr val="tx1"/>
                </a:solidFill>
                <a:cs typeface="Arial" panose="020B0604020202020204" pitchFamily="34" charset="0"/>
              </a:rPr>
              <a:t>“CEA-like” </a:t>
            </a:r>
            <a:r>
              <a:rPr lang="en-US" sz="1600" kern="0" dirty="0" err="1">
                <a:solidFill>
                  <a:schemeClr val="tx1"/>
                </a:solidFill>
                <a:cs typeface="Arial" panose="020B0604020202020204" pitchFamily="34" charset="0"/>
              </a:rPr>
              <a:t>neuroprotection</a:t>
            </a:r>
            <a:endParaRPr lang="en-US" sz="1600" kern="0" dirty="0">
              <a:solidFill>
                <a:schemeClr val="tx1"/>
              </a:solidFill>
              <a:cs typeface="Arial" panose="020B0604020202020204" pitchFamily="34" charset="0"/>
            </a:endParaRPr>
          </a:p>
          <a:p>
            <a:pPr marL="85725" indent="-85725"/>
            <a:endParaRPr lang="en-US" sz="1600" kern="0" dirty="0">
              <a:solidFill>
                <a:schemeClr val="tx1"/>
              </a:solidFill>
              <a:cs typeface="Arial" panose="020B0604020202020204" pitchFamily="34" charset="0"/>
            </a:endParaRPr>
          </a:p>
          <a:p>
            <a:pPr marL="85725" indent="-85725"/>
            <a:r>
              <a:rPr lang="en-US" sz="1600" kern="0" dirty="0">
                <a:solidFill>
                  <a:schemeClr val="tx1"/>
                </a:solidFill>
                <a:cs typeface="Arial" panose="020B0604020202020204" pitchFamily="34" charset="0"/>
              </a:rPr>
              <a:t>Less manipulation</a:t>
            </a:r>
          </a:p>
          <a:p>
            <a:pPr marL="85725" indent="-85725"/>
            <a:endParaRPr lang="en-US" sz="1600" kern="0" dirty="0">
              <a:solidFill>
                <a:schemeClr val="tx1"/>
              </a:solidFill>
              <a:cs typeface="Arial" panose="020B0604020202020204" pitchFamily="34" charset="0"/>
            </a:endParaRPr>
          </a:p>
          <a:p>
            <a:pPr marL="85725" indent="-85725"/>
            <a:r>
              <a:rPr lang="en-US" sz="1600" kern="0" dirty="0">
                <a:solidFill>
                  <a:schemeClr val="tx1"/>
                </a:solidFill>
                <a:cs typeface="Arial" panose="020B0604020202020204" pitchFamily="34" charset="0"/>
              </a:rPr>
              <a:t>Predictable, efficient </a:t>
            </a:r>
          </a:p>
        </p:txBody>
      </p:sp>
    </p:spTree>
    <p:extLst>
      <p:ext uri="{BB962C8B-B14F-4D97-AF65-F5344CB8AC3E}">
        <p14:creationId xmlns:p14="http://schemas.microsoft.com/office/powerpoint/2010/main" val="24511890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SilkRoad Medical\Images and Animations\Images\Hi Res\SRM Hi-res illustrations\SR_Debris\Shot07_Still_NoInset_withDebris - 09261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3927" y="2082679"/>
            <a:ext cx="7347294" cy="310101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980000">
            <a:off x="3644394" y="3952930"/>
            <a:ext cx="1066800" cy="17145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a:endParaRPr lang="en-US">
              <a:solidFill>
                <a:srgbClr val="002C77"/>
              </a:solidFill>
              <a:latin typeface="Segoe UI" panose="020B0502040204020203" pitchFamily="34" charset="0"/>
              <a:ea typeface="ＭＳ Ｐゴシック" charset="-128"/>
              <a:cs typeface="Segoe UI" panose="020B0502040204020203" pitchFamily="34" charset="0"/>
            </a:endParaRPr>
          </a:p>
        </p:txBody>
      </p:sp>
      <p:sp>
        <p:nvSpPr>
          <p:cNvPr id="9" name="Right Arrow 8"/>
          <p:cNvSpPr/>
          <p:nvPr/>
        </p:nvSpPr>
        <p:spPr bwMode="auto">
          <a:xfrm rot="1983506">
            <a:off x="3005444" y="3040604"/>
            <a:ext cx="1065488" cy="17179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a:endParaRPr lang="en-US">
              <a:solidFill>
                <a:srgbClr val="002C77"/>
              </a:solidFill>
              <a:latin typeface="Segoe UI" panose="020B0502040204020203" pitchFamily="34" charset="0"/>
              <a:ea typeface="ＭＳ Ｐゴシック" charset="-128"/>
              <a:cs typeface="Segoe UI" panose="020B0502040204020203" pitchFamily="34" charset="0"/>
            </a:endParaRPr>
          </a:p>
        </p:txBody>
      </p:sp>
      <p:sp>
        <p:nvSpPr>
          <p:cNvPr id="5" name="Title 4"/>
          <p:cNvSpPr>
            <a:spLocks noGrp="1"/>
          </p:cNvSpPr>
          <p:nvPr>
            <p:ph type="title"/>
          </p:nvPr>
        </p:nvSpPr>
        <p:spPr>
          <a:xfrm>
            <a:off x="228615" y="164774"/>
            <a:ext cx="6647641" cy="857250"/>
          </a:xfrm>
        </p:spPr>
        <p:txBody>
          <a:bodyPr>
            <a:normAutofit fontScale="90000"/>
          </a:bodyPr>
          <a:lstStyle/>
          <a:p>
            <a:r>
              <a:rPr lang="en-US" sz="2800" b="1" dirty="0">
                <a:solidFill>
                  <a:srgbClr val="990000"/>
                </a:solidFill>
                <a:cs typeface="Segoe UI" panose="020B0502040204020203" pitchFamily="34" charset="0"/>
              </a:rPr>
              <a:t>Dynamic Flow Reversal For ROBUST </a:t>
            </a:r>
            <a:r>
              <a:rPr lang="en-US" sz="2800" b="1" dirty="0" err="1">
                <a:solidFill>
                  <a:srgbClr val="990000"/>
                </a:solidFill>
                <a:cs typeface="Segoe UI" panose="020B0502040204020203" pitchFamily="34" charset="0"/>
              </a:rPr>
              <a:t>Neuroprotection</a:t>
            </a:r>
            <a:endParaRPr lang="en-US" sz="2800" b="1" dirty="0">
              <a:solidFill>
                <a:srgbClr val="990000"/>
              </a:solidFill>
              <a:cs typeface="Segoe UI" panose="020B0502040204020203" pitchFamily="34" charset="0"/>
            </a:endParaRPr>
          </a:p>
        </p:txBody>
      </p:sp>
      <p:sp>
        <p:nvSpPr>
          <p:cNvPr id="12" name="TextBox 38"/>
          <p:cNvSpPr txBox="1">
            <a:spLocks noChangeArrowheads="1"/>
          </p:cNvSpPr>
          <p:nvPr/>
        </p:nvSpPr>
        <p:spPr bwMode="auto">
          <a:xfrm>
            <a:off x="94456" y="5493480"/>
            <a:ext cx="6781800" cy="33483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defRPr/>
            </a:pPr>
            <a:r>
              <a:rPr lang="en-US" sz="788" b="1" i="1" dirty="0">
                <a:solidFill>
                  <a:srgbClr val="002C77"/>
                </a:solidFill>
                <a:latin typeface="Segoe UI" panose="020B0502040204020203" pitchFamily="34" charset="0"/>
                <a:cs typeface="Segoe UI" panose="020B0502040204020203" pitchFamily="34" charset="0"/>
              </a:rPr>
              <a:t>CAUTION: Investigational device. Limited by federal (USA) law to investigational use. </a:t>
            </a:r>
            <a:br>
              <a:rPr lang="en-US" sz="788" b="1" i="1" dirty="0">
                <a:solidFill>
                  <a:srgbClr val="002C77"/>
                </a:solidFill>
                <a:latin typeface="Segoe UI" panose="020B0502040204020203" pitchFamily="34" charset="0"/>
                <a:cs typeface="Segoe UI" panose="020B0502040204020203" pitchFamily="34" charset="0"/>
              </a:rPr>
            </a:br>
            <a:r>
              <a:rPr lang="en-US" sz="788" b="1" i="1" dirty="0">
                <a:solidFill>
                  <a:srgbClr val="002C77"/>
                </a:solidFill>
                <a:latin typeface="Segoe UI" panose="020B0502040204020203" pitchFamily="34" charset="0"/>
                <a:cs typeface="Segoe UI" panose="020B0502040204020203" pitchFamily="34" charset="0"/>
              </a:rPr>
              <a:t>The ENROUTE™ Transcarotid Stent and Neuroprotection Systems bear the CE mark of conformity and are available for sale in EU and EFTA countries.</a:t>
            </a:r>
          </a:p>
        </p:txBody>
      </p:sp>
      <p:sp>
        <p:nvSpPr>
          <p:cNvPr id="13" name="Right Arrow 12"/>
          <p:cNvSpPr/>
          <p:nvPr/>
        </p:nvSpPr>
        <p:spPr bwMode="auto">
          <a:xfrm rot="2160000">
            <a:off x="4143107" y="3632229"/>
            <a:ext cx="1066800" cy="17145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a:endParaRPr lang="en-US">
              <a:solidFill>
                <a:srgbClr val="002C77"/>
              </a:solidFill>
              <a:latin typeface="Segoe UI" panose="020B0502040204020203" pitchFamily="34" charset="0"/>
              <a:ea typeface="ＭＳ Ｐゴシック" charset="-128"/>
              <a:cs typeface="Segoe UI" panose="020B0502040204020203" pitchFamily="34" charset="0"/>
            </a:endParaRPr>
          </a:p>
        </p:txBody>
      </p:sp>
      <p:sp>
        <p:nvSpPr>
          <p:cNvPr id="15" name="Right Arrow 14"/>
          <p:cNvSpPr/>
          <p:nvPr/>
        </p:nvSpPr>
        <p:spPr bwMode="auto">
          <a:xfrm rot="1800000">
            <a:off x="2433980" y="3357895"/>
            <a:ext cx="1065488" cy="17179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a:endParaRPr lang="en-US">
              <a:solidFill>
                <a:srgbClr val="002C77"/>
              </a:solidFill>
              <a:latin typeface="Segoe UI" panose="020B0502040204020203" pitchFamily="34" charset="0"/>
              <a:ea typeface="ＭＳ Ｐゴシック" charset="-128"/>
              <a:cs typeface="Segoe UI" panose="020B0502040204020203" pitchFamily="34" charset="0"/>
            </a:endParaRPr>
          </a:p>
        </p:txBody>
      </p:sp>
      <p:sp>
        <p:nvSpPr>
          <p:cNvPr id="17" name="Rectangular Callout 16"/>
          <p:cNvSpPr/>
          <p:nvPr/>
        </p:nvSpPr>
        <p:spPr>
          <a:xfrm>
            <a:off x="1384450" y="4229100"/>
            <a:ext cx="2896723" cy="812876"/>
          </a:xfrm>
          <a:prstGeom prst="wedgeRectCallout">
            <a:avLst>
              <a:gd name="adj1" fmla="val 19375"/>
              <a:gd name="adj2" fmla="val -102027"/>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Continuous high rate of flow reversal to remove debris throughout intervention</a:t>
            </a:r>
          </a:p>
        </p:txBody>
      </p:sp>
      <p:sp>
        <p:nvSpPr>
          <p:cNvPr id="21" name="Rectangular Callout 20"/>
          <p:cNvSpPr/>
          <p:nvPr/>
        </p:nvSpPr>
        <p:spPr>
          <a:xfrm>
            <a:off x="4477576" y="2523859"/>
            <a:ext cx="2457466" cy="889364"/>
          </a:xfrm>
          <a:prstGeom prst="wedgeRectCallout">
            <a:avLst>
              <a:gd name="adj1" fmla="val 13404"/>
              <a:gd name="adj2" fmla="val 146507"/>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Direct carotid access reduces embolic risks of transfemoral catheter advancement</a:t>
            </a:r>
          </a:p>
        </p:txBody>
      </p:sp>
    </p:spTree>
    <p:extLst>
      <p:ext uri="{BB962C8B-B14F-4D97-AF65-F5344CB8AC3E}">
        <p14:creationId xmlns:p14="http://schemas.microsoft.com/office/powerpoint/2010/main" val="3444138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D69EF-2ECC-4AD8-8E72-D26A4C64EA29}"/>
              </a:ext>
            </a:extLst>
          </p:cNvPr>
          <p:cNvSpPr>
            <a:spLocks noGrp="1"/>
          </p:cNvSpPr>
          <p:nvPr>
            <p:ph type="title"/>
          </p:nvPr>
        </p:nvSpPr>
        <p:spPr>
          <a:xfrm>
            <a:off x="-142979" y="176252"/>
            <a:ext cx="7855744" cy="857250"/>
          </a:xfrm>
        </p:spPr>
        <p:txBody>
          <a:bodyPr>
            <a:normAutofit/>
          </a:bodyPr>
          <a:lstStyle/>
          <a:p>
            <a:r>
              <a:rPr lang="en-US" sz="2800" b="1" dirty="0">
                <a:solidFill>
                  <a:srgbClr val="990000"/>
                </a:solidFill>
                <a:latin typeface="Arial" panose="020B0604020202020204" pitchFamily="34" charset="0"/>
                <a:cs typeface="Arial" panose="020B0604020202020204" pitchFamily="34" charset="0"/>
              </a:rPr>
              <a:t>TCAR Best Practices and Techniques </a:t>
            </a:r>
            <a:endParaRPr lang="en-US" sz="2800" b="1" i="1" dirty="0">
              <a:solidFill>
                <a:srgbClr val="99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D71B2D-6232-46AF-A70D-F6463498DBC0}"/>
              </a:ext>
            </a:extLst>
          </p:cNvPr>
          <p:cNvPicPr>
            <a:picLocks noChangeAspect="1"/>
          </p:cNvPicPr>
          <p:nvPr/>
        </p:nvPicPr>
        <p:blipFill>
          <a:blip r:embed="rId2"/>
          <a:stretch>
            <a:fillRect/>
          </a:stretch>
        </p:blipFill>
        <p:spPr>
          <a:xfrm>
            <a:off x="887611" y="2695160"/>
            <a:ext cx="7478467" cy="3050399"/>
          </a:xfrm>
          <a:prstGeom prst="rect">
            <a:avLst/>
          </a:prstGeom>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611" y="1470753"/>
            <a:ext cx="7607862" cy="107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55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739"/>
            <a:ext cx="7229654" cy="1118875"/>
          </a:xfrm>
        </p:spPr>
        <p:txBody>
          <a:bodyPr/>
          <a:lstStyle/>
          <a:p>
            <a:r>
              <a:rPr lang="en-US" b="1" dirty="0">
                <a:solidFill>
                  <a:srgbClr val="990000"/>
                </a:solidFill>
              </a:rPr>
              <a:t>ROADSTER Study Overview</a:t>
            </a:r>
          </a:p>
        </p:txBody>
      </p:sp>
      <p:sp>
        <p:nvSpPr>
          <p:cNvPr id="4" name="Content Placeholder 3"/>
          <p:cNvSpPr>
            <a:spLocks noGrp="1"/>
          </p:cNvSpPr>
          <p:nvPr>
            <p:ph sz="half" idx="1"/>
          </p:nvPr>
        </p:nvSpPr>
        <p:spPr>
          <a:xfrm>
            <a:off x="372958" y="2059944"/>
            <a:ext cx="5716486" cy="3999661"/>
          </a:xfrm>
        </p:spPr>
        <p:txBody>
          <a:bodyPr>
            <a:normAutofit/>
          </a:bodyPr>
          <a:lstStyle/>
          <a:p>
            <a:pPr marL="131493" indent="-131493">
              <a:spcBef>
                <a:spcPts val="0"/>
              </a:spcBef>
              <a:spcAft>
                <a:spcPts val="602"/>
              </a:spcAft>
            </a:pPr>
            <a:r>
              <a:rPr lang="en-US" sz="1800" b="1" dirty="0"/>
              <a:t>DESIGN</a:t>
            </a:r>
            <a:r>
              <a:rPr lang="en-US" sz="1800" dirty="0"/>
              <a:t>: IDE study with OPC of 11% S/D/MI at 30 days</a:t>
            </a:r>
            <a:endParaRPr lang="en-US" sz="1800" b="1" dirty="0"/>
          </a:p>
          <a:p>
            <a:pPr marL="131493" indent="-131493">
              <a:spcBef>
                <a:spcPts val="0"/>
              </a:spcBef>
              <a:spcAft>
                <a:spcPts val="602"/>
              </a:spcAft>
            </a:pPr>
            <a:r>
              <a:rPr lang="en-US" sz="1800" b="1" dirty="0"/>
              <a:t>OBJECTIVE</a:t>
            </a:r>
            <a:r>
              <a:rPr lang="en-US" sz="1800" dirty="0"/>
              <a:t>: Evaluate safety and efficacy of CAS with ENROUTE Transcarotid Neuroprotection System</a:t>
            </a:r>
          </a:p>
          <a:p>
            <a:pPr marL="432730" lvl="1" indent="-131493">
              <a:spcBef>
                <a:spcPts val="0"/>
              </a:spcBef>
              <a:spcAft>
                <a:spcPts val="602"/>
              </a:spcAft>
            </a:pPr>
            <a:r>
              <a:rPr lang="en-US" sz="1800" dirty="0"/>
              <a:t>direct carotid access</a:t>
            </a:r>
          </a:p>
          <a:p>
            <a:pPr marL="432730" lvl="1" indent="-131493">
              <a:spcBef>
                <a:spcPts val="0"/>
              </a:spcBef>
              <a:spcAft>
                <a:spcPts val="602"/>
              </a:spcAft>
            </a:pPr>
            <a:r>
              <a:rPr lang="en-US" sz="1800" dirty="0"/>
              <a:t>high rate flow reversal</a:t>
            </a:r>
          </a:p>
          <a:p>
            <a:pPr marL="432730" lvl="1" indent="-131493">
              <a:spcBef>
                <a:spcPts val="0"/>
              </a:spcBef>
              <a:spcAft>
                <a:spcPts val="602"/>
              </a:spcAft>
            </a:pPr>
            <a:r>
              <a:rPr lang="en-US" sz="1800" dirty="0"/>
              <a:t>FDA-approved carotid stents</a:t>
            </a:r>
          </a:p>
          <a:p>
            <a:pPr marL="131493" indent="-131493">
              <a:spcBef>
                <a:spcPts val="0"/>
              </a:spcBef>
              <a:spcAft>
                <a:spcPts val="602"/>
              </a:spcAft>
            </a:pPr>
            <a:r>
              <a:rPr lang="en-US" sz="1800" b="1" dirty="0"/>
              <a:t>CO-PRINCIPAL INVESTIGATORS: </a:t>
            </a:r>
            <a:r>
              <a:rPr lang="en-US" sz="1800" dirty="0"/>
              <a:t>Richard Cambria, MD, Christopher </a:t>
            </a:r>
            <a:r>
              <a:rPr lang="en-US" sz="1800" dirty="0" err="1"/>
              <a:t>Kwolek</a:t>
            </a:r>
            <a:r>
              <a:rPr lang="en-US" sz="1800" dirty="0"/>
              <a:t>, MD ; Massachusetts General Hospital</a:t>
            </a:r>
          </a:p>
          <a:p>
            <a:pPr marL="131493" indent="-131493">
              <a:spcBef>
                <a:spcPts val="0"/>
              </a:spcBef>
              <a:spcAft>
                <a:spcPts val="602"/>
              </a:spcAft>
            </a:pPr>
            <a:r>
              <a:rPr lang="en-US" sz="1800" b="1" dirty="0"/>
              <a:t>INDEPENDENT REVIEW: </a:t>
            </a:r>
            <a:r>
              <a:rPr lang="en-US" sz="1800" dirty="0"/>
              <a:t>CEC, DSMB, Core labs (angiography, duplex ultrasound, cardiology)</a:t>
            </a:r>
          </a:p>
        </p:txBody>
      </p:sp>
      <p:sp>
        <p:nvSpPr>
          <p:cNvPr id="10" name="Rectangle 9"/>
          <p:cNvSpPr/>
          <p:nvPr/>
        </p:nvSpPr>
        <p:spPr bwMode="auto">
          <a:xfrm>
            <a:off x="6179345" y="1902297"/>
            <a:ext cx="2846533" cy="952343"/>
          </a:xfrm>
          <a:prstGeom prst="rect">
            <a:avLst/>
          </a:prstGeom>
          <a:solidFill>
            <a:srgbClr val="C0C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854" tIns="34427" rIns="68854" bIns="34427" numCol="1" rtlCol="0" anchor="t" anchorCtr="0" compatLnSpc="1">
            <a:prstTxWarp prst="textNoShape">
              <a:avLst/>
            </a:prstTxWarp>
          </a:bodyPr>
          <a:lstStyle/>
          <a:p>
            <a:pPr algn="ctr"/>
            <a:r>
              <a:rPr lang="en-US" sz="1500" b="1" dirty="0">
                <a:ea typeface="ＭＳ Ｐゴシック" charset="0"/>
                <a:cs typeface="ＭＳ Ｐゴシック" charset="0"/>
              </a:rPr>
              <a:t>High Surgical Risk</a:t>
            </a:r>
          </a:p>
          <a:p>
            <a:pPr algn="ctr"/>
            <a:r>
              <a:rPr lang="en-US" sz="1500" b="1" dirty="0">
                <a:ea typeface="ＭＳ Ｐゴシック" charset="0"/>
                <a:cs typeface="ＭＳ Ｐゴシック" charset="0"/>
              </a:rPr>
              <a:t>Symptomatic, ≥ 50% stenosis </a:t>
            </a:r>
          </a:p>
          <a:p>
            <a:pPr algn="ctr"/>
            <a:r>
              <a:rPr lang="en-US" sz="1500" b="1" dirty="0">
                <a:ea typeface="ＭＳ Ｐゴシック" charset="0"/>
                <a:cs typeface="ＭＳ Ｐゴシック" charset="0"/>
              </a:rPr>
              <a:t>Asymptomatic, ≥70% stenosis </a:t>
            </a:r>
          </a:p>
          <a:p>
            <a:pPr algn="ctr" defTabSz="688543" eaLnBrk="0" fontAlgn="base" hangingPunct="0">
              <a:spcBef>
                <a:spcPct val="0"/>
              </a:spcBef>
              <a:spcAft>
                <a:spcPct val="0"/>
              </a:spcAft>
            </a:pPr>
            <a:r>
              <a:rPr lang="en-US" sz="1500" b="1" dirty="0">
                <a:ea typeface="ＭＳ Ｐゴシック" charset="0"/>
                <a:cs typeface="ＭＳ Ｐゴシック" charset="0"/>
              </a:rPr>
              <a:t>18 sites</a:t>
            </a:r>
          </a:p>
        </p:txBody>
      </p:sp>
      <p:sp>
        <p:nvSpPr>
          <p:cNvPr id="14" name="Rectangle 13"/>
          <p:cNvSpPr/>
          <p:nvPr/>
        </p:nvSpPr>
        <p:spPr bwMode="auto">
          <a:xfrm>
            <a:off x="6569803" y="3256865"/>
            <a:ext cx="2065615" cy="344269"/>
          </a:xfrm>
          <a:prstGeom prst="rect">
            <a:avLst/>
          </a:prstGeom>
          <a:solidFill>
            <a:srgbClr val="C0C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854" tIns="34427" rIns="68854" bIns="34427" numCol="1" rtlCol="0" anchor="ctr" anchorCtr="0" compatLnSpc="1">
            <a:prstTxWarp prst="textNoShape">
              <a:avLst/>
            </a:prstTxWarp>
          </a:bodyPr>
          <a:lstStyle/>
          <a:p>
            <a:pPr algn="ctr" defTabSz="688543" eaLnBrk="0" fontAlgn="base" hangingPunct="0">
              <a:spcBef>
                <a:spcPct val="0"/>
              </a:spcBef>
              <a:spcAft>
                <a:spcPct val="0"/>
              </a:spcAft>
            </a:pPr>
            <a:r>
              <a:rPr lang="en-US" sz="1500" b="1" dirty="0">
                <a:ea typeface="ＭＳ Ｐゴシック" charset="0"/>
                <a:cs typeface="ＭＳ Ｐゴシック" charset="0"/>
              </a:rPr>
              <a:t>N=67 Lead-in</a:t>
            </a:r>
          </a:p>
        </p:txBody>
      </p:sp>
      <p:sp>
        <p:nvSpPr>
          <p:cNvPr id="15" name="Rectangle 14"/>
          <p:cNvSpPr/>
          <p:nvPr/>
        </p:nvSpPr>
        <p:spPr bwMode="auto">
          <a:xfrm>
            <a:off x="6569802" y="3864939"/>
            <a:ext cx="2065615" cy="344269"/>
          </a:xfrm>
          <a:prstGeom prst="rect">
            <a:avLst/>
          </a:prstGeom>
          <a:solidFill>
            <a:srgbClr val="C0C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854" tIns="34427" rIns="68854" bIns="34427" numCol="1" rtlCol="0" anchor="ctr" anchorCtr="0" compatLnSpc="1">
            <a:prstTxWarp prst="textNoShape">
              <a:avLst/>
            </a:prstTxWarp>
          </a:bodyPr>
          <a:lstStyle/>
          <a:p>
            <a:pPr algn="ctr" defTabSz="688543" eaLnBrk="0" fontAlgn="base" hangingPunct="0">
              <a:spcBef>
                <a:spcPct val="0"/>
              </a:spcBef>
              <a:spcAft>
                <a:spcPct val="0"/>
              </a:spcAft>
            </a:pPr>
            <a:r>
              <a:rPr lang="en-US" sz="1500" b="1" dirty="0">
                <a:ea typeface="ＭＳ Ｐゴシック" charset="0"/>
                <a:cs typeface="ＭＳ Ｐゴシック" charset="0"/>
              </a:rPr>
              <a:t>N=141 Pivotal</a:t>
            </a:r>
          </a:p>
        </p:txBody>
      </p:sp>
      <p:sp>
        <p:nvSpPr>
          <p:cNvPr id="13" name="Rectangle 12"/>
          <p:cNvSpPr/>
          <p:nvPr/>
        </p:nvSpPr>
        <p:spPr bwMode="auto">
          <a:xfrm>
            <a:off x="6569802" y="4488910"/>
            <a:ext cx="2065615" cy="344269"/>
          </a:xfrm>
          <a:prstGeom prst="rect">
            <a:avLst/>
          </a:prstGeom>
          <a:solidFill>
            <a:schemeClr val="accent2">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854" tIns="34427" rIns="68854" bIns="34427" numCol="1" rtlCol="0" anchor="ctr" anchorCtr="0" compatLnSpc="1">
            <a:prstTxWarp prst="textNoShape">
              <a:avLst/>
            </a:prstTxWarp>
          </a:bodyPr>
          <a:lstStyle/>
          <a:p>
            <a:pPr algn="ctr" defTabSz="688543" eaLnBrk="0" fontAlgn="base" hangingPunct="0">
              <a:spcBef>
                <a:spcPct val="0"/>
              </a:spcBef>
              <a:spcAft>
                <a:spcPct val="0"/>
              </a:spcAft>
            </a:pPr>
            <a:r>
              <a:rPr lang="en-US" sz="1500" b="1" dirty="0">
                <a:ea typeface="ＭＳ Ｐゴシック" charset="0"/>
                <a:cs typeface="ＭＳ Ｐゴシック" charset="0"/>
              </a:rPr>
              <a:t>N=78 Continued Access</a:t>
            </a:r>
          </a:p>
        </p:txBody>
      </p:sp>
      <p:cxnSp>
        <p:nvCxnSpPr>
          <p:cNvPr id="21" name="Straight Arrow Connector 20"/>
          <p:cNvCxnSpPr>
            <a:stCxn id="14" idx="2"/>
            <a:endCxn id="15" idx="0"/>
          </p:cNvCxnSpPr>
          <p:nvPr/>
        </p:nvCxnSpPr>
        <p:spPr bwMode="auto">
          <a:xfrm flipH="1">
            <a:off x="7602610" y="3601134"/>
            <a:ext cx="1" cy="263805"/>
          </a:xfrm>
          <a:prstGeom prst="straightConnector1">
            <a:avLst/>
          </a:prstGeom>
          <a:solidFill>
            <a:schemeClr val="accent1"/>
          </a:solidFill>
          <a:ln w="571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a:stCxn id="15" idx="2"/>
            <a:endCxn id="13" idx="0"/>
          </p:cNvCxnSpPr>
          <p:nvPr/>
        </p:nvCxnSpPr>
        <p:spPr bwMode="auto">
          <a:xfrm>
            <a:off x="7602610" y="4209208"/>
            <a:ext cx="0" cy="279702"/>
          </a:xfrm>
          <a:prstGeom prst="straightConnector1">
            <a:avLst/>
          </a:prstGeom>
          <a:solidFill>
            <a:schemeClr val="accent1"/>
          </a:solidFill>
          <a:ln w="571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a:cxnSpLocks/>
            <a:stCxn id="10" idx="2"/>
            <a:endCxn id="14" idx="0"/>
          </p:cNvCxnSpPr>
          <p:nvPr/>
        </p:nvCxnSpPr>
        <p:spPr bwMode="auto">
          <a:xfrm flipH="1">
            <a:off x="7602611" y="2854640"/>
            <a:ext cx="1" cy="402225"/>
          </a:xfrm>
          <a:prstGeom prst="straightConnector1">
            <a:avLst/>
          </a:prstGeom>
          <a:solidFill>
            <a:schemeClr val="accent1"/>
          </a:solidFill>
          <a:ln w="571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p:cNvSpPr/>
          <p:nvPr/>
        </p:nvSpPr>
        <p:spPr bwMode="auto">
          <a:xfrm>
            <a:off x="6579790" y="5112881"/>
            <a:ext cx="2065615" cy="344269"/>
          </a:xfrm>
          <a:prstGeom prst="rect">
            <a:avLst/>
          </a:prstGeom>
          <a:solidFill>
            <a:srgbClr val="C0C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854" tIns="34427" rIns="68854" bIns="34427" numCol="1" rtlCol="0" anchor="ctr" anchorCtr="0" compatLnSpc="1">
            <a:prstTxWarp prst="textNoShape">
              <a:avLst/>
            </a:prstTxWarp>
          </a:bodyPr>
          <a:lstStyle/>
          <a:p>
            <a:pPr algn="ctr" defTabSz="688543" eaLnBrk="0" fontAlgn="base" hangingPunct="0">
              <a:spcBef>
                <a:spcPct val="0"/>
              </a:spcBef>
              <a:spcAft>
                <a:spcPct val="0"/>
              </a:spcAft>
            </a:pPr>
            <a:r>
              <a:rPr lang="en-US" sz="1500" b="1" dirty="0">
                <a:ea typeface="ＭＳ Ｐゴシック" charset="0"/>
                <a:cs typeface="ＭＳ Ｐゴシック" charset="0"/>
              </a:rPr>
              <a:t>30 Day Follow Up</a:t>
            </a:r>
          </a:p>
        </p:txBody>
      </p:sp>
      <p:cxnSp>
        <p:nvCxnSpPr>
          <p:cNvPr id="17" name="Straight Arrow Connector 16"/>
          <p:cNvCxnSpPr>
            <a:cxnSpLocks/>
            <a:stCxn id="13" idx="2"/>
            <a:endCxn id="16" idx="0"/>
          </p:cNvCxnSpPr>
          <p:nvPr/>
        </p:nvCxnSpPr>
        <p:spPr bwMode="auto">
          <a:xfrm>
            <a:off x="7602610" y="4833179"/>
            <a:ext cx="9988" cy="279702"/>
          </a:xfrm>
          <a:prstGeom prst="straightConnector1">
            <a:avLst/>
          </a:prstGeom>
          <a:solidFill>
            <a:schemeClr val="accent1"/>
          </a:solidFill>
          <a:ln w="57150" cap="flat" cmpd="sng" algn="ctr">
            <a:solidFill>
              <a:schemeClr val="tx1">
                <a:lumMod val="65000"/>
                <a:lumOff val="3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6025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434456" y="1363385"/>
            <a:ext cx="3107986" cy="745917"/>
          </a:xfrm>
        </p:spPr>
        <p:txBody>
          <a:bodyPr>
            <a:normAutofit fontScale="92500"/>
          </a:bodyPr>
          <a:lstStyle/>
          <a:p>
            <a:r>
              <a:rPr lang="en-US" dirty="0">
                <a:solidFill>
                  <a:schemeClr val="tx1"/>
                </a:solidFill>
              </a:rPr>
              <a:t>Physiologic HSR Inclusion</a:t>
            </a:r>
          </a:p>
        </p:txBody>
      </p:sp>
      <p:sp>
        <p:nvSpPr>
          <p:cNvPr id="7" name="Content Placeholder 6"/>
          <p:cNvSpPr>
            <a:spLocks noGrp="1"/>
          </p:cNvSpPr>
          <p:nvPr>
            <p:ph sz="half" idx="2"/>
          </p:nvPr>
        </p:nvSpPr>
        <p:spPr>
          <a:xfrm>
            <a:off x="1434456" y="2109301"/>
            <a:ext cx="3107986" cy="2975299"/>
          </a:xfrm>
        </p:spPr>
        <p:txBody>
          <a:bodyPr>
            <a:normAutofit fontScale="92500" lnSpcReduction="10000"/>
          </a:bodyPr>
          <a:lstStyle/>
          <a:p>
            <a:r>
              <a:rPr lang="en-US" sz="1400" dirty="0"/>
              <a:t>Severe cardiac disease; severe COPD; </a:t>
            </a:r>
            <a:r>
              <a:rPr lang="en-US" sz="1400" dirty="0">
                <a:sym typeface="Symbol" panose="05050102010706020507" pitchFamily="18" charset="2"/>
              </a:rPr>
              <a:t>chronic renal insufficiency</a:t>
            </a:r>
          </a:p>
          <a:p>
            <a:r>
              <a:rPr lang="en-US" sz="1400" dirty="0">
                <a:sym typeface="Symbol" panose="05050102010706020507" pitchFamily="18" charset="2"/>
              </a:rPr>
              <a:t>Permanent contralateral CNI</a:t>
            </a:r>
          </a:p>
          <a:p>
            <a:r>
              <a:rPr lang="en-US" sz="1400" dirty="0">
                <a:sym typeface="Symbol" panose="05050102010706020507" pitchFamily="18" charset="2"/>
              </a:rPr>
              <a:t>Age ≥75</a:t>
            </a:r>
            <a:endParaRPr lang="en-US" sz="1400" dirty="0"/>
          </a:p>
          <a:p>
            <a:pPr marL="0" indent="0">
              <a:buNone/>
            </a:pPr>
            <a:endParaRPr lang="en-US" sz="1400" b="1" dirty="0">
              <a:solidFill>
                <a:srgbClr val="E3A72A"/>
              </a:solidFill>
            </a:endParaRPr>
          </a:p>
          <a:p>
            <a:pPr marL="0" indent="0">
              <a:buNone/>
            </a:pPr>
            <a:r>
              <a:rPr lang="en-US" sz="1400" b="1" dirty="0">
                <a:solidFill>
                  <a:schemeClr val="tx1"/>
                </a:solidFill>
              </a:rPr>
              <a:t>Anatomic HSR Inclusion</a:t>
            </a:r>
          </a:p>
          <a:p>
            <a:r>
              <a:rPr lang="en-US" sz="1400" dirty="0"/>
              <a:t>Contralateral occlusion; bilateral or high or tandem stenosis</a:t>
            </a:r>
          </a:p>
          <a:p>
            <a:r>
              <a:rPr lang="en-US" sz="1400" dirty="0"/>
              <a:t>Restenosis post CEA</a:t>
            </a:r>
          </a:p>
          <a:p>
            <a:r>
              <a:rPr lang="en-US" sz="1400" dirty="0"/>
              <a:t>Hostile neck</a:t>
            </a:r>
          </a:p>
          <a:p>
            <a:pPr lvl="1"/>
            <a:r>
              <a:rPr lang="en-US" sz="1400" dirty="0"/>
              <a:t>Irradiation</a:t>
            </a:r>
          </a:p>
          <a:p>
            <a:pPr lvl="1"/>
            <a:r>
              <a:rPr lang="en-US" sz="1400" dirty="0"/>
              <a:t>Radical neck dissection</a:t>
            </a:r>
          </a:p>
          <a:p>
            <a:pPr lvl="1"/>
            <a:r>
              <a:rPr lang="en-US" sz="1400" dirty="0"/>
              <a:t>Cervical spine immobility</a:t>
            </a:r>
          </a:p>
          <a:p>
            <a:pPr marL="0" indent="0">
              <a:buNone/>
            </a:pPr>
            <a:endParaRPr lang="en-US" sz="1400" dirty="0"/>
          </a:p>
        </p:txBody>
      </p:sp>
      <p:sp>
        <p:nvSpPr>
          <p:cNvPr id="8" name="Text Placeholder 7"/>
          <p:cNvSpPr>
            <a:spLocks noGrp="1"/>
          </p:cNvSpPr>
          <p:nvPr>
            <p:ph type="body" sz="quarter" idx="3"/>
          </p:nvPr>
        </p:nvSpPr>
        <p:spPr>
          <a:xfrm>
            <a:off x="4647636" y="1627564"/>
            <a:ext cx="3385313" cy="481737"/>
          </a:xfrm>
        </p:spPr>
        <p:txBody>
          <a:bodyPr>
            <a:normAutofit fontScale="92500"/>
          </a:bodyPr>
          <a:lstStyle/>
          <a:p>
            <a:r>
              <a:rPr lang="en-US" dirty="0">
                <a:solidFill>
                  <a:schemeClr val="tx1"/>
                </a:solidFill>
              </a:rPr>
              <a:t>Exclusion: Common to CAS</a:t>
            </a:r>
          </a:p>
        </p:txBody>
      </p:sp>
      <p:sp>
        <p:nvSpPr>
          <p:cNvPr id="9" name="Content Placeholder 8"/>
          <p:cNvSpPr>
            <a:spLocks noGrp="1"/>
          </p:cNvSpPr>
          <p:nvPr>
            <p:ph sz="quarter" idx="4"/>
          </p:nvPr>
        </p:nvSpPr>
        <p:spPr>
          <a:xfrm>
            <a:off x="4647636" y="2109301"/>
            <a:ext cx="3155801" cy="2975299"/>
          </a:xfrm>
        </p:spPr>
        <p:txBody>
          <a:bodyPr>
            <a:normAutofit fontScale="92500" lnSpcReduction="10000"/>
          </a:bodyPr>
          <a:lstStyle/>
          <a:p>
            <a:r>
              <a:rPr lang="en-US" sz="1500" dirty="0" err="1"/>
              <a:t>Afib</a:t>
            </a:r>
            <a:r>
              <a:rPr lang="en-US" sz="1500" dirty="0"/>
              <a:t>; recent valve or MI; bleeding</a:t>
            </a:r>
          </a:p>
          <a:p>
            <a:r>
              <a:rPr lang="en-US" sz="1500" dirty="0"/>
              <a:t>Evolving stroke; neuro disorders</a:t>
            </a:r>
          </a:p>
          <a:p>
            <a:r>
              <a:rPr lang="en-US" sz="1500" dirty="0"/>
              <a:t>Occlusion; ostial CCA or intracranial stenosis; string sign; previous stent</a:t>
            </a:r>
          </a:p>
          <a:p>
            <a:pPr marL="0" indent="0">
              <a:buNone/>
            </a:pPr>
            <a:endParaRPr lang="en-US" sz="1500" b="1" dirty="0">
              <a:solidFill>
                <a:srgbClr val="E3A72A"/>
              </a:solidFill>
            </a:endParaRPr>
          </a:p>
          <a:p>
            <a:pPr marL="0" indent="0">
              <a:buNone/>
            </a:pPr>
            <a:r>
              <a:rPr lang="en-US" sz="1500" b="1" dirty="0">
                <a:solidFill>
                  <a:schemeClr val="tx1"/>
                </a:solidFill>
              </a:rPr>
              <a:t>Exclusion: Transcarotid</a:t>
            </a:r>
          </a:p>
          <a:p>
            <a:r>
              <a:rPr lang="en-US" sz="1500" dirty="0"/>
              <a:t>CCA disease at entry site</a:t>
            </a:r>
          </a:p>
          <a:p>
            <a:r>
              <a:rPr lang="en-US" sz="1500" dirty="0"/>
              <a:t>&lt;5cm clavicle to bifurcation</a:t>
            </a:r>
          </a:p>
        </p:txBody>
      </p:sp>
      <p:sp>
        <p:nvSpPr>
          <p:cNvPr id="10" name="Rounded Rectangle 9"/>
          <p:cNvSpPr/>
          <p:nvPr/>
        </p:nvSpPr>
        <p:spPr bwMode="auto">
          <a:xfrm>
            <a:off x="1520697" y="4273743"/>
            <a:ext cx="2696776" cy="810858"/>
          </a:xfrm>
          <a:prstGeom prst="roundRect">
            <a:avLst/>
          </a:pr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68854" tIns="34427" rIns="68854" bIns="34427" numCol="1" rtlCol="0" anchor="t" anchorCtr="0" compatLnSpc="1">
            <a:prstTxWarp prst="textNoShape">
              <a:avLst/>
            </a:prstTxWarp>
          </a:bodyPr>
          <a:lstStyle/>
          <a:p>
            <a:pPr defTabSz="688543" eaLnBrk="0" fontAlgn="base" hangingPunct="0">
              <a:spcBef>
                <a:spcPct val="0"/>
              </a:spcBef>
              <a:spcAft>
                <a:spcPct val="0"/>
              </a:spcAft>
            </a:pPr>
            <a:endParaRPr lang="en-US" sz="1807" baseline="-25000">
              <a:solidFill>
                <a:srgbClr val="000000"/>
              </a:solidFill>
              <a:latin typeface="Arial" charset="0"/>
              <a:ea typeface="ＭＳ Ｐゴシック" charset="0"/>
              <a:cs typeface="ＭＳ Ｐゴシック" charset="0"/>
            </a:endParaRPr>
          </a:p>
        </p:txBody>
      </p:sp>
      <p:sp>
        <p:nvSpPr>
          <p:cNvPr id="12" name="Rounded Rectangle 11"/>
          <p:cNvSpPr/>
          <p:nvPr/>
        </p:nvSpPr>
        <p:spPr bwMode="auto">
          <a:xfrm>
            <a:off x="4630760" y="3199487"/>
            <a:ext cx="2946652" cy="1158409"/>
          </a:xfrm>
          <a:prstGeom prst="roundRect">
            <a:avLst/>
          </a:pr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68854" tIns="34427" rIns="68854" bIns="34427" numCol="1" rtlCol="0" anchor="t" anchorCtr="0" compatLnSpc="1">
            <a:prstTxWarp prst="textNoShape">
              <a:avLst/>
            </a:prstTxWarp>
          </a:bodyPr>
          <a:lstStyle/>
          <a:p>
            <a:pPr defTabSz="688543" eaLnBrk="0" fontAlgn="base" hangingPunct="0">
              <a:spcBef>
                <a:spcPct val="0"/>
              </a:spcBef>
              <a:spcAft>
                <a:spcPct val="0"/>
              </a:spcAft>
            </a:pPr>
            <a:endParaRPr lang="en-US" sz="1807" baseline="-25000">
              <a:solidFill>
                <a:srgbClr val="000000"/>
              </a:solidFill>
              <a:latin typeface="Arial" charset="0"/>
              <a:ea typeface="ＭＳ Ｐゴシック" charset="0"/>
              <a:cs typeface="ＭＳ Ｐゴシック" charset="0"/>
            </a:endParaRPr>
          </a:p>
        </p:txBody>
      </p:sp>
      <p:cxnSp>
        <p:nvCxnSpPr>
          <p:cNvPr id="4" name="Straight Connector 3"/>
          <p:cNvCxnSpPr>
            <a:cxnSpLocks/>
            <a:stCxn id="6" idx="3"/>
          </p:cNvCxnSpPr>
          <p:nvPr/>
        </p:nvCxnSpPr>
        <p:spPr bwMode="auto">
          <a:xfrm>
            <a:off x="4542442" y="1736343"/>
            <a:ext cx="0" cy="3847955"/>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itle 1"/>
          <p:cNvSpPr>
            <a:spLocks noGrp="1"/>
          </p:cNvSpPr>
          <p:nvPr>
            <p:ph type="title"/>
          </p:nvPr>
        </p:nvSpPr>
        <p:spPr>
          <a:xfrm>
            <a:off x="107834" y="258855"/>
            <a:ext cx="6368981" cy="860673"/>
          </a:xfrm>
        </p:spPr>
        <p:txBody>
          <a:bodyPr>
            <a:normAutofit/>
          </a:bodyPr>
          <a:lstStyle/>
          <a:p>
            <a:r>
              <a:rPr lang="en-US" sz="3012" b="1" dirty="0">
                <a:solidFill>
                  <a:srgbClr val="990000"/>
                </a:solidFill>
              </a:rPr>
              <a:t>ROADSTER Patient Population</a:t>
            </a:r>
          </a:p>
        </p:txBody>
      </p:sp>
    </p:spTree>
    <p:extLst>
      <p:ext uri="{BB962C8B-B14F-4D97-AF65-F5344CB8AC3E}">
        <p14:creationId xmlns:p14="http://schemas.microsoft.com/office/powerpoint/2010/main" val="138020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9089"/>
            <a:ext cx="7429500" cy="2852737"/>
          </a:xfrm>
        </p:spPr>
        <p:txBody>
          <a:bodyPr/>
          <a:lstStyle/>
          <a:p>
            <a:r>
              <a:rPr lang="en-US" dirty="0">
                <a:solidFill>
                  <a:srgbClr val="990000"/>
                </a:solidFill>
              </a:rPr>
              <a:t>ROADSTER</a:t>
            </a:r>
          </a:p>
        </p:txBody>
      </p:sp>
      <p:pic>
        <p:nvPicPr>
          <p:cNvPr id="3" name="Picture 2">
            <a:extLst>
              <a:ext uri="{FF2B5EF4-FFF2-40B4-BE49-F238E27FC236}">
                <a16:creationId xmlns:a16="http://schemas.microsoft.com/office/drawing/2014/main" id="{BB62B3DF-91B7-B047-92B2-87A6F361BB98}"/>
              </a:ext>
            </a:extLst>
          </p:cNvPr>
          <p:cNvPicPr>
            <a:picLocks noChangeAspect="1"/>
          </p:cNvPicPr>
          <p:nvPr/>
        </p:nvPicPr>
        <p:blipFill>
          <a:blip r:embed="rId2"/>
          <a:stretch>
            <a:fillRect/>
          </a:stretch>
        </p:blipFill>
        <p:spPr>
          <a:xfrm>
            <a:off x="-1" y="149089"/>
            <a:ext cx="9180513" cy="2192666"/>
          </a:xfrm>
          <a:prstGeom prst="rect">
            <a:avLst/>
          </a:prstGeom>
        </p:spPr>
      </p:pic>
      <p:graphicFrame>
        <p:nvGraphicFramePr>
          <p:cNvPr id="5" name="Content Placeholder 4">
            <a:extLst>
              <a:ext uri="{FF2B5EF4-FFF2-40B4-BE49-F238E27FC236}">
                <a16:creationId xmlns:a16="http://schemas.microsoft.com/office/drawing/2014/main" id="{34775AC1-143B-DD4F-B0F7-999F39B4EC00}"/>
              </a:ext>
            </a:extLst>
          </p:cNvPr>
          <p:cNvGraphicFramePr>
            <a:graphicFrameLocks noGrp="1"/>
          </p:cNvGraphicFramePr>
          <p:nvPr>
            <p:extLst>
              <p:ext uri="{D42A27DB-BD31-4B8C-83A1-F6EECF244321}">
                <p14:modId xmlns:p14="http://schemas.microsoft.com/office/powerpoint/2010/main" val="3589446128"/>
              </p:ext>
            </p:extLst>
          </p:nvPr>
        </p:nvGraphicFramePr>
        <p:xfrm>
          <a:off x="1105832" y="2428680"/>
          <a:ext cx="7199174" cy="3434905"/>
        </p:xfrm>
        <a:graphic>
          <a:graphicData uri="http://schemas.openxmlformats.org/drawingml/2006/table">
            <a:tbl>
              <a:tblPr/>
              <a:tblGrid>
                <a:gridCol w="2337507">
                  <a:extLst>
                    <a:ext uri="{9D8B030D-6E8A-4147-A177-3AD203B41FA5}">
                      <a16:colId xmlns:a16="http://schemas.microsoft.com/office/drawing/2014/main" val="20000"/>
                    </a:ext>
                  </a:extLst>
                </a:gridCol>
                <a:gridCol w="1083045">
                  <a:extLst>
                    <a:ext uri="{9D8B030D-6E8A-4147-A177-3AD203B41FA5}">
                      <a16:colId xmlns:a16="http://schemas.microsoft.com/office/drawing/2014/main" val="20001"/>
                    </a:ext>
                  </a:extLst>
                </a:gridCol>
                <a:gridCol w="1353541">
                  <a:extLst>
                    <a:ext uri="{9D8B030D-6E8A-4147-A177-3AD203B41FA5}">
                      <a16:colId xmlns:a16="http://schemas.microsoft.com/office/drawing/2014/main" val="20002"/>
                    </a:ext>
                  </a:extLst>
                </a:gridCol>
                <a:gridCol w="952653">
                  <a:extLst>
                    <a:ext uri="{9D8B030D-6E8A-4147-A177-3AD203B41FA5}">
                      <a16:colId xmlns:a16="http://schemas.microsoft.com/office/drawing/2014/main" val="20003"/>
                    </a:ext>
                  </a:extLst>
                </a:gridCol>
                <a:gridCol w="1472428">
                  <a:extLst>
                    <a:ext uri="{9D8B030D-6E8A-4147-A177-3AD203B41FA5}">
                      <a16:colId xmlns:a16="http://schemas.microsoft.com/office/drawing/2014/main" val="20004"/>
                    </a:ext>
                  </a:extLst>
                </a:gridCol>
              </a:tblGrid>
              <a:tr h="767682">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charset="-128"/>
                          <a:cs typeface="Arial" panose="020B0604020202020204" pitchFamily="34" charset="0"/>
                        </a:rPr>
                        <a:t>High Surgical Risk</a:t>
                      </a:r>
                      <a:endParaRPr kumimoji="0" lang="en-US" altLang="en-US" sz="1400" b="1" i="0" u="none" strike="noStrike" cap="none" normalizeH="0" baseline="0" dirty="0">
                        <a:ln>
                          <a:noFill/>
                        </a:ln>
                        <a:solidFill>
                          <a:schemeClr val="tx2"/>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c gridSpan="2">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MS PGothic" charset="-128"/>
                          <a:cs typeface="Arial" panose="020B0604020202020204" pitchFamily="34" charset="0"/>
                        </a:rPr>
                        <a:t>Pivotal Group, ITT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MS PGothic" charset="-128"/>
                          <a:cs typeface="Arial" panose="020B0604020202020204" pitchFamily="34" charset="0"/>
                        </a:rPr>
                        <a:t>(N=141)</a:t>
                      </a:r>
                      <a:endParaRPr kumimoji="0" lang="en-US" altLang="en-US" sz="1400" b="1" i="0" u="none" strike="noStrike" cap="none" normalizeH="0" baseline="0">
                        <a:ln>
                          <a:noFill/>
                        </a:ln>
                        <a:solidFill>
                          <a:schemeClr val="tx2"/>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gridSpan="2">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MS PGothic" charset="-128"/>
                          <a:cs typeface="Arial" panose="020B0604020202020204" pitchFamily="34" charset="0"/>
                        </a:rPr>
                        <a:t> Pivotal Group</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MS PGothic" charset="-128"/>
                          <a:cs typeface="Arial" panose="020B0604020202020204" pitchFamily="34" charset="0"/>
                        </a:rPr>
                        <a:t>Per Protocol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MS PGothic" charset="-128"/>
                          <a:cs typeface="Arial" panose="020B0604020202020204" pitchFamily="34" charset="0"/>
                        </a:rPr>
                        <a:t>(N=136)</a:t>
                      </a:r>
                      <a:endParaRPr kumimoji="0" lang="en-US" altLang="en-US" sz="1400" b="1" i="0" u="none" strike="noStrike" cap="none" normalizeH="0" baseline="0">
                        <a:ln>
                          <a:noFill/>
                        </a:ln>
                        <a:solidFill>
                          <a:schemeClr val="tx2"/>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extLst>
                  <a:ext uri="{0D108BD9-81ED-4DB2-BD59-A6C34878D82A}">
                    <a16:rowId xmlns:a16="http://schemas.microsoft.com/office/drawing/2014/main" val="10000"/>
                  </a:ext>
                </a:extLst>
              </a:tr>
              <a:tr h="307023">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S/D/MI*</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5</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3.5%</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4</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2.9%</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023">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Major Stroke</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69" marB="45669"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023">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Minor Stroke</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2</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1.4%</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1</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0.7%</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7023">
                <a:tc>
                  <a:txBody>
                    <a:bodyPr/>
                    <a:lstStyle>
                      <a:lvl1pPr marL="798513">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798513"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Death</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2</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1.4%</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2</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1.5%</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7023">
                <a:tc>
                  <a:txBody>
                    <a:bodyPr/>
                    <a:lstStyle>
                      <a:lvl1pPr indent="798513">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798513"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MI</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1</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MS PGothic" charset="-128"/>
                          <a:cs typeface="Arial" panose="020B0604020202020204" pitchFamily="34" charset="0"/>
                        </a:rPr>
                        <a:t>0.7%</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1</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Arial" charset="0"/>
                          <a:ea typeface="MS PGothic" charset="-128"/>
                        </a:defRPr>
                      </a:lvl1pPr>
                      <a:lvl2pPr marL="37931725" indent="-37474525">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MS PGothic" charset="-128"/>
                          <a:cs typeface="Arial" panose="020B0604020202020204" pitchFamily="34" charset="0"/>
                        </a:rPr>
                        <a:t>0.7%</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7023">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Stroke &amp; Death</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4</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2.8%</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charset="-128"/>
                          <a:cs typeface="Arial" panose="020B0604020202020204" pitchFamily="34" charset="0"/>
                        </a:rPr>
                        <a:t>3</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2.2%</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7023">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Cranial Nerve Injury  (CNI)</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1</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charset="-128"/>
                          <a:cs typeface="Arial" panose="020B0604020202020204" pitchFamily="34" charset="0"/>
                        </a:rPr>
                        <a:t>0.7%</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1</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charset="-128"/>
                          <a:cs typeface="Arial" panose="020B0604020202020204" pitchFamily="34" charset="0"/>
                        </a:rPr>
                        <a:t>0.7%</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3562">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CNI Unresolved at 6 Months</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bg1"/>
                          </a:solidFill>
                          <a:latin typeface="Arial" charset="0"/>
                          <a:ea typeface="MS PGothic" charset="-128"/>
                        </a:defRPr>
                      </a:lvl1pPr>
                      <a:lvl2pPr marL="37931725" indent="-37474525" defTabSz="457200">
                        <a:spcBef>
                          <a:spcPct val="20000"/>
                        </a:spcBef>
                        <a:defRPr sz="2400">
                          <a:solidFill>
                            <a:schemeClr val="bg1"/>
                          </a:solidFill>
                          <a:latin typeface="Arial" charset="0"/>
                          <a:ea typeface="MS PGothic" charset="-128"/>
                        </a:defRPr>
                      </a:lvl2pPr>
                      <a:lvl3pPr>
                        <a:spcBef>
                          <a:spcPct val="20000"/>
                        </a:spcBef>
                        <a:defRPr sz="2000">
                          <a:solidFill>
                            <a:schemeClr val="bg1"/>
                          </a:solidFill>
                          <a:latin typeface="Arial" charset="0"/>
                          <a:ea typeface="MS PGothic" charset="-128"/>
                        </a:defRPr>
                      </a:lvl3pPr>
                      <a:lvl4pPr>
                        <a:spcBef>
                          <a:spcPct val="20000"/>
                        </a:spcBef>
                        <a:defRPr>
                          <a:solidFill>
                            <a:schemeClr val="bg1"/>
                          </a:solidFill>
                          <a:latin typeface="Arial" charset="0"/>
                          <a:ea typeface="MS PGothic" charset="-128"/>
                        </a:defRPr>
                      </a:lvl4pPr>
                      <a:lvl5pPr>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charset="-128"/>
                          <a:cs typeface="Arial" panose="020B0604020202020204" pitchFamily="34" charset="0"/>
                        </a:rPr>
                        <a:t>0%</a:t>
                      </a:r>
                      <a:endParaRPr kumimoji="0" lang="en-US" altLang="en-US" sz="1400" b="0" i="0" u="none" strike="noStrike" cap="none" normalizeH="0" baseline="0" dirty="0">
                        <a:ln>
                          <a:noFill/>
                        </a:ln>
                        <a:solidFill>
                          <a:srgbClr val="404040"/>
                        </a:solidFill>
                        <a:effectLst/>
                        <a:latin typeface="Arial" panose="020B0604020202020204" pitchFamily="34" charset="0"/>
                        <a:ea typeface="MS PGothic" charset="-128"/>
                        <a:cs typeface="Arial" panose="020B0604020202020204" pitchFamily="34" charset="0"/>
                      </a:endParaRPr>
                    </a:p>
                  </a:txBody>
                  <a:tcPr marT="45671" marB="45671"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a:extLst>
              <a:ext uri="{FF2B5EF4-FFF2-40B4-BE49-F238E27FC236}">
                <a16:creationId xmlns:a16="http://schemas.microsoft.com/office/drawing/2014/main" id="{810E3989-EE63-5747-B7C7-59602F7D4E7C}"/>
              </a:ext>
            </a:extLst>
          </p:cNvPr>
          <p:cNvSpPr/>
          <p:nvPr/>
        </p:nvSpPr>
        <p:spPr>
          <a:xfrm>
            <a:off x="1105832" y="3540685"/>
            <a:ext cx="7199174" cy="275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EBF067-8E1A-4046-830D-1E85DCA0C4F9}"/>
              </a:ext>
            </a:extLst>
          </p:cNvPr>
          <p:cNvSpPr/>
          <p:nvPr/>
        </p:nvSpPr>
        <p:spPr>
          <a:xfrm>
            <a:off x="1105832" y="4113831"/>
            <a:ext cx="7199174" cy="331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6CD5A7-6795-9742-B7E1-E123745B565A}"/>
              </a:ext>
            </a:extLst>
          </p:cNvPr>
          <p:cNvSpPr/>
          <p:nvPr/>
        </p:nvSpPr>
        <p:spPr>
          <a:xfrm>
            <a:off x="1112670" y="4719063"/>
            <a:ext cx="7161918" cy="3023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1855"/>
            <a:ext cx="7046809" cy="778564"/>
          </a:xfrm>
        </p:spPr>
        <p:txBody>
          <a:bodyPr/>
          <a:lstStyle/>
          <a:p>
            <a:r>
              <a:rPr lang="en-US" dirty="0">
                <a:solidFill>
                  <a:srgbClr val="990000"/>
                </a:solidFill>
              </a:rPr>
              <a:t>One-year outcomes</a:t>
            </a:r>
          </a:p>
        </p:txBody>
      </p:sp>
      <p:pic>
        <p:nvPicPr>
          <p:cNvPr id="2" name="Picture 1">
            <a:extLst>
              <a:ext uri="{FF2B5EF4-FFF2-40B4-BE49-F238E27FC236}">
                <a16:creationId xmlns:a16="http://schemas.microsoft.com/office/drawing/2014/main" id="{BDB60710-DE73-6A4B-9918-E73CA8108B43}"/>
              </a:ext>
            </a:extLst>
          </p:cNvPr>
          <p:cNvPicPr>
            <a:picLocks noChangeAspect="1"/>
          </p:cNvPicPr>
          <p:nvPr/>
        </p:nvPicPr>
        <p:blipFill>
          <a:blip r:embed="rId2"/>
          <a:stretch>
            <a:fillRect/>
          </a:stretch>
        </p:blipFill>
        <p:spPr>
          <a:xfrm>
            <a:off x="0" y="1503018"/>
            <a:ext cx="9180513" cy="3851963"/>
          </a:xfrm>
          <a:prstGeom prst="rect">
            <a:avLst/>
          </a:prstGeom>
        </p:spPr>
      </p:pic>
      <p:sp>
        <p:nvSpPr>
          <p:cNvPr id="5" name="Rectangle 4">
            <a:extLst>
              <a:ext uri="{FF2B5EF4-FFF2-40B4-BE49-F238E27FC236}">
                <a16:creationId xmlns:a16="http://schemas.microsoft.com/office/drawing/2014/main" id="{799ACDEF-C06B-8645-90ED-BDDCF9EB4306}"/>
              </a:ext>
            </a:extLst>
          </p:cNvPr>
          <p:cNvSpPr/>
          <p:nvPr/>
        </p:nvSpPr>
        <p:spPr>
          <a:xfrm>
            <a:off x="331305" y="3154017"/>
            <a:ext cx="8070573" cy="463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A17D02-FF82-D44D-9627-DD1ABD09EACA}"/>
              </a:ext>
            </a:extLst>
          </p:cNvPr>
          <p:cNvSpPr/>
          <p:nvPr/>
        </p:nvSpPr>
        <p:spPr>
          <a:xfrm>
            <a:off x="554969" y="4892510"/>
            <a:ext cx="8070573" cy="292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7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ext uri="{D42A27DB-BD31-4B8C-83A1-F6EECF244321}">
                <p14:modId xmlns:p14="http://schemas.microsoft.com/office/powerpoint/2010/main" val="4205052223"/>
              </p:ext>
            </p:extLst>
          </p:nvPr>
        </p:nvGraphicFramePr>
        <p:xfrm>
          <a:off x="704058" y="2158318"/>
          <a:ext cx="8042377" cy="34208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1480" y="276270"/>
            <a:ext cx="7711994" cy="857250"/>
          </a:xfrm>
        </p:spPr>
        <p:txBody>
          <a:bodyPr>
            <a:normAutofit/>
          </a:bodyPr>
          <a:lstStyle/>
          <a:p>
            <a:r>
              <a:rPr lang="en-US" sz="4000" b="1" dirty="0">
                <a:solidFill>
                  <a:srgbClr val="990000"/>
                </a:solidFill>
                <a:ea typeface="Arial Hebrew" charset="-79"/>
                <a:cs typeface="Arial Hebrew" charset="-79"/>
              </a:rPr>
              <a:t> Procedure Time </a:t>
            </a:r>
          </a:p>
        </p:txBody>
      </p:sp>
      <p:sp>
        <p:nvSpPr>
          <p:cNvPr id="5" name="TextBox 4"/>
          <p:cNvSpPr txBox="1"/>
          <p:nvPr/>
        </p:nvSpPr>
        <p:spPr>
          <a:xfrm>
            <a:off x="235806" y="2886963"/>
            <a:ext cx="461665" cy="881395"/>
          </a:xfrm>
          <a:prstGeom prst="rect">
            <a:avLst/>
          </a:prstGeom>
          <a:noFill/>
        </p:spPr>
        <p:txBody>
          <a:bodyPr vert="vert270" wrap="none" rtlCol="0">
            <a:spAutoFit/>
          </a:bodyPr>
          <a:lstStyle/>
          <a:p>
            <a:r>
              <a:rPr lang="en-US" b="1" dirty="0">
                <a:latin typeface="Segoe UI" panose="020B0502040204020203" pitchFamily="34" charset="0"/>
                <a:cs typeface="Segoe UI" panose="020B0502040204020203" pitchFamily="34" charset="0"/>
              </a:rPr>
              <a:t>Minutes</a:t>
            </a:r>
          </a:p>
        </p:txBody>
      </p:sp>
      <p:sp>
        <p:nvSpPr>
          <p:cNvPr id="8" name="Text Placeholder 19"/>
          <p:cNvSpPr txBox="1">
            <a:spLocks/>
          </p:cNvSpPr>
          <p:nvPr/>
        </p:nvSpPr>
        <p:spPr bwMode="auto">
          <a:xfrm>
            <a:off x="1938991" y="5750048"/>
            <a:ext cx="4351618"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Segoe UI" panose="020B0502040204020203" pitchFamily="34" charset="0"/>
                <a:cs typeface="Segoe UI" panose="020B0502040204020203" pitchFamily="34" charset="0"/>
              </a:rPr>
              <a:t>1. ROADSTER Presentation – Late Breaking Trials, VIVA 2014, C. Kwolek, MD</a:t>
            </a:r>
          </a:p>
          <a:p>
            <a:pPr eaLnBrk="1" hangingPunct="1"/>
            <a:r>
              <a:rPr lang="en-US" sz="900" dirty="0">
                <a:latin typeface="Segoe UI" panose="020B0502040204020203" pitchFamily="34" charset="0"/>
                <a:cs typeface="Segoe UI" panose="020B0502040204020203" pitchFamily="34" charset="0"/>
              </a:rPr>
              <a:t>2. Stroke. 2012;43:00-00.</a:t>
            </a:r>
            <a:r>
              <a:rPr lang="en-US" sz="900" b="1" dirty="0"/>
              <a:t> </a:t>
            </a:r>
            <a:endParaRPr lang="en-US" sz="900" dirty="0">
              <a:latin typeface="Segoe UI" panose="020B0502040204020203" pitchFamily="34" charset="0"/>
              <a:cs typeface="Segoe UI" panose="020B0502040204020203" pitchFamily="34" charset="0"/>
            </a:endParaRPr>
          </a:p>
          <a:p>
            <a:pPr eaLnBrk="1" hangingPunct="1"/>
            <a:endParaRPr lang="en-US" sz="900" dirty="0">
              <a:solidFill>
                <a:srgbClr val="002C77"/>
              </a:solidFill>
              <a:latin typeface="Segoe UI" panose="020B0502040204020203" pitchFamily="34" charset="0"/>
              <a:cs typeface="Segoe UI" panose="020B0502040204020203" pitchFamily="34" charset="0"/>
            </a:endParaRPr>
          </a:p>
        </p:txBody>
      </p:sp>
      <p:sp>
        <p:nvSpPr>
          <p:cNvPr id="9" name="Rectangle 8"/>
          <p:cNvSpPr/>
          <p:nvPr/>
        </p:nvSpPr>
        <p:spPr>
          <a:xfrm>
            <a:off x="1351757" y="1461253"/>
            <a:ext cx="6858000"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ROADSTER vs CREST – Mean Procedure Times (minutes)</a:t>
            </a:r>
            <a:r>
              <a:rPr lang="en-US" b="1" baseline="300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407470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ext uri="{D42A27DB-BD31-4B8C-83A1-F6EECF244321}">
                <p14:modId xmlns:p14="http://schemas.microsoft.com/office/powerpoint/2010/main" val="334962175"/>
              </p:ext>
            </p:extLst>
          </p:nvPr>
        </p:nvGraphicFramePr>
        <p:xfrm>
          <a:off x="704059" y="2158317"/>
          <a:ext cx="7848599" cy="32871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 y="199748"/>
            <a:ext cx="7478973" cy="857250"/>
          </a:xfrm>
        </p:spPr>
        <p:txBody>
          <a:bodyPr>
            <a:noAutofit/>
          </a:bodyPr>
          <a:lstStyle/>
          <a:p>
            <a:r>
              <a:rPr lang="en-US" sz="3200" b="1" dirty="0">
                <a:solidFill>
                  <a:srgbClr val="990000"/>
                </a:solidFill>
                <a:latin typeface="+mn-lt"/>
                <a:cs typeface="Arial" panose="020B0604020202020204" pitchFamily="34" charset="0"/>
              </a:rPr>
              <a:t>Reverse Flow Vs. CEA Clamp Time</a:t>
            </a:r>
          </a:p>
        </p:txBody>
      </p:sp>
      <p:sp>
        <p:nvSpPr>
          <p:cNvPr id="5" name="TextBox 4"/>
          <p:cNvSpPr txBox="1"/>
          <p:nvPr/>
        </p:nvSpPr>
        <p:spPr>
          <a:xfrm>
            <a:off x="235806" y="2803991"/>
            <a:ext cx="461665" cy="964367"/>
          </a:xfrm>
          <a:prstGeom prst="rect">
            <a:avLst/>
          </a:prstGeom>
          <a:noFill/>
        </p:spPr>
        <p:txBody>
          <a:bodyPr vert="vert270" wrap="none" rtlCol="0">
            <a:spAutoFit/>
          </a:bodyPr>
          <a:lstStyle/>
          <a:p>
            <a:r>
              <a:rPr lang="en-US" b="1" dirty="0">
                <a:latin typeface="Arial" panose="020B0604020202020204" pitchFamily="34" charset="0"/>
                <a:cs typeface="Arial" panose="020B0604020202020204" pitchFamily="34" charset="0"/>
              </a:rPr>
              <a:t>Minutes</a:t>
            </a:r>
          </a:p>
        </p:txBody>
      </p:sp>
      <p:sp>
        <p:nvSpPr>
          <p:cNvPr id="8" name="Text Placeholder 19"/>
          <p:cNvSpPr txBox="1">
            <a:spLocks/>
          </p:cNvSpPr>
          <p:nvPr/>
        </p:nvSpPr>
        <p:spPr bwMode="auto">
          <a:xfrm>
            <a:off x="323056" y="5598323"/>
            <a:ext cx="7285038"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latin typeface="Segoe UI" panose="020B0502040204020203" pitchFamily="34" charset="0"/>
                <a:cs typeface="Segoe UI" panose="020B0502040204020203" pitchFamily="34" charset="0"/>
              </a:rPr>
              <a:t>1. ROADSTER Presentation – Late Breaking Trials, VIVA 2014, C. Kwolek, MD</a:t>
            </a:r>
          </a:p>
          <a:p>
            <a:pPr eaLnBrk="1" hangingPunct="1"/>
            <a:r>
              <a:rPr lang="en-US" sz="1200" dirty="0">
                <a:latin typeface="Segoe UI" panose="020B0502040204020203" pitchFamily="34" charset="0"/>
                <a:cs typeface="Segoe UI" panose="020B0502040204020203" pitchFamily="34" charset="0"/>
              </a:rPr>
              <a:t>2. Stroke. 1999;30:1751-1758 </a:t>
            </a:r>
          </a:p>
          <a:p>
            <a:pPr eaLnBrk="1" hangingPunct="1"/>
            <a:endParaRPr lang="en-US" sz="1200" dirty="0">
              <a:latin typeface="Segoe UI" panose="020B0502040204020203" pitchFamily="34" charset="0"/>
              <a:cs typeface="Segoe UI" panose="020B0502040204020203" pitchFamily="34" charset="0"/>
            </a:endParaRPr>
          </a:p>
        </p:txBody>
      </p:sp>
      <p:sp>
        <p:nvSpPr>
          <p:cNvPr id="9" name="Rectangle 8"/>
          <p:cNvSpPr/>
          <p:nvPr/>
        </p:nvSpPr>
        <p:spPr>
          <a:xfrm>
            <a:off x="982352" y="1561162"/>
            <a:ext cx="6858000"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ROADSTER vs NASCET </a:t>
            </a:r>
            <a:r>
              <a:rPr lang="en-US" b="1" baseline="300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58543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DABE2D3F-52F1-BD44-9216-6A82B79CC2BB}"/>
              </a:ext>
            </a:extLst>
          </p:cNvPr>
          <p:cNvSpPr txBox="1">
            <a:spLocks noChangeArrowheads="1"/>
          </p:cNvSpPr>
          <p:nvPr/>
        </p:nvSpPr>
        <p:spPr bwMode="auto">
          <a:xfrm>
            <a:off x="50806" y="305593"/>
            <a:ext cx="7681913" cy="646113"/>
          </a:xfrm>
          <a:prstGeom prst="rect">
            <a:avLst/>
          </a:prstGeom>
          <a:noFill/>
          <a:ln>
            <a:noFill/>
          </a:ln>
        </p:spPr>
        <p:txBody>
          <a:bodyPr anchor="ctr">
            <a:spAutoFit/>
          </a:bodyPr>
          <a:lstStyle>
            <a:lvl1pPr>
              <a:defRPr sz="2400">
                <a:solidFill>
                  <a:schemeClr val="tx1"/>
                </a:solidFill>
                <a:latin typeface="Times" pitchFamily="2" charset="0"/>
                <a:ea typeface="MS PGothic" panose="020B0600070205080204" pitchFamily="34" charset="-128"/>
              </a:defRPr>
            </a:lvl1pPr>
            <a:lvl2pPr marL="37931725" indent="-37474525">
              <a:defRPr sz="2400">
                <a:solidFill>
                  <a:schemeClr val="tx1"/>
                </a:solidFill>
                <a:latin typeface="Times" pitchFamily="2" charset="0"/>
                <a:ea typeface="MS PGothic" panose="020B0600070205080204" pitchFamily="34" charset="-128"/>
              </a:defRPr>
            </a:lvl2pPr>
            <a:lvl3pPr>
              <a:defRPr sz="2400">
                <a:solidFill>
                  <a:schemeClr val="tx1"/>
                </a:solidFill>
                <a:latin typeface="Times" pitchFamily="2" charset="0"/>
                <a:ea typeface="MS PGothic" panose="020B0600070205080204" pitchFamily="34" charset="-128"/>
              </a:defRPr>
            </a:lvl3pPr>
            <a:lvl4pPr>
              <a:defRPr sz="2400">
                <a:solidFill>
                  <a:schemeClr val="tx1"/>
                </a:solidFill>
                <a:latin typeface="Times" pitchFamily="2" charset="0"/>
                <a:ea typeface="MS PGothic" panose="020B0600070205080204" pitchFamily="34" charset="-128"/>
              </a:defRPr>
            </a:lvl4pPr>
            <a:lvl5pPr>
              <a:defRPr sz="2400">
                <a:solidFill>
                  <a:schemeClr val="tx1"/>
                </a:solidFill>
                <a:latin typeface="Times" pitchFamily="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3600" b="1" dirty="0">
                <a:solidFill>
                  <a:srgbClr val="990000"/>
                </a:solidFill>
                <a:effectLst>
                  <a:outerShdw blurRad="38100" dist="38100" dir="2700000" algn="tl">
                    <a:srgbClr val="C0C0C0"/>
                  </a:outerShdw>
                </a:effectLst>
                <a:latin typeface="Arial" panose="020B0604020202020204" pitchFamily="34" charset="0"/>
              </a:rPr>
              <a:t>Disclosures</a:t>
            </a:r>
            <a:endParaRPr lang="en-US" altLang="en-US" sz="3600" dirty="0">
              <a:solidFill>
                <a:srgbClr val="990000"/>
              </a:solidFill>
              <a:effectLst>
                <a:outerShdw blurRad="38100" dist="38100" dir="2700000" algn="tl">
                  <a:srgbClr val="C0C0C0"/>
                </a:outerShdw>
              </a:effectLst>
              <a:latin typeface="Arial" panose="020B0604020202020204" pitchFamily="34" charset="0"/>
            </a:endParaRPr>
          </a:p>
        </p:txBody>
      </p:sp>
      <p:sp>
        <p:nvSpPr>
          <p:cNvPr id="38916" name="Rectangle 5">
            <a:extLst>
              <a:ext uri="{FF2B5EF4-FFF2-40B4-BE49-F238E27FC236}">
                <a16:creationId xmlns:a16="http://schemas.microsoft.com/office/drawing/2014/main" id="{498B1C16-E5B0-7646-A0C5-18D7ED714C7E}"/>
              </a:ext>
            </a:extLst>
          </p:cNvPr>
          <p:cNvSpPr>
            <a:spLocks noChangeArrowheads="1"/>
          </p:cNvSpPr>
          <p:nvPr/>
        </p:nvSpPr>
        <p:spPr bwMode="auto">
          <a:xfrm>
            <a:off x="1193087" y="2690070"/>
            <a:ext cx="571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37931725" indent="-37474525">
              <a:defRPr sz="2400">
                <a:solidFill>
                  <a:schemeClr val="tx1"/>
                </a:solidFill>
                <a:latin typeface="Times" pitchFamily="2" charset="0"/>
                <a:ea typeface="MS PGothic" panose="020B0600070205080204" pitchFamily="34" charset="-128"/>
              </a:defRPr>
            </a:lvl2pPr>
            <a:lvl3pPr>
              <a:defRPr sz="2400">
                <a:solidFill>
                  <a:schemeClr val="tx1"/>
                </a:solidFill>
                <a:latin typeface="Times" pitchFamily="2" charset="0"/>
                <a:ea typeface="MS PGothic" panose="020B0600070205080204" pitchFamily="34" charset="-128"/>
              </a:defRPr>
            </a:lvl3pPr>
            <a:lvl4pPr>
              <a:defRPr sz="2400">
                <a:solidFill>
                  <a:schemeClr val="tx1"/>
                </a:solidFill>
                <a:latin typeface="Times" pitchFamily="2" charset="0"/>
                <a:ea typeface="MS PGothic" panose="020B0600070205080204" pitchFamily="34" charset="-128"/>
              </a:defRPr>
            </a:lvl4pPr>
            <a:lvl5pPr>
              <a:defRPr sz="2400">
                <a:solidFill>
                  <a:schemeClr val="tx1"/>
                </a:solidFill>
                <a:latin typeface="Times" pitchFamily="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br>
              <a:rPr lang="en-US" altLang="en-US">
                <a:solidFill>
                  <a:srgbClr val="002060"/>
                </a:solidFill>
              </a:rPr>
            </a:br>
            <a:endParaRPr lang="en-US" altLang="en-US">
              <a:solidFill>
                <a:srgbClr val="002060"/>
              </a:solidFill>
            </a:endParaRPr>
          </a:p>
        </p:txBody>
      </p:sp>
      <p:sp>
        <p:nvSpPr>
          <p:cNvPr id="3" name="Content Placeholder 2">
            <a:extLst>
              <a:ext uri="{FF2B5EF4-FFF2-40B4-BE49-F238E27FC236}">
                <a16:creationId xmlns:a16="http://schemas.microsoft.com/office/drawing/2014/main" id="{C5B5FEB1-DE28-C74D-B054-83FB2BCD0368}"/>
              </a:ext>
            </a:extLst>
          </p:cNvPr>
          <p:cNvSpPr>
            <a:spLocks noGrp="1"/>
          </p:cNvSpPr>
          <p:nvPr>
            <p:ph idx="1"/>
          </p:nvPr>
        </p:nvSpPr>
        <p:spPr>
          <a:xfrm>
            <a:off x="459025" y="2287293"/>
            <a:ext cx="8262462" cy="4089400"/>
          </a:xfrm>
        </p:spPr>
        <p:txBody>
          <a:bodyPr>
            <a:normAutofit/>
          </a:bodyPr>
          <a:lstStyle/>
          <a:p>
            <a:pPr>
              <a:buFont typeface="Wingdings" pitchFamily="2" charset="2"/>
              <a:buChar char="v"/>
            </a:pPr>
            <a:r>
              <a:rPr lang="en-US" sz="2400" dirty="0"/>
              <a:t>Principle investigator for: CREST I, II, ROADSTER I and II, SAPHIRE W, CHOICE, CAPTUREII</a:t>
            </a:r>
          </a:p>
          <a:p>
            <a:pPr>
              <a:buFont typeface="Wingdings" pitchFamily="2" charset="2"/>
              <a:buChar char="v"/>
            </a:pPr>
            <a:r>
              <a:rPr lang="en-US" altLang="en-US" sz="2400" dirty="0">
                <a:sym typeface="Helvetica Light" pitchFamily="2" charset="0"/>
              </a:rPr>
              <a:t>International Principal Investigator for “The ROADSTER Long Term Follow Up”</a:t>
            </a:r>
          </a:p>
          <a:p>
            <a:pPr>
              <a:buFont typeface="Wingdings" pitchFamily="2" charset="2"/>
              <a:buChar char="v"/>
            </a:pPr>
            <a:r>
              <a:rPr lang="en-US" altLang="en-US" sz="2400" dirty="0">
                <a:sym typeface="Arial" panose="020B0604020202020204" pitchFamily="34" charset="0"/>
              </a:rPr>
              <a:t>Proctor to train surgeons on how to perform safe TCAR (Silk Road Medical) </a:t>
            </a:r>
            <a:endParaRPr lang="en-US" altLang="en-US" sz="2400" b="1" dirty="0">
              <a:solidFill>
                <a:srgbClr val="002060"/>
              </a:solidFill>
              <a:sym typeface="Helvetica Light" pitchFamily="2" charset="0"/>
            </a:endParaRPr>
          </a:p>
          <a:p>
            <a:pPr>
              <a:buFont typeface="Wingdings" pitchFamily="2" charset="2"/>
              <a:buChar char="v"/>
            </a:pPr>
            <a:endParaRPr lang="en-US" sz="2000" dirty="0"/>
          </a:p>
          <a:p>
            <a:pPr>
              <a:buFont typeface="Wingdings" pitchFamily="2" charset="2"/>
              <a:buChar char="v"/>
            </a:pPr>
            <a:endParaRPr lang="en-US" sz="2000" dirty="0"/>
          </a:p>
          <a:p>
            <a:pPr marL="0" indent="0">
              <a:buNone/>
            </a:pPr>
            <a:r>
              <a:rPr lang="en-US" sz="2000" dirty="0"/>
              <a:t> </a:t>
            </a:r>
          </a:p>
        </p:txBody>
      </p:sp>
    </p:spTree>
    <p:extLst>
      <p:ext uri="{BB962C8B-B14F-4D97-AF65-F5344CB8AC3E}">
        <p14:creationId xmlns:p14="http://schemas.microsoft.com/office/powerpoint/2010/main" val="8844950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1B1914-F9FD-EF45-BAF5-3A4CC78A3363}"/>
              </a:ext>
            </a:extLst>
          </p:cNvPr>
          <p:cNvSpPr txBox="1">
            <a:spLocks/>
          </p:cNvSpPr>
          <p:nvPr/>
        </p:nvSpPr>
        <p:spPr bwMode="white">
          <a:xfrm>
            <a:off x="0" y="315548"/>
            <a:ext cx="458060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pitchFamily="34" charset="-128"/>
              </a:defRPr>
            </a:lvl1pPr>
            <a:lvl2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2pPr>
            <a:lvl3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3pPr>
            <a:lvl4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4pPr>
            <a:lvl5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5pPr>
            <a:lvl6pPr marL="457200" algn="l" rtl="0" fontAlgn="base">
              <a:spcBef>
                <a:spcPct val="0"/>
              </a:spcBef>
              <a:spcAft>
                <a:spcPct val="0"/>
              </a:spcAft>
              <a:defRPr sz="3600" b="1">
                <a:solidFill>
                  <a:schemeClr val="bg1"/>
                </a:solidFill>
                <a:latin typeface="Arial" pitchFamily="-111" charset="0"/>
              </a:defRPr>
            </a:lvl6pPr>
            <a:lvl7pPr marL="914400" algn="l" rtl="0" fontAlgn="base">
              <a:spcBef>
                <a:spcPct val="0"/>
              </a:spcBef>
              <a:spcAft>
                <a:spcPct val="0"/>
              </a:spcAft>
              <a:defRPr sz="3600" b="1">
                <a:solidFill>
                  <a:schemeClr val="bg1"/>
                </a:solidFill>
                <a:latin typeface="Arial" pitchFamily="-111" charset="0"/>
              </a:defRPr>
            </a:lvl7pPr>
            <a:lvl8pPr marL="1371600" algn="l" rtl="0" fontAlgn="base">
              <a:spcBef>
                <a:spcPct val="0"/>
              </a:spcBef>
              <a:spcAft>
                <a:spcPct val="0"/>
              </a:spcAft>
              <a:defRPr sz="3600" b="1">
                <a:solidFill>
                  <a:schemeClr val="bg1"/>
                </a:solidFill>
                <a:latin typeface="Arial" pitchFamily="-111" charset="0"/>
              </a:defRPr>
            </a:lvl8pPr>
            <a:lvl9pPr marL="1828800" algn="l" rtl="0" fontAlgn="base">
              <a:spcBef>
                <a:spcPct val="0"/>
              </a:spcBef>
              <a:spcAft>
                <a:spcPct val="0"/>
              </a:spcAft>
              <a:defRPr sz="3600" b="1">
                <a:solidFill>
                  <a:schemeClr val="bg1"/>
                </a:solidFill>
                <a:latin typeface="Arial" pitchFamily="-111" charset="0"/>
              </a:defRPr>
            </a:lvl9pPr>
          </a:lstStyle>
          <a:p>
            <a:pPr algn="ctr"/>
            <a:r>
              <a:rPr lang="en-US" kern="0" dirty="0">
                <a:solidFill>
                  <a:srgbClr val="990000"/>
                </a:solidFill>
              </a:rPr>
              <a:t>TFCAS vs CEA vs TCAR</a:t>
            </a:r>
            <a:br>
              <a:rPr lang="en-US" kern="0" dirty="0">
                <a:solidFill>
                  <a:srgbClr val="990000"/>
                </a:solidFill>
              </a:rPr>
            </a:br>
            <a:endParaRPr lang="en-US" sz="1800" kern="0" dirty="0">
              <a:solidFill>
                <a:srgbClr val="990000"/>
              </a:solidFill>
            </a:endParaRPr>
          </a:p>
        </p:txBody>
      </p:sp>
      <p:pic>
        <p:nvPicPr>
          <p:cNvPr id="4" name="Picture 3">
            <a:extLst>
              <a:ext uri="{FF2B5EF4-FFF2-40B4-BE49-F238E27FC236}">
                <a16:creationId xmlns:a16="http://schemas.microsoft.com/office/drawing/2014/main" id="{96D63D69-741E-C347-BCFF-4B21009110D3}"/>
              </a:ext>
            </a:extLst>
          </p:cNvPr>
          <p:cNvPicPr>
            <a:picLocks noChangeAspect="1"/>
          </p:cNvPicPr>
          <p:nvPr/>
        </p:nvPicPr>
        <p:blipFill>
          <a:blip r:embed="rId2"/>
          <a:stretch>
            <a:fillRect/>
          </a:stretch>
        </p:blipFill>
        <p:spPr>
          <a:xfrm>
            <a:off x="455338" y="1402095"/>
            <a:ext cx="8305800" cy="3721099"/>
          </a:xfrm>
          <a:prstGeom prst="rect">
            <a:avLst/>
          </a:prstGeom>
          <a:solidFill>
            <a:srgbClr val="FFFFFF"/>
          </a:solidFill>
        </p:spPr>
      </p:pic>
      <p:sp>
        <p:nvSpPr>
          <p:cNvPr id="5" name="TextBox 4">
            <a:extLst>
              <a:ext uri="{FF2B5EF4-FFF2-40B4-BE49-F238E27FC236}">
                <a16:creationId xmlns:a16="http://schemas.microsoft.com/office/drawing/2014/main" id="{C2941799-52C6-9D4F-B513-C763664006A7}"/>
              </a:ext>
            </a:extLst>
          </p:cNvPr>
          <p:cNvSpPr txBox="1"/>
          <p:nvPr/>
        </p:nvSpPr>
        <p:spPr>
          <a:xfrm>
            <a:off x="7105993" y="6482035"/>
            <a:ext cx="2191626" cy="230832"/>
          </a:xfrm>
          <a:prstGeom prst="rect">
            <a:avLst/>
          </a:prstGeom>
          <a:noFill/>
        </p:spPr>
        <p:txBody>
          <a:bodyPr wrap="none" rtlCol="0">
            <a:spAutoFit/>
          </a:bodyPr>
          <a:lstStyle/>
          <a:p>
            <a:r>
              <a:rPr lang="en-US" sz="900" dirty="0" err="1"/>
              <a:t>Plessers</a:t>
            </a:r>
            <a:r>
              <a:rPr lang="en-US" sz="900" dirty="0"/>
              <a:t> et </a:t>
            </a:r>
            <a:r>
              <a:rPr lang="en-US" sz="900" dirty="0" err="1"/>
              <a:t>al.J</a:t>
            </a:r>
            <a:r>
              <a:rPr lang="en-US" sz="900" dirty="0"/>
              <a:t> </a:t>
            </a:r>
            <a:r>
              <a:rPr lang="en-US" sz="900" dirty="0" err="1"/>
              <a:t>Endovasc</a:t>
            </a:r>
            <a:r>
              <a:rPr lang="en-US" sz="900" dirty="0"/>
              <a:t> </a:t>
            </a:r>
            <a:r>
              <a:rPr lang="en-US" sz="900" dirty="0" err="1"/>
              <a:t>Ther</a:t>
            </a:r>
            <a:r>
              <a:rPr lang="en-US" sz="900" dirty="0"/>
              <a:t> 2016;23:249</a:t>
            </a:r>
          </a:p>
        </p:txBody>
      </p:sp>
      <p:sp>
        <p:nvSpPr>
          <p:cNvPr id="6" name="TextBox 5">
            <a:extLst>
              <a:ext uri="{FF2B5EF4-FFF2-40B4-BE49-F238E27FC236}">
                <a16:creationId xmlns:a16="http://schemas.microsoft.com/office/drawing/2014/main" id="{6CA276B7-FBE8-6B4B-AC9F-2C18ECE810EE}"/>
              </a:ext>
            </a:extLst>
          </p:cNvPr>
          <p:cNvSpPr txBox="1"/>
          <p:nvPr/>
        </p:nvSpPr>
        <p:spPr>
          <a:xfrm>
            <a:off x="1813883" y="1939752"/>
            <a:ext cx="2766719" cy="369332"/>
          </a:xfrm>
          <a:prstGeom prst="rect">
            <a:avLst/>
          </a:prstGeom>
          <a:solidFill>
            <a:srgbClr val="FFFFFF"/>
          </a:solidFill>
        </p:spPr>
        <p:txBody>
          <a:bodyPr wrap="none" rtlCol="0">
            <a:spAutoFit/>
          </a:bodyPr>
          <a:lstStyle/>
          <a:p>
            <a:r>
              <a:rPr lang="en-US" b="1" dirty="0">
                <a:solidFill>
                  <a:srgbClr val="990000"/>
                </a:solidFill>
              </a:rPr>
              <a:t>TCD HITS During Procedure</a:t>
            </a:r>
          </a:p>
        </p:txBody>
      </p:sp>
      <p:sp>
        <p:nvSpPr>
          <p:cNvPr id="7" name="TextBox 6">
            <a:extLst>
              <a:ext uri="{FF2B5EF4-FFF2-40B4-BE49-F238E27FC236}">
                <a16:creationId xmlns:a16="http://schemas.microsoft.com/office/drawing/2014/main" id="{2F0DEE8D-F8C4-5D4E-A80A-D90667E36847}"/>
              </a:ext>
            </a:extLst>
          </p:cNvPr>
          <p:cNvSpPr txBox="1"/>
          <p:nvPr/>
        </p:nvSpPr>
        <p:spPr>
          <a:xfrm>
            <a:off x="2228056" y="4114801"/>
            <a:ext cx="684546" cy="646331"/>
          </a:xfrm>
          <a:prstGeom prst="rect">
            <a:avLst/>
          </a:prstGeom>
          <a:noFill/>
        </p:spPr>
        <p:txBody>
          <a:bodyPr wrap="none" rtlCol="0">
            <a:spAutoFit/>
          </a:bodyPr>
          <a:lstStyle/>
          <a:p>
            <a:r>
              <a:rPr lang="en-US" b="1" dirty="0">
                <a:solidFill>
                  <a:srgbClr val="990000"/>
                </a:solidFill>
              </a:rPr>
              <a:t>TCAR</a:t>
            </a:r>
          </a:p>
          <a:p>
            <a:r>
              <a:rPr lang="en-US" b="1" dirty="0">
                <a:solidFill>
                  <a:srgbClr val="990000"/>
                </a:solidFill>
              </a:rPr>
              <a:t>CEA</a:t>
            </a:r>
          </a:p>
        </p:txBody>
      </p:sp>
      <p:sp>
        <p:nvSpPr>
          <p:cNvPr id="8" name="TextBox 7">
            <a:extLst>
              <a:ext uri="{FF2B5EF4-FFF2-40B4-BE49-F238E27FC236}">
                <a16:creationId xmlns:a16="http://schemas.microsoft.com/office/drawing/2014/main" id="{6FC3C135-19A3-9C4D-A67E-D53900D8F9E6}"/>
              </a:ext>
            </a:extLst>
          </p:cNvPr>
          <p:cNvSpPr txBox="1"/>
          <p:nvPr/>
        </p:nvSpPr>
        <p:spPr>
          <a:xfrm>
            <a:off x="2875758" y="2362200"/>
            <a:ext cx="554960" cy="369332"/>
          </a:xfrm>
          <a:prstGeom prst="rect">
            <a:avLst/>
          </a:prstGeom>
          <a:noFill/>
        </p:spPr>
        <p:txBody>
          <a:bodyPr wrap="none" rtlCol="0">
            <a:spAutoFit/>
          </a:bodyPr>
          <a:lstStyle/>
          <a:p>
            <a:r>
              <a:rPr lang="en-US" b="1" dirty="0">
                <a:solidFill>
                  <a:srgbClr val="990000"/>
                </a:solidFill>
              </a:rPr>
              <a:t>CAS</a:t>
            </a:r>
          </a:p>
        </p:txBody>
      </p:sp>
      <p:sp>
        <p:nvSpPr>
          <p:cNvPr id="9" name="TextBox 8">
            <a:extLst>
              <a:ext uri="{FF2B5EF4-FFF2-40B4-BE49-F238E27FC236}">
                <a16:creationId xmlns:a16="http://schemas.microsoft.com/office/drawing/2014/main" id="{7B748EF7-D868-1848-A576-1A1ED7D064B3}"/>
              </a:ext>
            </a:extLst>
          </p:cNvPr>
          <p:cNvSpPr txBox="1"/>
          <p:nvPr/>
        </p:nvSpPr>
        <p:spPr>
          <a:xfrm>
            <a:off x="1102806" y="5262688"/>
            <a:ext cx="7493513" cy="707886"/>
          </a:xfrm>
          <a:prstGeom prst="rect">
            <a:avLst/>
          </a:prstGeom>
          <a:noFill/>
        </p:spPr>
        <p:txBody>
          <a:bodyPr wrap="square" rtlCol="0">
            <a:spAutoFit/>
          </a:bodyPr>
          <a:lstStyle/>
          <a:p>
            <a:pPr algn="ctr"/>
            <a:r>
              <a:rPr lang="en-US" sz="2000" b="1" dirty="0"/>
              <a:t>TCAR: avoids the arch, offers complete proximal protection.</a:t>
            </a:r>
          </a:p>
          <a:p>
            <a:pPr algn="ctr"/>
            <a:r>
              <a:rPr lang="en-US" sz="2000" b="1" dirty="0"/>
              <a:t>Similar to CEA.</a:t>
            </a:r>
          </a:p>
        </p:txBody>
      </p:sp>
    </p:spTree>
    <p:extLst>
      <p:ext uri="{BB962C8B-B14F-4D97-AF65-F5344CB8AC3E}">
        <p14:creationId xmlns:p14="http://schemas.microsoft.com/office/powerpoint/2010/main" val="41044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61334" y="5029203"/>
            <a:ext cx="5657849" cy="365743"/>
          </a:xfrm>
          <a:prstGeom prst="rect">
            <a:avLst/>
          </a:prstGeom>
          <a:gradFill flip="none" rotWithShape="1">
            <a:gsLst>
              <a:gs pos="0">
                <a:schemeClr val="tx1">
                  <a:lumMod val="65000"/>
                  <a:lumOff val="35000"/>
                </a:schemeClr>
              </a:gs>
              <a:gs pos="100000">
                <a:schemeClr val="bg1">
                  <a:lumMod val="85000"/>
                  <a:alpha val="0"/>
                </a:schemeClr>
              </a:gs>
            </a:gsLst>
            <a:path path="rect">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dirty="0" err="1">
              <a:solidFill>
                <a:prstClr val="white"/>
              </a:solidFill>
              <a:latin typeface="Arial" pitchFamily="34" charset="0"/>
              <a:cs typeface="Arial" pitchFamily="34" charset="0"/>
            </a:endParaRPr>
          </a:p>
        </p:txBody>
      </p:sp>
      <p:sp>
        <p:nvSpPr>
          <p:cNvPr id="2" name="Title 1"/>
          <p:cNvSpPr>
            <a:spLocks noGrp="1"/>
          </p:cNvSpPr>
          <p:nvPr>
            <p:ph type="title"/>
          </p:nvPr>
        </p:nvSpPr>
        <p:spPr>
          <a:xfrm>
            <a:off x="0" y="60948"/>
            <a:ext cx="8262462" cy="1143000"/>
          </a:xfrm>
        </p:spPr>
        <p:txBody>
          <a:bodyPr>
            <a:normAutofit/>
          </a:bodyPr>
          <a:lstStyle/>
          <a:p>
            <a:r>
              <a:rPr lang="en-US" sz="2700" b="1" dirty="0">
                <a:solidFill>
                  <a:srgbClr val="990000"/>
                </a:solidFill>
              </a:rPr>
              <a:t>The PROOF Study:</a:t>
            </a:r>
            <a:br>
              <a:rPr lang="en-US" sz="2700" b="1" dirty="0">
                <a:solidFill>
                  <a:srgbClr val="990000"/>
                </a:solidFill>
              </a:rPr>
            </a:br>
            <a:r>
              <a:rPr lang="en-US" sz="2700" b="1" dirty="0">
                <a:solidFill>
                  <a:srgbClr val="990000"/>
                </a:solidFill>
              </a:rPr>
              <a:t>DW-MRI HITS Similar to CEA</a:t>
            </a:r>
          </a:p>
        </p:txBody>
      </p:sp>
      <p:sp>
        <p:nvSpPr>
          <p:cNvPr id="29745" name="Text Placeholder 19"/>
          <p:cNvSpPr>
            <a:spLocks noGrp="1"/>
          </p:cNvSpPr>
          <p:nvPr>
            <p:ph type="body" sz="quarter" idx="4294967295"/>
          </p:nvPr>
        </p:nvSpPr>
        <p:spPr>
          <a:xfrm>
            <a:off x="3795127" y="6027906"/>
            <a:ext cx="5229225" cy="464344"/>
          </a:xfrm>
        </p:spPr>
        <p:txBody>
          <a:bodyPr>
            <a:noAutofit/>
          </a:bodyPr>
          <a:lstStyle/>
          <a:p>
            <a:r>
              <a:rPr lang="en-US" sz="600" dirty="0"/>
              <a:t>1 J Am </a:t>
            </a:r>
            <a:r>
              <a:rPr lang="en-US" sz="600" dirty="0" err="1"/>
              <a:t>Coll</a:t>
            </a:r>
            <a:r>
              <a:rPr lang="en-US" sz="600" dirty="0"/>
              <a:t> </a:t>
            </a:r>
            <a:r>
              <a:rPr lang="en-US" sz="600" dirty="0" err="1"/>
              <a:t>Cardiol</a:t>
            </a:r>
            <a:r>
              <a:rPr lang="en-US" sz="600" dirty="0"/>
              <a:t>. 2012 Jan 19. [</a:t>
            </a:r>
            <a:r>
              <a:rPr lang="en-US" sz="600" dirty="0" err="1"/>
              <a:t>Epub</a:t>
            </a:r>
            <a:r>
              <a:rPr lang="en-US" sz="600" dirty="0"/>
              <a:t> ahead of print]</a:t>
            </a:r>
          </a:p>
          <a:p>
            <a:r>
              <a:rPr lang="en-US" sz="600" dirty="0"/>
              <a:t>2 Lancet Neurol. 2010 Apr;9(4):353-62</a:t>
            </a:r>
          </a:p>
          <a:p>
            <a:r>
              <a:rPr lang="en-US" sz="600" dirty="0"/>
              <a:t>3 Alpaslan, </a:t>
            </a:r>
            <a:r>
              <a:rPr lang="en-US" sz="600" dirty="0" err="1"/>
              <a:t>Wintermark</a:t>
            </a:r>
            <a:r>
              <a:rPr lang="en-US" sz="600" dirty="0"/>
              <a:t>, Pinter, Macdonald, Ruedy, Kolvenbach.  TransCarotid Artery Revascularization with Flow Reversal: </a:t>
            </a:r>
            <a:br>
              <a:rPr lang="en-US" sz="600" dirty="0"/>
            </a:br>
            <a:r>
              <a:rPr lang="en-US" sz="600" dirty="0"/>
              <a:t>The PROOF Study. J </a:t>
            </a:r>
            <a:r>
              <a:rPr lang="en-US" sz="600" dirty="0" err="1"/>
              <a:t>Endovasc</a:t>
            </a:r>
            <a:r>
              <a:rPr lang="en-US" sz="600" dirty="0"/>
              <a:t> </a:t>
            </a:r>
            <a:r>
              <a:rPr lang="en-US" sz="600" dirty="0" err="1"/>
              <a:t>Ther</a:t>
            </a:r>
            <a:r>
              <a:rPr lang="en-US" sz="600" dirty="0"/>
              <a:t>. 2016. (In Press)</a:t>
            </a:r>
          </a:p>
        </p:txBody>
      </p:sp>
      <p:graphicFrame>
        <p:nvGraphicFramePr>
          <p:cNvPr id="14" name="Content Placeholder 4"/>
          <p:cNvGraphicFramePr>
            <a:graphicFrameLocks/>
          </p:cNvGraphicFramePr>
          <p:nvPr/>
        </p:nvGraphicFramePr>
        <p:xfrm>
          <a:off x="940903" y="1752600"/>
          <a:ext cx="7659380" cy="3786808"/>
        </p:xfrm>
        <a:graphic>
          <a:graphicData uri="http://schemas.openxmlformats.org/drawingml/2006/table">
            <a:tbl>
              <a:tblPr firstRow="1" bandRow="1">
                <a:effectLst>
                  <a:outerShdw blurRad="50800" dist="38100" dir="5400000" algn="t" rotWithShape="0">
                    <a:prstClr val="black">
                      <a:alpha val="40000"/>
                    </a:prstClr>
                  </a:outerShdw>
                </a:effectLst>
                <a:tableStyleId>{2A488322-F2BA-4B5B-9748-0D474271808F}</a:tableStyleId>
              </a:tblPr>
              <a:tblGrid>
                <a:gridCol w="1242061">
                  <a:extLst>
                    <a:ext uri="{9D8B030D-6E8A-4147-A177-3AD203B41FA5}">
                      <a16:colId xmlns:a16="http://schemas.microsoft.com/office/drawing/2014/main" val="20000"/>
                    </a:ext>
                  </a:extLst>
                </a:gridCol>
                <a:gridCol w="1518075">
                  <a:extLst>
                    <a:ext uri="{9D8B030D-6E8A-4147-A177-3AD203B41FA5}">
                      <a16:colId xmlns:a16="http://schemas.microsoft.com/office/drawing/2014/main" val="20001"/>
                    </a:ext>
                  </a:extLst>
                </a:gridCol>
                <a:gridCol w="1946534">
                  <a:extLst>
                    <a:ext uri="{9D8B030D-6E8A-4147-A177-3AD203B41FA5}">
                      <a16:colId xmlns:a16="http://schemas.microsoft.com/office/drawing/2014/main" val="20002"/>
                    </a:ext>
                  </a:extLst>
                </a:gridCol>
                <a:gridCol w="1031523">
                  <a:extLst>
                    <a:ext uri="{9D8B030D-6E8A-4147-A177-3AD203B41FA5}">
                      <a16:colId xmlns:a16="http://schemas.microsoft.com/office/drawing/2014/main" val="20003"/>
                    </a:ext>
                  </a:extLst>
                </a:gridCol>
                <a:gridCol w="1921187">
                  <a:extLst>
                    <a:ext uri="{9D8B030D-6E8A-4147-A177-3AD203B41FA5}">
                      <a16:colId xmlns:a16="http://schemas.microsoft.com/office/drawing/2014/main" val="20004"/>
                    </a:ext>
                  </a:extLst>
                </a:gridCol>
              </a:tblGrid>
              <a:tr h="638172">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1" dirty="0">
                          <a:solidFill>
                            <a:schemeClr val="bg1"/>
                          </a:solidFill>
                          <a:latin typeface="Arial" panose="020B0604020202020204" pitchFamily="34" charset="0"/>
                          <a:cs typeface="Arial" panose="020B0604020202020204" pitchFamily="34" charset="0"/>
                        </a:rPr>
                        <a:t>Study</a:t>
                      </a:r>
                    </a:p>
                  </a:txBody>
                  <a:tcPr marL="51435" marR="51435" marT="34247" marB="34247"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1" dirty="0">
                          <a:solidFill>
                            <a:schemeClr val="bg1"/>
                          </a:solidFill>
                          <a:latin typeface="Arial" panose="020B0604020202020204" pitchFamily="34" charset="0"/>
                          <a:cs typeface="Arial" panose="020B0604020202020204" pitchFamily="34" charset="0"/>
                        </a:rPr>
                        <a:t>Procedure</a:t>
                      </a:r>
                    </a:p>
                  </a:txBody>
                  <a:tcPr marL="51435" marR="51435" marT="34247" marB="34247" anchor="ctr">
                    <a:lnL>
                      <a:noFill/>
                    </a:lnL>
                    <a:lnR>
                      <a:noFill/>
                    </a:lnR>
                    <a:lnT w="28575"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1" dirty="0">
                          <a:solidFill>
                            <a:schemeClr val="bg1"/>
                          </a:solidFill>
                          <a:latin typeface="Arial" panose="020B0604020202020204" pitchFamily="34" charset="0"/>
                          <a:cs typeface="Arial" panose="020B0604020202020204" pitchFamily="34" charset="0"/>
                        </a:rPr>
                        <a:t>Embolic Protection</a:t>
                      </a:r>
                    </a:p>
                  </a:txBody>
                  <a:tcPr marL="51435" marR="51435" marT="34247" marB="34247" anchor="ctr">
                    <a:lnL>
                      <a:noFill/>
                    </a:lnL>
                    <a:lnR>
                      <a:noFill/>
                    </a:lnR>
                    <a:lnT w="28575"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1" dirty="0">
                          <a:solidFill>
                            <a:schemeClr val="bg1"/>
                          </a:solidFill>
                          <a:latin typeface="Arial" panose="020B0604020202020204" pitchFamily="34" charset="0"/>
                          <a:cs typeface="Arial" panose="020B0604020202020204" pitchFamily="34" charset="0"/>
                        </a:rPr>
                        <a:t>Patients</a:t>
                      </a:r>
                    </a:p>
                  </a:txBody>
                  <a:tcPr marL="51435" marR="51435" marT="34247" marB="34247" anchor="ctr">
                    <a:lnL>
                      <a:noFill/>
                    </a:lnL>
                    <a:lnR>
                      <a:noFill/>
                    </a:lnR>
                    <a:lnT w="28575"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1" dirty="0">
                          <a:solidFill>
                            <a:schemeClr val="bg1"/>
                          </a:solidFill>
                          <a:latin typeface="Arial" panose="020B0604020202020204" pitchFamily="34" charset="0"/>
                          <a:cs typeface="Arial" panose="020B0604020202020204" pitchFamily="34" charset="0"/>
                        </a:rPr>
                        <a:t>New Ipsilateral </a:t>
                      </a:r>
                    </a:p>
                    <a:p>
                      <a:pPr algn="ctr"/>
                      <a:r>
                        <a:rPr lang="en-US" sz="1800" b="1" dirty="0">
                          <a:solidFill>
                            <a:schemeClr val="bg1"/>
                          </a:solidFill>
                          <a:latin typeface="Arial" panose="020B0604020202020204" pitchFamily="34" charset="0"/>
                          <a:cs typeface="Arial" panose="020B0604020202020204" pitchFamily="34" charset="0"/>
                        </a:rPr>
                        <a:t>DWI Lesions</a:t>
                      </a:r>
                    </a:p>
                  </a:txBody>
                  <a:tcPr marL="51435" marR="51435" marT="34247" marB="34247"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tcPr>
                </a:tc>
                <a:extLst>
                  <a:ext uri="{0D108BD9-81ED-4DB2-BD59-A6C34878D82A}">
                    <a16:rowId xmlns:a16="http://schemas.microsoft.com/office/drawing/2014/main" val="10000"/>
                  </a:ext>
                </a:extLst>
              </a:tr>
              <a:tr h="549574">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dirty="0">
                          <a:solidFill>
                            <a:schemeClr val="tx1"/>
                          </a:solidFill>
                          <a:latin typeface="Arial" panose="020B0604020202020204" pitchFamily="34" charset="0"/>
                          <a:cs typeface="Arial" panose="020B0604020202020204" pitchFamily="34" charset="0"/>
                        </a:rPr>
                        <a:t>ICSS</a:t>
                      </a:r>
                      <a:r>
                        <a:rPr lang="en-US" sz="1400" b="0" kern="1200" baseline="30000" dirty="0">
                          <a:solidFill>
                            <a:schemeClr val="tx1"/>
                          </a:solidFill>
                          <a:latin typeface="Arial" panose="020B0604020202020204" pitchFamily="34" charset="0"/>
                          <a:cs typeface="Arial" panose="020B0604020202020204" pitchFamily="34" charset="0"/>
                        </a:rPr>
                        <a:t>2</a:t>
                      </a:r>
                      <a:endParaRPr lang="en-US" sz="1400" b="0" dirty="0">
                        <a:solidFill>
                          <a:schemeClr val="tx1"/>
                        </a:solidFill>
                        <a:latin typeface="Arial" panose="020B0604020202020204" pitchFamily="34" charset="0"/>
                        <a:cs typeface="Arial" panose="020B0604020202020204" pitchFamily="34" charset="0"/>
                      </a:endParaRPr>
                    </a:p>
                  </a:txBody>
                  <a:tcPr marL="51435" marR="51435" marT="34247" marB="34247" anchor="ctr">
                    <a:lnL w="28575"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dirty="0">
                          <a:solidFill>
                            <a:schemeClr val="tx1"/>
                          </a:solidFill>
                          <a:latin typeface="Arial" panose="020B0604020202020204" pitchFamily="34" charset="0"/>
                          <a:cs typeface="Arial" panose="020B0604020202020204" pitchFamily="34" charset="0"/>
                        </a:rPr>
                        <a:t>CEA</a:t>
                      </a: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dirty="0">
                          <a:solidFill>
                            <a:schemeClr val="tx1"/>
                          </a:solidFill>
                          <a:latin typeface="Arial" panose="020B0604020202020204" pitchFamily="34" charset="0"/>
                          <a:cs typeface="Arial" panose="020B0604020202020204" pitchFamily="34" charset="0"/>
                        </a:rPr>
                        <a:t>Clamp, backbleed</a:t>
                      </a: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dirty="0">
                          <a:solidFill>
                            <a:schemeClr val="tx1"/>
                          </a:solidFill>
                          <a:latin typeface="Arial" panose="020B0604020202020204" pitchFamily="34" charset="0"/>
                          <a:cs typeface="Arial" panose="020B0604020202020204" pitchFamily="34" charset="0"/>
                        </a:rPr>
                        <a:t>107</a:t>
                      </a: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dirty="0">
                          <a:solidFill>
                            <a:schemeClr val="tx1"/>
                          </a:solidFill>
                          <a:latin typeface="Arial" panose="020B0604020202020204" pitchFamily="34" charset="0"/>
                          <a:cs typeface="Arial" panose="020B0604020202020204" pitchFamily="34" charset="0"/>
                        </a:rPr>
                        <a:t>17%</a:t>
                      </a:r>
                    </a:p>
                  </a:txBody>
                  <a:tcPr marL="51435" marR="51435" marT="34247" marB="34247" anchor="ctr">
                    <a:lnL>
                      <a:noFill/>
                    </a:lnL>
                    <a:lnR w="28575"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855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PROOF</a:t>
                      </a:r>
                      <a:r>
                        <a:rPr lang="en-US" sz="1400" b="0" baseline="30000" dirty="0">
                          <a:solidFill>
                            <a:schemeClr val="tx1"/>
                          </a:solidFill>
                          <a:latin typeface="Arial" panose="020B0604020202020204" pitchFamily="34" charset="0"/>
                          <a:cs typeface="Arial" panose="020B0604020202020204" pitchFamily="34" charset="0"/>
                        </a:rPr>
                        <a:t>3</a:t>
                      </a:r>
                    </a:p>
                  </a:txBody>
                  <a:tcPr marL="51435" marR="51435" marT="34273" marB="34273" anchor="ctr">
                    <a:lnL w="28575"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dirty="0">
                          <a:solidFill>
                            <a:schemeClr val="tx1"/>
                          </a:solidFill>
                          <a:latin typeface="Arial" panose="020B0604020202020204" pitchFamily="34" charset="0"/>
                          <a:cs typeface="Arial" panose="020B0604020202020204" pitchFamily="34" charset="0"/>
                        </a:rPr>
                        <a:t>TCAR</a:t>
                      </a:r>
                    </a:p>
                  </a:txBody>
                  <a:tcPr marL="51435" marR="51435" marT="34273" marB="34273"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dirty="0">
                          <a:solidFill>
                            <a:schemeClr val="tx1"/>
                          </a:solidFill>
                          <a:latin typeface="Arial" panose="020B0604020202020204" pitchFamily="34" charset="0"/>
                          <a:cs typeface="Arial" panose="020B0604020202020204" pitchFamily="34" charset="0"/>
                        </a:rPr>
                        <a:t>Proximal</a:t>
                      </a:r>
                      <a:r>
                        <a:rPr lang="en-US" sz="1400" b="0" baseline="0" dirty="0">
                          <a:solidFill>
                            <a:schemeClr val="tx1"/>
                          </a:solidFill>
                          <a:latin typeface="Arial" panose="020B0604020202020204" pitchFamily="34" charset="0"/>
                          <a:cs typeface="Arial" panose="020B0604020202020204" pitchFamily="34" charset="0"/>
                        </a:rPr>
                        <a:t> clamp, reversed flow</a:t>
                      </a:r>
                      <a:endParaRPr lang="en-US" sz="1400" b="0" dirty="0">
                        <a:solidFill>
                          <a:schemeClr val="tx1"/>
                        </a:solidFill>
                        <a:latin typeface="Arial" panose="020B0604020202020204" pitchFamily="34" charset="0"/>
                        <a:cs typeface="Arial" panose="020B0604020202020204" pitchFamily="34" charset="0"/>
                      </a:endParaRPr>
                    </a:p>
                  </a:txBody>
                  <a:tcPr marL="51435" marR="51435" marT="34273" marB="34273"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dirty="0">
                          <a:solidFill>
                            <a:schemeClr val="tx1"/>
                          </a:solidFill>
                          <a:latin typeface="Arial" panose="020B0604020202020204" pitchFamily="34" charset="0"/>
                          <a:cs typeface="Arial" panose="020B0604020202020204" pitchFamily="34" charset="0"/>
                        </a:rPr>
                        <a:t>56</a:t>
                      </a:r>
                    </a:p>
                  </a:txBody>
                  <a:tcPr marL="51435" marR="51435" marT="34273" marB="34273"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dirty="0">
                          <a:solidFill>
                            <a:schemeClr val="tx1"/>
                          </a:solidFill>
                          <a:latin typeface="Arial" panose="020B0604020202020204" pitchFamily="34" charset="0"/>
                          <a:cs typeface="Arial" panose="020B0604020202020204" pitchFamily="34" charset="0"/>
                        </a:rPr>
                        <a:t>18%</a:t>
                      </a:r>
                    </a:p>
                  </a:txBody>
                  <a:tcPr marL="51435" marR="51435" marT="34273" marB="34273" anchor="ctr">
                    <a:lnL>
                      <a:noFill/>
                    </a:lnL>
                    <a:lnR w="28575"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3504">
                <a:tc>
                  <a:txBody>
                    <a:bodyPr/>
                    <a:lstStyle/>
                    <a:p>
                      <a:pPr algn="ctr"/>
                      <a:r>
                        <a:rPr lang="en-US" sz="1400" b="0" kern="1200" dirty="0">
                          <a:solidFill>
                            <a:schemeClr val="tx1"/>
                          </a:solidFill>
                          <a:latin typeface="Arial" panose="020B0604020202020204" pitchFamily="34" charset="0"/>
                          <a:cs typeface="Arial" panose="020B0604020202020204" pitchFamily="34" charset="0"/>
                        </a:rPr>
                        <a:t>PROFI</a:t>
                      </a:r>
                      <a:r>
                        <a:rPr lang="en-US" sz="1400" b="0" kern="1200" baseline="30000" dirty="0">
                          <a:solidFill>
                            <a:schemeClr val="tx1"/>
                          </a:solidFill>
                          <a:latin typeface="Arial" panose="020B0604020202020204" pitchFamily="34" charset="0"/>
                          <a:cs typeface="Arial" panose="020B0604020202020204" pitchFamily="34" charset="0"/>
                        </a:rPr>
                        <a:t>1</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w="28575"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Transfemoral CAS</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Proximal occlusion (MoMA)</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31</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45%</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w="28575"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3504">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kern="1200" dirty="0">
                          <a:solidFill>
                            <a:schemeClr val="tx1"/>
                          </a:solidFill>
                          <a:latin typeface="Arial" panose="020B0604020202020204" pitchFamily="34" charset="0"/>
                          <a:cs typeface="Arial" panose="020B0604020202020204" pitchFamily="34" charset="0"/>
                        </a:rPr>
                        <a:t>ICSS</a:t>
                      </a:r>
                      <a:r>
                        <a:rPr lang="en-US" sz="1400" b="0" kern="1200" baseline="30000" dirty="0">
                          <a:solidFill>
                            <a:schemeClr val="tx1"/>
                          </a:solidFill>
                          <a:latin typeface="Arial" panose="020B0604020202020204" pitchFamily="34" charset="0"/>
                          <a:cs typeface="Arial" panose="020B0604020202020204" pitchFamily="34" charset="0"/>
                        </a:rPr>
                        <a:t>2</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w="28575"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kern="1200" dirty="0">
                          <a:solidFill>
                            <a:schemeClr val="tx1"/>
                          </a:solidFill>
                          <a:latin typeface="Arial" panose="020B0604020202020204" pitchFamily="34" charset="0"/>
                          <a:cs typeface="Arial" panose="020B0604020202020204" pitchFamily="34" charset="0"/>
                        </a:rPr>
                        <a:t>Transfemoral CAS</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kern="1200" dirty="0">
                          <a:solidFill>
                            <a:schemeClr val="tx1"/>
                          </a:solidFill>
                          <a:latin typeface="Arial" panose="020B0604020202020204" pitchFamily="34" charset="0"/>
                          <a:cs typeface="Arial" panose="020B0604020202020204" pitchFamily="34" charset="0"/>
                        </a:rPr>
                        <a:t>Distal filter (various)</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kern="1200" dirty="0">
                          <a:solidFill>
                            <a:schemeClr val="tx1"/>
                          </a:solidFill>
                          <a:latin typeface="Arial" panose="020B0604020202020204" pitchFamily="34" charset="0"/>
                          <a:cs typeface="Arial" panose="020B0604020202020204" pitchFamily="34" charset="0"/>
                        </a:rPr>
                        <a:t>51</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a:noFill/>
                    </a:lnR>
                    <a:lnT w="25400" cmpd="sng">
                      <a:noFill/>
                    </a:lnT>
                    <a:lnB>
                      <a:noFill/>
                    </a:lnB>
                    <a:lnTlToBr w="12700" cmpd="sng">
                      <a:noFill/>
                      <a:prstDash val="solid"/>
                    </a:lnTlToBr>
                    <a:lnBlToTr w="12700" cmpd="sng">
                      <a:noFill/>
                      <a:prstDash val="solid"/>
                    </a:lnBlToTr>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0" kern="1200" dirty="0">
                          <a:solidFill>
                            <a:schemeClr val="tx1"/>
                          </a:solidFill>
                          <a:latin typeface="Arial" panose="020B0604020202020204" pitchFamily="34" charset="0"/>
                          <a:cs typeface="Arial" panose="020B0604020202020204" pitchFamily="34" charset="0"/>
                        </a:rPr>
                        <a:t>73%</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w="28575"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3504">
                <a:tc>
                  <a:txBody>
                    <a:bodyPr/>
                    <a:lstStyle/>
                    <a:p>
                      <a:pPr algn="ctr"/>
                      <a:r>
                        <a:rPr lang="en-US" sz="1400" b="0" kern="1200" dirty="0">
                          <a:solidFill>
                            <a:schemeClr val="tx1"/>
                          </a:solidFill>
                          <a:latin typeface="Arial" panose="020B0604020202020204" pitchFamily="34" charset="0"/>
                          <a:cs typeface="Arial" panose="020B0604020202020204" pitchFamily="34" charset="0"/>
                        </a:rPr>
                        <a:t>PROFI</a:t>
                      </a:r>
                      <a:r>
                        <a:rPr lang="en-US" sz="1400" b="0" kern="1200" baseline="30000" dirty="0">
                          <a:solidFill>
                            <a:schemeClr val="tx1"/>
                          </a:solidFill>
                          <a:latin typeface="Arial" panose="020B0604020202020204" pitchFamily="34" charset="0"/>
                          <a:cs typeface="Arial" panose="020B0604020202020204" pitchFamily="34" charset="0"/>
                        </a:rPr>
                        <a:t>1</a:t>
                      </a:r>
                      <a:endParaRPr lang="en-US" sz="1400" b="0" kern="1200" baseline="300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w="28575"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Arial" panose="020B0604020202020204" pitchFamily="34" charset="0"/>
                          <a:cs typeface="Arial" panose="020B0604020202020204" pitchFamily="34" charset="0"/>
                        </a:rPr>
                        <a:t>Transfemoral CAS</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7" marB="34247"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Arial" panose="020B0604020202020204" pitchFamily="34" charset="0"/>
                          <a:cs typeface="Arial" panose="020B0604020202020204" pitchFamily="34" charset="0"/>
                        </a:rPr>
                        <a:t>Distal filter (Emboshield)</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31</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b="0" kern="1200" dirty="0">
                          <a:solidFill>
                            <a:schemeClr val="tx1"/>
                          </a:solidFill>
                          <a:latin typeface="Arial" panose="020B0604020202020204" pitchFamily="34" charset="0"/>
                          <a:cs typeface="Arial" panose="020B0604020202020204" pitchFamily="34" charset="0"/>
                        </a:rPr>
                        <a:t>87%</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51435" marR="51435" marT="34246" marB="34246" anchor="ctr">
                    <a:lnL>
                      <a:noFill/>
                    </a:lnL>
                    <a:lnR w="28575"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8" name="Rectangle 7"/>
          <p:cNvSpPr/>
          <p:nvPr/>
        </p:nvSpPr>
        <p:spPr>
          <a:xfrm>
            <a:off x="940904" y="3025639"/>
            <a:ext cx="7659380" cy="6000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32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Shared2\Clinical Affairs\Clinical Trial - ROADSTER\Filter Photos\Photos only\319-501-AJJ.JPG">
            <a:extLst>
              <a:ext uri="{FF2B5EF4-FFF2-40B4-BE49-F238E27FC236}">
                <a16:creationId xmlns:a16="http://schemas.microsoft.com/office/drawing/2014/main" id="{CF3B5598-38FE-B845-A89B-2F578906BB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2616" y="3665596"/>
            <a:ext cx="3533640" cy="1846602"/>
          </a:xfrm>
          <a:prstGeom prst="roundRect">
            <a:avLst>
              <a:gd name="adj" fmla="val 0"/>
            </a:avLst>
          </a:prstGeom>
          <a:noFill/>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8">
            <a:extLst>
              <a:ext uri="{FF2B5EF4-FFF2-40B4-BE49-F238E27FC236}">
                <a16:creationId xmlns:a16="http://schemas.microsoft.com/office/drawing/2014/main" id="{E3FC9356-118C-BA47-A53F-FC07C06FAE1C}"/>
              </a:ext>
            </a:extLst>
          </p:cNvPr>
          <p:cNvSpPr txBox="1">
            <a:spLocks/>
          </p:cNvSpPr>
          <p:nvPr/>
        </p:nvSpPr>
        <p:spPr bwMode="white">
          <a:xfrm>
            <a:off x="243681" y="348856"/>
            <a:ext cx="8350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lnSpcReduction="10000"/>
          </a:bodyPr>
          <a:lst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pitchFamily="34" charset="-128"/>
              </a:defRPr>
            </a:lvl1pPr>
            <a:lvl2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2pPr>
            <a:lvl3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3pPr>
            <a:lvl4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4pPr>
            <a:lvl5pPr algn="l" rtl="0" eaLnBrk="0" fontAlgn="base" hangingPunct="0">
              <a:spcBef>
                <a:spcPct val="0"/>
              </a:spcBef>
              <a:spcAft>
                <a:spcPct val="0"/>
              </a:spcAft>
              <a:defRPr sz="3600" b="1">
                <a:solidFill>
                  <a:schemeClr val="bg1"/>
                </a:solidFill>
                <a:latin typeface="Arial" pitchFamily="-111" charset="0"/>
                <a:ea typeface="MS PGothic" panose="020B0600070205080204" pitchFamily="34" charset="-128"/>
                <a:cs typeface="MS PGothic" pitchFamily="34" charset="-128"/>
              </a:defRPr>
            </a:lvl5pPr>
            <a:lvl6pPr marL="457200" algn="l" rtl="0" fontAlgn="base">
              <a:spcBef>
                <a:spcPct val="0"/>
              </a:spcBef>
              <a:spcAft>
                <a:spcPct val="0"/>
              </a:spcAft>
              <a:defRPr sz="3600" b="1">
                <a:solidFill>
                  <a:schemeClr val="bg1"/>
                </a:solidFill>
                <a:latin typeface="Arial" pitchFamily="-111" charset="0"/>
              </a:defRPr>
            </a:lvl6pPr>
            <a:lvl7pPr marL="914400" algn="l" rtl="0" fontAlgn="base">
              <a:spcBef>
                <a:spcPct val="0"/>
              </a:spcBef>
              <a:spcAft>
                <a:spcPct val="0"/>
              </a:spcAft>
              <a:defRPr sz="3600" b="1">
                <a:solidFill>
                  <a:schemeClr val="bg1"/>
                </a:solidFill>
                <a:latin typeface="Arial" pitchFamily="-111" charset="0"/>
              </a:defRPr>
            </a:lvl7pPr>
            <a:lvl8pPr marL="1371600" algn="l" rtl="0" fontAlgn="base">
              <a:spcBef>
                <a:spcPct val="0"/>
              </a:spcBef>
              <a:spcAft>
                <a:spcPct val="0"/>
              </a:spcAft>
              <a:defRPr sz="3600" b="1">
                <a:solidFill>
                  <a:schemeClr val="bg1"/>
                </a:solidFill>
                <a:latin typeface="Arial" pitchFamily="-111" charset="0"/>
              </a:defRPr>
            </a:lvl8pPr>
            <a:lvl9pPr marL="1828800" algn="l" rtl="0" fontAlgn="base">
              <a:spcBef>
                <a:spcPct val="0"/>
              </a:spcBef>
              <a:spcAft>
                <a:spcPct val="0"/>
              </a:spcAft>
              <a:defRPr sz="3600" b="1">
                <a:solidFill>
                  <a:schemeClr val="bg1"/>
                </a:solidFill>
                <a:latin typeface="Arial" pitchFamily="-111" charset="0"/>
              </a:defRPr>
            </a:lvl9pPr>
          </a:lstStyle>
          <a:p>
            <a:r>
              <a:rPr lang="en-US" altLang="en-US" kern="0" dirty="0">
                <a:solidFill>
                  <a:srgbClr val="990000"/>
                </a:solidFill>
                <a:latin typeface="Arial Hebrew" charset="-79"/>
                <a:ea typeface="Arial Hebrew" charset="-79"/>
                <a:cs typeface="Arial Hebrew" charset="-79"/>
              </a:rPr>
              <a:t>THE PROOF IS IN THE FILTER</a:t>
            </a:r>
            <a:br>
              <a:rPr lang="en-US" altLang="en-US" sz="2700" kern="0" dirty="0">
                <a:solidFill>
                  <a:srgbClr val="990000"/>
                </a:solidFill>
                <a:latin typeface="Arial Hebrew" charset="-79"/>
                <a:ea typeface="Arial Hebrew" charset="-79"/>
                <a:cs typeface="Arial Hebrew" charset="-79"/>
              </a:rPr>
            </a:br>
            <a:r>
              <a:rPr lang="en-US" altLang="en-US" sz="1800" kern="0" dirty="0">
                <a:solidFill>
                  <a:srgbClr val="990000"/>
                </a:solidFill>
                <a:latin typeface="Arial Hebrew" charset="-79"/>
                <a:ea typeface="Arial Hebrew" charset="-79"/>
                <a:cs typeface="Arial Hebrew" charset="-79"/>
              </a:rPr>
              <a:t>Macro &amp; Micro emboli in ENROUTE™ NPS FILTERS</a:t>
            </a:r>
            <a:endParaRPr lang="en-US" sz="2325" kern="0" dirty="0">
              <a:solidFill>
                <a:srgbClr val="990000"/>
              </a:solidFill>
              <a:latin typeface="Arial Hebrew" charset="-79"/>
              <a:ea typeface="Arial Hebrew" charset="-79"/>
              <a:cs typeface="Arial Hebrew" charset="-79"/>
            </a:endParaRPr>
          </a:p>
        </p:txBody>
      </p:sp>
      <p:pic>
        <p:nvPicPr>
          <p:cNvPr id="5" name="Picture 2" descr="L:\Shared2\Clinical Affairs\Clinical Trial - ROADSTER\Filter Photos\Photos only\28MAR2014 301-013-WRM_Debris.jpg">
            <a:extLst>
              <a:ext uri="{FF2B5EF4-FFF2-40B4-BE49-F238E27FC236}">
                <a16:creationId xmlns:a16="http://schemas.microsoft.com/office/drawing/2014/main" id="{7E53E114-7D62-E248-AE6C-BAF338FF9B4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6108" y="1802961"/>
            <a:ext cx="2616104" cy="3709236"/>
          </a:xfrm>
          <a:prstGeom prst="roundRect">
            <a:avLst>
              <a:gd name="adj" fmla="val 0"/>
            </a:avLst>
          </a:prstGeom>
          <a:noFill/>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Shared2\Clinical Affairs\Clinical Trial - ROADSTER\Filter Photos\Photos only\305-007-LWS 05JUL2013.jpg">
            <a:extLst>
              <a:ext uri="{FF2B5EF4-FFF2-40B4-BE49-F238E27FC236}">
                <a16:creationId xmlns:a16="http://schemas.microsoft.com/office/drawing/2014/main" id="{22F7C997-8B3F-2747-AB7F-E44194E077F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15976" y="1802962"/>
            <a:ext cx="2088683" cy="1776663"/>
          </a:xfrm>
          <a:prstGeom prst="roundRect">
            <a:avLst>
              <a:gd name="adj" fmla="val 0"/>
            </a:avLst>
          </a:prstGeom>
          <a:noFill/>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Shared2\Clinical Affairs\Clinical Trial - ROADSTER\Filter Photos\Photos only\320-011.jpg">
            <a:extLst>
              <a:ext uri="{FF2B5EF4-FFF2-40B4-BE49-F238E27FC236}">
                <a16:creationId xmlns:a16="http://schemas.microsoft.com/office/drawing/2014/main" id="{F999222B-6973-AC4C-AB7B-6DA5792D7DE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688806" y="1802962"/>
            <a:ext cx="3244850" cy="1776663"/>
          </a:xfrm>
          <a:prstGeom prst="roundRect">
            <a:avLst>
              <a:gd name="adj" fmla="val 0"/>
            </a:avLst>
          </a:prstGeom>
          <a:noFill/>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 descr="https://outlook.office365.com/owa/service.svc/s/GetFileAttachment?id=AAMkADc1MDI2ZGI2LWYzMmUtNGJhMi1hZjNjLTgyMDdiMGZhNThlMwBGAAAAAAA8qJj0tkBmQLBkUXQDKPRtBwAbvJEdVmYcTJdRpfjr9kcpAAAAArf2AAAbvJEdVmYcTJdRpfjr9kcpAAAAA2NyAAABEgAQAIZ%2FnRm4onZCuL5v3NpUh7E%3D&amp;isImagePreview=True&amp;X-OWA-CANARY=fh_VU1srrkueweVKD63N64p3PMO_vdEIAKgIqP8llILd5M5d1DnrlPqADcOT8Jll1MP4kIQYjwA.">
            <a:extLst>
              <a:ext uri="{FF2B5EF4-FFF2-40B4-BE49-F238E27FC236}">
                <a16:creationId xmlns:a16="http://schemas.microsoft.com/office/drawing/2014/main" id="{7CF8489D-1DCF-EB4E-A37E-5C282F0B3E15}"/>
              </a:ext>
            </a:extLst>
          </p:cNvPr>
          <p:cNvSpPr>
            <a:spLocks noChangeAspect="1" noChangeArrowheads="1"/>
          </p:cNvSpPr>
          <p:nvPr/>
        </p:nvSpPr>
        <p:spPr bwMode="auto">
          <a:xfrm>
            <a:off x="173831" y="74890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srgbClr val="002C77"/>
              </a:solidFill>
            </a:endParaRPr>
          </a:p>
        </p:txBody>
      </p:sp>
      <p:sp>
        <p:nvSpPr>
          <p:cNvPr id="9" name="AutoShape 4" descr="https://outlook.office365.com/owa/service.svc/s/GetFileAttachment?id=AAMkADc1MDI2ZGI2LWYzMmUtNGJhMi1hZjNjLTgyMDdiMGZhNThlMwBGAAAAAAA8qJj0tkBmQLBkUXQDKPRtBwAbvJEdVmYcTJdRpfjr9kcpAAAAArf2AAAbvJEdVmYcTJdRpfjr9kcpAAAAA2NyAAABEgAQAIZ%2FnRm4onZCuL5v3NpUh7E%3D&amp;isImagePreview=True&amp;X-OWA-CANARY=fh_VU1srrkueweVKD63N64p3PMO_vdEIAKgIqP8llILd5M5d1DnrlPqADcOT8Jll1MP4kIQYjwA.">
            <a:extLst>
              <a:ext uri="{FF2B5EF4-FFF2-40B4-BE49-F238E27FC236}">
                <a16:creationId xmlns:a16="http://schemas.microsoft.com/office/drawing/2014/main" id="{83715937-31F4-094E-8BD2-DE857B0DD050}"/>
              </a:ext>
            </a:extLst>
          </p:cNvPr>
          <p:cNvSpPr>
            <a:spLocks noChangeAspect="1" noChangeArrowheads="1"/>
          </p:cNvSpPr>
          <p:nvPr/>
        </p:nvSpPr>
        <p:spPr bwMode="auto">
          <a:xfrm>
            <a:off x="326231" y="86320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srgbClr val="002C77"/>
              </a:solidFill>
            </a:endParaRPr>
          </a:p>
        </p:txBody>
      </p:sp>
      <p:sp>
        <p:nvSpPr>
          <p:cNvPr id="10" name="AutoShape 6" descr="https://outlook.office365.com/owa/service.svc/s/GetFileAttachment?id=AAMkADc1MDI2ZGI2LWYzMmUtNGJhMi1hZjNjLTgyMDdiMGZhNThlMwBGAAAAAAA8qJj0tkBmQLBkUXQDKPRtBwAbvJEdVmYcTJdRpfjr9kcpAAAAArf2AAAbvJEdVmYcTJdRpfjr9kcpAAAAA2NyAAABEgAQAIZ%2FnRm4onZCuL5v3NpUh7E%3D&amp;isImagePreview=True&amp;X-OWA-CANARY=fh_VU1srrkueweVKD63N64p3PMO_vdEIAKgIqP8llILd5M5d1DnrlPqADcOT8Jll1MP4kIQYjwA.">
            <a:extLst>
              <a:ext uri="{FF2B5EF4-FFF2-40B4-BE49-F238E27FC236}">
                <a16:creationId xmlns:a16="http://schemas.microsoft.com/office/drawing/2014/main" id="{61DF81DE-F76E-AD4C-9D6F-CFCEF1808BCF}"/>
              </a:ext>
            </a:extLst>
          </p:cNvPr>
          <p:cNvSpPr>
            <a:spLocks noChangeAspect="1" noChangeArrowheads="1"/>
          </p:cNvSpPr>
          <p:nvPr/>
        </p:nvSpPr>
        <p:spPr bwMode="auto">
          <a:xfrm>
            <a:off x="478631" y="97750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srgbClr val="002C77"/>
              </a:solidFill>
            </a:endParaRPr>
          </a:p>
        </p:txBody>
      </p:sp>
      <p:pic>
        <p:nvPicPr>
          <p:cNvPr id="11" name="Picture 7">
            <a:extLst>
              <a:ext uri="{FF2B5EF4-FFF2-40B4-BE49-F238E27FC236}">
                <a16:creationId xmlns:a16="http://schemas.microsoft.com/office/drawing/2014/main" id="{2B5791B4-FBEB-FD4A-995E-4CADCAF90BA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16200000">
            <a:off x="7016238" y="3601818"/>
            <a:ext cx="1846601" cy="197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61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060427" y="2459150"/>
            <a:ext cx="9478413" cy="1939700"/>
          </a:xfrm>
        </p:spPr>
        <p:txBody>
          <a:bodyPr>
            <a:normAutofit/>
          </a:bodyPr>
          <a:lstStyle/>
          <a:p>
            <a:r>
              <a:rPr lang="en-US" altLang="en-US" sz="4400" dirty="0">
                <a:solidFill>
                  <a:srgbClr val="990000"/>
                </a:solidFill>
                <a:ea typeface="MS PGothic" charset="-128"/>
              </a:rPr>
              <a:t>SVS Vascular Quality Initiative</a:t>
            </a:r>
          </a:p>
        </p:txBody>
      </p:sp>
      <p:sp>
        <p:nvSpPr>
          <p:cNvPr id="48133" name="Rectangle 4"/>
          <p:cNvSpPr>
            <a:spLocks noChangeArrowheads="1"/>
          </p:cNvSpPr>
          <p:nvPr/>
        </p:nvSpPr>
        <p:spPr bwMode="auto">
          <a:xfrm>
            <a:off x="487222" y="2387448"/>
            <a:ext cx="838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37931725" indent="-37474525">
              <a:defRPr sz="2400">
                <a:solidFill>
                  <a:schemeClr val="tx1"/>
                </a:solidFill>
                <a:latin typeface="Times" charset="0"/>
                <a:ea typeface="MS PGothic" charset="-128"/>
              </a:defRPr>
            </a:lvl2pPr>
            <a:lvl3pPr>
              <a:defRPr sz="2400">
                <a:solidFill>
                  <a:schemeClr val="tx1"/>
                </a:solidFill>
                <a:latin typeface="Times" charset="0"/>
                <a:ea typeface="MS PGothic" charset="-128"/>
              </a:defRPr>
            </a:lvl3pPr>
            <a:lvl4pPr>
              <a:defRPr sz="2400">
                <a:solidFill>
                  <a:schemeClr val="tx1"/>
                </a:solidFill>
                <a:latin typeface="Times" charset="0"/>
                <a:ea typeface="MS PGothic" charset="-128"/>
              </a:defRPr>
            </a:lvl4pPr>
            <a:lvl5pPr>
              <a:defRPr sz="2400">
                <a:solidFill>
                  <a:schemeClr val="tx1"/>
                </a:solidFill>
                <a:latin typeface="Times" charset="0"/>
                <a:ea typeface="MS PGothic" charset="-128"/>
              </a:defRPr>
            </a:lvl5pPr>
            <a:lvl6pPr marL="457200" eaLnBrk="0" fontAlgn="base" hangingPunct="0">
              <a:spcBef>
                <a:spcPct val="0"/>
              </a:spcBef>
              <a:spcAft>
                <a:spcPct val="0"/>
              </a:spcAft>
              <a:defRPr sz="2400">
                <a:solidFill>
                  <a:schemeClr val="tx1"/>
                </a:solidFill>
                <a:latin typeface="Times" charset="0"/>
                <a:ea typeface="MS PGothic" charset="-128"/>
              </a:defRPr>
            </a:lvl6pPr>
            <a:lvl7pPr marL="914400" eaLnBrk="0" fontAlgn="base" hangingPunct="0">
              <a:spcBef>
                <a:spcPct val="0"/>
              </a:spcBef>
              <a:spcAft>
                <a:spcPct val="0"/>
              </a:spcAft>
              <a:defRPr sz="2400">
                <a:solidFill>
                  <a:schemeClr val="tx1"/>
                </a:solidFill>
                <a:latin typeface="Times" charset="0"/>
                <a:ea typeface="MS PGothic" charset="-128"/>
              </a:defRPr>
            </a:lvl7pPr>
            <a:lvl8pPr marL="1371600" eaLnBrk="0" fontAlgn="base" hangingPunct="0">
              <a:spcBef>
                <a:spcPct val="0"/>
              </a:spcBef>
              <a:spcAft>
                <a:spcPct val="0"/>
              </a:spcAft>
              <a:defRPr sz="2400">
                <a:solidFill>
                  <a:schemeClr val="tx1"/>
                </a:solidFill>
                <a:latin typeface="Times" charset="0"/>
                <a:ea typeface="MS PGothic" charset="-128"/>
              </a:defRPr>
            </a:lvl8pPr>
            <a:lvl9pPr marL="1828800" eaLnBrk="0" fontAlgn="base" hangingPunct="0">
              <a:spcBef>
                <a:spcPct val="0"/>
              </a:spcBef>
              <a:spcAft>
                <a:spcPct val="0"/>
              </a:spcAft>
              <a:defRPr sz="2400">
                <a:solidFill>
                  <a:schemeClr val="tx1"/>
                </a:solidFill>
                <a:latin typeface="Times" charset="0"/>
                <a:ea typeface="MS PGothic" charset="-128"/>
              </a:defRPr>
            </a:lvl9pPr>
          </a:lstStyle>
          <a:p>
            <a:pPr eaLnBrk="1" hangingPunct="1"/>
            <a:r>
              <a:rPr lang="en-US" dirty="0">
                <a:solidFill>
                  <a:srgbClr val="002C77"/>
                </a:solidFill>
                <a:latin typeface="+mn-lt"/>
              </a:rPr>
              <a:t> </a:t>
            </a:r>
            <a:endParaRPr lang="en-US" altLang="en-US" sz="2800" dirty="0">
              <a:solidFill>
                <a:srgbClr val="002C77"/>
              </a:solidFill>
              <a:latin typeface="+mn-lt"/>
              <a:ea typeface="Arial Hebrew" charset="-79"/>
              <a:cs typeface="Arial Hebrew" charset="-79"/>
            </a:endParaRPr>
          </a:p>
          <a:p>
            <a:pPr marL="457200" indent="-457200">
              <a:buFont typeface="Wingdings" charset="2"/>
              <a:buChar char="Ø"/>
            </a:pPr>
            <a:endParaRPr lang="en-US" altLang="en-US" sz="2800" dirty="0">
              <a:solidFill>
                <a:srgbClr val="002C77"/>
              </a:solidFill>
              <a:latin typeface="+mn-lt"/>
              <a:ea typeface="Arial Hebrew" charset="-79"/>
              <a:cs typeface="Arial Hebrew" charset="-79"/>
            </a:endParaRPr>
          </a:p>
        </p:txBody>
      </p:sp>
      <p:pic>
        <p:nvPicPr>
          <p:cNvPr id="6" name="Picture 5">
            <a:extLst>
              <a:ext uri="{FF2B5EF4-FFF2-40B4-BE49-F238E27FC236}">
                <a16:creationId xmlns:a16="http://schemas.microsoft.com/office/drawing/2014/main" id="{043BA458-20BB-B245-A7B2-438C1896AEAD}"/>
              </a:ext>
            </a:extLst>
          </p:cNvPr>
          <p:cNvPicPr>
            <a:picLocks noChangeAspect="1"/>
          </p:cNvPicPr>
          <p:nvPr/>
        </p:nvPicPr>
        <p:blipFill>
          <a:blip r:embed="rId3"/>
          <a:stretch>
            <a:fillRect/>
          </a:stretch>
        </p:blipFill>
        <p:spPr>
          <a:xfrm>
            <a:off x="118492" y="126131"/>
            <a:ext cx="2419992" cy="1000303"/>
          </a:xfrm>
          <a:prstGeom prst="rect">
            <a:avLst/>
          </a:prstGeom>
        </p:spPr>
      </p:pic>
    </p:spTree>
    <p:extLst>
      <p:ext uri="{BB962C8B-B14F-4D97-AF65-F5344CB8AC3E}">
        <p14:creationId xmlns:p14="http://schemas.microsoft.com/office/powerpoint/2010/main" val="2947242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nvGraphicFramePr>
        <p:xfrm>
          <a:off x="1778724" y="2140715"/>
          <a:ext cx="2500188" cy="341127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320" y="2401066"/>
            <a:ext cx="4162595" cy="2432740"/>
          </a:xfrm>
          <a:prstGeom prst="rect">
            <a:avLst/>
          </a:prstGeom>
        </p:spPr>
      </p:pic>
      <p:sp>
        <p:nvSpPr>
          <p:cNvPr id="2" name="TextBox 11"/>
          <p:cNvSpPr txBox="1">
            <a:spLocks noChangeArrowheads="1"/>
          </p:cNvSpPr>
          <p:nvPr/>
        </p:nvSpPr>
        <p:spPr bwMode="auto">
          <a:xfrm>
            <a:off x="5077529" y="5059753"/>
            <a:ext cx="3184490" cy="648511"/>
          </a:xfrm>
          <a:prstGeom prst="rect">
            <a:avLst/>
          </a:prstGeom>
          <a:noFill/>
          <a:ln w="9525">
            <a:noFill/>
            <a:miter lim="800000"/>
            <a:headEnd/>
            <a:tailEnd/>
          </a:ln>
        </p:spPr>
        <p:txBody>
          <a:bodyPr>
            <a:spAutoFit/>
          </a:bodyPr>
          <a:lstStyle/>
          <a:p>
            <a:pPr algn="ctr">
              <a:defRPr/>
            </a:pPr>
            <a:r>
              <a:rPr lang="en-US" sz="1807" kern="0" dirty="0">
                <a:solidFill>
                  <a:sysClr val="windowText" lastClr="000000"/>
                </a:solidFill>
                <a:latin typeface="Calibri"/>
              </a:rPr>
              <a:t>571</a:t>
            </a:r>
            <a:r>
              <a:rPr lang="en-US" sz="1807" kern="0" dirty="0">
                <a:solidFill>
                  <a:srgbClr val="000000"/>
                </a:solidFill>
                <a:latin typeface="Calibri"/>
              </a:rPr>
              <a:t> Centers, </a:t>
            </a:r>
            <a:r>
              <a:rPr lang="en-US" dirty="0"/>
              <a:t>3,000 physicians, </a:t>
            </a:r>
            <a:r>
              <a:rPr lang="en-US" sz="1807" kern="0" dirty="0">
                <a:solidFill>
                  <a:srgbClr val="000000"/>
                </a:solidFill>
                <a:latin typeface="Calibri"/>
              </a:rPr>
              <a:t>46 States + Canada </a:t>
            </a:r>
          </a:p>
        </p:txBody>
      </p:sp>
      <p:sp>
        <p:nvSpPr>
          <p:cNvPr id="6" name="TextBox 5"/>
          <p:cNvSpPr txBox="1"/>
          <p:nvPr/>
        </p:nvSpPr>
        <p:spPr>
          <a:xfrm>
            <a:off x="4808192" y="1624085"/>
            <a:ext cx="4158386" cy="400110"/>
          </a:xfrm>
          <a:prstGeom prst="rect">
            <a:avLst/>
          </a:prstGeom>
          <a:noFill/>
        </p:spPr>
        <p:txBody>
          <a:bodyPr wrap="square" rtlCol="0">
            <a:spAutoFit/>
          </a:bodyPr>
          <a:lstStyle/>
          <a:p>
            <a:pPr>
              <a:defRPr/>
            </a:pPr>
            <a:r>
              <a:rPr lang="en-US" sz="2000" kern="0" dirty="0">
                <a:solidFill>
                  <a:sysClr val="windowText" lastClr="000000"/>
                </a:solidFill>
                <a:latin typeface="Calibri"/>
              </a:rPr>
              <a:t>Location of VQI Participating Centers</a:t>
            </a:r>
          </a:p>
        </p:txBody>
      </p:sp>
      <p:sp>
        <p:nvSpPr>
          <p:cNvPr id="9" name="TextBox 8"/>
          <p:cNvSpPr txBox="1"/>
          <p:nvPr/>
        </p:nvSpPr>
        <p:spPr>
          <a:xfrm>
            <a:off x="1060807" y="1624085"/>
            <a:ext cx="3648232" cy="400110"/>
          </a:xfrm>
          <a:prstGeom prst="rect">
            <a:avLst/>
          </a:prstGeom>
          <a:noFill/>
        </p:spPr>
        <p:txBody>
          <a:bodyPr wrap="square" rtlCol="0">
            <a:spAutoFit/>
          </a:bodyPr>
          <a:lstStyle/>
          <a:p>
            <a:pPr>
              <a:defRPr/>
            </a:pPr>
            <a:r>
              <a:rPr lang="en-US" sz="2000" kern="0" dirty="0">
                <a:solidFill>
                  <a:sysClr val="windowText" lastClr="000000"/>
                </a:solidFill>
              </a:rPr>
              <a:t>Number of Participating Centers</a:t>
            </a:r>
          </a:p>
        </p:txBody>
      </p:sp>
      <p:cxnSp>
        <p:nvCxnSpPr>
          <p:cNvPr id="5" name="Straight Arrow Connector 4"/>
          <p:cNvCxnSpPr/>
          <p:nvPr/>
        </p:nvCxnSpPr>
        <p:spPr>
          <a:xfrm>
            <a:off x="2471143" y="3676868"/>
            <a:ext cx="0" cy="338973"/>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37751" y="3333646"/>
            <a:ext cx="470811" cy="277768"/>
          </a:xfrm>
          <a:prstGeom prst="rect">
            <a:avLst/>
          </a:prstGeom>
          <a:solidFill>
            <a:schemeClr val="bg1"/>
          </a:solidFill>
          <a:ln>
            <a:solidFill>
              <a:schemeClr val="tx1"/>
            </a:solidFill>
          </a:ln>
        </p:spPr>
        <p:txBody>
          <a:bodyPr wrap="square" rtlCol="0">
            <a:spAutoFit/>
          </a:bodyPr>
          <a:lstStyle/>
          <a:p>
            <a:pPr algn="ctr">
              <a:defRPr/>
            </a:pPr>
            <a:r>
              <a:rPr lang="en-US" sz="1205" dirty="0">
                <a:solidFill>
                  <a:prstClr val="black"/>
                </a:solidFill>
                <a:latin typeface="Calibri"/>
              </a:rPr>
              <a:t>VQI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828" y="4255877"/>
            <a:ext cx="908729" cy="803876"/>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38EF6E2-5EF0-904E-8009-C9644B944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4530" y="1520990"/>
            <a:ext cx="4162595" cy="4606098"/>
          </a:xfrm>
          <a:prstGeom prst="rect">
            <a:avLst/>
          </a:prstGeom>
        </p:spPr>
      </p:pic>
      <p:sp>
        <p:nvSpPr>
          <p:cNvPr id="11" name="Title 1">
            <a:extLst>
              <a:ext uri="{FF2B5EF4-FFF2-40B4-BE49-F238E27FC236}">
                <a16:creationId xmlns:a16="http://schemas.microsoft.com/office/drawing/2014/main" id="{56331A98-821A-9E4F-9BDC-89CBEE0104D5}"/>
              </a:ext>
            </a:extLst>
          </p:cNvPr>
          <p:cNvSpPr txBox="1">
            <a:spLocks/>
          </p:cNvSpPr>
          <p:nvPr/>
        </p:nvSpPr>
        <p:spPr>
          <a:xfrm>
            <a:off x="-62602" y="367177"/>
            <a:ext cx="6732376" cy="889000"/>
          </a:xfrm>
          <a:prstGeom prst="rect">
            <a:avLst/>
          </a:prstGeom>
        </p:spPr>
        <p:txBody>
          <a:bodyPr>
            <a:normAutofit fontScale="97500"/>
          </a:bodyPr>
          <a:lstStyle>
            <a:lvl1pPr marL="185738" indent="0" algn="l" defTabSz="914400" rtl="0" eaLnBrk="1" latinLnBrk="0" hangingPunct="1">
              <a:spcBef>
                <a:spcPct val="0"/>
              </a:spcBef>
              <a:buNone/>
              <a:defRPr sz="3600" kern="1200">
                <a:solidFill>
                  <a:srgbClr val="C00000"/>
                </a:solidFill>
                <a:latin typeface="+mj-lt"/>
                <a:ea typeface="+mj-ea"/>
                <a:cs typeface="+mj-cs"/>
              </a:defRPr>
            </a:lvl1pPr>
          </a:lstStyle>
          <a:p>
            <a:r>
              <a:rPr lang="en-US" b="1">
                <a:solidFill>
                  <a:srgbClr val="990000"/>
                </a:solidFill>
              </a:rPr>
              <a:t>Vascular Quality Initiative (VQI)</a:t>
            </a:r>
            <a:endParaRPr lang="en-US" b="1" dirty="0">
              <a:solidFill>
                <a:srgbClr val="990000"/>
              </a:solidFill>
            </a:endParaRPr>
          </a:p>
        </p:txBody>
      </p:sp>
    </p:spTree>
    <p:extLst>
      <p:ext uri="{BB962C8B-B14F-4D97-AF65-F5344CB8AC3E}">
        <p14:creationId xmlns:p14="http://schemas.microsoft.com/office/powerpoint/2010/main" val="24793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810FC-1E59-DA4D-931B-8DF925041CCA}"/>
              </a:ext>
            </a:extLst>
          </p:cNvPr>
          <p:cNvPicPr>
            <a:picLocks noChangeAspect="1"/>
          </p:cNvPicPr>
          <p:nvPr/>
        </p:nvPicPr>
        <p:blipFill>
          <a:blip r:embed="rId2"/>
          <a:stretch>
            <a:fillRect/>
          </a:stretch>
        </p:blipFill>
        <p:spPr>
          <a:xfrm>
            <a:off x="0" y="1530502"/>
            <a:ext cx="9180513" cy="2573408"/>
          </a:xfrm>
          <a:prstGeom prst="rect">
            <a:avLst/>
          </a:prstGeom>
        </p:spPr>
      </p:pic>
      <p:pic>
        <p:nvPicPr>
          <p:cNvPr id="6" name="Picture 5">
            <a:extLst>
              <a:ext uri="{FF2B5EF4-FFF2-40B4-BE49-F238E27FC236}">
                <a16:creationId xmlns:a16="http://schemas.microsoft.com/office/drawing/2014/main" id="{1D7D008F-D8EB-1C4F-9A05-B8D4EAF648AF}"/>
              </a:ext>
            </a:extLst>
          </p:cNvPr>
          <p:cNvPicPr>
            <a:picLocks noChangeAspect="1"/>
          </p:cNvPicPr>
          <p:nvPr/>
        </p:nvPicPr>
        <p:blipFill>
          <a:blip r:embed="rId3"/>
          <a:stretch>
            <a:fillRect/>
          </a:stretch>
        </p:blipFill>
        <p:spPr>
          <a:xfrm>
            <a:off x="63558" y="1750990"/>
            <a:ext cx="9180513" cy="2590738"/>
          </a:xfrm>
          <a:prstGeom prst="rect">
            <a:avLst/>
          </a:prstGeom>
        </p:spPr>
      </p:pic>
      <p:sp>
        <p:nvSpPr>
          <p:cNvPr id="13" name="Title 2">
            <a:extLst>
              <a:ext uri="{FF2B5EF4-FFF2-40B4-BE49-F238E27FC236}">
                <a16:creationId xmlns:a16="http://schemas.microsoft.com/office/drawing/2014/main" id="{9E80E94F-737C-124B-9FF9-7BD5BD42EEF8}"/>
              </a:ext>
            </a:extLst>
          </p:cNvPr>
          <p:cNvSpPr>
            <a:spLocks noGrp="1"/>
          </p:cNvSpPr>
          <p:nvPr>
            <p:ph type="title"/>
          </p:nvPr>
        </p:nvSpPr>
        <p:spPr>
          <a:xfrm>
            <a:off x="63558" y="321206"/>
            <a:ext cx="6400857" cy="812800"/>
          </a:xfrm>
        </p:spPr>
        <p:txBody>
          <a:bodyPr/>
          <a:lstStyle/>
          <a:p>
            <a:r>
              <a:rPr lang="en-US" b="1" dirty="0">
                <a:solidFill>
                  <a:srgbClr val="990000"/>
                </a:solidFill>
              </a:rPr>
              <a:t>Some of Our VQI publications</a:t>
            </a:r>
          </a:p>
        </p:txBody>
      </p:sp>
      <p:pic>
        <p:nvPicPr>
          <p:cNvPr id="14" name="Picture 3">
            <a:extLst>
              <a:ext uri="{FF2B5EF4-FFF2-40B4-BE49-F238E27FC236}">
                <a16:creationId xmlns:a16="http://schemas.microsoft.com/office/drawing/2014/main" id="{C909B452-8171-5345-AD7D-65F061E5FA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00" y="1750990"/>
            <a:ext cx="85629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4CE696AF-A977-8043-835D-65F8BD44616C}"/>
              </a:ext>
            </a:extLst>
          </p:cNvPr>
          <p:cNvPicPr>
            <a:picLocks noChangeAspect="1"/>
          </p:cNvPicPr>
          <p:nvPr/>
        </p:nvPicPr>
        <p:blipFill>
          <a:blip r:embed="rId5"/>
          <a:stretch>
            <a:fillRect/>
          </a:stretch>
        </p:blipFill>
        <p:spPr>
          <a:xfrm>
            <a:off x="1" y="2050144"/>
            <a:ext cx="8962232" cy="3001210"/>
          </a:xfrm>
          <a:prstGeom prst="rect">
            <a:avLst/>
          </a:prstGeom>
        </p:spPr>
      </p:pic>
      <p:pic>
        <p:nvPicPr>
          <p:cNvPr id="16" name="Picture 1">
            <a:extLst>
              <a:ext uri="{FF2B5EF4-FFF2-40B4-BE49-F238E27FC236}">
                <a16:creationId xmlns:a16="http://schemas.microsoft.com/office/drawing/2014/main" id="{518BA835-A9A8-1B42-961A-0D0F33E72A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011" y="1410798"/>
            <a:ext cx="6709424" cy="418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B2695EB-FF86-1A44-8960-53DBCAF10A13}"/>
              </a:ext>
            </a:extLst>
          </p:cNvPr>
          <p:cNvPicPr>
            <a:picLocks noChangeAspect="1"/>
          </p:cNvPicPr>
          <p:nvPr/>
        </p:nvPicPr>
        <p:blipFill>
          <a:blip r:embed="rId7"/>
          <a:stretch>
            <a:fillRect/>
          </a:stretch>
        </p:blipFill>
        <p:spPr>
          <a:xfrm>
            <a:off x="0" y="2265688"/>
            <a:ext cx="9180513" cy="2570121"/>
          </a:xfrm>
          <a:prstGeom prst="rect">
            <a:avLst/>
          </a:prstGeom>
        </p:spPr>
      </p:pic>
      <p:pic>
        <p:nvPicPr>
          <p:cNvPr id="18" name="Picture 17">
            <a:extLst>
              <a:ext uri="{FF2B5EF4-FFF2-40B4-BE49-F238E27FC236}">
                <a16:creationId xmlns:a16="http://schemas.microsoft.com/office/drawing/2014/main" id="{E27C1E98-3CDE-2A44-B8BC-9F1287206619}"/>
              </a:ext>
            </a:extLst>
          </p:cNvPr>
          <p:cNvPicPr>
            <a:picLocks noChangeAspect="1"/>
          </p:cNvPicPr>
          <p:nvPr/>
        </p:nvPicPr>
        <p:blipFill>
          <a:blip r:embed="rId8"/>
          <a:stretch>
            <a:fillRect/>
          </a:stretch>
        </p:blipFill>
        <p:spPr>
          <a:xfrm>
            <a:off x="1" y="1767273"/>
            <a:ext cx="8174626" cy="2785767"/>
          </a:xfrm>
          <a:prstGeom prst="rect">
            <a:avLst/>
          </a:prstGeom>
        </p:spPr>
      </p:pic>
      <p:pic>
        <p:nvPicPr>
          <p:cNvPr id="20" name="Picture 19">
            <a:extLst>
              <a:ext uri="{FF2B5EF4-FFF2-40B4-BE49-F238E27FC236}">
                <a16:creationId xmlns:a16="http://schemas.microsoft.com/office/drawing/2014/main" id="{0A0BA3C9-5B1A-5644-AA20-DF23D4B8755F}"/>
              </a:ext>
            </a:extLst>
          </p:cNvPr>
          <p:cNvPicPr>
            <a:picLocks noChangeAspect="1"/>
          </p:cNvPicPr>
          <p:nvPr/>
        </p:nvPicPr>
        <p:blipFill>
          <a:blip r:embed="rId9"/>
          <a:stretch>
            <a:fillRect/>
          </a:stretch>
        </p:blipFill>
        <p:spPr>
          <a:xfrm>
            <a:off x="0" y="1772589"/>
            <a:ext cx="7902054" cy="3804275"/>
          </a:xfrm>
          <a:prstGeom prst="rect">
            <a:avLst/>
          </a:prstGeom>
        </p:spPr>
      </p:pic>
      <p:pic>
        <p:nvPicPr>
          <p:cNvPr id="19" name="Picture 18">
            <a:extLst>
              <a:ext uri="{FF2B5EF4-FFF2-40B4-BE49-F238E27FC236}">
                <a16:creationId xmlns:a16="http://schemas.microsoft.com/office/drawing/2014/main" id="{5D604E8B-6998-E344-A93B-B7BD27056AB5}"/>
              </a:ext>
            </a:extLst>
          </p:cNvPr>
          <p:cNvPicPr>
            <a:picLocks noChangeAspect="1"/>
          </p:cNvPicPr>
          <p:nvPr/>
        </p:nvPicPr>
        <p:blipFill>
          <a:blip r:embed="rId10"/>
          <a:stretch>
            <a:fillRect/>
          </a:stretch>
        </p:blipFill>
        <p:spPr>
          <a:xfrm>
            <a:off x="0" y="2416774"/>
            <a:ext cx="8024884" cy="2730141"/>
          </a:xfrm>
          <a:prstGeom prst="rect">
            <a:avLst/>
          </a:prstGeom>
        </p:spPr>
      </p:pic>
    </p:spTree>
    <p:extLst>
      <p:ext uri="{BB962C8B-B14F-4D97-AF65-F5344CB8AC3E}">
        <p14:creationId xmlns:p14="http://schemas.microsoft.com/office/powerpoint/2010/main" val="24332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87221" y="2387448"/>
            <a:ext cx="9478413" cy="1939700"/>
          </a:xfrm>
        </p:spPr>
        <p:txBody>
          <a:bodyPr>
            <a:normAutofit/>
          </a:bodyPr>
          <a:lstStyle/>
          <a:p>
            <a:r>
              <a:rPr lang="en-US" altLang="en-US" sz="4400" dirty="0">
                <a:solidFill>
                  <a:srgbClr val="990000"/>
                </a:solidFill>
                <a:ea typeface="MS PGothic" charset="-128"/>
              </a:rPr>
              <a:t>VQI TCAR Surveillance Project (TSP)</a:t>
            </a:r>
          </a:p>
        </p:txBody>
      </p:sp>
      <p:sp>
        <p:nvSpPr>
          <p:cNvPr id="48133" name="Rectangle 4"/>
          <p:cNvSpPr>
            <a:spLocks noChangeArrowheads="1"/>
          </p:cNvSpPr>
          <p:nvPr/>
        </p:nvSpPr>
        <p:spPr bwMode="auto">
          <a:xfrm>
            <a:off x="487222" y="2387448"/>
            <a:ext cx="838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37931725" indent="-37474525">
              <a:defRPr sz="2400">
                <a:solidFill>
                  <a:schemeClr val="tx1"/>
                </a:solidFill>
                <a:latin typeface="Times" charset="0"/>
                <a:ea typeface="MS PGothic" charset="-128"/>
              </a:defRPr>
            </a:lvl2pPr>
            <a:lvl3pPr>
              <a:defRPr sz="2400">
                <a:solidFill>
                  <a:schemeClr val="tx1"/>
                </a:solidFill>
                <a:latin typeface="Times" charset="0"/>
                <a:ea typeface="MS PGothic" charset="-128"/>
              </a:defRPr>
            </a:lvl3pPr>
            <a:lvl4pPr>
              <a:defRPr sz="2400">
                <a:solidFill>
                  <a:schemeClr val="tx1"/>
                </a:solidFill>
                <a:latin typeface="Times" charset="0"/>
                <a:ea typeface="MS PGothic" charset="-128"/>
              </a:defRPr>
            </a:lvl4pPr>
            <a:lvl5pPr>
              <a:defRPr sz="2400">
                <a:solidFill>
                  <a:schemeClr val="tx1"/>
                </a:solidFill>
                <a:latin typeface="Times" charset="0"/>
                <a:ea typeface="MS PGothic" charset="-128"/>
              </a:defRPr>
            </a:lvl5pPr>
            <a:lvl6pPr marL="457200" eaLnBrk="0" fontAlgn="base" hangingPunct="0">
              <a:spcBef>
                <a:spcPct val="0"/>
              </a:spcBef>
              <a:spcAft>
                <a:spcPct val="0"/>
              </a:spcAft>
              <a:defRPr sz="2400">
                <a:solidFill>
                  <a:schemeClr val="tx1"/>
                </a:solidFill>
                <a:latin typeface="Times" charset="0"/>
                <a:ea typeface="MS PGothic" charset="-128"/>
              </a:defRPr>
            </a:lvl6pPr>
            <a:lvl7pPr marL="914400" eaLnBrk="0" fontAlgn="base" hangingPunct="0">
              <a:spcBef>
                <a:spcPct val="0"/>
              </a:spcBef>
              <a:spcAft>
                <a:spcPct val="0"/>
              </a:spcAft>
              <a:defRPr sz="2400">
                <a:solidFill>
                  <a:schemeClr val="tx1"/>
                </a:solidFill>
                <a:latin typeface="Times" charset="0"/>
                <a:ea typeface="MS PGothic" charset="-128"/>
              </a:defRPr>
            </a:lvl7pPr>
            <a:lvl8pPr marL="1371600" eaLnBrk="0" fontAlgn="base" hangingPunct="0">
              <a:spcBef>
                <a:spcPct val="0"/>
              </a:spcBef>
              <a:spcAft>
                <a:spcPct val="0"/>
              </a:spcAft>
              <a:defRPr sz="2400">
                <a:solidFill>
                  <a:schemeClr val="tx1"/>
                </a:solidFill>
                <a:latin typeface="Times" charset="0"/>
                <a:ea typeface="MS PGothic" charset="-128"/>
              </a:defRPr>
            </a:lvl8pPr>
            <a:lvl9pPr marL="1828800" eaLnBrk="0" fontAlgn="base" hangingPunct="0">
              <a:spcBef>
                <a:spcPct val="0"/>
              </a:spcBef>
              <a:spcAft>
                <a:spcPct val="0"/>
              </a:spcAft>
              <a:defRPr sz="2400">
                <a:solidFill>
                  <a:schemeClr val="tx1"/>
                </a:solidFill>
                <a:latin typeface="Times" charset="0"/>
                <a:ea typeface="MS PGothic" charset="-128"/>
              </a:defRPr>
            </a:lvl9pPr>
          </a:lstStyle>
          <a:p>
            <a:pPr eaLnBrk="1" hangingPunct="1"/>
            <a:r>
              <a:rPr lang="en-US" dirty="0">
                <a:solidFill>
                  <a:srgbClr val="002C77"/>
                </a:solidFill>
                <a:latin typeface="+mn-lt"/>
              </a:rPr>
              <a:t> </a:t>
            </a:r>
            <a:endParaRPr lang="en-US" altLang="en-US" sz="2800" dirty="0">
              <a:solidFill>
                <a:srgbClr val="002C77"/>
              </a:solidFill>
              <a:latin typeface="+mn-lt"/>
              <a:ea typeface="Arial Hebrew" charset="-79"/>
              <a:cs typeface="Arial Hebrew" charset="-79"/>
            </a:endParaRPr>
          </a:p>
          <a:p>
            <a:pPr marL="457200" indent="-457200">
              <a:buFont typeface="Wingdings" charset="2"/>
              <a:buChar char="Ø"/>
            </a:pPr>
            <a:endParaRPr lang="en-US" altLang="en-US" sz="2800" dirty="0">
              <a:solidFill>
                <a:srgbClr val="002C77"/>
              </a:solidFill>
              <a:latin typeface="+mn-lt"/>
              <a:ea typeface="Arial Hebrew" charset="-79"/>
              <a:cs typeface="Arial Hebrew" charset="-79"/>
            </a:endParaRPr>
          </a:p>
        </p:txBody>
      </p:sp>
      <p:pic>
        <p:nvPicPr>
          <p:cNvPr id="6" name="Picture 5">
            <a:extLst>
              <a:ext uri="{FF2B5EF4-FFF2-40B4-BE49-F238E27FC236}">
                <a16:creationId xmlns:a16="http://schemas.microsoft.com/office/drawing/2014/main" id="{043BA458-20BB-B245-A7B2-438C1896AEAD}"/>
              </a:ext>
            </a:extLst>
          </p:cNvPr>
          <p:cNvPicPr>
            <a:picLocks noChangeAspect="1"/>
          </p:cNvPicPr>
          <p:nvPr/>
        </p:nvPicPr>
        <p:blipFill>
          <a:blip r:embed="rId3"/>
          <a:stretch>
            <a:fillRect/>
          </a:stretch>
        </p:blipFill>
        <p:spPr>
          <a:xfrm>
            <a:off x="118492" y="126131"/>
            <a:ext cx="2419992" cy="1000303"/>
          </a:xfrm>
          <a:prstGeom prst="rect">
            <a:avLst/>
          </a:prstGeom>
        </p:spPr>
      </p:pic>
    </p:spTree>
    <p:extLst>
      <p:ext uri="{BB962C8B-B14F-4D97-AF65-F5344CB8AC3E}">
        <p14:creationId xmlns:p14="http://schemas.microsoft.com/office/powerpoint/2010/main" val="216416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1C0E-25D0-B04F-8619-950D1DDF7891}"/>
              </a:ext>
            </a:extLst>
          </p:cNvPr>
          <p:cNvSpPr>
            <a:spLocks noGrp="1"/>
          </p:cNvSpPr>
          <p:nvPr>
            <p:ph type="title"/>
          </p:nvPr>
        </p:nvSpPr>
        <p:spPr>
          <a:xfrm>
            <a:off x="-369369" y="178904"/>
            <a:ext cx="5590726" cy="1143000"/>
          </a:xfrm>
        </p:spPr>
        <p:txBody>
          <a:bodyPr>
            <a:normAutofit/>
          </a:bodyPr>
          <a:lstStyle/>
          <a:p>
            <a:pPr algn="ctr"/>
            <a:r>
              <a:rPr lang="en-US" sz="4000" dirty="0">
                <a:solidFill>
                  <a:srgbClr val="990000"/>
                </a:solidFill>
                <a:latin typeface="Arial" panose="020B0604020202020204" pitchFamily="34" charset="0"/>
                <a:cs typeface="Arial" panose="020B0604020202020204" pitchFamily="34" charset="0"/>
              </a:rPr>
              <a:t>Objectives of TSP</a:t>
            </a:r>
          </a:p>
        </p:txBody>
      </p:sp>
      <p:sp>
        <p:nvSpPr>
          <p:cNvPr id="3" name="Content Placeholder 2">
            <a:extLst>
              <a:ext uri="{FF2B5EF4-FFF2-40B4-BE49-F238E27FC236}">
                <a16:creationId xmlns:a16="http://schemas.microsoft.com/office/drawing/2014/main" id="{CF6225EE-0B4B-7149-A5BD-E5D55A0B44FE}"/>
              </a:ext>
            </a:extLst>
          </p:cNvPr>
          <p:cNvSpPr>
            <a:spLocks noGrp="1"/>
          </p:cNvSpPr>
          <p:nvPr>
            <p:ph idx="1"/>
          </p:nvPr>
        </p:nvSpPr>
        <p:spPr>
          <a:xfrm>
            <a:off x="614604" y="1818861"/>
            <a:ext cx="8229600" cy="3177209"/>
          </a:xfrm>
        </p:spPr>
        <p:txBody>
          <a:bodyPr>
            <a:noAutofit/>
          </a:bodyPr>
          <a:lstStyle/>
          <a:p>
            <a:pPr>
              <a:buFont typeface="Wingdings" pitchFamily="2" charset="2"/>
              <a:buChar char="Ø"/>
            </a:pPr>
            <a:r>
              <a:rPr lang="en-US" sz="2400" dirty="0">
                <a:latin typeface="Arial" panose="020B0604020202020204" pitchFamily="34" charset="0"/>
                <a:cs typeface="Arial" panose="020B0604020202020204" pitchFamily="34" charset="0"/>
              </a:rPr>
              <a:t>Monitor the safety and effectiveness of stents placed directly into the carotid artery while reversing blood flow within the carotid artery to reduce stroke risk. </a:t>
            </a:r>
          </a:p>
          <a:p>
            <a:pPr marL="0" indent="0">
              <a:buNone/>
            </a:pPr>
            <a:endParaRPr lang="en-US" sz="2400" dirty="0">
              <a:latin typeface="Arial" panose="020B0604020202020204" pitchFamily="34" charset="0"/>
              <a:cs typeface="Arial" panose="020B0604020202020204" pitchFamily="34" charset="0"/>
            </a:endParaRPr>
          </a:p>
          <a:p>
            <a:pPr>
              <a:buFont typeface="Wingdings" pitchFamily="2" charset="2"/>
              <a:buChar char="Ø"/>
            </a:pPr>
            <a:r>
              <a:rPr lang="en-US" sz="2400" dirty="0">
                <a:latin typeface="Arial" panose="020B0604020202020204" pitchFamily="34" charset="0"/>
                <a:cs typeface="Arial" panose="020B0604020202020204" pitchFamily="34" charset="0"/>
              </a:rPr>
              <a:t>Compare this less-invasive surgical procedure with standard carotid endarterectomy in centers that participate in the Society for Vascular Surgery Vascular Quality Initiative.</a:t>
            </a:r>
          </a:p>
        </p:txBody>
      </p:sp>
      <p:sp>
        <p:nvSpPr>
          <p:cNvPr id="4" name="TextBox 3">
            <a:extLst>
              <a:ext uri="{FF2B5EF4-FFF2-40B4-BE49-F238E27FC236}">
                <a16:creationId xmlns:a16="http://schemas.microsoft.com/office/drawing/2014/main" id="{12765B91-34E8-674D-8252-A30A072DA5F8}"/>
              </a:ext>
            </a:extLst>
          </p:cNvPr>
          <p:cNvSpPr txBox="1"/>
          <p:nvPr/>
        </p:nvSpPr>
        <p:spPr>
          <a:xfrm>
            <a:off x="2967273" y="5493027"/>
            <a:ext cx="5461109" cy="461665"/>
          </a:xfrm>
          <a:prstGeom prst="rect">
            <a:avLst/>
          </a:prstGeom>
          <a:noFill/>
          <a:ln w="22225">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Provide “</a:t>
            </a:r>
            <a:r>
              <a:rPr lang="en-US" sz="2400" b="1" dirty="0">
                <a:latin typeface="Arial" panose="020B0604020202020204" pitchFamily="34" charset="0"/>
                <a:cs typeface="Arial" panose="020B0604020202020204" pitchFamily="34" charset="0"/>
              </a:rPr>
              <a:t>REAL-WORLD</a:t>
            </a:r>
            <a:r>
              <a:rPr lang="en-US" sz="2400" dirty="0">
                <a:latin typeface="Arial" panose="020B0604020202020204" pitchFamily="34" charset="0"/>
                <a:cs typeface="Arial" panose="020B0604020202020204" pitchFamily="34" charset="0"/>
              </a:rPr>
              <a:t>” Outcomes</a:t>
            </a:r>
          </a:p>
        </p:txBody>
      </p:sp>
    </p:spTree>
    <p:extLst>
      <p:ext uri="{BB962C8B-B14F-4D97-AF65-F5344CB8AC3E}">
        <p14:creationId xmlns:p14="http://schemas.microsoft.com/office/powerpoint/2010/main" val="34948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6431B-E8BA-924A-A835-37A3D30C2D76}"/>
              </a:ext>
            </a:extLst>
          </p:cNvPr>
          <p:cNvPicPr>
            <a:picLocks noChangeAspect="1"/>
          </p:cNvPicPr>
          <p:nvPr/>
        </p:nvPicPr>
        <p:blipFill>
          <a:blip r:embed="rId2"/>
          <a:stretch>
            <a:fillRect/>
          </a:stretch>
        </p:blipFill>
        <p:spPr>
          <a:xfrm>
            <a:off x="489098" y="1948701"/>
            <a:ext cx="8284946" cy="3373925"/>
          </a:xfrm>
          <a:prstGeom prst="rect">
            <a:avLst/>
          </a:prstGeom>
        </p:spPr>
      </p:pic>
      <p:pic>
        <p:nvPicPr>
          <p:cNvPr id="9" name="Picture 8">
            <a:extLst>
              <a:ext uri="{FF2B5EF4-FFF2-40B4-BE49-F238E27FC236}">
                <a16:creationId xmlns:a16="http://schemas.microsoft.com/office/drawing/2014/main" id="{7C188C8C-2192-244F-83DE-18FB37E34FA4}"/>
              </a:ext>
            </a:extLst>
          </p:cNvPr>
          <p:cNvPicPr>
            <a:picLocks noChangeAspect="1"/>
          </p:cNvPicPr>
          <p:nvPr/>
        </p:nvPicPr>
        <p:blipFill>
          <a:blip r:embed="rId3"/>
          <a:stretch>
            <a:fillRect/>
          </a:stretch>
        </p:blipFill>
        <p:spPr>
          <a:xfrm>
            <a:off x="165686" y="151924"/>
            <a:ext cx="3041340" cy="914875"/>
          </a:xfrm>
          <a:prstGeom prst="rect">
            <a:avLst/>
          </a:prstGeom>
        </p:spPr>
      </p:pic>
    </p:spTree>
    <p:extLst>
      <p:ext uri="{BB962C8B-B14F-4D97-AF65-F5344CB8AC3E}">
        <p14:creationId xmlns:p14="http://schemas.microsoft.com/office/powerpoint/2010/main" val="56118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0C6238-0B8D-4C41-BD6D-0755C33A8B8A}"/>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7C188C8C-2192-244F-83DE-18FB37E34FA4}"/>
              </a:ext>
            </a:extLst>
          </p:cNvPr>
          <p:cNvPicPr>
            <a:picLocks noChangeAspect="1"/>
          </p:cNvPicPr>
          <p:nvPr/>
        </p:nvPicPr>
        <p:blipFill>
          <a:blip r:embed="rId2"/>
          <a:stretch>
            <a:fillRect/>
          </a:stretch>
        </p:blipFill>
        <p:spPr>
          <a:xfrm>
            <a:off x="165686" y="151924"/>
            <a:ext cx="3041340" cy="914875"/>
          </a:xfrm>
          <a:prstGeom prst="rect">
            <a:avLst/>
          </a:prstGeom>
        </p:spPr>
      </p:pic>
      <p:pic>
        <p:nvPicPr>
          <p:cNvPr id="2" name="Picture 1">
            <a:extLst>
              <a:ext uri="{FF2B5EF4-FFF2-40B4-BE49-F238E27FC236}">
                <a16:creationId xmlns:a16="http://schemas.microsoft.com/office/drawing/2014/main" id="{9F6584AB-D60B-0A45-94A0-FAF192A24A02}"/>
              </a:ext>
            </a:extLst>
          </p:cNvPr>
          <p:cNvPicPr>
            <a:picLocks noChangeAspect="1"/>
          </p:cNvPicPr>
          <p:nvPr/>
        </p:nvPicPr>
        <p:blipFill>
          <a:blip r:embed="rId3"/>
          <a:stretch>
            <a:fillRect/>
          </a:stretch>
        </p:blipFill>
        <p:spPr>
          <a:xfrm>
            <a:off x="165686" y="1555512"/>
            <a:ext cx="8491529" cy="4103166"/>
          </a:xfrm>
          <a:prstGeom prst="rect">
            <a:avLst/>
          </a:prstGeom>
        </p:spPr>
      </p:pic>
    </p:spTree>
    <p:extLst>
      <p:ext uri="{BB962C8B-B14F-4D97-AF65-F5344CB8AC3E}">
        <p14:creationId xmlns:p14="http://schemas.microsoft.com/office/powerpoint/2010/main" val="205033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C8472-6559-1148-AD3F-26B0F2396F60}"/>
              </a:ext>
            </a:extLst>
          </p:cNvPr>
          <p:cNvSpPr>
            <a:spLocks noGrp="1"/>
          </p:cNvSpPr>
          <p:nvPr>
            <p:ph type="title"/>
          </p:nvPr>
        </p:nvSpPr>
        <p:spPr>
          <a:xfrm>
            <a:off x="0" y="245091"/>
            <a:ext cx="6400858" cy="812800"/>
          </a:xfrm>
        </p:spPr>
        <p:txBody>
          <a:bodyPr>
            <a:normAutofit fontScale="90000"/>
          </a:bodyPr>
          <a:lstStyle/>
          <a:p>
            <a:r>
              <a:rPr lang="en-US" sz="5300" dirty="0">
                <a:solidFill>
                  <a:srgbClr val="990000"/>
                </a:solidFill>
              </a:rPr>
              <a:t>Stroke</a:t>
            </a:r>
            <a:endParaRPr lang="en-US" dirty="0">
              <a:solidFill>
                <a:srgbClr val="990000"/>
              </a:solidFill>
            </a:endParaRPr>
          </a:p>
        </p:txBody>
      </p:sp>
      <p:sp>
        <p:nvSpPr>
          <p:cNvPr id="3" name="Content Placeholder 2">
            <a:extLst>
              <a:ext uri="{FF2B5EF4-FFF2-40B4-BE49-F238E27FC236}">
                <a16:creationId xmlns:a16="http://schemas.microsoft.com/office/drawing/2014/main" id="{5167253D-4B4C-E848-9A0D-D0232C3C5AE0}"/>
              </a:ext>
            </a:extLst>
          </p:cNvPr>
          <p:cNvSpPr>
            <a:spLocks noGrp="1"/>
          </p:cNvSpPr>
          <p:nvPr>
            <p:ph idx="1"/>
          </p:nvPr>
        </p:nvSpPr>
        <p:spPr>
          <a:xfrm>
            <a:off x="331519" y="1801505"/>
            <a:ext cx="8848994" cy="3862316"/>
          </a:xfrm>
        </p:spPr>
        <p:txBody>
          <a:bodyPr>
            <a:normAutofit/>
          </a:bodyPr>
          <a:lstStyle/>
          <a:p>
            <a:r>
              <a:rPr lang="en-US" sz="2400" dirty="0"/>
              <a:t>Stroke kills about </a:t>
            </a:r>
            <a:r>
              <a:rPr lang="en-US" sz="2400" b="1" dirty="0"/>
              <a:t>140,000</a:t>
            </a:r>
            <a:r>
              <a:rPr lang="en-US" sz="2400" dirty="0"/>
              <a:t> Americans each year—that’s </a:t>
            </a:r>
            <a:r>
              <a:rPr lang="en-US" sz="2400" b="1" dirty="0"/>
              <a:t>1 out of every 20 deaths</a:t>
            </a:r>
          </a:p>
          <a:p>
            <a:r>
              <a:rPr lang="en-US" sz="2400" dirty="0"/>
              <a:t>Someone in the United States has a stroke every </a:t>
            </a:r>
            <a:r>
              <a:rPr lang="en-US" sz="2400" b="1" dirty="0"/>
              <a:t>40 seconds</a:t>
            </a:r>
            <a:r>
              <a:rPr lang="en-US" sz="2400" dirty="0"/>
              <a:t>. </a:t>
            </a:r>
          </a:p>
          <a:p>
            <a:r>
              <a:rPr lang="en-US" sz="2400" dirty="0"/>
              <a:t>Every </a:t>
            </a:r>
            <a:r>
              <a:rPr lang="en-US" sz="2400" b="1" dirty="0"/>
              <a:t>4 minutes</a:t>
            </a:r>
            <a:r>
              <a:rPr lang="en-US" sz="2400" dirty="0"/>
              <a:t>, someone dies of stroke.</a:t>
            </a:r>
          </a:p>
          <a:p>
            <a:r>
              <a:rPr lang="en-US" sz="2400" dirty="0"/>
              <a:t>About </a:t>
            </a:r>
            <a:r>
              <a:rPr lang="en-US" sz="2400" b="1" dirty="0"/>
              <a:t>87%</a:t>
            </a:r>
            <a:r>
              <a:rPr lang="en-US" sz="2400" dirty="0"/>
              <a:t> of all strokes are ischemic strokes.</a:t>
            </a:r>
          </a:p>
          <a:p>
            <a:r>
              <a:rPr lang="en-US" sz="2400" dirty="0"/>
              <a:t>Stroke costs the United States an estimated </a:t>
            </a:r>
            <a:r>
              <a:rPr lang="en-US" sz="2400" b="1" dirty="0"/>
              <a:t>$34 billion</a:t>
            </a:r>
            <a:r>
              <a:rPr lang="en-US" sz="2400" dirty="0"/>
              <a:t> each year.</a:t>
            </a:r>
          </a:p>
        </p:txBody>
      </p:sp>
      <p:sp>
        <p:nvSpPr>
          <p:cNvPr id="7" name="Rectangle 6">
            <a:extLst>
              <a:ext uri="{FF2B5EF4-FFF2-40B4-BE49-F238E27FC236}">
                <a16:creationId xmlns:a16="http://schemas.microsoft.com/office/drawing/2014/main" id="{6FDD3F8F-3980-C448-83B0-66502A88B27A}"/>
              </a:ext>
            </a:extLst>
          </p:cNvPr>
          <p:cNvSpPr/>
          <p:nvPr/>
        </p:nvSpPr>
        <p:spPr>
          <a:xfrm>
            <a:off x="3805996" y="5788448"/>
            <a:ext cx="5374517" cy="707886"/>
          </a:xfrm>
          <a:prstGeom prst="rect">
            <a:avLst/>
          </a:prstGeom>
        </p:spPr>
        <p:txBody>
          <a:bodyPr wrap="square">
            <a:spAutoFit/>
          </a:bodyPr>
          <a:lstStyle/>
          <a:p>
            <a:pPr>
              <a:buFont typeface="+mj-lt"/>
              <a:buAutoNum type="arabicPeriod"/>
            </a:pPr>
            <a:r>
              <a:rPr lang="en-US" sz="1000" dirty="0">
                <a:solidFill>
                  <a:srgbClr val="000000"/>
                </a:solidFill>
              </a:rPr>
              <a:t>Vital Signs: Recent trends in stroke death rates – United States, 2000-2015. MMWR 2017;66.</a:t>
            </a:r>
          </a:p>
          <a:p>
            <a:pPr>
              <a:buFont typeface="+mj-lt"/>
              <a:buAutoNum type="arabicPeriod"/>
            </a:pPr>
            <a:r>
              <a:rPr lang="en-US" sz="1000" dirty="0">
                <a:solidFill>
                  <a:srgbClr val="000000"/>
                </a:solidFill>
              </a:rPr>
              <a:t>Benjamin EJ, Blaha MJ, </a:t>
            </a:r>
            <a:r>
              <a:rPr lang="en-US" sz="1000" dirty="0" err="1">
                <a:solidFill>
                  <a:srgbClr val="000000"/>
                </a:solidFill>
              </a:rPr>
              <a:t>Chiuve</a:t>
            </a:r>
            <a:r>
              <a:rPr lang="en-US" sz="1000" dirty="0">
                <a:solidFill>
                  <a:srgbClr val="000000"/>
                </a:solidFill>
              </a:rPr>
              <a:t> SE, et al. on behalf of the American Heart Association Statistics Committee and Stroke Statistics Subcommittee. Heart disease and stroke statistics—2017 update: a report from the American Heart Association. </a:t>
            </a:r>
            <a:r>
              <a:rPr lang="en-US" sz="1000" i="1" dirty="0">
                <a:solidFill>
                  <a:srgbClr val="000000"/>
                </a:solidFill>
              </a:rPr>
              <a:t>Circulation</a:t>
            </a:r>
            <a:r>
              <a:rPr lang="en-US" sz="1000" dirty="0">
                <a:solidFill>
                  <a:srgbClr val="000000"/>
                </a:solidFill>
              </a:rPr>
              <a:t>. 2017;135:e229-e445.</a:t>
            </a:r>
            <a:endParaRPr lang="en-US" sz="1000" b="0" i="0" u="none" strike="noStrike" dirty="0">
              <a:solidFill>
                <a:srgbClr val="000000"/>
              </a:solidFill>
              <a:effectLst/>
            </a:endParaRPr>
          </a:p>
        </p:txBody>
      </p:sp>
    </p:spTree>
    <p:extLst>
      <p:ext uri="{BB962C8B-B14F-4D97-AF65-F5344CB8AC3E}">
        <p14:creationId xmlns:p14="http://schemas.microsoft.com/office/powerpoint/2010/main" val="414785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429" y="961737"/>
            <a:ext cx="7229654" cy="1118875"/>
          </a:xfrm>
        </p:spPr>
        <p:txBody>
          <a:bodyPr/>
          <a:lstStyle/>
          <a:p>
            <a:pPr algn="ctr"/>
            <a:r>
              <a:rPr lang="en-US" b="1" dirty="0"/>
              <a:t>Outcomes</a:t>
            </a:r>
          </a:p>
        </p:txBody>
      </p:sp>
      <p:pic>
        <p:nvPicPr>
          <p:cNvPr id="4" name="Content Placeholder 3"/>
          <p:cNvPicPr>
            <a:picLocks noGrp="1" noChangeAspect="1"/>
          </p:cNvPicPr>
          <p:nvPr>
            <p:ph idx="1"/>
          </p:nvPr>
        </p:nvPicPr>
        <p:blipFill>
          <a:blip r:embed="rId2"/>
          <a:stretch>
            <a:fillRect/>
          </a:stretch>
        </p:blipFill>
        <p:spPr>
          <a:xfrm>
            <a:off x="975429" y="2647222"/>
            <a:ext cx="6386468" cy="2782843"/>
          </a:xfrm>
          <a:prstGeom prst="rect">
            <a:avLst/>
          </a:prstGeom>
        </p:spPr>
      </p:pic>
      <p:pic>
        <p:nvPicPr>
          <p:cNvPr id="5" name="Picture 4"/>
          <p:cNvPicPr>
            <a:picLocks noChangeAspect="1"/>
          </p:cNvPicPr>
          <p:nvPr/>
        </p:nvPicPr>
        <p:blipFill>
          <a:blip r:embed="rId3"/>
          <a:stretch>
            <a:fillRect/>
          </a:stretch>
        </p:blipFill>
        <p:spPr>
          <a:xfrm>
            <a:off x="1032808" y="1908478"/>
            <a:ext cx="3206007" cy="760261"/>
          </a:xfrm>
          <a:prstGeom prst="rect">
            <a:avLst/>
          </a:prstGeom>
        </p:spPr>
      </p:pic>
      <p:sp>
        <p:nvSpPr>
          <p:cNvPr id="6" name="Rectangle 5"/>
          <p:cNvSpPr/>
          <p:nvPr/>
        </p:nvSpPr>
        <p:spPr>
          <a:xfrm>
            <a:off x="688538" y="5617038"/>
            <a:ext cx="8606730" cy="416781"/>
          </a:xfrm>
          <a:prstGeom prst="rect">
            <a:avLst/>
          </a:prstGeom>
        </p:spPr>
        <p:txBody>
          <a:bodyPr wrap="square">
            <a:spAutoFit/>
          </a:bodyPr>
          <a:lstStyle/>
          <a:p>
            <a:r>
              <a:rPr lang="en-US" sz="1054" dirty="0">
                <a:hlinkClick r:id="rId4"/>
              </a:rPr>
              <a:t>https://clinicaltrials.gov/ct2/show/NCT02850588?term=TCAR+%2C+Surveillance&amp;rank=1</a:t>
            </a:r>
            <a:endParaRPr lang="en-US" sz="1054" dirty="0"/>
          </a:p>
          <a:p>
            <a:endParaRPr lang="en-US" sz="1054" dirty="0"/>
          </a:p>
        </p:txBody>
      </p:sp>
    </p:spTree>
    <p:extLst>
      <p:ext uri="{BB962C8B-B14F-4D97-AF65-F5344CB8AC3E}">
        <p14:creationId xmlns:p14="http://schemas.microsoft.com/office/powerpoint/2010/main" val="2992481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88C8C-2192-244F-83DE-18FB37E34FA4}"/>
              </a:ext>
            </a:extLst>
          </p:cNvPr>
          <p:cNvPicPr>
            <a:picLocks noChangeAspect="1"/>
          </p:cNvPicPr>
          <p:nvPr/>
        </p:nvPicPr>
        <p:blipFill>
          <a:blip r:embed="rId2"/>
          <a:stretch>
            <a:fillRect/>
          </a:stretch>
        </p:blipFill>
        <p:spPr>
          <a:xfrm>
            <a:off x="165686" y="151924"/>
            <a:ext cx="3041340" cy="914875"/>
          </a:xfrm>
          <a:prstGeom prst="rect">
            <a:avLst/>
          </a:prstGeom>
        </p:spPr>
      </p:pic>
      <p:pic>
        <p:nvPicPr>
          <p:cNvPr id="10" name="Picture 9">
            <a:extLst>
              <a:ext uri="{FF2B5EF4-FFF2-40B4-BE49-F238E27FC236}">
                <a16:creationId xmlns:a16="http://schemas.microsoft.com/office/drawing/2014/main" id="{E3AE08EB-5F2F-954B-9562-6A67F42C1CC7}"/>
              </a:ext>
            </a:extLst>
          </p:cNvPr>
          <p:cNvPicPr>
            <a:picLocks noChangeAspect="1"/>
          </p:cNvPicPr>
          <p:nvPr/>
        </p:nvPicPr>
        <p:blipFill>
          <a:blip r:embed="rId3"/>
          <a:stretch>
            <a:fillRect/>
          </a:stretch>
        </p:blipFill>
        <p:spPr>
          <a:xfrm>
            <a:off x="882502" y="1508716"/>
            <a:ext cx="7102549" cy="4003072"/>
          </a:xfrm>
          <a:prstGeom prst="rect">
            <a:avLst/>
          </a:prstGeom>
        </p:spPr>
      </p:pic>
      <p:pic>
        <p:nvPicPr>
          <p:cNvPr id="11" name="Picture 10">
            <a:extLst>
              <a:ext uri="{FF2B5EF4-FFF2-40B4-BE49-F238E27FC236}">
                <a16:creationId xmlns:a16="http://schemas.microsoft.com/office/drawing/2014/main" id="{04E5125E-4E07-E945-947A-C06C9F92DE81}"/>
              </a:ext>
            </a:extLst>
          </p:cNvPr>
          <p:cNvPicPr>
            <a:picLocks noChangeAspect="1"/>
          </p:cNvPicPr>
          <p:nvPr/>
        </p:nvPicPr>
        <p:blipFill>
          <a:blip r:embed="rId4"/>
          <a:stretch>
            <a:fillRect/>
          </a:stretch>
        </p:blipFill>
        <p:spPr>
          <a:xfrm>
            <a:off x="882502" y="5511788"/>
            <a:ext cx="9084819" cy="412128"/>
          </a:xfrm>
          <a:prstGeom prst="rect">
            <a:avLst/>
          </a:prstGeom>
        </p:spPr>
      </p:pic>
      <p:sp>
        <p:nvSpPr>
          <p:cNvPr id="12" name="Rectangle 11">
            <a:extLst>
              <a:ext uri="{FF2B5EF4-FFF2-40B4-BE49-F238E27FC236}">
                <a16:creationId xmlns:a16="http://schemas.microsoft.com/office/drawing/2014/main" id="{A7B21AA1-B722-3B44-8B8E-027762A9B4A7}"/>
              </a:ext>
            </a:extLst>
          </p:cNvPr>
          <p:cNvSpPr/>
          <p:nvPr/>
        </p:nvSpPr>
        <p:spPr>
          <a:xfrm>
            <a:off x="882502" y="2304594"/>
            <a:ext cx="7272670" cy="78948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C21D5C7C-44C9-FC4F-BB35-AD07A8D469F8}"/>
              </a:ext>
            </a:extLst>
          </p:cNvPr>
          <p:cNvSpPr/>
          <p:nvPr/>
        </p:nvSpPr>
        <p:spPr>
          <a:xfrm>
            <a:off x="774207" y="3968677"/>
            <a:ext cx="7540453" cy="2311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564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3" y="0"/>
            <a:ext cx="8030818" cy="1143000"/>
          </a:xfrm>
        </p:spPr>
        <p:txBody>
          <a:bodyPr>
            <a:noAutofit/>
          </a:bodyPr>
          <a:lstStyle/>
          <a:p>
            <a:r>
              <a:rPr lang="en-US" sz="2800" b="1" dirty="0">
                <a:solidFill>
                  <a:srgbClr val="990000"/>
                </a:solidFill>
              </a:rPr>
              <a:t>TCAR Indications and Contraindications :</a:t>
            </a:r>
            <a:br>
              <a:rPr lang="en-US" sz="2800" b="1" dirty="0">
                <a:solidFill>
                  <a:srgbClr val="990000"/>
                </a:solidFill>
              </a:rPr>
            </a:br>
            <a:r>
              <a:rPr lang="en-US" sz="2800" b="1" dirty="0">
                <a:solidFill>
                  <a:srgbClr val="990000"/>
                </a:solidFill>
              </a:rPr>
              <a:t>Focus on Safe Access</a:t>
            </a:r>
          </a:p>
        </p:txBody>
      </p:sp>
      <p:pic>
        <p:nvPicPr>
          <p:cNvPr id="5" name="Picture 4"/>
          <p:cNvPicPr>
            <a:picLocks noChangeAspect="1"/>
          </p:cNvPicPr>
          <p:nvPr/>
        </p:nvPicPr>
        <p:blipFill>
          <a:blip r:embed="rId2"/>
          <a:stretch>
            <a:fillRect/>
          </a:stretch>
        </p:blipFill>
        <p:spPr>
          <a:xfrm>
            <a:off x="551656" y="1568726"/>
            <a:ext cx="8446726" cy="3970683"/>
          </a:xfrm>
          <a:prstGeom prst="rect">
            <a:avLst/>
          </a:prstGeom>
          <a:ln>
            <a:solidFill>
              <a:schemeClr val="accent1"/>
            </a:solidFill>
          </a:ln>
        </p:spPr>
      </p:pic>
      <p:sp>
        <p:nvSpPr>
          <p:cNvPr id="3" name="Rectangle 2">
            <a:extLst>
              <a:ext uri="{FF2B5EF4-FFF2-40B4-BE49-F238E27FC236}">
                <a16:creationId xmlns:a16="http://schemas.microsoft.com/office/drawing/2014/main" id="{AADFDD8B-71E9-0043-976B-0BD0EC124746}"/>
              </a:ext>
            </a:extLst>
          </p:cNvPr>
          <p:cNvSpPr/>
          <p:nvPr/>
        </p:nvSpPr>
        <p:spPr>
          <a:xfrm>
            <a:off x="715617" y="3048000"/>
            <a:ext cx="8282765" cy="967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6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3E1E095-9B52-4E63-8AB9-F8A5512D6B67}"/>
              </a:ext>
            </a:extLst>
          </p:cNvPr>
          <p:cNvSpPr>
            <a:spLocks noGrp="1"/>
          </p:cNvSpPr>
          <p:nvPr>
            <p:ph type="title"/>
          </p:nvPr>
        </p:nvSpPr>
        <p:spPr>
          <a:xfrm>
            <a:off x="0" y="169261"/>
            <a:ext cx="6196846" cy="860673"/>
          </a:xfrm>
        </p:spPr>
        <p:txBody>
          <a:bodyPr>
            <a:normAutofit/>
          </a:bodyPr>
          <a:lstStyle/>
          <a:p>
            <a:r>
              <a:rPr lang="en-US" sz="3614" dirty="0">
                <a:solidFill>
                  <a:srgbClr val="990000"/>
                </a:solidFill>
              </a:rPr>
              <a:t>TSP CEA CAS Capture</a:t>
            </a:r>
          </a:p>
        </p:txBody>
      </p:sp>
      <p:graphicFrame>
        <p:nvGraphicFramePr>
          <p:cNvPr id="11" name="Table 10">
            <a:extLst>
              <a:ext uri="{FF2B5EF4-FFF2-40B4-BE49-F238E27FC236}">
                <a16:creationId xmlns:a16="http://schemas.microsoft.com/office/drawing/2014/main" id="{AB0E725F-2812-C742-9FA8-0FB6525E588E}"/>
              </a:ext>
            </a:extLst>
          </p:cNvPr>
          <p:cNvGraphicFramePr>
            <a:graphicFrameLocks noGrp="1"/>
          </p:cNvGraphicFramePr>
          <p:nvPr>
            <p:extLst>
              <p:ext uri="{D42A27DB-BD31-4B8C-83A1-F6EECF244321}">
                <p14:modId xmlns:p14="http://schemas.microsoft.com/office/powerpoint/2010/main" val="746312133"/>
              </p:ext>
            </p:extLst>
          </p:nvPr>
        </p:nvGraphicFramePr>
        <p:xfrm>
          <a:off x="3058242" y="5235871"/>
          <a:ext cx="4130503" cy="1161593"/>
        </p:xfrm>
        <a:graphic>
          <a:graphicData uri="http://schemas.openxmlformats.org/drawingml/2006/table">
            <a:tbl>
              <a:tblPr firstRow="1" bandRow="1">
                <a:tableStyleId>{5C22544A-7EE6-4342-B048-85BDC9FD1C3A}</a:tableStyleId>
              </a:tblPr>
              <a:tblGrid>
                <a:gridCol w="1423409">
                  <a:extLst>
                    <a:ext uri="{9D8B030D-6E8A-4147-A177-3AD203B41FA5}">
                      <a16:colId xmlns:a16="http://schemas.microsoft.com/office/drawing/2014/main" val="3429339977"/>
                    </a:ext>
                  </a:extLst>
                </a:gridCol>
                <a:gridCol w="933930">
                  <a:extLst>
                    <a:ext uri="{9D8B030D-6E8A-4147-A177-3AD203B41FA5}">
                      <a16:colId xmlns:a16="http://schemas.microsoft.com/office/drawing/2014/main" val="3175842953"/>
                    </a:ext>
                  </a:extLst>
                </a:gridCol>
                <a:gridCol w="886582">
                  <a:extLst>
                    <a:ext uri="{9D8B030D-6E8A-4147-A177-3AD203B41FA5}">
                      <a16:colId xmlns:a16="http://schemas.microsoft.com/office/drawing/2014/main" val="3177680949"/>
                    </a:ext>
                  </a:extLst>
                </a:gridCol>
                <a:gridCol w="886582">
                  <a:extLst>
                    <a:ext uri="{9D8B030D-6E8A-4147-A177-3AD203B41FA5}">
                      <a16:colId xmlns:a16="http://schemas.microsoft.com/office/drawing/2014/main" val="863146928"/>
                    </a:ext>
                  </a:extLst>
                </a:gridCol>
              </a:tblGrid>
              <a:tr h="275415">
                <a:tc>
                  <a:txBody>
                    <a:bodyPr/>
                    <a:lstStyle/>
                    <a:p>
                      <a:pPr algn="ctr"/>
                      <a:r>
                        <a:rPr lang="en-US" sz="1400" dirty="0"/>
                        <a:t>Year</a:t>
                      </a:r>
                    </a:p>
                  </a:txBody>
                  <a:tcPr marL="68854" marR="68854" marT="34427" marB="34427" anchor="ctr"/>
                </a:tc>
                <a:tc>
                  <a:txBody>
                    <a:bodyPr/>
                    <a:lstStyle/>
                    <a:p>
                      <a:pPr algn="ctr"/>
                      <a:r>
                        <a:rPr lang="en-US" sz="1400" dirty="0"/>
                        <a:t>CEA</a:t>
                      </a:r>
                    </a:p>
                  </a:txBody>
                  <a:tcPr marL="68854" marR="68854" marT="34427" marB="34427" anchor="ctr"/>
                </a:tc>
                <a:tc>
                  <a:txBody>
                    <a:bodyPr/>
                    <a:lstStyle/>
                    <a:p>
                      <a:pPr algn="ctr"/>
                      <a:r>
                        <a:rPr lang="en-US" sz="1400" dirty="0"/>
                        <a:t>TCAR</a:t>
                      </a:r>
                    </a:p>
                  </a:txBody>
                  <a:tcPr marL="68854" marR="68854" marT="34427" marB="34427" anchor="ctr"/>
                </a:tc>
                <a:tc>
                  <a:txBody>
                    <a:bodyPr/>
                    <a:lstStyle/>
                    <a:p>
                      <a:pPr algn="ctr"/>
                      <a:r>
                        <a:rPr lang="en-US" sz="1400" dirty="0"/>
                        <a:t>TFCAS</a:t>
                      </a:r>
                    </a:p>
                  </a:txBody>
                  <a:tcPr marL="68854" marR="68854" marT="34427" marB="34427" anchor="ctr"/>
                </a:tc>
                <a:extLst>
                  <a:ext uri="{0D108BD9-81ED-4DB2-BD59-A6C34878D82A}">
                    <a16:rowId xmlns:a16="http://schemas.microsoft.com/office/drawing/2014/main" val="810150059"/>
                  </a:ext>
                </a:extLst>
              </a:tr>
              <a:tr h="297346">
                <a:tc>
                  <a:txBody>
                    <a:bodyPr/>
                    <a:lstStyle/>
                    <a:p>
                      <a:pPr algn="ctr"/>
                      <a:r>
                        <a:rPr lang="en-US" sz="1400" dirty="0"/>
                        <a:t>September 2016</a:t>
                      </a:r>
                    </a:p>
                  </a:txBody>
                  <a:tcPr marL="68854" marR="68854" marT="34427" marB="34427"/>
                </a:tc>
                <a:tc>
                  <a:txBody>
                    <a:bodyPr/>
                    <a:lstStyle/>
                    <a:p>
                      <a:pPr algn="ctr"/>
                      <a:r>
                        <a:rPr lang="en-US" sz="1400" dirty="0"/>
                        <a:t>5207</a:t>
                      </a:r>
                    </a:p>
                  </a:txBody>
                  <a:tcPr marL="68854" marR="68854" marT="34427" marB="34427"/>
                </a:tc>
                <a:tc>
                  <a:txBody>
                    <a:bodyPr/>
                    <a:lstStyle/>
                    <a:p>
                      <a:pPr algn="ctr"/>
                      <a:r>
                        <a:rPr lang="en-US" sz="1400" dirty="0"/>
                        <a:t>85</a:t>
                      </a:r>
                    </a:p>
                  </a:txBody>
                  <a:tcPr marL="68854" marR="68854" marT="34427" marB="34427"/>
                </a:tc>
                <a:tc>
                  <a:txBody>
                    <a:bodyPr/>
                    <a:lstStyle/>
                    <a:p>
                      <a:pPr algn="ctr"/>
                      <a:r>
                        <a:rPr lang="en-US" sz="1400" dirty="0"/>
                        <a:t>947</a:t>
                      </a:r>
                    </a:p>
                  </a:txBody>
                  <a:tcPr marL="68854" marR="68854" marT="34427" marB="34427"/>
                </a:tc>
                <a:extLst>
                  <a:ext uri="{0D108BD9-81ED-4DB2-BD59-A6C34878D82A}">
                    <a16:rowId xmlns:a16="http://schemas.microsoft.com/office/drawing/2014/main" val="1413914133"/>
                  </a:ext>
                </a:extLst>
              </a:tr>
              <a:tr h="275415">
                <a:tc>
                  <a:txBody>
                    <a:bodyPr/>
                    <a:lstStyle/>
                    <a:p>
                      <a:pPr algn="ctr"/>
                      <a:r>
                        <a:rPr lang="en-US" sz="1400" dirty="0"/>
                        <a:t>2017</a:t>
                      </a:r>
                    </a:p>
                  </a:txBody>
                  <a:tcPr marL="68854" marR="68854" marT="34427" marB="34427"/>
                </a:tc>
                <a:tc>
                  <a:txBody>
                    <a:bodyPr/>
                    <a:lstStyle/>
                    <a:p>
                      <a:pPr algn="ctr"/>
                      <a:r>
                        <a:rPr lang="en-US" sz="1400" dirty="0"/>
                        <a:t>17706</a:t>
                      </a:r>
                    </a:p>
                  </a:txBody>
                  <a:tcPr marL="68854" marR="68854" marT="34427" marB="34427"/>
                </a:tc>
                <a:tc>
                  <a:txBody>
                    <a:bodyPr/>
                    <a:lstStyle/>
                    <a:p>
                      <a:pPr algn="ctr"/>
                      <a:r>
                        <a:rPr lang="en-US" sz="1400" dirty="0"/>
                        <a:t>1259</a:t>
                      </a:r>
                    </a:p>
                  </a:txBody>
                  <a:tcPr marL="68854" marR="68854" marT="34427" marB="34427"/>
                </a:tc>
                <a:tc>
                  <a:txBody>
                    <a:bodyPr/>
                    <a:lstStyle/>
                    <a:p>
                      <a:pPr algn="ctr"/>
                      <a:r>
                        <a:rPr lang="en-US" sz="1400" dirty="0"/>
                        <a:t>3,154</a:t>
                      </a:r>
                    </a:p>
                  </a:txBody>
                  <a:tcPr marL="68854" marR="68854" marT="34427" marB="34427"/>
                </a:tc>
                <a:extLst>
                  <a:ext uri="{0D108BD9-81ED-4DB2-BD59-A6C34878D82A}">
                    <a16:rowId xmlns:a16="http://schemas.microsoft.com/office/drawing/2014/main" val="1356164792"/>
                  </a:ext>
                </a:extLst>
              </a:tr>
              <a:tr h="299819">
                <a:tc>
                  <a:txBody>
                    <a:bodyPr/>
                    <a:lstStyle/>
                    <a:p>
                      <a:pPr algn="ctr"/>
                      <a:r>
                        <a:rPr lang="en-US" sz="1400" dirty="0"/>
                        <a:t>December  2018</a:t>
                      </a:r>
                    </a:p>
                  </a:txBody>
                  <a:tcPr marL="68854" marR="68854" marT="34427" marB="34427"/>
                </a:tc>
                <a:tc>
                  <a:txBody>
                    <a:bodyPr/>
                    <a:lstStyle/>
                    <a:p>
                      <a:pPr algn="ctr"/>
                      <a:r>
                        <a:rPr lang="en-US" sz="1400" dirty="0"/>
                        <a:t>17670</a:t>
                      </a:r>
                    </a:p>
                  </a:txBody>
                  <a:tcPr marL="68854" marR="68854" marT="34427" marB="34427"/>
                </a:tc>
                <a:tc>
                  <a:txBody>
                    <a:bodyPr/>
                    <a:lstStyle/>
                    <a:p>
                      <a:pPr algn="ctr"/>
                      <a:r>
                        <a:rPr lang="en-US" sz="1400" dirty="0"/>
                        <a:t>3075</a:t>
                      </a:r>
                    </a:p>
                  </a:txBody>
                  <a:tcPr marL="68854" marR="68854" marT="34427" marB="34427"/>
                </a:tc>
                <a:tc>
                  <a:txBody>
                    <a:bodyPr/>
                    <a:lstStyle/>
                    <a:p>
                      <a:pPr algn="ctr"/>
                      <a:r>
                        <a:rPr lang="en-US" sz="1400" dirty="0"/>
                        <a:t>2,964</a:t>
                      </a:r>
                    </a:p>
                  </a:txBody>
                  <a:tcPr marL="68854" marR="68854" marT="34427" marB="34427"/>
                </a:tc>
                <a:extLst>
                  <a:ext uri="{0D108BD9-81ED-4DB2-BD59-A6C34878D82A}">
                    <a16:rowId xmlns:a16="http://schemas.microsoft.com/office/drawing/2014/main" val="247827297"/>
                  </a:ext>
                </a:extLst>
              </a:tr>
            </a:tbl>
          </a:graphicData>
        </a:graphic>
      </p:graphicFrame>
      <p:pic>
        <p:nvPicPr>
          <p:cNvPr id="4" name="Picture 3">
            <a:extLst>
              <a:ext uri="{FF2B5EF4-FFF2-40B4-BE49-F238E27FC236}">
                <a16:creationId xmlns:a16="http://schemas.microsoft.com/office/drawing/2014/main" id="{3824F6D4-16EA-45B7-820C-C9440605E168}"/>
              </a:ext>
            </a:extLst>
          </p:cNvPr>
          <p:cNvPicPr>
            <a:picLocks noChangeAspect="1"/>
          </p:cNvPicPr>
          <p:nvPr/>
        </p:nvPicPr>
        <p:blipFill>
          <a:blip r:embed="rId3"/>
          <a:stretch>
            <a:fillRect/>
          </a:stretch>
        </p:blipFill>
        <p:spPr>
          <a:xfrm>
            <a:off x="1533158" y="1358370"/>
            <a:ext cx="6469038" cy="3877501"/>
          </a:xfrm>
          <a:prstGeom prst="rect">
            <a:avLst/>
          </a:prstGeom>
        </p:spPr>
      </p:pic>
    </p:spTree>
    <p:extLst>
      <p:ext uri="{BB962C8B-B14F-4D97-AF65-F5344CB8AC3E}">
        <p14:creationId xmlns:p14="http://schemas.microsoft.com/office/powerpoint/2010/main" val="3065031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990000"/>
                </a:solidFill>
                <a:latin typeface="Arial" panose="020B0604020202020204" pitchFamily="34" charset="0"/>
                <a:cs typeface="Arial" panose="020B0604020202020204" pitchFamily="34" charset="0"/>
              </a:rPr>
              <a:t>VQI TSP </a:t>
            </a:r>
          </a:p>
        </p:txBody>
      </p:sp>
      <p:pic>
        <p:nvPicPr>
          <p:cNvPr id="5" name="Picture 4" descr="A close up of a map&#10;&#10;Description automatically generated">
            <a:extLst>
              <a:ext uri="{FF2B5EF4-FFF2-40B4-BE49-F238E27FC236}">
                <a16:creationId xmlns:a16="http://schemas.microsoft.com/office/drawing/2014/main" id="{2C74327E-BE7F-004E-949A-3E93F8287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02" y="1815153"/>
            <a:ext cx="8040003" cy="4106222"/>
          </a:xfrm>
          <a:prstGeom prst="rect">
            <a:avLst/>
          </a:prstGeom>
        </p:spPr>
      </p:pic>
    </p:spTree>
    <p:extLst>
      <p:ext uri="{BB962C8B-B14F-4D97-AF65-F5344CB8AC3E}">
        <p14:creationId xmlns:p14="http://schemas.microsoft.com/office/powerpoint/2010/main" val="4148951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ACEDA-C19D-473E-9ED9-5D92CD4086FC}"/>
              </a:ext>
            </a:extLst>
          </p:cNvPr>
          <p:cNvPicPr>
            <a:picLocks noChangeAspect="1"/>
          </p:cNvPicPr>
          <p:nvPr/>
        </p:nvPicPr>
        <p:blipFill>
          <a:blip r:embed="rId3"/>
          <a:stretch>
            <a:fillRect/>
          </a:stretch>
        </p:blipFill>
        <p:spPr>
          <a:xfrm>
            <a:off x="870139" y="1505149"/>
            <a:ext cx="7631301" cy="4557541"/>
          </a:xfrm>
          <a:prstGeom prst="rect">
            <a:avLst/>
          </a:prstGeom>
        </p:spPr>
      </p:pic>
    </p:spTree>
    <p:extLst>
      <p:ext uri="{BB962C8B-B14F-4D97-AF65-F5344CB8AC3E}">
        <p14:creationId xmlns:p14="http://schemas.microsoft.com/office/powerpoint/2010/main" val="287394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7F11D-C063-CB43-8667-0BF43D1D39CD}"/>
              </a:ext>
            </a:extLst>
          </p:cNvPr>
          <p:cNvSpPr>
            <a:spLocks noGrp="1"/>
          </p:cNvSpPr>
          <p:nvPr>
            <p:ph idx="1"/>
          </p:nvPr>
        </p:nvSpPr>
        <p:spPr>
          <a:xfrm>
            <a:off x="1778724" y="3337592"/>
            <a:ext cx="6082090" cy="860673"/>
          </a:xfrm>
        </p:spPr>
        <p:txBody>
          <a:bodyPr>
            <a:normAutofit fontScale="85000" lnSpcReduction="20000"/>
          </a:bodyPr>
          <a:lstStyle/>
          <a:p>
            <a:pPr marL="0" indent="0">
              <a:buNone/>
            </a:pPr>
            <a:r>
              <a:rPr lang="en-US" sz="2400" dirty="0"/>
              <a:t>In-Hospital Outcomes of </a:t>
            </a:r>
            <a:r>
              <a:rPr lang="en-US" sz="2400" dirty="0" err="1"/>
              <a:t>TransCarotid</a:t>
            </a:r>
            <a:r>
              <a:rPr lang="en-US" sz="2400" dirty="0"/>
              <a:t> Artery Revascularization and Carotid Endarterectomy in the Society of Vascular Surgery Vascular Quality Initiative. </a:t>
            </a:r>
          </a:p>
        </p:txBody>
      </p:sp>
      <p:pic>
        <p:nvPicPr>
          <p:cNvPr id="4" name="Picture 4">
            <a:extLst>
              <a:ext uri="{FF2B5EF4-FFF2-40B4-BE49-F238E27FC236}">
                <a16:creationId xmlns:a16="http://schemas.microsoft.com/office/drawing/2014/main" id="{AE2B1C92-C09C-F94B-93A4-F449A1ED0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3882" y="1363385"/>
            <a:ext cx="6082090" cy="10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644DB21-DA78-D442-B745-7A4D65A03BA5}"/>
              </a:ext>
            </a:extLst>
          </p:cNvPr>
          <p:cNvSpPr txBox="1"/>
          <p:nvPr/>
        </p:nvSpPr>
        <p:spPr>
          <a:xfrm>
            <a:off x="1778724" y="4460750"/>
            <a:ext cx="6082090" cy="584775"/>
          </a:xfrm>
          <a:prstGeom prst="rect">
            <a:avLst/>
          </a:prstGeom>
          <a:noFill/>
        </p:spPr>
        <p:txBody>
          <a:bodyPr wrap="square" rtlCol="0">
            <a:spAutoFit/>
          </a:bodyPr>
          <a:lstStyle/>
          <a:p>
            <a:r>
              <a:rPr lang="en-US" sz="1600" dirty="0"/>
              <a:t>Schermerhorn ML, Liang P, Dakour Aridi H, Kashyap VS, Wang GJ, Nolan BW, </a:t>
            </a:r>
            <a:r>
              <a:rPr lang="en-US" sz="1600" dirty="0" err="1"/>
              <a:t>Cronenwett</a:t>
            </a:r>
            <a:r>
              <a:rPr lang="en-US" sz="1600" dirty="0"/>
              <a:t> JL, </a:t>
            </a:r>
            <a:r>
              <a:rPr lang="en-US" sz="1600" dirty="0" err="1"/>
              <a:t>Eldrup</a:t>
            </a:r>
            <a:r>
              <a:rPr lang="en-US" sz="1600" dirty="0"/>
              <a:t>-Jorgensen J </a:t>
            </a:r>
            <a:r>
              <a:rPr lang="en-US" sz="1600" b="1" dirty="0"/>
              <a:t>Malas MB</a:t>
            </a:r>
          </a:p>
        </p:txBody>
      </p:sp>
      <p:sp>
        <p:nvSpPr>
          <p:cNvPr id="6" name="TextBox 5">
            <a:extLst>
              <a:ext uri="{FF2B5EF4-FFF2-40B4-BE49-F238E27FC236}">
                <a16:creationId xmlns:a16="http://schemas.microsoft.com/office/drawing/2014/main" id="{DEC1985A-4510-8642-B8BC-11FCAE16EAE1}"/>
              </a:ext>
            </a:extLst>
          </p:cNvPr>
          <p:cNvSpPr txBox="1"/>
          <p:nvPr/>
        </p:nvSpPr>
        <p:spPr>
          <a:xfrm>
            <a:off x="2366730" y="2437644"/>
            <a:ext cx="3500070" cy="787588"/>
          </a:xfrm>
          <a:prstGeom prst="rect">
            <a:avLst/>
          </a:prstGeom>
          <a:noFill/>
        </p:spPr>
        <p:txBody>
          <a:bodyPr wrap="square" rtlCol="0">
            <a:spAutoFit/>
          </a:bodyPr>
          <a:lstStyle/>
          <a:p>
            <a:pPr algn="ctr"/>
            <a:r>
              <a:rPr lang="en-US" sz="4518" dirty="0">
                <a:solidFill>
                  <a:srgbClr val="002060"/>
                </a:solidFill>
              </a:rPr>
              <a:t>VESS 2018</a:t>
            </a:r>
          </a:p>
        </p:txBody>
      </p:sp>
    </p:spTree>
    <p:extLst>
      <p:ext uri="{BB962C8B-B14F-4D97-AF65-F5344CB8AC3E}">
        <p14:creationId xmlns:p14="http://schemas.microsoft.com/office/powerpoint/2010/main" val="3534001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72E49-0FA4-3B4E-8BE1-98CFA76E3649}"/>
              </a:ext>
            </a:extLst>
          </p:cNvPr>
          <p:cNvSpPr>
            <a:spLocks noGrp="1"/>
          </p:cNvSpPr>
          <p:nvPr>
            <p:ph sz="quarter" idx="11"/>
          </p:nvPr>
        </p:nvSpPr>
        <p:spPr>
          <a:xfrm>
            <a:off x="566601" y="1510748"/>
            <a:ext cx="8352112" cy="4651513"/>
          </a:xfrm>
        </p:spPr>
        <p:txBody>
          <a:bodyPr>
            <a:noAutofit/>
          </a:bodyPr>
          <a:lstStyle/>
          <a:p>
            <a:pPr marL="0" indent="0">
              <a:buNone/>
            </a:pPr>
            <a:endParaRPr lang="en-US" sz="2400" dirty="0"/>
          </a:p>
          <a:p>
            <a:r>
              <a:rPr lang="en-US" sz="2400" dirty="0"/>
              <a:t>VQI practitioners as well as patients enrolled in the TSP represent the real-world alternative for the ROADSTER trial which has stricter inclusion/exclusion criteria.</a:t>
            </a:r>
          </a:p>
          <a:p>
            <a:endParaRPr lang="en-US" sz="2400" dirty="0"/>
          </a:p>
          <a:p>
            <a:r>
              <a:rPr lang="en-US" sz="2400" dirty="0"/>
              <a:t>Data from different specialties are pooled together and analyzed which allows a real-world and uniform comparison between the two procedures and avoids the confounding bias of operator specialty.</a:t>
            </a:r>
          </a:p>
        </p:txBody>
      </p:sp>
      <p:sp>
        <p:nvSpPr>
          <p:cNvPr id="3" name="Title 2">
            <a:extLst>
              <a:ext uri="{FF2B5EF4-FFF2-40B4-BE49-F238E27FC236}">
                <a16:creationId xmlns:a16="http://schemas.microsoft.com/office/drawing/2014/main" id="{D344FAAD-A608-A542-B904-8A45143CBE8A}"/>
              </a:ext>
            </a:extLst>
          </p:cNvPr>
          <p:cNvSpPr>
            <a:spLocks noGrp="1"/>
          </p:cNvSpPr>
          <p:nvPr>
            <p:ph type="title"/>
          </p:nvPr>
        </p:nvSpPr>
        <p:spPr/>
        <p:txBody>
          <a:bodyPr/>
          <a:lstStyle/>
          <a:p>
            <a:r>
              <a:rPr lang="en-US" b="1" dirty="0">
                <a:solidFill>
                  <a:srgbClr val="990000"/>
                </a:solidFill>
              </a:rPr>
              <a:t>Strengths of the TSP</a:t>
            </a:r>
          </a:p>
        </p:txBody>
      </p:sp>
    </p:spTree>
    <p:extLst>
      <p:ext uri="{BB962C8B-B14F-4D97-AF65-F5344CB8AC3E}">
        <p14:creationId xmlns:p14="http://schemas.microsoft.com/office/powerpoint/2010/main" val="481077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8910" y="471854"/>
            <a:ext cx="4134644" cy="1066800"/>
          </a:xfrm>
        </p:spPr>
        <p:txBody>
          <a:bodyPr>
            <a:normAutofit/>
          </a:bodyPr>
          <a:lstStyle/>
          <a:p>
            <a:pPr marL="0" indent="0" algn="ctr">
              <a:buNone/>
            </a:pPr>
            <a:r>
              <a:rPr lang="en-US" dirty="0">
                <a:latin typeface="Arial" panose="020B0604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AB19257C-8644-1F44-99BF-235C6C9D6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81181"/>
            <a:ext cx="9180513" cy="3193222"/>
          </a:xfrm>
          <a:prstGeom prst="rect">
            <a:avLst/>
          </a:prstGeom>
        </p:spPr>
      </p:pic>
      <p:pic>
        <p:nvPicPr>
          <p:cNvPr id="6" name="Picture 5">
            <a:extLst>
              <a:ext uri="{FF2B5EF4-FFF2-40B4-BE49-F238E27FC236}">
                <a16:creationId xmlns:a16="http://schemas.microsoft.com/office/drawing/2014/main" id="{B9D2C080-D4D5-0C40-9AF0-F02C70D1071C}"/>
              </a:ext>
            </a:extLst>
          </p:cNvPr>
          <p:cNvPicPr>
            <a:picLocks noChangeAspect="1"/>
          </p:cNvPicPr>
          <p:nvPr/>
        </p:nvPicPr>
        <p:blipFill>
          <a:blip r:embed="rId3"/>
          <a:stretch>
            <a:fillRect/>
          </a:stretch>
        </p:blipFill>
        <p:spPr>
          <a:xfrm>
            <a:off x="0" y="28281"/>
            <a:ext cx="1600200" cy="1066800"/>
          </a:xfrm>
          <a:prstGeom prst="rect">
            <a:avLst/>
          </a:prstGeom>
        </p:spPr>
      </p:pic>
    </p:spTree>
    <p:extLst>
      <p:ext uri="{BB962C8B-B14F-4D97-AF65-F5344CB8AC3E}">
        <p14:creationId xmlns:p14="http://schemas.microsoft.com/office/powerpoint/2010/main" val="318146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40FA5-FF2D-E54F-A2C0-816A98962FC1}"/>
              </a:ext>
            </a:extLst>
          </p:cNvPr>
          <p:cNvSpPr>
            <a:spLocks noGrp="1"/>
          </p:cNvSpPr>
          <p:nvPr>
            <p:ph type="title"/>
          </p:nvPr>
        </p:nvSpPr>
        <p:spPr>
          <a:xfrm>
            <a:off x="0" y="368298"/>
            <a:ext cx="6400858" cy="812800"/>
          </a:xfrm>
        </p:spPr>
        <p:txBody>
          <a:bodyPr>
            <a:normAutofit/>
          </a:bodyPr>
          <a:lstStyle/>
          <a:p>
            <a:r>
              <a:rPr lang="en-US" sz="4400" dirty="0">
                <a:solidFill>
                  <a:srgbClr val="990000"/>
                </a:solidFill>
              </a:rPr>
              <a:t>Stroke</a:t>
            </a:r>
            <a:endParaRPr lang="en-US" sz="4400" dirty="0"/>
          </a:p>
        </p:txBody>
      </p:sp>
      <p:sp>
        <p:nvSpPr>
          <p:cNvPr id="4" name="Content Placeholder 3">
            <a:extLst>
              <a:ext uri="{FF2B5EF4-FFF2-40B4-BE49-F238E27FC236}">
                <a16:creationId xmlns:a16="http://schemas.microsoft.com/office/drawing/2014/main" id="{E0ABF6B2-1BB0-4141-8BC9-C79487FC140D}"/>
              </a:ext>
            </a:extLst>
          </p:cNvPr>
          <p:cNvSpPr txBox="1">
            <a:spLocks noGrp="1"/>
          </p:cNvSpPr>
          <p:nvPr>
            <p:ph idx="1"/>
          </p:nvPr>
        </p:nvSpPr>
        <p:spPr>
          <a:xfrm>
            <a:off x="675789" y="1498601"/>
            <a:ext cx="6891630" cy="1040285"/>
          </a:xfrm>
          <a:prstGeom prst="rect">
            <a:avLst/>
          </a:prstGeom>
          <a:noFill/>
        </p:spPr>
        <p:txBody>
          <a:bodyPr wrap="non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Second leading cause of death globally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Fifth in the United States</a:t>
            </a:r>
          </a:p>
        </p:txBody>
      </p:sp>
      <p:pic>
        <p:nvPicPr>
          <p:cNvPr id="5" name="Picture 4">
            <a:extLst>
              <a:ext uri="{FF2B5EF4-FFF2-40B4-BE49-F238E27FC236}">
                <a16:creationId xmlns:a16="http://schemas.microsoft.com/office/drawing/2014/main" id="{30B25454-FA3E-754F-8A70-D1880ECC9263}"/>
              </a:ext>
            </a:extLst>
          </p:cNvPr>
          <p:cNvPicPr>
            <a:picLocks noChangeAspect="1"/>
          </p:cNvPicPr>
          <p:nvPr/>
        </p:nvPicPr>
        <p:blipFill>
          <a:blip r:embed="rId2"/>
          <a:stretch>
            <a:fillRect/>
          </a:stretch>
        </p:blipFill>
        <p:spPr>
          <a:xfrm>
            <a:off x="3709752" y="2732733"/>
            <a:ext cx="4794972" cy="3596229"/>
          </a:xfrm>
          <a:prstGeom prst="rect">
            <a:avLst/>
          </a:prstGeom>
        </p:spPr>
      </p:pic>
    </p:spTree>
    <p:extLst>
      <p:ext uri="{BB962C8B-B14F-4D97-AF65-F5344CB8AC3E}">
        <p14:creationId xmlns:p14="http://schemas.microsoft.com/office/powerpoint/2010/main" val="132801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E046EA-BE08-FE4F-B216-06418B0E4B63}"/>
              </a:ext>
            </a:extLst>
          </p:cNvPr>
          <p:cNvSpPr>
            <a:spLocks noGrp="1"/>
          </p:cNvSpPr>
          <p:nvPr>
            <p:ph idx="1"/>
          </p:nvPr>
        </p:nvSpPr>
        <p:spPr>
          <a:xfrm>
            <a:off x="0" y="1256978"/>
            <a:ext cx="5873216" cy="4229422"/>
          </a:xfrm>
        </p:spPr>
        <p:txBody>
          <a:bodyPr>
            <a:normAutofit fontScale="92500"/>
          </a:bodyPr>
          <a:lstStyle/>
          <a:p>
            <a:pPr marL="909638" indent="-457200">
              <a:buFont typeface="Wingdings" pitchFamily="2" charset="2"/>
              <a:buChar char="Ø"/>
            </a:pPr>
            <a:endParaRPr lang="en-US" altLang="en-US" dirty="0">
              <a:latin typeface="Arial" panose="020B0604020202020204" pitchFamily="34" charset="0"/>
              <a:ea typeface="MS PGothic" charset="-128"/>
              <a:cs typeface="Arial" panose="020B0604020202020204" pitchFamily="34" charset="0"/>
            </a:endParaRPr>
          </a:p>
          <a:p>
            <a:pPr marL="909638" indent="-457200">
              <a:buFont typeface="Wingdings" pitchFamily="2" charset="2"/>
              <a:buChar char="Ø"/>
            </a:pPr>
            <a:r>
              <a:rPr lang="en-US" sz="2800" dirty="0">
                <a:latin typeface="Arial" panose="020B0604020202020204" pitchFamily="34" charset="0"/>
                <a:cs typeface="Arial" panose="020B0604020202020204" pitchFamily="34" charset="0"/>
              </a:rPr>
              <a:t>Extracranial atherosclerotic disease is responsible for </a:t>
            </a:r>
            <a:r>
              <a:rPr lang="en-US" sz="2800" b="1" dirty="0">
                <a:latin typeface="Arial" panose="020B0604020202020204" pitchFamily="34" charset="0"/>
                <a:cs typeface="Arial" panose="020B0604020202020204" pitchFamily="34" charset="0"/>
              </a:rPr>
              <a:t>15% to 20% </a:t>
            </a:r>
            <a:r>
              <a:rPr lang="en-US" sz="2800" dirty="0">
                <a:latin typeface="Arial" panose="020B0604020202020204" pitchFamily="34" charset="0"/>
                <a:cs typeface="Arial" panose="020B0604020202020204" pitchFamily="34" charset="0"/>
              </a:rPr>
              <a:t>of all ischemic strokes </a:t>
            </a:r>
            <a:endParaRPr lang="en-US" altLang="en-US" sz="2800" dirty="0">
              <a:latin typeface="Arial" panose="020B0604020202020204" pitchFamily="34" charset="0"/>
              <a:ea typeface="MS PGothic" charset="-128"/>
              <a:cs typeface="Arial" panose="020B0604020202020204" pitchFamily="34" charset="0"/>
            </a:endParaRPr>
          </a:p>
          <a:p>
            <a:pPr marL="909638" indent="-457200">
              <a:buFont typeface="Wingdings" pitchFamily="2" charset="2"/>
              <a:buChar char="Ø"/>
            </a:pPr>
            <a:r>
              <a:rPr lang="en-US" altLang="en-US" sz="2800" dirty="0">
                <a:latin typeface="Arial" panose="020B0604020202020204" pitchFamily="34" charset="0"/>
                <a:ea typeface="MS PGothic" charset="-128"/>
                <a:cs typeface="Arial" panose="020B0604020202020204" pitchFamily="34" charset="0"/>
              </a:rPr>
              <a:t>~ 140,000 carotid revascularizations yearly in the US</a:t>
            </a:r>
          </a:p>
          <a:p>
            <a:pPr marL="909638" indent="-457200">
              <a:buFont typeface="Wingdings" pitchFamily="2" charset="2"/>
              <a:buChar char="Ø"/>
            </a:pPr>
            <a:r>
              <a:rPr lang="en-US" altLang="en-US" sz="2800" dirty="0">
                <a:latin typeface="Arial" panose="020B0604020202020204" pitchFamily="34" charset="0"/>
                <a:ea typeface="MS PGothic" charset="-128"/>
                <a:cs typeface="Arial" panose="020B0604020202020204" pitchFamily="34" charset="0"/>
              </a:rPr>
              <a:t>Annual US costs for CEA ~ $21 Billion </a:t>
            </a:r>
          </a:p>
          <a:p>
            <a:endParaRPr lang="en-US" dirty="0"/>
          </a:p>
        </p:txBody>
      </p:sp>
      <p:sp>
        <p:nvSpPr>
          <p:cNvPr id="3" name="Title 2"/>
          <p:cNvSpPr>
            <a:spLocks noGrp="1"/>
          </p:cNvSpPr>
          <p:nvPr>
            <p:ph type="title"/>
          </p:nvPr>
        </p:nvSpPr>
        <p:spPr/>
        <p:txBody>
          <a:bodyPr/>
          <a:lstStyle/>
          <a:p>
            <a:r>
              <a:rPr lang="en-US" dirty="0"/>
              <a:t> </a:t>
            </a:r>
          </a:p>
        </p:txBody>
      </p:sp>
      <p:sp>
        <p:nvSpPr>
          <p:cNvPr id="5" name="Title 2">
            <a:extLst>
              <a:ext uri="{FF2B5EF4-FFF2-40B4-BE49-F238E27FC236}">
                <a16:creationId xmlns:a16="http://schemas.microsoft.com/office/drawing/2014/main" id="{DE43629A-F8C9-AC41-9E13-1B0E28FD6154}"/>
              </a:ext>
            </a:extLst>
          </p:cNvPr>
          <p:cNvSpPr txBox="1">
            <a:spLocks/>
          </p:cNvSpPr>
          <p:nvPr/>
        </p:nvSpPr>
        <p:spPr>
          <a:xfrm>
            <a:off x="0" y="203753"/>
            <a:ext cx="6400858" cy="812800"/>
          </a:xfrm>
          <a:prstGeom prst="rect">
            <a:avLst/>
          </a:prstGeom>
        </p:spPr>
        <p:txBody>
          <a:bodyPr vert="horz" lIns="91440" tIns="45720" rIns="91440" bIns="45720" rtlCol="0" anchor="ctr">
            <a:normAutofit/>
          </a:bodyPr>
          <a:lstStyle>
            <a:lvl1pPr marL="185738" indent="0" algn="l" defTabSz="914400" rtl="0" eaLnBrk="1" latinLnBrk="0" hangingPunct="1">
              <a:spcBef>
                <a:spcPct val="0"/>
              </a:spcBef>
              <a:buNone/>
              <a:defRPr sz="3600" b="1" kern="1200">
                <a:solidFill>
                  <a:srgbClr val="C00000"/>
                </a:solidFill>
                <a:latin typeface="+mj-lt"/>
                <a:ea typeface="+mj-ea"/>
                <a:cs typeface="+mj-cs"/>
              </a:defRPr>
            </a:lvl1pPr>
          </a:lstStyle>
          <a:p>
            <a:r>
              <a:rPr lang="en-US" sz="4000">
                <a:solidFill>
                  <a:srgbClr val="990000"/>
                </a:solidFill>
              </a:rPr>
              <a:t>Stroke</a:t>
            </a:r>
            <a:endParaRPr lang="en-US" sz="4000" dirty="0">
              <a:solidFill>
                <a:srgbClr val="990000"/>
              </a:solidFill>
            </a:endParaRPr>
          </a:p>
        </p:txBody>
      </p:sp>
      <p:pic>
        <p:nvPicPr>
          <p:cNvPr id="6" name="Picture 2" descr="FIG4A">
            <a:extLst>
              <a:ext uri="{FF2B5EF4-FFF2-40B4-BE49-F238E27FC236}">
                <a16:creationId xmlns:a16="http://schemas.microsoft.com/office/drawing/2014/main" id="{01648607-FB40-FA41-96DB-5FDC113B82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73217" y="1782417"/>
            <a:ext cx="1553500" cy="3935864"/>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FIG4B">
            <a:extLst>
              <a:ext uri="{FF2B5EF4-FFF2-40B4-BE49-F238E27FC236}">
                <a16:creationId xmlns:a16="http://schemas.microsoft.com/office/drawing/2014/main" id="{7E8C3378-C2DF-BA43-94A0-D2C772B05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716" y="1782417"/>
            <a:ext cx="1478746" cy="3935864"/>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37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laceholder 3">
            <a:extLst>
              <a:ext uri="{FF2B5EF4-FFF2-40B4-BE49-F238E27FC236}">
                <a16:creationId xmlns:a16="http://schemas.microsoft.com/office/drawing/2014/main" id="{F00E4E2F-A89F-D24D-877D-310A2FCC65E8}"/>
              </a:ext>
            </a:extLst>
          </p:cNvPr>
          <p:cNvPicPr>
            <a:picLocks noGrp="1" noChangeAspect="1"/>
          </p:cNvPicPr>
          <p:nvPr>
            <p:ph type="tbl" idx="1"/>
          </p:nvPr>
        </p:nvPicPr>
        <p:blipFill>
          <a:blip r:embed="rId2"/>
          <a:stretch>
            <a:fillRect/>
          </a:stretch>
        </p:blipFill>
        <p:spPr>
          <a:xfrm>
            <a:off x="2269531" y="274638"/>
            <a:ext cx="4137951" cy="874802"/>
          </a:xfrm>
          <a:prstGeom prst="rect">
            <a:avLst/>
          </a:prstGeom>
        </p:spPr>
      </p:pic>
      <p:pic>
        <p:nvPicPr>
          <p:cNvPr id="5" name="Picture 4">
            <a:extLst>
              <a:ext uri="{FF2B5EF4-FFF2-40B4-BE49-F238E27FC236}">
                <a16:creationId xmlns:a16="http://schemas.microsoft.com/office/drawing/2014/main" id="{0DFCAB94-1202-B64B-BF2B-FF90D4EB9004}"/>
              </a:ext>
            </a:extLst>
          </p:cNvPr>
          <p:cNvPicPr>
            <a:picLocks noChangeAspect="1"/>
          </p:cNvPicPr>
          <p:nvPr/>
        </p:nvPicPr>
        <p:blipFill>
          <a:blip r:embed="rId3"/>
          <a:stretch>
            <a:fillRect/>
          </a:stretch>
        </p:blipFill>
        <p:spPr>
          <a:xfrm>
            <a:off x="671044" y="1324973"/>
            <a:ext cx="7838423" cy="1587005"/>
          </a:xfrm>
          <a:prstGeom prst="rect">
            <a:avLst/>
          </a:prstGeom>
        </p:spPr>
      </p:pic>
      <p:graphicFrame>
        <p:nvGraphicFramePr>
          <p:cNvPr id="9" name="Table 8">
            <a:extLst>
              <a:ext uri="{FF2B5EF4-FFF2-40B4-BE49-F238E27FC236}">
                <a16:creationId xmlns:a16="http://schemas.microsoft.com/office/drawing/2014/main" id="{5A03EC28-701B-B240-8691-3D9A36484B38}"/>
              </a:ext>
            </a:extLst>
          </p:cNvPr>
          <p:cNvGraphicFramePr>
            <a:graphicFrameLocks noGrp="1"/>
          </p:cNvGraphicFramePr>
          <p:nvPr>
            <p:extLst>
              <p:ext uri="{D42A27DB-BD31-4B8C-83A1-F6EECF244321}">
                <p14:modId xmlns:p14="http://schemas.microsoft.com/office/powerpoint/2010/main" val="912856289"/>
              </p:ext>
            </p:extLst>
          </p:nvPr>
        </p:nvGraphicFramePr>
        <p:xfrm>
          <a:off x="1346906" y="3022389"/>
          <a:ext cx="6906034" cy="1437213"/>
        </p:xfrm>
        <a:graphic>
          <a:graphicData uri="http://schemas.openxmlformats.org/drawingml/2006/table">
            <a:tbl>
              <a:tblPr>
                <a:tableStyleId>{37CE84F3-28C3-443E-9E96-99CF82512B78}</a:tableStyleId>
              </a:tblPr>
              <a:tblGrid>
                <a:gridCol w="1134159">
                  <a:extLst>
                    <a:ext uri="{9D8B030D-6E8A-4147-A177-3AD203B41FA5}">
                      <a16:colId xmlns:a16="http://schemas.microsoft.com/office/drawing/2014/main" val="2112656218"/>
                    </a:ext>
                  </a:extLst>
                </a:gridCol>
                <a:gridCol w="1736202">
                  <a:extLst>
                    <a:ext uri="{9D8B030D-6E8A-4147-A177-3AD203B41FA5}">
                      <a16:colId xmlns:a16="http://schemas.microsoft.com/office/drawing/2014/main" val="126377050"/>
                    </a:ext>
                  </a:extLst>
                </a:gridCol>
                <a:gridCol w="2129742">
                  <a:extLst>
                    <a:ext uri="{9D8B030D-6E8A-4147-A177-3AD203B41FA5}">
                      <a16:colId xmlns:a16="http://schemas.microsoft.com/office/drawing/2014/main" val="1397974589"/>
                    </a:ext>
                  </a:extLst>
                </a:gridCol>
                <a:gridCol w="1905931">
                  <a:extLst>
                    <a:ext uri="{9D8B030D-6E8A-4147-A177-3AD203B41FA5}">
                      <a16:colId xmlns:a16="http://schemas.microsoft.com/office/drawing/2014/main" val="1654297214"/>
                    </a:ext>
                  </a:extLst>
                </a:gridCol>
              </a:tblGrid>
              <a:tr h="203200">
                <a:tc>
                  <a:txBody>
                    <a:bodyPr/>
                    <a:lstStyle/>
                    <a:p>
                      <a:pPr algn="l" rtl="0" fontAlgn="b"/>
                      <a:r>
                        <a:rPr lang="en-US" sz="1600" u="none" strike="noStrike" dirty="0">
                          <a:effectLst/>
                        </a:rPr>
                        <a:t> </a:t>
                      </a:r>
                      <a:endParaRPr lang="en-US" sz="1600" b="1" i="0" u="none" strike="noStrike" dirty="0">
                        <a:solidFill>
                          <a:srgbClr val="000000"/>
                        </a:solidFill>
                        <a:effectLst/>
                        <a:latin typeface="Arial" panose="020B0604020202020204" pitchFamily="34" charset="0"/>
                      </a:endParaRPr>
                    </a:p>
                  </a:txBody>
                  <a:tcPr marL="9525" marR="9525" marT="9525" marB="0" anchor="b">
                    <a:solidFill>
                      <a:schemeClr val="accent2">
                        <a:lumMod val="75000"/>
                      </a:schemeClr>
                    </a:solidFill>
                  </a:tcPr>
                </a:tc>
                <a:tc gridSpan="3">
                  <a:txBody>
                    <a:bodyPr/>
                    <a:lstStyle/>
                    <a:p>
                      <a:pPr algn="ctr" rtl="0" fontAlgn="b"/>
                      <a:r>
                        <a:rPr lang="en-US" sz="1800" b="1" u="none" strike="noStrike" dirty="0">
                          <a:effectLst/>
                        </a:rPr>
                        <a:t>Peri-Procedural Period</a:t>
                      </a:r>
                      <a:endParaRPr lang="en-US" sz="1800" b="1" i="0" u="none" strike="noStrike" dirty="0">
                        <a:solidFill>
                          <a:srgbClr val="000000"/>
                        </a:solidFill>
                        <a:effectLst/>
                        <a:latin typeface="Arial" panose="020B0604020202020204" pitchFamily="34" charset="0"/>
                      </a:endParaRPr>
                    </a:p>
                  </a:txBody>
                  <a:tcPr marL="9525" marR="9525" marT="9525" marB="0" anchor="b">
                    <a:solidFill>
                      <a:schemeClr val="accent2">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7176456"/>
                  </a:ext>
                </a:extLst>
              </a:tr>
              <a:tr h="393700">
                <a:tc>
                  <a:txBody>
                    <a:bodyPr/>
                    <a:lstStyle/>
                    <a:p>
                      <a:pPr algn="ctr" rtl="0" fontAlgn="ctr"/>
                      <a:r>
                        <a:rPr lang="en-US" sz="1600" i="1" u="none" strike="noStrike" dirty="0">
                          <a:solidFill>
                            <a:schemeClr val="tx1"/>
                          </a:solidFill>
                          <a:effectLst/>
                          <a:latin typeface="Arial" panose="020B0604020202020204" pitchFamily="34" charset="0"/>
                          <a:cs typeface="Arial" panose="020B0604020202020204" pitchFamily="34" charset="0"/>
                        </a:rPr>
                        <a:t> </a:t>
                      </a:r>
                      <a:endParaRPr lang="en-US" sz="1600" b="1" i="1"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i="1" u="none" strike="noStrike" dirty="0">
                          <a:solidFill>
                            <a:schemeClr val="tx1"/>
                          </a:solidFill>
                          <a:effectLst/>
                          <a:latin typeface="Arial" panose="020B0604020202020204" pitchFamily="34" charset="0"/>
                          <a:cs typeface="Arial" panose="020B0604020202020204" pitchFamily="34" charset="0"/>
                        </a:rPr>
                        <a:t>CAS vs. CEA</a:t>
                      </a:r>
                      <a:endParaRPr lang="en-US" sz="1600" b="0" i="1"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i="1" u="none" strike="noStrike" dirty="0">
                          <a:solidFill>
                            <a:schemeClr val="tx1"/>
                          </a:solidFill>
                          <a:effectLst/>
                          <a:latin typeface="Arial" panose="020B0604020202020204" pitchFamily="34" charset="0"/>
                          <a:cs typeface="Arial" panose="020B0604020202020204" pitchFamily="34" charset="0"/>
                        </a:rPr>
                        <a:t>Hazard Ratio (95% CI)</a:t>
                      </a:r>
                      <a:endParaRPr lang="en-US" sz="1600" b="0" i="1"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i="1" u="none" strike="noStrike" dirty="0">
                          <a:solidFill>
                            <a:schemeClr val="tx1"/>
                          </a:solidFill>
                          <a:effectLst/>
                          <a:latin typeface="Arial" panose="020B0604020202020204" pitchFamily="34" charset="0"/>
                          <a:cs typeface="Arial" panose="020B0604020202020204" pitchFamily="34" charset="0"/>
                        </a:rPr>
                        <a:t>P-Value</a:t>
                      </a:r>
                      <a:endParaRPr lang="en-US" sz="1600" b="0" i="1"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98057263"/>
                  </a:ext>
                </a:extLst>
              </a:tr>
              <a:tr h="481876">
                <a:tc>
                  <a:txBody>
                    <a:bodyPr/>
                    <a:lstStyle/>
                    <a:p>
                      <a:pPr algn="ctr" rtl="0" fontAlgn="ctr"/>
                      <a:r>
                        <a:rPr lang="en-US" sz="1600" b="1" u="none" strike="noStrike">
                          <a:solidFill>
                            <a:schemeClr val="tx1"/>
                          </a:solidFill>
                          <a:effectLst/>
                          <a:latin typeface="Arial" panose="020B0604020202020204" pitchFamily="34" charset="0"/>
                          <a:cs typeface="Arial" panose="020B0604020202020204" pitchFamily="34" charset="0"/>
                        </a:rPr>
                        <a:t>Stroke</a:t>
                      </a:r>
                      <a:endParaRPr lang="en-US" sz="16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outerShdw blurRad="50800" dist="38100" algn="tr" rotWithShape="0">
                              <a:prstClr val="black">
                                <a:alpha val="40000"/>
                              </a:prstClr>
                            </a:outerShdw>
                          </a:effectLst>
                          <a:latin typeface="Arial" panose="020B0604020202020204" pitchFamily="34" charset="0"/>
                          <a:cs typeface="Arial" panose="020B0604020202020204" pitchFamily="34" charset="0"/>
                        </a:rPr>
                        <a:t>4.1 vs. 2.3%</a:t>
                      </a:r>
                      <a:endParaRPr lang="en-US" sz="1600" b="0" i="0" u="none" strike="noStrike" dirty="0">
                        <a:solidFill>
                          <a:schemeClr val="tx1"/>
                        </a:solidFill>
                        <a:effectLst>
                          <a:outerShdw blurRad="50800" dist="38100" algn="tr" rotWithShape="0">
                            <a:prstClr val="black">
                              <a:alpha val="40000"/>
                            </a:prst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latin typeface="Arial" panose="020B0604020202020204" pitchFamily="34" charset="0"/>
                          <a:cs typeface="Arial" panose="020B0604020202020204" pitchFamily="34" charset="0"/>
                        </a:rPr>
                        <a:t>HR = 1.79 (1.14-2.82)</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latin typeface="Arial" panose="020B0604020202020204" pitchFamily="34" charset="0"/>
                          <a:cs typeface="Arial" panose="020B0604020202020204" pitchFamily="34" charset="0"/>
                        </a:rPr>
                        <a:t>0.01</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311339131"/>
                  </a:ext>
                </a:extLst>
              </a:tr>
              <a:tr h="277792">
                <a:tc>
                  <a:txBody>
                    <a:bodyPr/>
                    <a:lstStyle/>
                    <a:p>
                      <a:pPr algn="ctr" rtl="0" fontAlgn="ctr"/>
                      <a:r>
                        <a:rPr lang="en-US" sz="1600" b="1" u="none" strike="noStrike" dirty="0">
                          <a:solidFill>
                            <a:schemeClr val="tx1"/>
                          </a:solidFill>
                          <a:effectLst/>
                          <a:latin typeface="Arial" panose="020B0604020202020204" pitchFamily="34" charset="0"/>
                          <a:cs typeface="Arial" panose="020B0604020202020204" pitchFamily="34" charset="0"/>
                        </a:rPr>
                        <a:t>MI</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outerShdw blurRad="50800" dist="38100" algn="tr" rotWithShape="0">
                              <a:prstClr val="black">
                                <a:alpha val="40000"/>
                              </a:prstClr>
                            </a:outerShdw>
                          </a:effectLst>
                          <a:latin typeface="Arial" panose="020B0604020202020204" pitchFamily="34" charset="0"/>
                          <a:cs typeface="Arial" panose="020B0604020202020204" pitchFamily="34" charset="0"/>
                        </a:rPr>
                        <a:t>1.1 vs. 2.3%</a:t>
                      </a:r>
                      <a:endParaRPr lang="en-US" sz="1600" b="0" i="0" u="none" strike="noStrike" dirty="0">
                        <a:solidFill>
                          <a:schemeClr val="tx1"/>
                        </a:solidFill>
                        <a:effectLst>
                          <a:outerShdw blurRad="50800" dist="38100" algn="tr" rotWithShape="0">
                            <a:prstClr val="black">
                              <a:alpha val="40000"/>
                            </a:prst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a:solidFill>
                            <a:schemeClr val="tx1"/>
                          </a:solidFill>
                          <a:effectLst/>
                          <a:latin typeface="Arial" panose="020B0604020202020204" pitchFamily="34" charset="0"/>
                          <a:cs typeface="Arial" panose="020B0604020202020204" pitchFamily="34" charset="0"/>
                        </a:rPr>
                        <a:t>HR = 0.50 (0.26-0.94)</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latin typeface="Arial" panose="020B0604020202020204" pitchFamily="34" charset="0"/>
                          <a:cs typeface="Arial" panose="020B0604020202020204" pitchFamily="34" charset="0"/>
                        </a:rPr>
                        <a:t>0.03</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324967690"/>
                  </a:ext>
                </a:extLst>
              </a:tr>
            </a:tbl>
          </a:graphicData>
        </a:graphic>
      </p:graphicFrame>
      <p:graphicFrame>
        <p:nvGraphicFramePr>
          <p:cNvPr id="10" name="Table 9">
            <a:extLst>
              <a:ext uri="{FF2B5EF4-FFF2-40B4-BE49-F238E27FC236}">
                <a16:creationId xmlns:a16="http://schemas.microsoft.com/office/drawing/2014/main" id="{C72AB949-15C8-3645-9B18-B230902F99ED}"/>
              </a:ext>
            </a:extLst>
          </p:cNvPr>
          <p:cNvGraphicFramePr>
            <a:graphicFrameLocks noGrp="1"/>
          </p:cNvGraphicFramePr>
          <p:nvPr>
            <p:extLst>
              <p:ext uri="{D42A27DB-BD31-4B8C-83A1-F6EECF244321}">
                <p14:modId xmlns:p14="http://schemas.microsoft.com/office/powerpoint/2010/main" val="468650721"/>
              </p:ext>
            </p:extLst>
          </p:nvPr>
        </p:nvGraphicFramePr>
        <p:xfrm>
          <a:off x="2269531" y="4856933"/>
          <a:ext cx="6217856" cy="1073591"/>
        </p:xfrm>
        <a:graphic>
          <a:graphicData uri="http://schemas.openxmlformats.org/drawingml/2006/table">
            <a:tbl>
              <a:tblPr>
                <a:tableStyleId>{37CE84F3-28C3-443E-9E96-99CF82512B78}</a:tableStyleId>
              </a:tblPr>
              <a:tblGrid>
                <a:gridCol w="2109439">
                  <a:extLst>
                    <a:ext uri="{9D8B030D-6E8A-4147-A177-3AD203B41FA5}">
                      <a16:colId xmlns:a16="http://schemas.microsoft.com/office/drawing/2014/main" val="3498812681"/>
                    </a:ext>
                  </a:extLst>
                </a:gridCol>
                <a:gridCol w="3178411">
                  <a:extLst>
                    <a:ext uri="{9D8B030D-6E8A-4147-A177-3AD203B41FA5}">
                      <a16:colId xmlns:a16="http://schemas.microsoft.com/office/drawing/2014/main" val="3212677020"/>
                    </a:ext>
                  </a:extLst>
                </a:gridCol>
                <a:gridCol w="930006">
                  <a:extLst>
                    <a:ext uri="{9D8B030D-6E8A-4147-A177-3AD203B41FA5}">
                      <a16:colId xmlns:a16="http://schemas.microsoft.com/office/drawing/2014/main" val="3545857392"/>
                    </a:ext>
                  </a:extLst>
                </a:gridCol>
              </a:tblGrid>
              <a:tr h="343549">
                <a:tc gridSpan="3">
                  <a:txBody>
                    <a:bodyPr/>
                    <a:lstStyle/>
                    <a:p>
                      <a:pPr algn="ctr" fontAlgn="b"/>
                      <a:r>
                        <a:rPr lang="en-US" sz="1800" b="1" u="none" strike="noStrike" dirty="0">
                          <a:effectLst/>
                        </a:rPr>
                        <a:t>Primary Endpoint (stroke, Death and MI)  ≤ 10 years</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1811046"/>
                  </a:ext>
                </a:extLst>
              </a:tr>
              <a:tr h="365021">
                <a:tc>
                  <a:txBody>
                    <a:bodyPr/>
                    <a:lstStyle/>
                    <a:p>
                      <a:pPr algn="ctr" rtl="0" fontAlgn="ctr"/>
                      <a:r>
                        <a:rPr lang="en-US" sz="1600" i="1" u="none" strike="noStrike" dirty="0">
                          <a:solidFill>
                            <a:schemeClr val="tx1"/>
                          </a:solidFill>
                          <a:effectLst/>
                        </a:rPr>
                        <a:t>CAS vs. CEA</a:t>
                      </a:r>
                      <a:endParaRPr lang="en-US" sz="1600" b="0" i="1" u="none" strike="noStrike" dirty="0">
                        <a:solidFill>
                          <a:schemeClr val="tx1"/>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i="1" u="none" strike="noStrike" dirty="0">
                          <a:solidFill>
                            <a:schemeClr val="tx1"/>
                          </a:solidFill>
                          <a:effectLst/>
                        </a:rPr>
                        <a:t>Hazard Ratio, 95% CI</a:t>
                      </a:r>
                      <a:endParaRPr lang="en-US" sz="1600" b="0" i="1" u="none" strike="noStrike" dirty="0">
                        <a:solidFill>
                          <a:schemeClr val="tx1"/>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i="1" u="none" strike="noStrike" dirty="0">
                          <a:solidFill>
                            <a:schemeClr val="tx1"/>
                          </a:solidFill>
                          <a:effectLst/>
                        </a:rPr>
                        <a:t>P-Value</a:t>
                      </a:r>
                      <a:endParaRPr lang="en-US" sz="1600" b="0" i="1" u="none" strike="noStrike" dirty="0">
                        <a:solidFill>
                          <a:schemeClr val="tx1"/>
                        </a:solidFill>
                        <a:effectLst/>
                        <a:latin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723372049"/>
                  </a:ext>
                </a:extLst>
              </a:tr>
              <a:tr h="365021">
                <a:tc>
                  <a:txBody>
                    <a:bodyPr/>
                    <a:lstStyle/>
                    <a:p>
                      <a:pPr algn="ctr" rtl="0" fontAlgn="ctr"/>
                      <a:r>
                        <a:rPr lang="en-US" sz="1600" u="none" strike="noStrike" dirty="0">
                          <a:solidFill>
                            <a:schemeClr val="tx1"/>
                          </a:solidFill>
                          <a:effectLst>
                            <a:outerShdw blurRad="50800" dist="38100" algn="tr" rotWithShape="0">
                              <a:prstClr val="black">
                                <a:alpha val="40000"/>
                              </a:prstClr>
                            </a:outerShdw>
                          </a:effectLst>
                        </a:rPr>
                        <a:t>11.8 vs. 9.9%</a:t>
                      </a:r>
                      <a:endParaRPr lang="en-US" sz="1600" b="0" i="0" u="none" strike="noStrike" dirty="0">
                        <a:solidFill>
                          <a:schemeClr val="tx1"/>
                        </a:solidFill>
                        <a:effectLst>
                          <a:outerShdw blurRad="50800" dist="38100" algn="tr" rotWithShape="0">
                            <a:prstClr val="black">
                              <a:alpha val="40000"/>
                            </a:prstClr>
                          </a:outerShdw>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rPr>
                        <a:t>HR = 1.10 (0.83-1.44)</a:t>
                      </a:r>
                      <a:endParaRPr lang="en-US" sz="1600" b="0" i="0" u="none" strike="noStrike" dirty="0">
                        <a:solidFill>
                          <a:schemeClr val="tx1"/>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rtl="0" fontAlgn="ctr"/>
                      <a:r>
                        <a:rPr lang="en-US" sz="1600" u="none" strike="noStrike" dirty="0">
                          <a:solidFill>
                            <a:schemeClr val="tx1"/>
                          </a:solidFill>
                          <a:effectLst/>
                        </a:rPr>
                        <a:t>0.51</a:t>
                      </a:r>
                      <a:endParaRPr lang="en-US" sz="1600" b="0" i="0" u="none" strike="noStrike" dirty="0">
                        <a:solidFill>
                          <a:schemeClr val="tx1"/>
                        </a:solidFill>
                        <a:effectLst/>
                        <a:latin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798678206"/>
                  </a:ext>
                </a:extLst>
              </a:tr>
            </a:tbl>
          </a:graphicData>
        </a:graphic>
      </p:graphicFrame>
    </p:spTree>
    <p:extLst>
      <p:ext uri="{BB962C8B-B14F-4D97-AF65-F5344CB8AC3E}">
        <p14:creationId xmlns:p14="http://schemas.microsoft.com/office/powerpoint/2010/main" val="2237937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a:extLst>
              <a:ext uri="{FF2B5EF4-FFF2-40B4-BE49-F238E27FC236}">
                <a16:creationId xmlns:a16="http://schemas.microsoft.com/office/drawing/2014/main" id="{983F184A-894E-8B44-9385-8CA9889A0754}"/>
              </a:ext>
            </a:extLst>
          </p:cNvPr>
          <p:cNvGraphicFramePr>
            <a:graphicFrameLocks noGrp="1"/>
          </p:cNvGraphicFramePr>
          <p:nvPr>
            <p:ph sz="quarter" idx="11"/>
            <p:extLst>
              <p:ext uri="{D42A27DB-BD31-4B8C-83A1-F6EECF244321}">
                <p14:modId xmlns:p14="http://schemas.microsoft.com/office/powerpoint/2010/main" val="240360229"/>
              </p:ext>
            </p:extLst>
          </p:nvPr>
        </p:nvGraphicFramePr>
        <p:xfrm>
          <a:off x="1243039" y="1854514"/>
          <a:ext cx="7031969" cy="4207873"/>
        </p:xfrm>
        <a:graphic>
          <a:graphicData uri="http://schemas.openxmlformats.org/drawingml/2006/chart">
            <c:chart xmlns:c="http://schemas.openxmlformats.org/drawingml/2006/chart" xmlns:r="http://schemas.openxmlformats.org/officeDocument/2006/relationships" r:id="rId4"/>
          </a:graphicData>
        </a:graphic>
      </p:graphicFrame>
      <p:sp>
        <p:nvSpPr>
          <p:cNvPr id="132099" name="Rectangle 12">
            <a:extLst>
              <a:ext uri="{FF2B5EF4-FFF2-40B4-BE49-F238E27FC236}">
                <a16:creationId xmlns:a16="http://schemas.microsoft.com/office/drawing/2014/main" id="{99D93686-926B-6D42-81C3-04A3B03A30CA}"/>
              </a:ext>
            </a:extLst>
          </p:cNvPr>
          <p:cNvSpPr>
            <a:spLocks noChangeArrowheads="1"/>
          </p:cNvSpPr>
          <p:nvPr/>
        </p:nvSpPr>
        <p:spPr bwMode="auto">
          <a:xfrm>
            <a:off x="-92766" y="545073"/>
            <a:ext cx="7031969" cy="523220"/>
          </a:xfrm>
          <a:prstGeom prst="rect">
            <a:avLst/>
          </a:prstGeom>
          <a:noFill/>
          <a:ln>
            <a:noFill/>
          </a:ln>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en-US" sz="2800" b="1" dirty="0">
                <a:solidFill>
                  <a:srgbClr val="990000"/>
                </a:solidFill>
                <a:latin typeface="+mj-lt"/>
                <a:cs typeface="Arial" panose="020B0604020202020204" pitchFamily="34" charset="0"/>
              </a:rPr>
              <a:t>Stroke Timing for Transfemoral CAS and CEA </a:t>
            </a:r>
          </a:p>
        </p:txBody>
      </p:sp>
      <p:sp>
        <p:nvSpPr>
          <p:cNvPr id="5" name="TextBox 4">
            <a:extLst>
              <a:ext uri="{FF2B5EF4-FFF2-40B4-BE49-F238E27FC236}">
                <a16:creationId xmlns:a16="http://schemas.microsoft.com/office/drawing/2014/main" id="{81C40F3C-A271-A541-8B64-E480CDDE3A80}"/>
              </a:ext>
            </a:extLst>
          </p:cNvPr>
          <p:cNvSpPr txBox="1"/>
          <p:nvPr/>
        </p:nvSpPr>
        <p:spPr>
          <a:xfrm>
            <a:off x="468832" y="2733500"/>
            <a:ext cx="492443" cy="1904239"/>
          </a:xfrm>
          <a:prstGeom prst="rect">
            <a:avLst/>
          </a:prstGeom>
          <a:noFill/>
        </p:spPr>
        <p:txBody>
          <a:bodyPr vert="vert270" wrap="none">
            <a:spAutoFit/>
          </a:bodyPr>
          <a:lstStyle/>
          <a:p>
            <a:pPr>
              <a:defRPr/>
            </a:pPr>
            <a:r>
              <a:rPr lang="en-US" b="1" dirty="0">
                <a:solidFill>
                  <a:srgbClr val="002060"/>
                </a:solidFill>
                <a:latin typeface="Segoe UI" panose="020B0502040204020203" pitchFamily="34" charset="0"/>
                <a:cs typeface="Segoe UI" panose="020B0502040204020203" pitchFamily="34" charset="0"/>
              </a:rPr>
              <a:t>Number </a:t>
            </a:r>
            <a:r>
              <a:rPr lang="en-US" sz="2000" b="1" dirty="0">
                <a:solidFill>
                  <a:srgbClr val="002060"/>
                </a:solidFill>
                <a:latin typeface="Segoe UI" panose="020B0502040204020203" pitchFamily="34" charset="0"/>
                <a:cs typeface="Segoe UI" panose="020B0502040204020203" pitchFamily="34" charset="0"/>
              </a:rPr>
              <a:t>of</a:t>
            </a:r>
            <a:r>
              <a:rPr lang="en-US" b="1" dirty="0">
                <a:solidFill>
                  <a:srgbClr val="002060"/>
                </a:solidFill>
                <a:latin typeface="Segoe UI" panose="020B0502040204020203" pitchFamily="34" charset="0"/>
                <a:cs typeface="Segoe UI" panose="020B0502040204020203" pitchFamily="34" charset="0"/>
              </a:rPr>
              <a:t> Strokes</a:t>
            </a:r>
          </a:p>
        </p:txBody>
      </p:sp>
      <p:sp>
        <p:nvSpPr>
          <p:cNvPr id="8" name="Rectangle 7">
            <a:extLst>
              <a:ext uri="{FF2B5EF4-FFF2-40B4-BE49-F238E27FC236}">
                <a16:creationId xmlns:a16="http://schemas.microsoft.com/office/drawing/2014/main" id="{6BA97178-A336-8C41-A384-20E79242BBEC}"/>
              </a:ext>
            </a:extLst>
          </p:cNvPr>
          <p:cNvSpPr>
            <a:spLocks noChangeArrowheads="1"/>
          </p:cNvSpPr>
          <p:nvPr/>
        </p:nvSpPr>
        <p:spPr bwMode="auto">
          <a:xfrm>
            <a:off x="3303896" y="3435231"/>
            <a:ext cx="4854104" cy="523220"/>
          </a:xfrm>
          <a:prstGeom prst="rect">
            <a:avLst/>
          </a:prstGeom>
          <a:noFill/>
          <a:ln>
            <a:noFill/>
          </a:ln>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2800" b="1" dirty="0">
                <a:solidFill>
                  <a:srgbClr val="002060"/>
                </a:solidFill>
                <a:latin typeface="+mn-lt"/>
                <a:cs typeface="Segoe UI" panose="020B0502040204020203" pitchFamily="34" charset="0"/>
              </a:rPr>
              <a:t>Day 0 Stroke is the Culprit</a:t>
            </a:r>
          </a:p>
        </p:txBody>
      </p:sp>
      <p:graphicFrame>
        <p:nvGraphicFramePr>
          <p:cNvPr id="107523" name="Object 3">
            <a:extLst>
              <a:ext uri="{FF2B5EF4-FFF2-40B4-BE49-F238E27FC236}">
                <a16:creationId xmlns:a16="http://schemas.microsoft.com/office/drawing/2014/main" id="{0E380D8E-6C61-2B43-99E4-24A72957A72F}"/>
              </a:ext>
            </a:extLst>
          </p:cNvPr>
          <p:cNvGraphicFramePr>
            <a:graphicFrameLocks noChangeAspect="1"/>
          </p:cNvGraphicFramePr>
          <p:nvPr>
            <p:extLst>
              <p:ext uri="{D42A27DB-BD31-4B8C-83A1-F6EECF244321}">
                <p14:modId xmlns:p14="http://schemas.microsoft.com/office/powerpoint/2010/main" val="4027917802"/>
              </p:ext>
            </p:extLst>
          </p:nvPr>
        </p:nvGraphicFramePr>
        <p:xfrm>
          <a:off x="7740650" y="5734050"/>
          <a:ext cx="1439863" cy="1123950"/>
        </p:xfrm>
        <a:graphic>
          <a:graphicData uri="http://schemas.openxmlformats.org/presentationml/2006/ole">
            <mc:AlternateContent xmlns:mc="http://schemas.openxmlformats.org/markup-compatibility/2006">
              <mc:Choice xmlns:v="urn:schemas-microsoft-com:vml" Requires="v">
                <p:oleObj spid="_x0000_s1046" name="Photo Editor Photo" r:id="rId5" imgW="7620000" imgH="11290300" progId="">
                  <p:embed/>
                </p:oleObj>
              </mc:Choice>
              <mc:Fallback>
                <p:oleObj name="Photo Editor Photo" r:id="rId5" imgW="7620000" imgH="11290300" progId="">
                  <p:embed/>
                  <p:pic>
                    <p:nvPicPr>
                      <p:cNvPr id="107523" name="Object 3">
                        <a:extLst>
                          <a:ext uri="{FF2B5EF4-FFF2-40B4-BE49-F238E27FC236}">
                            <a16:creationId xmlns:a16="http://schemas.microsoft.com/office/drawing/2014/main" id="{0E380D8E-6C61-2B43-99E4-24A72957A7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5734050"/>
                        <a:ext cx="1439863" cy="1123950"/>
                      </a:xfrm>
                      <a:prstGeom prst="rect">
                        <a:avLst/>
                      </a:prstGeom>
                      <a:noFill/>
                      <a:ln w="158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0166219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a:extLst>
              <a:ext uri="{FF2B5EF4-FFF2-40B4-BE49-F238E27FC236}">
                <a16:creationId xmlns:a16="http://schemas.microsoft.com/office/drawing/2014/main" id="{1377D17D-B5A6-4843-9612-F1812810D012}"/>
              </a:ext>
            </a:extLst>
          </p:cNvPr>
          <p:cNvGraphicFramePr>
            <a:graphicFrameLocks noChangeAspect="1"/>
          </p:cNvGraphicFramePr>
          <p:nvPr>
            <p:extLst>
              <p:ext uri="{D42A27DB-BD31-4B8C-83A1-F6EECF244321}">
                <p14:modId xmlns:p14="http://schemas.microsoft.com/office/powerpoint/2010/main" val="2491931090"/>
              </p:ext>
            </p:extLst>
          </p:nvPr>
        </p:nvGraphicFramePr>
        <p:xfrm>
          <a:off x="3084393" y="3429000"/>
          <a:ext cx="5591957" cy="2675184"/>
        </p:xfrm>
        <a:graphic>
          <a:graphicData uri="http://schemas.openxmlformats.org/presentationml/2006/ole">
            <mc:AlternateContent xmlns:mc="http://schemas.openxmlformats.org/markup-compatibility/2006">
              <mc:Choice xmlns:v="urn:schemas-microsoft-com:vml" Requires="v">
                <p:oleObj spid="_x0000_s3093" name="Slide" r:id="rId3" imgW="4635500" imgH="3479800" progId="PowerPoint.Slide.12">
                  <p:embed/>
                </p:oleObj>
              </mc:Choice>
              <mc:Fallback>
                <p:oleObj name="Slide" r:id="rId3" imgW="4635500" imgH="3479800" progId="PowerPoint.Slide.12">
                  <p:embed/>
                  <p:pic>
                    <p:nvPicPr>
                      <p:cNvPr id="114690" name="Object 2">
                        <a:extLst>
                          <a:ext uri="{FF2B5EF4-FFF2-40B4-BE49-F238E27FC236}">
                            <a16:creationId xmlns:a16="http://schemas.microsoft.com/office/drawing/2014/main" id="{1377D17D-B5A6-4843-9612-F1812810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4393" y="3429000"/>
                        <a:ext cx="5591957" cy="2675184"/>
                      </a:xfrm>
                      <a:prstGeom prst="rect">
                        <a:avLst/>
                      </a:prstGeom>
                      <a:noFill/>
                      <a:ln>
                        <a:noFill/>
                      </a:ln>
                    </p:spPr>
                  </p:pic>
                </p:oleObj>
              </mc:Fallback>
            </mc:AlternateContent>
          </a:graphicData>
        </a:graphic>
      </p:graphicFrame>
      <p:pic>
        <p:nvPicPr>
          <p:cNvPr id="114691" name="Picture 2">
            <a:extLst>
              <a:ext uri="{FF2B5EF4-FFF2-40B4-BE49-F238E27FC236}">
                <a16:creationId xmlns:a16="http://schemas.microsoft.com/office/drawing/2014/main" id="{5B2C08B1-D201-6446-8631-E75DCB5291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10370"/>
            <a:ext cx="6917635" cy="180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28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6799"/>
            <a:ext cx="7808001" cy="892107"/>
          </a:xfrm>
        </p:spPr>
        <p:txBody>
          <a:bodyPr>
            <a:noAutofit/>
          </a:bodyPr>
          <a:lstStyle/>
          <a:p>
            <a:r>
              <a:rPr lang="en-US" sz="2800" b="1" dirty="0">
                <a:solidFill>
                  <a:srgbClr val="990000"/>
                </a:solidFill>
                <a:latin typeface="Arial" panose="020B0604020202020204" pitchFamily="34" charset="0"/>
                <a:ea typeface="Arial Hebrew" charset="-79"/>
                <a:cs typeface="Arial" panose="020B0604020202020204" pitchFamily="34" charset="0"/>
              </a:rPr>
              <a:t>Peri-procedural Stroke after TFCAS </a:t>
            </a:r>
          </a:p>
        </p:txBody>
      </p:sp>
      <p:sp>
        <p:nvSpPr>
          <p:cNvPr id="9" name="Content Placeholder 8"/>
          <p:cNvSpPr>
            <a:spLocks noGrp="1"/>
          </p:cNvSpPr>
          <p:nvPr>
            <p:ph sz="quarter" idx="11"/>
          </p:nvPr>
        </p:nvSpPr>
        <p:spPr>
          <a:xfrm>
            <a:off x="4658066" y="1718415"/>
            <a:ext cx="4522447" cy="4038600"/>
          </a:xfrm>
        </p:spPr>
        <p:txBody>
          <a:bodyPr>
            <a:normAutofit fontScale="92500" lnSpcReduction="10000"/>
          </a:bodyPr>
          <a:lstStyle/>
          <a:p>
            <a:r>
              <a:rPr lang="en-US" sz="2000" dirty="0">
                <a:cs typeface="Arial" panose="020B0604020202020204" pitchFamily="34" charset="0"/>
              </a:rPr>
              <a:t>Traditional Transfemoral CAS requires 3 steps that create embolic risk</a:t>
            </a:r>
            <a:br>
              <a:rPr lang="en-US" sz="2000" dirty="0">
                <a:cs typeface="Arial" panose="020B0604020202020204" pitchFamily="34" charset="0"/>
              </a:rPr>
            </a:br>
            <a:endParaRPr lang="en-US" sz="2000" dirty="0">
              <a:cs typeface="Arial" panose="020B0604020202020204" pitchFamily="34" charset="0"/>
            </a:endParaRPr>
          </a:p>
          <a:p>
            <a:pPr marL="685800" lvl="1" indent="-342900">
              <a:buFont typeface="+mj-lt"/>
              <a:buAutoNum type="arabicPeriod"/>
            </a:pPr>
            <a:r>
              <a:rPr lang="en-US" sz="2000" dirty="0">
                <a:cs typeface="Arial" panose="020B0604020202020204" pitchFamily="34" charset="0"/>
              </a:rPr>
              <a:t>Advancing a catheter through the aortic arch</a:t>
            </a:r>
          </a:p>
          <a:p>
            <a:pPr marL="771525" lvl="2" indent="-128588"/>
            <a:r>
              <a:rPr lang="en-US" sz="2000" dirty="0">
                <a:cs typeface="Arial" panose="020B0604020202020204" pitchFamily="34" charset="0"/>
              </a:rPr>
              <a:t>18% Non-Ipsilateral stroke rate in CAPTURE Study*</a:t>
            </a:r>
            <a:br>
              <a:rPr lang="en-US" sz="2000" dirty="0">
                <a:cs typeface="Arial" panose="020B0604020202020204" pitchFamily="34" charset="0"/>
              </a:rPr>
            </a:br>
            <a:endParaRPr lang="en-US" sz="2000" dirty="0">
              <a:cs typeface="Arial" panose="020B0604020202020204" pitchFamily="34" charset="0"/>
            </a:endParaRPr>
          </a:p>
          <a:p>
            <a:pPr marL="685800" lvl="1" indent="-342900">
              <a:buFont typeface="+mj-lt"/>
              <a:buAutoNum type="arabicPeriod"/>
            </a:pPr>
            <a:r>
              <a:rPr lang="en-US" sz="2000" dirty="0">
                <a:cs typeface="Arial" panose="020B0604020202020204" pitchFamily="34" charset="0"/>
              </a:rPr>
              <a:t>Navigating the lesion before neuroprotection established</a:t>
            </a:r>
            <a:br>
              <a:rPr lang="en-US" sz="2000" dirty="0">
                <a:cs typeface="Arial" panose="020B0604020202020204" pitchFamily="34" charset="0"/>
              </a:rPr>
            </a:br>
            <a:endParaRPr lang="en-US" sz="2000" dirty="0">
              <a:cs typeface="Arial" panose="020B0604020202020204" pitchFamily="34" charset="0"/>
            </a:endParaRPr>
          </a:p>
          <a:p>
            <a:pPr marL="685800" lvl="1" indent="-342900">
              <a:buFont typeface="+mj-lt"/>
              <a:buAutoNum type="arabicPeriod"/>
            </a:pPr>
            <a:r>
              <a:rPr lang="en-US" sz="2000" dirty="0">
                <a:cs typeface="Arial" panose="020B0604020202020204" pitchFamily="34" charset="0"/>
              </a:rPr>
              <a:t>Inadequate neuroprotection from misaligned filters and inadequate manual aspiration of emboli</a:t>
            </a:r>
          </a:p>
          <a:p>
            <a:pPr marL="685800" lvl="1" indent="-342900">
              <a:buFont typeface="+mj-lt"/>
              <a:buAutoNum type="arabicPeriod"/>
            </a:pPr>
            <a:endParaRPr lang="en-US" dirty="0">
              <a:latin typeface="Segoe UI" panose="020B0502040204020203" pitchFamily="34" charset="0"/>
              <a:cs typeface="Segoe UI" panose="020B0502040204020203"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256" y="1812809"/>
            <a:ext cx="3810000" cy="3829050"/>
          </a:xfrm>
          <a:prstGeom prst="roundRect">
            <a:avLst>
              <a:gd name="adj" fmla="val 8594"/>
            </a:avLst>
          </a:prstGeom>
          <a:solidFill>
            <a:srgbClr val="FFFFFF">
              <a:shade val="85000"/>
            </a:srgbClr>
          </a:solidFill>
          <a:ln>
            <a:solidFill>
              <a:schemeClr val="bg1">
                <a:lumMod val="65000"/>
              </a:schemeClr>
            </a:solidFill>
          </a:ln>
          <a:effectLst/>
        </p:spPr>
      </p:pic>
      <p:sp>
        <p:nvSpPr>
          <p:cNvPr id="11" name="TextBox 10"/>
          <p:cNvSpPr txBox="1"/>
          <p:nvPr/>
        </p:nvSpPr>
        <p:spPr>
          <a:xfrm>
            <a:off x="2526679" y="2875886"/>
            <a:ext cx="1524000" cy="646331"/>
          </a:xfrm>
          <a:prstGeom prst="rect">
            <a:avLst/>
          </a:prstGeom>
          <a:noFill/>
          <a:ln>
            <a:noFill/>
          </a:ln>
        </p:spPr>
        <p:txBody>
          <a:bodyPr wrap="square" rtlCol="0">
            <a:spAutoFit/>
          </a:bodyPr>
          <a:lstStyle/>
          <a:p>
            <a:pPr algn="ctr" defTabSz="342900"/>
            <a:r>
              <a:rPr lang="en-US" dirty="0">
                <a:solidFill>
                  <a:prstClr val="black">
                    <a:lumMod val="65000"/>
                    <a:lumOff val="35000"/>
                  </a:prstClr>
                </a:solidFill>
                <a:latin typeface="Segoe UI" panose="020B0502040204020203" pitchFamily="34" charset="0"/>
                <a:cs typeface="Segoe UI" panose="020B0502040204020203" pitchFamily="34" charset="0"/>
              </a:rPr>
              <a:t>Crossing the aortic arch</a:t>
            </a:r>
          </a:p>
        </p:txBody>
      </p:sp>
      <p:sp>
        <p:nvSpPr>
          <p:cNvPr id="20" name="TextBox 19"/>
          <p:cNvSpPr txBox="1"/>
          <p:nvPr/>
        </p:nvSpPr>
        <p:spPr>
          <a:xfrm>
            <a:off x="2685256" y="2228854"/>
            <a:ext cx="1524000" cy="646331"/>
          </a:xfrm>
          <a:prstGeom prst="rect">
            <a:avLst/>
          </a:prstGeom>
          <a:noFill/>
          <a:ln>
            <a:noFill/>
          </a:ln>
        </p:spPr>
        <p:txBody>
          <a:bodyPr wrap="square" rtlCol="0">
            <a:spAutoFit/>
          </a:bodyPr>
          <a:lstStyle/>
          <a:p>
            <a:pPr algn="ctr" defTabSz="342900"/>
            <a:r>
              <a:rPr lang="en-US" dirty="0">
                <a:solidFill>
                  <a:prstClr val="black">
                    <a:lumMod val="65000"/>
                    <a:lumOff val="35000"/>
                  </a:prstClr>
                </a:solidFill>
                <a:latin typeface="Segoe UI" panose="020B0502040204020203" pitchFamily="34" charset="0"/>
                <a:cs typeface="Segoe UI" panose="020B0502040204020203" pitchFamily="34" charset="0"/>
              </a:rPr>
              <a:t>Crossing the lesion</a:t>
            </a:r>
          </a:p>
        </p:txBody>
      </p:sp>
      <p:cxnSp>
        <p:nvCxnSpPr>
          <p:cNvPr id="15" name="Straight Arrow Connector 14"/>
          <p:cNvCxnSpPr/>
          <p:nvPr/>
        </p:nvCxnSpPr>
        <p:spPr>
          <a:xfrm>
            <a:off x="3136282" y="3360630"/>
            <a:ext cx="6177" cy="754170"/>
          </a:xfrm>
          <a:prstGeom prst="straightConnector1">
            <a:avLst/>
          </a:prstGeom>
          <a:ln>
            <a:solidFill>
              <a:srgbClr val="FF6600"/>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2151859" y="3360630"/>
            <a:ext cx="984423" cy="811320"/>
          </a:xfrm>
          <a:prstGeom prst="straightConnector1">
            <a:avLst/>
          </a:prstGeom>
          <a:ln>
            <a:solidFill>
              <a:srgbClr val="FF66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1389856" y="2471228"/>
            <a:ext cx="1143000" cy="118907"/>
          </a:xfrm>
          <a:prstGeom prst="straightConnector1">
            <a:avLst/>
          </a:prstGeom>
          <a:ln>
            <a:solidFill>
              <a:srgbClr val="FF6600"/>
            </a:solidFill>
            <a:tailEnd type="triangle"/>
          </a:ln>
        </p:spPr>
        <p:style>
          <a:lnRef idx="3">
            <a:schemeClr val="dk1"/>
          </a:lnRef>
          <a:fillRef idx="0">
            <a:schemeClr val="dk1"/>
          </a:fillRef>
          <a:effectRef idx="2">
            <a:schemeClr val="dk1"/>
          </a:effectRef>
          <a:fontRef idx="minor">
            <a:schemeClr val="tx1"/>
          </a:fontRef>
        </p:style>
      </p:cxnSp>
      <p:sp>
        <p:nvSpPr>
          <p:cNvPr id="10" name="Text Placeholder 19"/>
          <p:cNvSpPr txBox="1">
            <a:spLocks/>
          </p:cNvSpPr>
          <p:nvPr/>
        </p:nvSpPr>
        <p:spPr bwMode="auto">
          <a:xfrm>
            <a:off x="522963" y="5686840"/>
            <a:ext cx="7285038"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b="1" dirty="0">
                <a:solidFill>
                  <a:srgbClr val="002C77"/>
                </a:solidFill>
                <a:latin typeface="Segoe UI" panose="020B0502040204020203" pitchFamily="34" charset="0"/>
                <a:cs typeface="Segoe UI" panose="020B0502040204020203" pitchFamily="34" charset="0"/>
              </a:rPr>
              <a:t>1. Ann </a:t>
            </a:r>
            <a:r>
              <a:rPr lang="en-US" sz="900" b="1" dirty="0" err="1">
                <a:solidFill>
                  <a:srgbClr val="002C77"/>
                </a:solidFill>
                <a:latin typeface="Segoe UI" panose="020B0502040204020203" pitchFamily="34" charset="0"/>
                <a:cs typeface="Segoe UI" panose="020B0502040204020203" pitchFamily="34" charset="0"/>
              </a:rPr>
              <a:t>Surg</a:t>
            </a:r>
            <a:r>
              <a:rPr lang="en-US" sz="900" b="1" dirty="0">
                <a:solidFill>
                  <a:srgbClr val="002C77"/>
                </a:solidFill>
                <a:latin typeface="Segoe UI" panose="020B0502040204020203" pitchFamily="34" charset="0"/>
                <a:cs typeface="Segoe UI" panose="020B0502040204020203" pitchFamily="34" charset="0"/>
              </a:rPr>
              <a:t> 2007;246: 551–558.</a:t>
            </a:r>
            <a:r>
              <a:rPr lang="en-US" sz="1050" b="1" dirty="0">
                <a:solidFill>
                  <a:srgbClr val="002C77"/>
                </a:solidFill>
                <a:latin typeface="+mn-lt"/>
                <a:cs typeface="Segoe UI" panose="020B0502040204020203" pitchFamily="34" charset="0"/>
              </a:rPr>
              <a:t>                                </a:t>
            </a:r>
          </a:p>
        </p:txBody>
      </p:sp>
    </p:spTree>
    <p:extLst>
      <p:ext uri="{BB962C8B-B14F-4D97-AF65-F5344CB8AC3E}">
        <p14:creationId xmlns:p14="http://schemas.microsoft.com/office/powerpoint/2010/main" val="3125382295"/>
      </p:ext>
    </p:extLst>
  </p:cSld>
  <p:clrMapOvr>
    <a:masterClrMapping/>
  </p:clrMapOvr>
  <p:transition>
    <p:fade/>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10380</TotalTime>
  <Words>1780</Words>
  <Application>Microsoft Office PowerPoint</Application>
  <PresentationFormat>Custom</PresentationFormat>
  <Paragraphs>339</Paragraphs>
  <Slides>38</Slides>
  <Notes>19</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2</vt:i4>
      </vt:variant>
      <vt:variant>
        <vt:lpstr>Slide Titles</vt:lpstr>
      </vt:variant>
      <vt:variant>
        <vt:i4>38</vt:i4>
      </vt:variant>
    </vt:vector>
  </HeadingPairs>
  <TitlesOfParts>
    <vt:vector size="61" baseType="lpstr">
      <vt:lpstr>MS PGothic</vt:lpstr>
      <vt:lpstr>MS PGothic</vt:lpstr>
      <vt:lpstr>.AppleSystemUIFont</vt:lpstr>
      <vt:lpstr>Arial</vt:lpstr>
      <vt:lpstr>Arial Hebrew</vt:lpstr>
      <vt:lpstr>Avenir Roman</vt:lpstr>
      <vt:lpstr>Calibri</vt:lpstr>
      <vt:lpstr>Calibri Light</vt:lpstr>
      <vt:lpstr>Helvetica Light</vt:lpstr>
      <vt:lpstr>Lucida Sans Unicode</vt:lpstr>
      <vt:lpstr>Segoe UI</vt:lpstr>
      <vt:lpstr>Symbol</vt:lpstr>
      <vt:lpstr>Times</vt:lpstr>
      <vt:lpstr>Wingdings</vt:lpstr>
      <vt:lpstr>Wingdings 3</vt:lpstr>
      <vt:lpstr>3_Office Theme</vt:lpstr>
      <vt:lpstr>2_Office Theme</vt:lpstr>
      <vt:lpstr>1_Office Theme</vt:lpstr>
      <vt:lpstr>1_Custom Design</vt:lpstr>
      <vt:lpstr>Custom Design</vt:lpstr>
      <vt:lpstr>4_Office Theme</vt:lpstr>
      <vt:lpstr>Photo Editor Photo</vt:lpstr>
      <vt:lpstr>Slide</vt:lpstr>
      <vt:lpstr>Overview of the SVS TCAR Surveillance Project</vt:lpstr>
      <vt:lpstr>PowerPoint Presentation</vt:lpstr>
      <vt:lpstr>Stroke</vt:lpstr>
      <vt:lpstr>Stroke</vt:lpstr>
      <vt:lpstr> </vt:lpstr>
      <vt:lpstr>PowerPoint Presentation</vt:lpstr>
      <vt:lpstr>PowerPoint Presentation</vt:lpstr>
      <vt:lpstr>PowerPoint Presentation</vt:lpstr>
      <vt:lpstr>Peri-procedural Stroke after TFCAS </vt:lpstr>
      <vt:lpstr> ICSS Silent DWI Lesions After CAS </vt:lpstr>
      <vt:lpstr>TransCarotid Stenting with Dynamic Flow Reversal</vt:lpstr>
      <vt:lpstr>Dynamic Flow Reversal For ROBUST Neuroprotection</vt:lpstr>
      <vt:lpstr>TCAR Best Practices and Techniques </vt:lpstr>
      <vt:lpstr>ROADSTER Study Overview</vt:lpstr>
      <vt:lpstr>ROADSTER Patient Population</vt:lpstr>
      <vt:lpstr>ROADSTER</vt:lpstr>
      <vt:lpstr>One-year outcomes</vt:lpstr>
      <vt:lpstr> Procedure Time </vt:lpstr>
      <vt:lpstr>Reverse Flow Vs. CEA Clamp Time</vt:lpstr>
      <vt:lpstr>PowerPoint Presentation</vt:lpstr>
      <vt:lpstr>The PROOF Study: DW-MRI HITS Similar to CEA</vt:lpstr>
      <vt:lpstr>PowerPoint Presentation</vt:lpstr>
      <vt:lpstr>SVS Vascular Quality Initiative</vt:lpstr>
      <vt:lpstr>PowerPoint Presentation</vt:lpstr>
      <vt:lpstr>Some of Our VQI publications</vt:lpstr>
      <vt:lpstr>VQI TCAR Surveillance Project (TSP)</vt:lpstr>
      <vt:lpstr>Objectives of TSP</vt:lpstr>
      <vt:lpstr>PowerPoint Presentation</vt:lpstr>
      <vt:lpstr>PowerPoint Presentation</vt:lpstr>
      <vt:lpstr>Outcomes</vt:lpstr>
      <vt:lpstr>PowerPoint Presentation</vt:lpstr>
      <vt:lpstr>TCAR Indications and Contraindications : Focus on Safe Access</vt:lpstr>
      <vt:lpstr>TSP CEA CAS Capture</vt:lpstr>
      <vt:lpstr>VQI TSP </vt:lpstr>
      <vt:lpstr>PowerPoint Presentation</vt:lpstr>
      <vt:lpstr>PowerPoint Presentation</vt:lpstr>
      <vt:lpstr>Strengths of the TSP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 Case Studies</dc:title>
  <dc:creator>Nadine Caputo</dc:creator>
  <cp:lastModifiedBy>Jim Wadzinski</cp:lastModifiedBy>
  <cp:revision>97</cp:revision>
  <dcterms:created xsi:type="dcterms:W3CDTF">2016-03-22T16:14:56Z</dcterms:created>
  <dcterms:modified xsi:type="dcterms:W3CDTF">2019-06-12T15:49:53Z</dcterms:modified>
</cp:coreProperties>
</file>