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2"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DDEE-5742-42D4-8D02-83404C3B72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4401F0-1B23-4384-B7A4-6716D4F0D2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29517C-E8E6-460F-BEB7-18DCB5E952D8}"/>
              </a:ext>
            </a:extLst>
          </p:cNvPr>
          <p:cNvSpPr>
            <a:spLocks noGrp="1"/>
          </p:cNvSpPr>
          <p:nvPr>
            <p:ph type="dt" sz="half" idx="10"/>
          </p:nvPr>
        </p:nvSpPr>
        <p:spPr/>
        <p:txBody>
          <a:bodyPr/>
          <a:lstStyle/>
          <a:p>
            <a:fld id="{8EA8C193-C539-4B38-92C7-3D1E651EB72D}" type="datetimeFigureOut">
              <a:rPr lang="en-US" smtClean="0"/>
              <a:t>7/9/2019</a:t>
            </a:fld>
            <a:endParaRPr lang="en-US"/>
          </a:p>
        </p:txBody>
      </p:sp>
      <p:sp>
        <p:nvSpPr>
          <p:cNvPr id="5" name="Footer Placeholder 4">
            <a:extLst>
              <a:ext uri="{FF2B5EF4-FFF2-40B4-BE49-F238E27FC236}">
                <a16:creationId xmlns:a16="http://schemas.microsoft.com/office/drawing/2014/main" id="{BDFD8CB8-E00B-49A8-B8BC-67ABF14E1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947C2-17BF-4961-9214-D1492FD2A8CC}"/>
              </a:ext>
            </a:extLst>
          </p:cNvPr>
          <p:cNvSpPr>
            <a:spLocks noGrp="1"/>
          </p:cNvSpPr>
          <p:nvPr>
            <p:ph type="sldNum" sz="quarter" idx="12"/>
          </p:nvPr>
        </p:nvSpPr>
        <p:spPr/>
        <p:txBody>
          <a:bodyPr/>
          <a:lstStyle/>
          <a:p>
            <a:fld id="{5EE6EE07-64FF-436F-BB44-D02851397801}" type="slidenum">
              <a:rPr lang="en-US" smtClean="0"/>
              <a:t>‹#›</a:t>
            </a:fld>
            <a:endParaRPr lang="en-US"/>
          </a:p>
        </p:txBody>
      </p:sp>
    </p:spTree>
    <p:extLst>
      <p:ext uri="{BB962C8B-B14F-4D97-AF65-F5344CB8AC3E}">
        <p14:creationId xmlns:p14="http://schemas.microsoft.com/office/powerpoint/2010/main" val="413593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57C3D-E450-4F3F-9219-D92B7FDBF4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1F6222-03A3-476E-8FC3-E5E107EF17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9975E-811C-4AA2-859B-CF1CA4DAE379}"/>
              </a:ext>
            </a:extLst>
          </p:cNvPr>
          <p:cNvSpPr>
            <a:spLocks noGrp="1"/>
          </p:cNvSpPr>
          <p:nvPr>
            <p:ph type="dt" sz="half" idx="10"/>
          </p:nvPr>
        </p:nvSpPr>
        <p:spPr/>
        <p:txBody>
          <a:bodyPr/>
          <a:lstStyle/>
          <a:p>
            <a:fld id="{8EA8C193-C539-4B38-92C7-3D1E651EB72D}" type="datetimeFigureOut">
              <a:rPr lang="en-US" smtClean="0"/>
              <a:t>7/9/2019</a:t>
            </a:fld>
            <a:endParaRPr lang="en-US"/>
          </a:p>
        </p:txBody>
      </p:sp>
      <p:sp>
        <p:nvSpPr>
          <p:cNvPr id="5" name="Footer Placeholder 4">
            <a:extLst>
              <a:ext uri="{FF2B5EF4-FFF2-40B4-BE49-F238E27FC236}">
                <a16:creationId xmlns:a16="http://schemas.microsoft.com/office/drawing/2014/main" id="{F0E47D7B-A7A7-4D40-9BA4-62653DCB8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1DBBA-126E-4188-AFA4-4996121609F5}"/>
              </a:ext>
            </a:extLst>
          </p:cNvPr>
          <p:cNvSpPr>
            <a:spLocks noGrp="1"/>
          </p:cNvSpPr>
          <p:nvPr>
            <p:ph type="sldNum" sz="quarter" idx="12"/>
          </p:nvPr>
        </p:nvSpPr>
        <p:spPr/>
        <p:txBody>
          <a:bodyPr/>
          <a:lstStyle/>
          <a:p>
            <a:fld id="{5EE6EE07-64FF-436F-BB44-D02851397801}" type="slidenum">
              <a:rPr lang="en-US" smtClean="0"/>
              <a:t>‹#›</a:t>
            </a:fld>
            <a:endParaRPr lang="en-US"/>
          </a:p>
        </p:txBody>
      </p:sp>
    </p:spTree>
    <p:extLst>
      <p:ext uri="{BB962C8B-B14F-4D97-AF65-F5344CB8AC3E}">
        <p14:creationId xmlns:p14="http://schemas.microsoft.com/office/powerpoint/2010/main" val="110677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25F5C-890C-4757-84CE-988298F396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56038-62BB-4B58-AB1A-7D1385A23E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33108-3B3B-4252-A86A-87B313B58AFA}"/>
              </a:ext>
            </a:extLst>
          </p:cNvPr>
          <p:cNvSpPr>
            <a:spLocks noGrp="1"/>
          </p:cNvSpPr>
          <p:nvPr>
            <p:ph type="dt" sz="half" idx="10"/>
          </p:nvPr>
        </p:nvSpPr>
        <p:spPr/>
        <p:txBody>
          <a:bodyPr/>
          <a:lstStyle/>
          <a:p>
            <a:fld id="{8EA8C193-C539-4B38-92C7-3D1E651EB72D}" type="datetimeFigureOut">
              <a:rPr lang="en-US" smtClean="0"/>
              <a:t>7/9/2019</a:t>
            </a:fld>
            <a:endParaRPr lang="en-US"/>
          </a:p>
        </p:txBody>
      </p:sp>
      <p:sp>
        <p:nvSpPr>
          <p:cNvPr id="5" name="Footer Placeholder 4">
            <a:extLst>
              <a:ext uri="{FF2B5EF4-FFF2-40B4-BE49-F238E27FC236}">
                <a16:creationId xmlns:a16="http://schemas.microsoft.com/office/drawing/2014/main" id="{8C2610D0-656D-49F8-9CFC-78CC3663A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A5260-78FD-4031-85F6-E0824872BCE9}"/>
              </a:ext>
            </a:extLst>
          </p:cNvPr>
          <p:cNvSpPr>
            <a:spLocks noGrp="1"/>
          </p:cNvSpPr>
          <p:nvPr>
            <p:ph type="sldNum" sz="quarter" idx="12"/>
          </p:nvPr>
        </p:nvSpPr>
        <p:spPr/>
        <p:txBody>
          <a:bodyPr/>
          <a:lstStyle/>
          <a:p>
            <a:fld id="{5EE6EE07-64FF-436F-BB44-D02851397801}" type="slidenum">
              <a:rPr lang="en-US" smtClean="0"/>
              <a:t>‹#›</a:t>
            </a:fld>
            <a:endParaRPr lang="en-US"/>
          </a:p>
        </p:txBody>
      </p:sp>
    </p:spTree>
    <p:extLst>
      <p:ext uri="{BB962C8B-B14F-4D97-AF65-F5344CB8AC3E}">
        <p14:creationId xmlns:p14="http://schemas.microsoft.com/office/powerpoint/2010/main" val="349727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DD9B-5058-4470-BC59-87C4AA371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A4E385-A55D-4898-948B-B50CE2160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020DF-CCB0-442A-906E-9B4D80E72265}"/>
              </a:ext>
            </a:extLst>
          </p:cNvPr>
          <p:cNvSpPr>
            <a:spLocks noGrp="1"/>
          </p:cNvSpPr>
          <p:nvPr>
            <p:ph type="dt" sz="half" idx="10"/>
          </p:nvPr>
        </p:nvSpPr>
        <p:spPr/>
        <p:txBody>
          <a:bodyPr/>
          <a:lstStyle/>
          <a:p>
            <a:fld id="{8EA8C193-C539-4B38-92C7-3D1E651EB72D}" type="datetimeFigureOut">
              <a:rPr lang="en-US" smtClean="0"/>
              <a:t>7/9/2019</a:t>
            </a:fld>
            <a:endParaRPr lang="en-US"/>
          </a:p>
        </p:txBody>
      </p:sp>
      <p:sp>
        <p:nvSpPr>
          <p:cNvPr id="5" name="Footer Placeholder 4">
            <a:extLst>
              <a:ext uri="{FF2B5EF4-FFF2-40B4-BE49-F238E27FC236}">
                <a16:creationId xmlns:a16="http://schemas.microsoft.com/office/drawing/2014/main" id="{E2A27D74-38EA-44EB-A1AE-A3B3F29E7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E5D08-F06D-4EA0-A4AD-097D0901D3E9}"/>
              </a:ext>
            </a:extLst>
          </p:cNvPr>
          <p:cNvSpPr>
            <a:spLocks noGrp="1"/>
          </p:cNvSpPr>
          <p:nvPr>
            <p:ph type="sldNum" sz="quarter" idx="12"/>
          </p:nvPr>
        </p:nvSpPr>
        <p:spPr/>
        <p:txBody>
          <a:bodyPr/>
          <a:lstStyle/>
          <a:p>
            <a:fld id="{5EE6EE07-64FF-436F-BB44-D02851397801}" type="slidenum">
              <a:rPr lang="en-US" smtClean="0"/>
              <a:t>‹#›</a:t>
            </a:fld>
            <a:endParaRPr lang="en-US"/>
          </a:p>
        </p:txBody>
      </p:sp>
    </p:spTree>
    <p:extLst>
      <p:ext uri="{BB962C8B-B14F-4D97-AF65-F5344CB8AC3E}">
        <p14:creationId xmlns:p14="http://schemas.microsoft.com/office/powerpoint/2010/main" val="275378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1F31D-39EE-4E17-9D82-8882BC9443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640774-6ED7-4616-86F6-1B6C9D095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9CB4CA-3189-48B9-BBF1-605456BA6757}"/>
              </a:ext>
            </a:extLst>
          </p:cNvPr>
          <p:cNvSpPr>
            <a:spLocks noGrp="1"/>
          </p:cNvSpPr>
          <p:nvPr>
            <p:ph type="dt" sz="half" idx="10"/>
          </p:nvPr>
        </p:nvSpPr>
        <p:spPr/>
        <p:txBody>
          <a:bodyPr/>
          <a:lstStyle/>
          <a:p>
            <a:fld id="{8EA8C193-C539-4B38-92C7-3D1E651EB72D}" type="datetimeFigureOut">
              <a:rPr lang="en-US" smtClean="0"/>
              <a:t>7/9/2019</a:t>
            </a:fld>
            <a:endParaRPr lang="en-US"/>
          </a:p>
        </p:txBody>
      </p:sp>
      <p:sp>
        <p:nvSpPr>
          <p:cNvPr id="5" name="Footer Placeholder 4">
            <a:extLst>
              <a:ext uri="{FF2B5EF4-FFF2-40B4-BE49-F238E27FC236}">
                <a16:creationId xmlns:a16="http://schemas.microsoft.com/office/drawing/2014/main" id="{12527E5E-60EE-4E69-99D1-FB180CB61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DA086-1966-4E47-ADCC-A130697A80A8}"/>
              </a:ext>
            </a:extLst>
          </p:cNvPr>
          <p:cNvSpPr>
            <a:spLocks noGrp="1"/>
          </p:cNvSpPr>
          <p:nvPr>
            <p:ph type="sldNum" sz="quarter" idx="12"/>
          </p:nvPr>
        </p:nvSpPr>
        <p:spPr/>
        <p:txBody>
          <a:bodyPr/>
          <a:lstStyle/>
          <a:p>
            <a:fld id="{5EE6EE07-64FF-436F-BB44-D02851397801}" type="slidenum">
              <a:rPr lang="en-US" smtClean="0"/>
              <a:t>‹#›</a:t>
            </a:fld>
            <a:endParaRPr lang="en-US"/>
          </a:p>
        </p:txBody>
      </p:sp>
    </p:spTree>
    <p:extLst>
      <p:ext uri="{BB962C8B-B14F-4D97-AF65-F5344CB8AC3E}">
        <p14:creationId xmlns:p14="http://schemas.microsoft.com/office/powerpoint/2010/main" val="234578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4F6D4-7BD9-4835-87A2-79AEAB0D7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5A587E-EE33-401B-ABCE-E4CA9F5DE8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A733D1-7C0D-4149-AD9F-16C78881A2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8380A2-5E2E-4D12-9D88-0EE1B27BBF1B}"/>
              </a:ext>
            </a:extLst>
          </p:cNvPr>
          <p:cNvSpPr>
            <a:spLocks noGrp="1"/>
          </p:cNvSpPr>
          <p:nvPr>
            <p:ph type="dt" sz="half" idx="10"/>
          </p:nvPr>
        </p:nvSpPr>
        <p:spPr/>
        <p:txBody>
          <a:bodyPr/>
          <a:lstStyle/>
          <a:p>
            <a:fld id="{8EA8C193-C539-4B38-92C7-3D1E651EB72D}" type="datetimeFigureOut">
              <a:rPr lang="en-US" smtClean="0"/>
              <a:t>7/9/2019</a:t>
            </a:fld>
            <a:endParaRPr lang="en-US"/>
          </a:p>
        </p:txBody>
      </p:sp>
      <p:sp>
        <p:nvSpPr>
          <p:cNvPr id="6" name="Footer Placeholder 5">
            <a:extLst>
              <a:ext uri="{FF2B5EF4-FFF2-40B4-BE49-F238E27FC236}">
                <a16:creationId xmlns:a16="http://schemas.microsoft.com/office/drawing/2014/main" id="{AE4E63B0-B4F5-4264-A22A-346E7E112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5655-A5DF-40E7-9FA7-FB2690E34760}"/>
              </a:ext>
            </a:extLst>
          </p:cNvPr>
          <p:cNvSpPr>
            <a:spLocks noGrp="1"/>
          </p:cNvSpPr>
          <p:nvPr>
            <p:ph type="sldNum" sz="quarter" idx="12"/>
          </p:nvPr>
        </p:nvSpPr>
        <p:spPr/>
        <p:txBody>
          <a:bodyPr/>
          <a:lstStyle/>
          <a:p>
            <a:fld id="{5EE6EE07-64FF-436F-BB44-D02851397801}" type="slidenum">
              <a:rPr lang="en-US" smtClean="0"/>
              <a:t>‹#›</a:t>
            </a:fld>
            <a:endParaRPr lang="en-US"/>
          </a:p>
        </p:txBody>
      </p:sp>
    </p:spTree>
    <p:extLst>
      <p:ext uri="{BB962C8B-B14F-4D97-AF65-F5344CB8AC3E}">
        <p14:creationId xmlns:p14="http://schemas.microsoft.com/office/powerpoint/2010/main" val="100441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07F0-F614-4A72-8EBB-E4B4A59C17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A8D24D-5C48-4871-81A3-5714AE3D3A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825B44-E3B3-4CD7-A907-017872450A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C189B9-E72E-47A5-814E-1C7F0D861A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7EA417-DA6F-4EE3-8009-DC4A05212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7F2601-3C16-4443-B0B7-8702A9FCF8B4}"/>
              </a:ext>
            </a:extLst>
          </p:cNvPr>
          <p:cNvSpPr>
            <a:spLocks noGrp="1"/>
          </p:cNvSpPr>
          <p:nvPr>
            <p:ph type="dt" sz="half" idx="10"/>
          </p:nvPr>
        </p:nvSpPr>
        <p:spPr/>
        <p:txBody>
          <a:bodyPr/>
          <a:lstStyle/>
          <a:p>
            <a:fld id="{8EA8C193-C539-4B38-92C7-3D1E651EB72D}" type="datetimeFigureOut">
              <a:rPr lang="en-US" smtClean="0"/>
              <a:t>7/9/2019</a:t>
            </a:fld>
            <a:endParaRPr lang="en-US"/>
          </a:p>
        </p:txBody>
      </p:sp>
      <p:sp>
        <p:nvSpPr>
          <p:cNvPr id="8" name="Footer Placeholder 7">
            <a:extLst>
              <a:ext uri="{FF2B5EF4-FFF2-40B4-BE49-F238E27FC236}">
                <a16:creationId xmlns:a16="http://schemas.microsoft.com/office/drawing/2014/main" id="{741FE464-BAEF-472D-B2DC-5C2423F3EF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2CAEF1-AE64-4569-9655-EE54AC335D72}"/>
              </a:ext>
            </a:extLst>
          </p:cNvPr>
          <p:cNvSpPr>
            <a:spLocks noGrp="1"/>
          </p:cNvSpPr>
          <p:nvPr>
            <p:ph type="sldNum" sz="quarter" idx="12"/>
          </p:nvPr>
        </p:nvSpPr>
        <p:spPr/>
        <p:txBody>
          <a:bodyPr/>
          <a:lstStyle/>
          <a:p>
            <a:fld id="{5EE6EE07-64FF-436F-BB44-D02851397801}" type="slidenum">
              <a:rPr lang="en-US" smtClean="0"/>
              <a:t>‹#›</a:t>
            </a:fld>
            <a:endParaRPr lang="en-US"/>
          </a:p>
        </p:txBody>
      </p:sp>
    </p:spTree>
    <p:extLst>
      <p:ext uri="{BB962C8B-B14F-4D97-AF65-F5344CB8AC3E}">
        <p14:creationId xmlns:p14="http://schemas.microsoft.com/office/powerpoint/2010/main" val="1285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F2F6-68B5-4F46-A82D-DA4752C0B4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27AD7F-EC1C-4814-B721-0AEA23BB8E07}"/>
              </a:ext>
            </a:extLst>
          </p:cNvPr>
          <p:cNvSpPr>
            <a:spLocks noGrp="1"/>
          </p:cNvSpPr>
          <p:nvPr>
            <p:ph type="dt" sz="half" idx="10"/>
          </p:nvPr>
        </p:nvSpPr>
        <p:spPr/>
        <p:txBody>
          <a:bodyPr/>
          <a:lstStyle/>
          <a:p>
            <a:fld id="{8EA8C193-C539-4B38-92C7-3D1E651EB72D}" type="datetimeFigureOut">
              <a:rPr lang="en-US" smtClean="0"/>
              <a:t>7/9/2019</a:t>
            </a:fld>
            <a:endParaRPr lang="en-US"/>
          </a:p>
        </p:txBody>
      </p:sp>
      <p:sp>
        <p:nvSpPr>
          <p:cNvPr id="4" name="Footer Placeholder 3">
            <a:extLst>
              <a:ext uri="{FF2B5EF4-FFF2-40B4-BE49-F238E27FC236}">
                <a16:creationId xmlns:a16="http://schemas.microsoft.com/office/drawing/2014/main" id="{B4E7C05E-541A-4703-B435-43C81D4982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9C2290-F7F5-4973-80A5-85D1B779B576}"/>
              </a:ext>
            </a:extLst>
          </p:cNvPr>
          <p:cNvSpPr>
            <a:spLocks noGrp="1"/>
          </p:cNvSpPr>
          <p:nvPr>
            <p:ph type="sldNum" sz="quarter" idx="12"/>
          </p:nvPr>
        </p:nvSpPr>
        <p:spPr/>
        <p:txBody>
          <a:bodyPr/>
          <a:lstStyle/>
          <a:p>
            <a:fld id="{5EE6EE07-64FF-436F-BB44-D02851397801}" type="slidenum">
              <a:rPr lang="en-US" smtClean="0"/>
              <a:t>‹#›</a:t>
            </a:fld>
            <a:endParaRPr lang="en-US"/>
          </a:p>
        </p:txBody>
      </p:sp>
    </p:spTree>
    <p:extLst>
      <p:ext uri="{BB962C8B-B14F-4D97-AF65-F5344CB8AC3E}">
        <p14:creationId xmlns:p14="http://schemas.microsoft.com/office/powerpoint/2010/main" val="142273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CE5A1A-8CAD-480C-8D06-1052023421F1}"/>
              </a:ext>
            </a:extLst>
          </p:cNvPr>
          <p:cNvSpPr>
            <a:spLocks noGrp="1"/>
          </p:cNvSpPr>
          <p:nvPr>
            <p:ph type="dt" sz="half" idx="10"/>
          </p:nvPr>
        </p:nvSpPr>
        <p:spPr/>
        <p:txBody>
          <a:bodyPr/>
          <a:lstStyle/>
          <a:p>
            <a:fld id="{8EA8C193-C539-4B38-92C7-3D1E651EB72D}" type="datetimeFigureOut">
              <a:rPr lang="en-US" smtClean="0"/>
              <a:t>7/9/2019</a:t>
            </a:fld>
            <a:endParaRPr lang="en-US"/>
          </a:p>
        </p:txBody>
      </p:sp>
      <p:sp>
        <p:nvSpPr>
          <p:cNvPr id="3" name="Footer Placeholder 2">
            <a:extLst>
              <a:ext uri="{FF2B5EF4-FFF2-40B4-BE49-F238E27FC236}">
                <a16:creationId xmlns:a16="http://schemas.microsoft.com/office/drawing/2014/main" id="{E0C879AE-F8C3-479C-8EB2-CE7B9A9F1D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0259CD-F9DB-45F6-B80D-5C2856971A05}"/>
              </a:ext>
            </a:extLst>
          </p:cNvPr>
          <p:cNvSpPr>
            <a:spLocks noGrp="1"/>
          </p:cNvSpPr>
          <p:nvPr>
            <p:ph type="sldNum" sz="quarter" idx="12"/>
          </p:nvPr>
        </p:nvSpPr>
        <p:spPr/>
        <p:txBody>
          <a:bodyPr/>
          <a:lstStyle/>
          <a:p>
            <a:fld id="{5EE6EE07-64FF-436F-BB44-D02851397801}" type="slidenum">
              <a:rPr lang="en-US" smtClean="0"/>
              <a:t>‹#›</a:t>
            </a:fld>
            <a:endParaRPr lang="en-US"/>
          </a:p>
        </p:txBody>
      </p:sp>
    </p:spTree>
    <p:extLst>
      <p:ext uri="{BB962C8B-B14F-4D97-AF65-F5344CB8AC3E}">
        <p14:creationId xmlns:p14="http://schemas.microsoft.com/office/powerpoint/2010/main" val="16673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16DAE-02B3-46B9-9D1E-5266EB099A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E65C9A-09BE-4F1A-8B7E-2839D8A78D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B8A52F-D390-45A2-B979-81FE46650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F4008-808A-4014-B0B9-A688F1179596}"/>
              </a:ext>
            </a:extLst>
          </p:cNvPr>
          <p:cNvSpPr>
            <a:spLocks noGrp="1"/>
          </p:cNvSpPr>
          <p:nvPr>
            <p:ph type="dt" sz="half" idx="10"/>
          </p:nvPr>
        </p:nvSpPr>
        <p:spPr/>
        <p:txBody>
          <a:bodyPr/>
          <a:lstStyle/>
          <a:p>
            <a:fld id="{8EA8C193-C539-4B38-92C7-3D1E651EB72D}" type="datetimeFigureOut">
              <a:rPr lang="en-US" smtClean="0"/>
              <a:t>7/9/2019</a:t>
            </a:fld>
            <a:endParaRPr lang="en-US"/>
          </a:p>
        </p:txBody>
      </p:sp>
      <p:sp>
        <p:nvSpPr>
          <p:cNvPr id="6" name="Footer Placeholder 5">
            <a:extLst>
              <a:ext uri="{FF2B5EF4-FFF2-40B4-BE49-F238E27FC236}">
                <a16:creationId xmlns:a16="http://schemas.microsoft.com/office/drawing/2014/main" id="{47AB7C9F-35A0-41DE-846F-7C0FB304E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921C95-6275-4888-89CC-4A142422E990}"/>
              </a:ext>
            </a:extLst>
          </p:cNvPr>
          <p:cNvSpPr>
            <a:spLocks noGrp="1"/>
          </p:cNvSpPr>
          <p:nvPr>
            <p:ph type="sldNum" sz="quarter" idx="12"/>
          </p:nvPr>
        </p:nvSpPr>
        <p:spPr/>
        <p:txBody>
          <a:bodyPr/>
          <a:lstStyle/>
          <a:p>
            <a:fld id="{5EE6EE07-64FF-436F-BB44-D02851397801}" type="slidenum">
              <a:rPr lang="en-US" smtClean="0"/>
              <a:t>‹#›</a:t>
            </a:fld>
            <a:endParaRPr lang="en-US"/>
          </a:p>
        </p:txBody>
      </p:sp>
    </p:spTree>
    <p:extLst>
      <p:ext uri="{BB962C8B-B14F-4D97-AF65-F5344CB8AC3E}">
        <p14:creationId xmlns:p14="http://schemas.microsoft.com/office/powerpoint/2010/main" val="404472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871C-8B16-4A56-AC47-749E6A70A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613765-1FCE-4527-9C5D-2A23FFB69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24152E-8FD9-4669-A3DE-85B53A263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4C246-ECE8-4B26-9EAB-CAAA1703C201}"/>
              </a:ext>
            </a:extLst>
          </p:cNvPr>
          <p:cNvSpPr>
            <a:spLocks noGrp="1"/>
          </p:cNvSpPr>
          <p:nvPr>
            <p:ph type="dt" sz="half" idx="10"/>
          </p:nvPr>
        </p:nvSpPr>
        <p:spPr/>
        <p:txBody>
          <a:bodyPr/>
          <a:lstStyle/>
          <a:p>
            <a:fld id="{8EA8C193-C539-4B38-92C7-3D1E651EB72D}" type="datetimeFigureOut">
              <a:rPr lang="en-US" smtClean="0"/>
              <a:t>7/9/2019</a:t>
            </a:fld>
            <a:endParaRPr lang="en-US"/>
          </a:p>
        </p:txBody>
      </p:sp>
      <p:sp>
        <p:nvSpPr>
          <p:cNvPr id="6" name="Footer Placeholder 5">
            <a:extLst>
              <a:ext uri="{FF2B5EF4-FFF2-40B4-BE49-F238E27FC236}">
                <a16:creationId xmlns:a16="http://schemas.microsoft.com/office/drawing/2014/main" id="{39BF0EE5-4D89-46C8-A186-94C5BB4FC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D0B793-6A71-4EC1-80C9-68623E1009A7}"/>
              </a:ext>
            </a:extLst>
          </p:cNvPr>
          <p:cNvSpPr>
            <a:spLocks noGrp="1"/>
          </p:cNvSpPr>
          <p:nvPr>
            <p:ph type="sldNum" sz="quarter" idx="12"/>
          </p:nvPr>
        </p:nvSpPr>
        <p:spPr/>
        <p:txBody>
          <a:bodyPr/>
          <a:lstStyle/>
          <a:p>
            <a:fld id="{5EE6EE07-64FF-436F-BB44-D02851397801}" type="slidenum">
              <a:rPr lang="en-US" smtClean="0"/>
              <a:t>‹#›</a:t>
            </a:fld>
            <a:endParaRPr lang="en-US"/>
          </a:p>
        </p:txBody>
      </p:sp>
    </p:spTree>
    <p:extLst>
      <p:ext uri="{BB962C8B-B14F-4D97-AF65-F5344CB8AC3E}">
        <p14:creationId xmlns:p14="http://schemas.microsoft.com/office/powerpoint/2010/main" val="86654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D6CC6-04DA-4F90-9E26-70C9EC3A3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FEA90A-4A38-4865-9A9A-2974DF94D4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4B18F-7188-4B19-9D0D-5F9DED480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8C193-C539-4B38-92C7-3D1E651EB72D}" type="datetimeFigureOut">
              <a:rPr lang="en-US" smtClean="0"/>
              <a:t>7/9/2019</a:t>
            </a:fld>
            <a:endParaRPr lang="en-US"/>
          </a:p>
        </p:txBody>
      </p:sp>
      <p:sp>
        <p:nvSpPr>
          <p:cNvPr id="5" name="Footer Placeholder 4">
            <a:extLst>
              <a:ext uri="{FF2B5EF4-FFF2-40B4-BE49-F238E27FC236}">
                <a16:creationId xmlns:a16="http://schemas.microsoft.com/office/drawing/2014/main" id="{8D9D8B4B-0DB2-436B-A510-3EA532EB0A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2FA9AF-AA74-434C-9C9E-BBC8126C8C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6EE07-64FF-436F-BB44-D02851397801}" type="slidenum">
              <a:rPr lang="en-US" smtClean="0"/>
              <a:t>‹#›</a:t>
            </a:fld>
            <a:endParaRPr lang="en-US"/>
          </a:p>
        </p:txBody>
      </p:sp>
    </p:spTree>
    <p:extLst>
      <p:ext uri="{BB962C8B-B14F-4D97-AF65-F5344CB8AC3E}">
        <p14:creationId xmlns:p14="http://schemas.microsoft.com/office/powerpoint/2010/main" val="1927985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qpp.cms.gov/mips/quality-measures" TargetMode="Externa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941832" y="1894066"/>
            <a:ext cx="9284208" cy="3614451"/>
          </a:xfrm>
          <a:prstGeom prst="rect">
            <a:avLst/>
          </a:prstGeom>
        </p:spPr>
        <p:txBody>
          <a:bodyPr wrap="square">
            <a:spAutoFit/>
          </a:bodyPr>
          <a:lstStyle/>
          <a:p>
            <a:pPr algn="ct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Meaningful Use:  Linking Physician Compensation to Vascular Quality Initiative Metrics </a:t>
            </a:r>
          </a:p>
          <a:p>
            <a:pPr algn="ctr">
              <a:lnSpc>
                <a:spcPct val="107000"/>
              </a:lnSpc>
              <a:spcAft>
                <a:spcPts val="80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Scott S. Berman, MD, MHA, RVT, FACS, DFSVS</a:t>
            </a:r>
          </a:p>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Megon L. Berman, BS</a:t>
            </a:r>
          </a:p>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Pima Heart and Vascular</a:t>
            </a:r>
          </a:p>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Tucson, Arizona</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spTree>
    <p:extLst>
      <p:ext uri="{BB962C8B-B14F-4D97-AF65-F5344CB8AC3E}">
        <p14:creationId xmlns:p14="http://schemas.microsoft.com/office/powerpoint/2010/main" val="272991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Challenges</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pic>
        <p:nvPicPr>
          <p:cNvPr id="12" name="Picture 11">
            <a:extLst>
              <a:ext uri="{FF2B5EF4-FFF2-40B4-BE49-F238E27FC236}">
                <a16:creationId xmlns:a16="http://schemas.microsoft.com/office/drawing/2014/main" id="{B1FB2D1E-A972-4C0E-B7C3-73C09DB7B13D}"/>
              </a:ext>
            </a:extLst>
          </p:cNvPr>
          <p:cNvPicPr>
            <a:picLocks noChangeAspect="1"/>
          </p:cNvPicPr>
          <p:nvPr/>
        </p:nvPicPr>
        <p:blipFill>
          <a:blip r:embed="rId5"/>
          <a:stretch>
            <a:fillRect/>
          </a:stretch>
        </p:blipFill>
        <p:spPr>
          <a:xfrm>
            <a:off x="2835640" y="1606751"/>
            <a:ext cx="6520719" cy="4295448"/>
          </a:xfrm>
          <a:prstGeom prst="rect">
            <a:avLst/>
          </a:prstGeom>
        </p:spPr>
      </p:pic>
    </p:spTree>
    <p:extLst>
      <p:ext uri="{BB962C8B-B14F-4D97-AF65-F5344CB8AC3E}">
        <p14:creationId xmlns:p14="http://schemas.microsoft.com/office/powerpoint/2010/main" val="89008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Opportunities</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pic>
        <p:nvPicPr>
          <p:cNvPr id="2" name="Picture 1">
            <a:extLst>
              <a:ext uri="{FF2B5EF4-FFF2-40B4-BE49-F238E27FC236}">
                <a16:creationId xmlns:a16="http://schemas.microsoft.com/office/drawing/2014/main" id="{EF27A757-1246-4641-9170-F4F616175011}"/>
              </a:ext>
            </a:extLst>
          </p:cNvPr>
          <p:cNvPicPr>
            <a:picLocks noChangeAspect="1"/>
          </p:cNvPicPr>
          <p:nvPr/>
        </p:nvPicPr>
        <p:blipFill>
          <a:blip r:embed="rId5"/>
          <a:stretch>
            <a:fillRect/>
          </a:stretch>
        </p:blipFill>
        <p:spPr>
          <a:xfrm>
            <a:off x="584601" y="1754892"/>
            <a:ext cx="9455511" cy="3695854"/>
          </a:xfrm>
          <a:prstGeom prst="rect">
            <a:avLst/>
          </a:prstGeom>
        </p:spPr>
      </p:pic>
    </p:spTree>
    <p:extLst>
      <p:ext uri="{BB962C8B-B14F-4D97-AF65-F5344CB8AC3E}">
        <p14:creationId xmlns:p14="http://schemas.microsoft.com/office/powerpoint/2010/main" val="1079960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Opportunities</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pic>
        <p:nvPicPr>
          <p:cNvPr id="3" name="Picture 2">
            <a:extLst>
              <a:ext uri="{FF2B5EF4-FFF2-40B4-BE49-F238E27FC236}">
                <a16:creationId xmlns:a16="http://schemas.microsoft.com/office/drawing/2014/main" id="{5D24CC4C-5B10-4AF5-8468-80E34AADA699}"/>
              </a:ext>
            </a:extLst>
          </p:cNvPr>
          <p:cNvPicPr>
            <a:picLocks noChangeAspect="1"/>
          </p:cNvPicPr>
          <p:nvPr/>
        </p:nvPicPr>
        <p:blipFill>
          <a:blip r:embed="rId5"/>
          <a:stretch>
            <a:fillRect/>
          </a:stretch>
        </p:blipFill>
        <p:spPr>
          <a:xfrm>
            <a:off x="2581094" y="1510745"/>
            <a:ext cx="7029811" cy="4451579"/>
          </a:xfrm>
          <a:prstGeom prst="rect">
            <a:avLst/>
          </a:prstGeom>
        </p:spPr>
      </p:pic>
    </p:spTree>
    <p:extLst>
      <p:ext uri="{BB962C8B-B14F-4D97-AF65-F5344CB8AC3E}">
        <p14:creationId xmlns:p14="http://schemas.microsoft.com/office/powerpoint/2010/main" val="295353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Objective</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sp>
        <p:nvSpPr>
          <p:cNvPr id="13" name="Rectangle 12">
            <a:extLst>
              <a:ext uri="{FF2B5EF4-FFF2-40B4-BE49-F238E27FC236}">
                <a16:creationId xmlns:a16="http://schemas.microsoft.com/office/drawing/2014/main" id="{0C4A3EDD-A062-4210-897C-CA077EA871D1}"/>
              </a:ext>
            </a:extLst>
          </p:cNvPr>
          <p:cNvSpPr/>
          <p:nvPr/>
        </p:nvSpPr>
        <p:spPr>
          <a:xfrm>
            <a:off x="841248" y="2338150"/>
            <a:ext cx="10689336" cy="1844416"/>
          </a:xfrm>
          <a:prstGeom prst="rect">
            <a:avLst/>
          </a:prstGeom>
        </p:spPr>
        <p:txBody>
          <a:bodyPr wrap="square">
            <a:spAutoFit/>
          </a:bodyPr>
          <a:lstStyle/>
          <a:p>
            <a:pPr>
              <a:lnSpc>
                <a:spcPct val="107000"/>
              </a:lnSpc>
              <a:spcAft>
                <a:spcPts val="800"/>
              </a:spcAft>
            </a:pPr>
            <a:r>
              <a:rPr lang="en-US" sz="3600" b="1" dirty="0"/>
              <a:t>To evaluate the impact of incorporating Vascular Quality Initiative (VQI) metrics into a vascular surgery compensation package.</a:t>
            </a:r>
            <a:endParaRPr lang="en-US" sz="6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4889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Methods</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sp>
        <p:nvSpPr>
          <p:cNvPr id="13" name="Rectangle 12">
            <a:extLst>
              <a:ext uri="{FF2B5EF4-FFF2-40B4-BE49-F238E27FC236}">
                <a16:creationId xmlns:a16="http://schemas.microsoft.com/office/drawing/2014/main" id="{0C4A3EDD-A062-4210-897C-CA077EA871D1}"/>
              </a:ext>
            </a:extLst>
          </p:cNvPr>
          <p:cNvSpPr/>
          <p:nvPr/>
        </p:nvSpPr>
        <p:spPr>
          <a:xfrm>
            <a:off x="896112" y="1542622"/>
            <a:ext cx="10689336" cy="5602944"/>
          </a:xfrm>
          <a:prstGeom prst="rect">
            <a:avLst/>
          </a:prstGeom>
        </p:spPr>
        <p:txBody>
          <a:bodyPr wrap="square">
            <a:spAutoFit/>
          </a:bodyPr>
          <a:lstStyle/>
          <a:p>
            <a:pPr>
              <a:lnSpc>
                <a:spcPct val="107000"/>
              </a:lnSpc>
              <a:spcAft>
                <a:spcPts val="800"/>
              </a:spcAft>
            </a:pPr>
            <a:r>
              <a:rPr lang="en-US" sz="2800" b="1" dirty="0"/>
              <a:t>A retrospective review of VQI data was performed for a single group of vascular surgeons for 2 years beginning January 2017 through December 2018.  Long-term follow-up data acquired in this interval was entered for cases performed from January 2016 through December 2017.  In year 1, there was no financial incentive tied to the VQI metrics.  In year 2, the providers’ end of year quality bonus was dependent upon and equally divided between 7 VQI metrics that the providers themselves chose to include in their employment agreement.</a:t>
            </a:r>
          </a:p>
          <a:p>
            <a:pPr>
              <a:lnSpc>
                <a:spcPct val="107000"/>
              </a:lnSpc>
              <a:spcAft>
                <a:spcPts val="800"/>
              </a:spcAft>
            </a:pPr>
            <a:endParaRPr lang="en-US" sz="8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9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Methods</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graphicFrame>
        <p:nvGraphicFramePr>
          <p:cNvPr id="2" name="Table 1">
            <a:extLst>
              <a:ext uri="{FF2B5EF4-FFF2-40B4-BE49-F238E27FC236}">
                <a16:creationId xmlns:a16="http://schemas.microsoft.com/office/drawing/2014/main" id="{3C44CF48-059D-45FC-BCAD-2E95971D0206}"/>
              </a:ext>
            </a:extLst>
          </p:cNvPr>
          <p:cNvGraphicFramePr>
            <a:graphicFrameLocks noGrp="1"/>
          </p:cNvGraphicFramePr>
          <p:nvPr>
            <p:extLst>
              <p:ext uri="{D42A27DB-BD31-4B8C-83A1-F6EECF244321}">
                <p14:modId xmlns:p14="http://schemas.microsoft.com/office/powerpoint/2010/main" val="1665399730"/>
              </p:ext>
            </p:extLst>
          </p:nvPr>
        </p:nvGraphicFramePr>
        <p:xfrm>
          <a:off x="2027328" y="1719105"/>
          <a:ext cx="7565010" cy="3844972"/>
        </p:xfrm>
        <a:graphic>
          <a:graphicData uri="http://schemas.openxmlformats.org/drawingml/2006/table">
            <a:tbl>
              <a:tblPr firstRow="1" firstCol="1" bandRow="1">
                <a:tableStyleId>{5C22544A-7EE6-4342-B048-85BDC9FD1C3A}</a:tableStyleId>
              </a:tblPr>
              <a:tblGrid>
                <a:gridCol w="3782505">
                  <a:extLst>
                    <a:ext uri="{9D8B030D-6E8A-4147-A177-3AD203B41FA5}">
                      <a16:colId xmlns:a16="http://schemas.microsoft.com/office/drawing/2014/main" val="3765685105"/>
                    </a:ext>
                  </a:extLst>
                </a:gridCol>
                <a:gridCol w="3782505">
                  <a:extLst>
                    <a:ext uri="{9D8B030D-6E8A-4147-A177-3AD203B41FA5}">
                      <a16:colId xmlns:a16="http://schemas.microsoft.com/office/drawing/2014/main" val="3516808184"/>
                    </a:ext>
                  </a:extLst>
                </a:gridCol>
              </a:tblGrid>
              <a:tr h="467285">
                <a:tc>
                  <a:txBody>
                    <a:bodyPr/>
                    <a:lstStyle/>
                    <a:p>
                      <a:pPr marL="0" marR="0" algn="ctr">
                        <a:lnSpc>
                          <a:spcPct val="107000"/>
                        </a:lnSpc>
                        <a:spcBef>
                          <a:spcPts val="0"/>
                        </a:spcBef>
                        <a:spcAft>
                          <a:spcPts val="0"/>
                        </a:spcAft>
                      </a:pPr>
                      <a:r>
                        <a:rPr lang="en-US" sz="1800" b="1">
                          <a:solidFill>
                            <a:schemeClr val="tx1"/>
                          </a:solidFill>
                          <a:effectLst/>
                        </a:rPr>
                        <a:t>Metric</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tc>
                  <a:txBody>
                    <a:bodyPr/>
                    <a:lstStyle/>
                    <a:p>
                      <a:pPr marL="0" marR="0" algn="ctr">
                        <a:lnSpc>
                          <a:spcPct val="107000"/>
                        </a:lnSpc>
                        <a:spcBef>
                          <a:spcPts val="0"/>
                        </a:spcBef>
                        <a:spcAft>
                          <a:spcPts val="0"/>
                        </a:spcAft>
                      </a:pPr>
                      <a:r>
                        <a:rPr lang="en-US" sz="1800" b="1">
                          <a:solidFill>
                            <a:schemeClr val="tx1"/>
                          </a:solidFill>
                          <a:effectLst/>
                        </a:rPr>
                        <a:t>Performance Level Required for Bonus</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extLst>
                  <a:ext uri="{0D108BD9-81ED-4DB2-BD59-A6C34878D82A}">
                    <a16:rowId xmlns:a16="http://schemas.microsoft.com/office/drawing/2014/main" val="3425192563"/>
                  </a:ext>
                </a:extLst>
              </a:tr>
              <a:tr h="467285">
                <a:tc>
                  <a:txBody>
                    <a:bodyPr/>
                    <a:lstStyle/>
                    <a:p>
                      <a:pPr marL="0" marR="0" algn="ctr">
                        <a:lnSpc>
                          <a:spcPct val="107000"/>
                        </a:lnSpc>
                        <a:spcBef>
                          <a:spcPts val="0"/>
                        </a:spcBef>
                        <a:spcAft>
                          <a:spcPts val="0"/>
                        </a:spcAft>
                      </a:pPr>
                      <a:r>
                        <a:rPr lang="en-US" sz="1800" b="1">
                          <a:solidFill>
                            <a:schemeClr val="tx1"/>
                          </a:solidFill>
                          <a:effectLst/>
                        </a:rPr>
                        <a:t>LTFU for all VQI procedures</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tc>
                  <a:txBody>
                    <a:bodyPr/>
                    <a:lstStyle/>
                    <a:p>
                      <a:pPr marL="0" marR="0" algn="ctr">
                        <a:lnSpc>
                          <a:spcPct val="107000"/>
                        </a:lnSpc>
                        <a:spcBef>
                          <a:spcPts val="0"/>
                        </a:spcBef>
                        <a:spcAft>
                          <a:spcPts val="0"/>
                        </a:spcAft>
                      </a:pPr>
                      <a:r>
                        <a:rPr lang="en-US" sz="1800" b="1">
                          <a:solidFill>
                            <a:schemeClr val="tx1"/>
                          </a:solidFill>
                          <a:effectLst/>
                        </a:rPr>
                        <a:t>&gt;86%</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extLst>
                  <a:ext uri="{0D108BD9-81ED-4DB2-BD59-A6C34878D82A}">
                    <a16:rowId xmlns:a16="http://schemas.microsoft.com/office/drawing/2014/main" val="2508553488"/>
                  </a:ext>
                </a:extLst>
              </a:tr>
              <a:tr h="467285">
                <a:tc>
                  <a:txBody>
                    <a:bodyPr/>
                    <a:lstStyle/>
                    <a:p>
                      <a:pPr marL="0" marR="0" algn="ctr">
                        <a:lnSpc>
                          <a:spcPct val="107000"/>
                        </a:lnSpc>
                        <a:spcBef>
                          <a:spcPts val="0"/>
                        </a:spcBef>
                        <a:spcAft>
                          <a:spcPts val="0"/>
                        </a:spcAft>
                      </a:pPr>
                      <a:r>
                        <a:rPr lang="en-US" sz="1800" b="1">
                          <a:solidFill>
                            <a:schemeClr val="tx1"/>
                          </a:solidFill>
                          <a:effectLst/>
                        </a:rPr>
                        <a:t>Patient discharged on statin and antiplatelet</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tc>
                  <a:txBody>
                    <a:bodyPr/>
                    <a:lstStyle/>
                    <a:p>
                      <a:pPr marL="0" marR="0" algn="ctr">
                        <a:lnSpc>
                          <a:spcPct val="107000"/>
                        </a:lnSpc>
                        <a:spcBef>
                          <a:spcPts val="0"/>
                        </a:spcBef>
                        <a:spcAft>
                          <a:spcPts val="0"/>
                        </a:spcAft>
                      </a:pPr>
                      <a:r>
                        <a:rPr lang="en-US" sz="1800" b="1">
                          <a:solidFill>
                            <a:schemeClr val="tx1"/>
                          </a:solidFill>
                          <a:effectLst/>
                        </a:rPr>
                        <a:t>&gt;85%</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extLst>
                  <a:ext uri="{0D108BD9-81ED-4DB2-BD59-A6C34878D82A}">
                    <a16:rowId xmlns:a16="http://schemas.microsoft.com/office/drawing/2014/main" val="2769852007"/>
                  </a:ext>
                </a:extLst>
              </a:tr>
              <a:tr h="467285">
                <a:tc>
                  <a:txBody>
                    <a:bodyPr/>
                    <a:lstStyle/>
                    <a:p>
                      <a:pPr marL="0" marR="0" algn="ctr">
                        <a:lnSpc>
                          <a:spcPct val="107000"/>
                        </a:lnSpc>
                        <a:spcBef>
                          <a:spcPts val="0"/>
                        </a:spcBef>
                        <a:spcAft>
                          <a:spcPts val="0"/>
                        </a:spcAft>
                      </a:pPr>
                      <a:r>
                        <a:rPr lang="en-US" sz="1800" b="1" dirty="0">
                          <a:solidFill>
                            <a:schemeClr val="tx1"/>
                          </a:solidFill>
                          <a:effectLst/>
                        </a:rPr>
                        <a:t>% of CEA LOS &gt; 1 day</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tc>
                  <a:txBody>
                    <a:bodyPr/>
                    <a:lstStyle/>
                    <a:p>
                      <a:pPr marL="0" marR="0" algn="ctr">
                        <a:lnSpc>
                          <a:spcPct val="107000"/>
                        </a:lnSpc>
                        <a:spcBef>
                          <a:spcPts val="0"/>
                        </a:spcBef>
                        <a:spcAft>
                          <a:spcPts val="0"/>
                        </a:spcAft>
                      </a:pPr>
                      <a:r>
                        <a:rPr lang="en-US" sz="1800" b="1">
                          <a:solidFill>
                            <a:schemeClr val="tx1"/>
                          </a:solidFill>
                          <a:effectLst/>
                        </a:rPr>
                        <a:t>≤7% or below risk adjusted expected</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extLst>
                  <a:ext uri="{0D108BD9-81ED-4DB2-BD59-A6C34878D82A}">
                    <a16:rowId xmlns:a16="http://schemas.microsoft.com/office/drawing/2014/main" val="2263231338"/>
                  </a:ext>
                </a:extLst>
              </a:tr>
              <a:tr h="467285">
                <a:tc>
                  <a:txBody>
                    <a:bodyPr/>
                    <a:lstStyle/>
                    <a:p>
                      <a:pPr marL="0" marR="0" algn="ctr">
                        <a:lnSpc>
                          <a:spcPct val="107000"/>
                        </a:lnSpc>
                        <a:spcBef>
                          <a:spcPts val="0"/>
                        </a:spcBef>
                        <a:spcAft>
                          <a:spcPts val="0"/>
                        </a:spcAft>
                      </a:pPr>
                      <a:r>
                        <a:rPr lang="en-US" sz="1800" b="1">
                          <a:solidFill>
                            <a:schemeClr val="tx1"/>
                          </a:solidFill>
                          <a:effectLst/>
                        </a:rPr>
                        <a:t>% of EVAR LOS &gt; 2 day</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tc>
                  <a:txBody>
                    <a:bodyPr/>
                    <a:lstStyle/>
                    <a:p>
                      <a:pPr marL="0" marR="0" algn="ctr">
                        <a:lnSpc>
                          <a:spcPct val="107000"/>
                        </a:lnSpc>
                        <a:spcBef>
                          <a:spcPts val="0"/>
                        </a:spcBef>
                        <a:spcAft>
                          <a:spcPts val="0"/>
                        </a:spcAft>
                      </a:pPr>
                      <a:r>
                        <a:rPr lang="en-US" sz="1800" b="1">
                          <a:solidFill>
                            <a:schemeClr val="tx1"/>
                          </a:solidFill>
                          <a:effectLst/>
                        </a:rPr>
                        <a:t>≤3% or below risk adjusted expected</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extLst>
                  <a:ext uri="{0D108BD9-81ED-4DB2-BD59-A6C34878D82A}">
                    <a16:rowId xmlns:a16="http://schemas.microsoft.com/office/drawing/2014/main" val="2589476547"/>
                  </a:ext>
                </a:extLst>
              </a:tr>
              <a:tr h="467285">
                <a:tc>
                  <a:txBody>
                    <a:bodyPr/>
                    <a:lstStyle/>
                    <a:p>
                      <a:pPr marL="0" marR="0" algn="ctr">
                        <a:lnSpc>
                          <a:spcPct val="107000"/>
                        </a:lnSpc>
                        <a:spcBef>
                          <a:spcPts val="0"/>
                        </a:spcBef>
                        <a:spcAft>
                          <a:spcPts val="0"/>
                        </a:spcAft>
                      </a:pPr>
                      <a:r>
                        <a:rPr lang="en-US" sz="1800" b="1">
                          <a:solidFill>
                            <a:schemeClr val="tx1"/>
                          </a:solidFill>
                          <a:effectLst/>
                        </a:rPr>
                        <a:t>EVAR Sac diameter reported on LTFU</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tc>
                  <a:txBody>
                    <a:bodyPr/>
                    <a:lstStyle/>
                    <a:p>
                      <a:pPr marL="0" marR="0" algn="ctr">
                        <a:lnSpc>
                          <a:spcPct val="107000"/>
                        </a:lnSpc>
                        <a:spcBef>
                          <a:spcPts val="0"/>
                        </a:spcBef>
                        <a:spcAft>
                          <a:spcPts val="0"/>
                        </a:spcAft>
                      </a:pPr>
                      <a:r>
                        <a:rPr lang="en-US" sz="1800" b="1">
                          <a:solidFill>
                            <a:schemeClr val="tx1"/>
                          </a:solidFill>
                          <a:effectLst/>
                        </a:rPr>
                        <a:t>&gt;71%</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extLst>
                  <a:ext uri="{0D108BD9-81ED-4DB2-BD59-A6C34878D82A}">
                    <a16:rowId xmlns:a16="http://schemas.microsoft.com/office/drawing/2014/main" val="4185449998"/>
                  </a:ext>
                </a:extLst>
              </a:tr>
              <a:tr h="467285">
                <a:tc>
                  <a:txBody>
                    <a:bodyPr/>
                    <a:lstStyle/>
                    <a:p>
                      <a:pPr marL="0" marR="0" algn="ctr">
                        <a:lnSpc>
                          <a:spcPct val="107000"/>
                        </a:lnSpc>
                        <a:spcBef>
                          <a:spcPts val="0"/>
                        </a:spcBef>
                        <a:spcAft>
                          <a:spcPts val="0"/>
                        </a:spcAft>
                      </a:pPr>
                      <a:r>
                        <a:rPr lang="en-US" sz="1800" b="1">
                          <a:solidFill>
                            <a:schemeClr val="tx1"/>
                          </a:solidFill>
                          <a:effectLst/>
                        </a:rPr>
                        <a:t>Use of ultrasound guidance for PVI</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tc>
                  <a:txBody>
                    <a:bodyPr/>
                    <a:lstStyle/>
                    <a:p>
                      <a:pPr marL="0" marR="0" algn="ctr">
                        <a:lnSpc>
                          <a:spcPct val="107000"/>
                        </a:lnSpc>
                        <a:spcBef>
                          <a:spcPts val="0"/>
                        </a:spcBef>
                        <a:spcAft>
                          <a:spcPts val="0"/>
                        </a:spcAft>
                      </a:pPr>
                      <a:r>
                        <a:rPr lang="en-US" sz="1800" b="1">
                          <a:solidFill>
                            <a:schemeClr val="tx1"/>
                          </a:solidFill>
                          <a:effectLst/>
                        </a:rPr>
                        <a:t>≥99%</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extLst>
                  <a:ext uri="{0D108BD9-81ED-4DB2-BD59-A6C34878D82A}">
                    <a16:rowId xmlns:a16="http://schemas.microsoft.com/office/drawing/2014/main" val="1620294139"/>
                  </a:ext>
                </a:extLst>
              </a:tr>
              <a:tr h="467285">
                <a:tc>
                  <a:txBody>
                    <a:bodyPr/>
                    <a:lstStyle/>
                    <a:p>
                      <a:pPr marL="0" marR="0" algn="ctr">
                        <a:lnSpc>
                          <a:spcPct val="107000"/>
                        </a:lnSpc>
                        <a:spcBef>
                          <a:spcPts val="0"/>
                        </a:spcBef>
                        <a:spcAft>
                          <a:spcPts val="0"/>
                        </a:spcAft>
                      </a:pPr>
                      <a:r>
                        <a:rPr lang="en-US" sz="1800" b="1" dirty="0">
                          <a:solidFill>
                            <a:schemeClr val="tx1"/>
                          </a:solidFill>
                          <a:effectLst/>
                        </a:rPr>
                        <a:t>Use of chlorhexidine</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tc>
                  <a:txBody>
                    <a:bodyPr/>
                    <a:lstStyle/>
                    <a:p>
                      <a:pPr marL="0" marR="0" algn="ctr">
                        <a:lnSpc>
                          <a:spcPct val="107000"/>
                        </a:lnSpc>
                        <a:spcBef>
                          <a:spcPts val="0"/>
                        </a:spcBef>
                        <a:spcAft>
                          <a:spcPts val="0"/>
                        </a:spcAft>
                      </a:pPr>
                      <a:r>
                        <a:rPr lang="en-US" sz="1800" b="1" dirty="0">
                          <a:solidFill>
                            <a:schemeClr val="tx1"/>
                          </a:solidFill>
                          <a:effectLst/>
                        </a:rPr>
                        <a:t>100%</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t="100000"/>
                      </a:path>
                      <a:tileRect r="-100000" b="-100000"/>
                    </a:gradFill>
                  </a:tcPr>
                </a:tc>
                <a:extLst>
                  <a:ext uri="{0D108BD9-81ED-4DB2-BD59-A6C34878D82A}">
                    <a16:rowId xmlns:a16="http://schemas.microsoft.com/office/drawing/2014/main" val="403326078"/>
                  </a:ext>
                </a:extLst>
              </a:tr>
            </a:tbl>
          </a:graphicData>
        </a:graphic>
      </p:graphicFrame>
      <p:sp>
        <p:nvSpPr>
          <p:cNvPr id="3" name="Rectangle 1">
            <a:extLst>
              <a:ext uri="{FF2B5EF4-FFF2-40B4-BE49-F238E27FC236}">
                <a16:creationId xmlns:a16="http://schemas.microsoft.com/office/drawing/2014/main" id="{60120BE1-32C0-48BA-B396-74B22669F324}"/>
              </a:ext>
            </a:extLst>
          </p:cNvPr>
          <p:cNvSpPr>
            <a:spLocks noChangeArrowheads="1"/>
          </p:cNvSpPr>
          <p:nvPr/>
        </p:nvSpPr>
        <p:spPr bwMode="auto">
          <a:xfrm>
            <a:off x="2676144" y="5482364"/>
            <a:ext cx="68397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LTFU, long-term follow-up; CEA, carotid endarterectomy; LOS, length of stay; PVI, peripheral vascular intervention.</a:t>
            </a:r>
            <a:endParaRPr kumimoji="0" lang="en-US" altLang="en-US" sz="4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836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Background</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sp>
        <p:nvSpPr>
          <p:cNvPr id="13" name="Rectangle 12">
            <a:extLst>
              <a:ext uri="{FF2B5EF4-FFF2-40B4-BE49-F238E27FC236}">
                <a16:creationId xmlns:a16="http://schemas.microsoft.com/office/drawing/2014/main" id="{0C4A3EDD-A062-4210-897C-CA077EA871D1}"/>
              </a:ext>
            </a:extLst>
          </p:cNvPr>
          <p:cNvSpPr/>
          <p:nvPr/>
        </p:nvSpPr>
        <p:spPr>
          <a:xfrm>
            <a:off x="896112" y="1542622"/>
            <a:ext cx="10689336" cy="5296450"/>
          </a:xfrm>
          <a:prstGeom prst="rect">
            <a:avLst/>
          </a:prstGeom>
        </p:spPr>
        <p:txBody>
          <a:bodyPr wrap="square">
            <a:spAutoFit/>
          </a:bodyPr>
          <a:lstStyle/>
          <a:p>
            <a:pPr>
              <a:lnSpc>
                <a:spcPct val="107000"/>
              </a:lnSpc>
              <a:spcAft>
                <a:spcPts val="800"/>
              </a:spcAft>
            </a:pPr>
            <a:r>
              <a:rPr lang="en-US" sz="2800" b="1" dirty="0"/>
              <a:t>The group is a multi-specialty group consisting of:</a:t>
            </a:r>
          </a:p>
          <a:p>
            <a:pPr marL="914400" lvl="1" indent="-457200">
              <a:lnSpc>
                <a:spcPct val="107000"/>
              </a:lnSpc>
              <a:spcAft>
                <a:spcPts val="800"/>
              </a:spcAft>
              <a:buFont typeface="Arial" panose="020B0604020202020204" pitchFamily="34" charset="0"/>
              <a:buChar char="•"/>
            </a:pPr>
            <a:r>
              <a:rPr lang="en-US" sz="2800" b="1" dirty="0"/>
              <a:t>90 primary care providers</a:t>
            </a:r>
          </a:p>
          <a:p>
            <a:pPr marL="914400" lvl="1" indent="-457200">
              <a:lnSpc>
                <a:spcPct val="107000"/>
              </a:lnSpc>
              <a:spcAft>
                <a:spcPts val="800"/>
              </a:spcAft>
              <a:buFont typeface="Arial" panose="020B0604020202020204" pitchFamily="34" charset="0"/>
              <a:buChar char="•"/>
            </a:pPr>
            <a:r>
              <a:rPr lang="en-US" sz="2800" b="1" dirty="0"/>
              <a:t>10 cardiologists</a:t>
            </a:r>
          </a:p>
          <a:p>
            <a:pPr marL="914400" lvl="1" indent="-457200">
              <a:lnSpc>
                <a:spcPct val="107000"/>
              </a:lnSpc>
              <a:spcAft>
                <a:spcPts val="800"/>
              </a:spcAft>
              <a:buFont typeface="Arial" panose="020B0604020202020204" pitchFamily="34" charset="0"/>
              <a:buChar char="•"/>
            </a:pPr>
            <a:r>
              <a:rPr lang="en-US" sz="2800" b="1" dirty="0"/>
              <a:t>2 general surgeons</a:t>
            </a:r>
          </a:p>
          <a:p>
            <a:pPr marL="914400" lvl="1" indent="-457200">
              <a:lnSpc>
                <a:spcPct val="107000"/>
              </a:lnSpc>
              <a:spcAft>
                <a:spcPts val="800"/>
              </a:spcAft>
              <a:buFont typeface="Arial" panose="020B0604020202020204" pitchFamily="34" charset="0"/>
              <a:buChar char="•"/>
            </a:pPr>
            <a:r>
              <a:rPr lang="en-US" sz="2800" b="1" dirty="0"/>
              <a:t>1 cardiothoracic surgeon</a:t>
            </a:r>
          </a:p>
          <a:p>
            <a:pPr marL="914400" lvl="1" indent="-457200">
              <a:lnSpc>
                <a:spcPct val="107000"/>
              </a:lnSpc>
              <a:spcAft>
                <a:spcPts val="800"/>
              </a:spcAft>
              <a:buFont typeface="Arial" panose="020B0604020202020204" pitchFamily="34" charset="0"/>
              <a:buChar char="•"/>
            </a:pPr>
            <a:r>
              <a:rPr lang="en-US" sz="2800" b="1" dirty="0"/>
              <a:t>2 urologists</a:t>
            </a:r>
          </a:p>
          <a:p>
            <a:pPr marL="914400" lvl="1" indent="-457200">
              <a:lnSpc>
                <a:spcPct val="107000"/>
              </a:lnSpc>
              <a:spcAft>
                <a:spcPts val="800"/>
              </a:spcAft>
              <a:buFont typeface="Arial" panose="020B0604020202020204" pitchFamily="34" charset="0"/>
              <a:buChar char="•"/>
            </a:pPr>
            <a:r>
              <a:rPr lang="en-US" sz="2800" b="1" dirty="0"/>
              <a:t>4 vascular surgeons</a:t>
            </a:r>
          </a:p>
          <a:p>
            <a:pPr>
              <a:lnSpc>
                <a:spcPct val="107000"/>
              </a:lnSpc>
              <a:spcAft>
                <a:spcPts val="800"/>
              </a:spcAft>
            </a:pPr>
            <a:endParaRPr lang="en-US" sz="8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0716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Background</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sp>
        <p:nvSpPr>
          <p:cNvPr id="13" name="Rectangle 12">
            <a:extLst>
              <a:ext uri="{FF2B5EF4-FFF2-40B4-BE49-F238E27FC236}">
                <a16:creationId xmlns:a16="http://schemas.microsoft.com/office/drawing/2014/main" id="{0C4A3EDD-A062-4210-897C-CA077EA871D1}"/>
              </a:ext>
            </a:extLst>
          </p:cNvPr>
          <p:cNvSpPr/>
          <p:nvPr/>
        </p:nvSpPr>
        <p:spPr>
          <a:xfrm>
            <a:off x="896112" y="1542622"/>
            <a:ext cx="10689336" cy="5347105"/>
          </a:xfrm>
          <a:prstGeom prst="rect">
            <a:avLst/>
          </a:prstGeom>
        </p:spPr>
        <p:txBody>
          <a:bodyPr wrap="square">
            <a:spAutoFit/>
          </a:bodyPr>
          <a:lstStyle/>
          <a:p>
            <a:pPr>
              <a:lnSpc>
                <a:spcPct val="107000"/>
              </a:lnSpc>
              <a:spcAft>
                <a:spcPts val="800"/>
              </a:spcAft>
            </a:pPr>
            <a:r>
              <a:rPr lang="en-US" sz="2800" b="1" dirty="0"/>
              <a:t>Year 1 of the review, only primary care provider contracts had bonus compensation linked to quality measures through MIPS.  Vascular surgery compensation was purely RVU-based.</a:t>
            </a:r>
          </a:p>
          <a:p>
            <a:pPr>
              <a:lnSpc>
                <a:spcPct val="107000"/>
              </a:lnSpc>
              <a:spcAft>
                <a:spcPts val="800"/>
              </a:spcAft>
            </a:pPr>
            <a:endParaRPr lang="en-US" sz="2800" b="1" dirty="0"/>
          </a:p>
          <a:p>
            <a:pPr>
              <a:lnSpc>
                <a:spcPct val="107000"/>
              </a:lnSpc>
              <a:spcAft>
                <a:spcPts val="800"/>
              </a:spcAft>
            </a:pPr>
            <a:r>
              <a:rPr lang="en-US" sz="2800" b="1" dirty="0"/>
              <a:t>Year 2 of the review, vascular surgery was under a new contract which employer required to include quality-based compensation.  The vascular providers were able to define the quality metrics and chose to use VQI data.</a:t>
            </a:r>
          </a:p>
          <a:p>
            <a:pPr>
              <a:lnSpc>
                <a:spcPct val="107000"/>
              </a:lnSpc>
              <a:spcAft>
                <a:spcPts val="800"/>
              </a:spcAft>
            </a:pPr>
            <a:endParaRPr lang="en-US" sz="8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4775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Background</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sp>
        <p:nvSpPr>
          <p:cNvPr id="13" name="Rectangle 12">
            <a:extLst>
              <a:ext uri="{FF2B5EF4-FFF2-40B4-BE49-F238E27FC236}">
                <a16:creationId xmlns:a16="http://schemas.microsoft.com/office/drawing/2014/main" id="{0C4A3EDD-A062-4210-897C-CA077EA871D1}"/>
              </a:ext>
            </a:extLst>
          </p:cNvPr>
          <p:cNvSpPr/>
          <p:nvPr/>
        </p:nvSpPr>
        <p:spPr>
          <a:xfrm>
            <a:off x="896112" y="1542622"/>
            <a:ext cx="10689336" cy="2787366"/>
          </a:xfrm>
          <a:prstGeom prst="rect">
            <a:avLst/>
          </a:prstGeom>
        </p:spPr>
        <p:txBody>
          <a:bodyPr wrap="square">
            <a:spAutoFit/>
          </a:bodyPr>
          <a:lstStyle/>
          <a:p>
            <a:pPr>
              <a:lnSpc>
                <a:spcPct val="107000"/>
              </a:lnSpc>
              <a:spcAft>
                <a:spcPts val="800"/>
              </a:spcAft>
            </a:pPr>
            <a:r>
              <a:rPr lang="en-US" sz="2800" b="1" dirty="0"/>
              <a:t>VQI participation</a:t>
            </a:r>
          </a:p>
          <a:p>
            <a:pPr marL="457200" indent="-457200">
              <a:lnSpc>
                <a:spcPct val="107000"/>
              </a:lnSpc>
              <a:spcAft>
                <a:spcPts val="800"/>
              </a:spcAft>
              <a:buFont typeface="Arial" panose="020B0604020202020204" pitchFamily="34" charset="0"/>
              <a:buChar char="•"/>
            </a:pPr>
            <a:r>
              <a:rPr lang="en-US" sz="2800" b="1" dirty="0"/>
              <a:t>The vascular group has been a VQI participant since 2010</a:t>
            </a:r>
          </a:p>
          <a:p>
            <a:pPr marL="457200" indent="-457200">
              <a:lnSpc>
                <a:spcPct val="107000"/>
              </a:lnSpc>
              <a:spcAft>
                <a:spcPts val="800"/>
              </a:spcAft>
              <a:buFont typeface="Arial" panose="020B0604020202020204" pitchFamily="34" charset="0"/>
              <a:buChar char="•"/>
            </a:pPr>
            <a:r>
              <a:rPr lang="en-US" sz="2800" b="1" dirty="0"/>
              <a:t>The providers do a significant portion of the data input</a:t>
            </a:r>
          </a:p>
          <a:p>
            <a:pPr marL="457200" indent="-457200">
              <a:lnSpc>
                <a:spcPct val="107000"/>
              </a:lnSpc>
              <a:spcAft>
                <a:spcPts val="800"/>
              </a:spcAft>
              <a:buFont typeface="Arial" panose="020B0604020202020204" pitchFamily="34" charset="0"/>
              <a:buChar char="•"/>
            </a:pPr>
            <a:r>
              <a:rPr lang="en-US" sz="2800" b="1" dirty="0"/>
              <a:t>Data manager oversees completion and coordinates follow-ups</a:t>
            </a:r>
          </a:p>
          <a:p>
            <a:pPr marL="457200" indent="-457200">
              <a:lnSpc>
                <a:spcPct val="107000"/>
              </a:lnSpc>
              <a:spcAft>
                <a:spcPts val="800"/>
              </a:spcAft>
              <a:buFont typeface="Arial" panose="020B0604020202020204" pitchFamily="34" charset="0"/>
              <a:buChar char="•"/>
            </a:pPr>
            <a:r>
              <a:rPr lang="en-US" sz="2800" b="1" dirty="0"/>
              <a:t>Modules:</a:t>
            </a:r>
          </a:p>
        </p:txBody>
      </p:sp>
      <p:sp>
        <p:nvSpPr>
          <p:cNvPr id="2" name="TextBox 1">
            <a:extLst>
              <a:ext uri="{FF2B5EF4-FFF2-40B4-BE49-F238E27FC236}">
                <a16:creationId xmlns:a16="http://schemas.microsoft.com/office/drawing/2014/main" id="{E23CFBA4-C7B6-4543-81F3-763F23A10D6E}"/>
              </a:ext>
            </a:extLst>
          </p:cNvPr>
          <p:cNvSpPr txBox="1"/>
          <p:nvPr/>
        </p:nvSpPr>
        <p:spPr>
          <a:xfrm>
            <a:off x="3072384" y="4329988"/>
            <a:ext cx="5806440" cy="1631216"/>
          </a:xfrm>
          <a:prstGeom prst="rect">
            <a:avLst/>
          </a:prstGeom>
          <a:noFill/>
        </p:spPr>
        <p:txBody>
          <a:bodyPr wrap="square" numCol="2" rtlCol="0">
            <a:spAutoFit/>
          </a:bodyPr>
          <a:lstStyle/>
          <a:p>
            <a:r>
              <a:rPr lang="en-US" sz="2000" b="1" dirty="0"/>
              <a:t>CEA</a:t>
            </a:r>
          </a:p>
          <a:p>
            <a:r>
              <a:rPr lang="en-US" sz="2000" b="1" dirty="0"/>
              <a:t>CAS</a:t>
            </a:r>
          </a:p>
          <a:p>
            <a:r>
              <a:rPr lang="en-US" sz="2000" b="1" dirty="0"/>
              <a:t>PVI</a:t>
            </a:r>
          </a:p>
          <a:p>
            <a:r>
              <a:rPr lang="en-US" sz="2000" b="1" dirty="0"/>
              <a:t>EVAR</a:t>
            </a:r>
          </a:p>
          <a:p>
            <a:r>
              <a:rPr lang="en-US" sz="2000" b="1" dirty="0"/>
              <a:t>Hemodialysis</a:t>
            </a:r>
          </a:p>
          <a:p>
            <a:r>
              <a:rPr lang="en-US" sz="2000" b="1" dirty="0"/>
              <a:t>Open AAA</a:t>
            </a:r>
          </a:p>
          <a:p>
            <a:r>
              <a:rPr lang="en-US" sz="2000" b="1" dirty="0"/>
              <a:t>TEVAR</a:t>
            </a:r>
          </a:p>
          <a:p>
            <a:r>
              <a:rPr lang="en-US" sz="2000" b="1" dirty="0" err="1"/>
              <a:t>Infrainguinal</a:t>
            </a:r>
            <a:endParaRPr lang="en-US" sz="2000" b="1" dirty="0"/>
          </a:p>
          <a:p>
            <a:r>
              <a:rPr lang="en-US" sz="2000" b="1"/>
              <a:t>Suprainguinal</a:t>
            </a:r>
            <a:endParaRPr lang="en-US" sz="2000" b="1" dirty="0"/>
          </a:p>
        </p:txBody>
      </p:sp>
    </p:spTree>
    <p:extLst>
      <p:ext uri="{BB962C8B-B14F-4D97-AF65-F5344CB8AC3E}">
        <p14:creationId xmlns:p14="http://schemas.microsoft.com/office/powerpoint/2010/main" val="1438665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Results</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graphicFrame>
        <p:nvGraphicFramePr>
          <p:cNvPr id="7" name="Table 6">
            <a:extLst>
              <a:ext uri="{FF2B5EF4-FFF2-40B4-BE49-F238E27FC236}">
                <a16:creationId xmlns:a16="http://schemas.microsoft.com/office/drawing/2014/main" id="{BDECC463-C959-4726-B70E-E27006F34FC9}"/>
              </a:ext>
            </a:extLst>
          </p:cNvPr>
          <p:cNvGraphicFramePr>
            <a:graphicFrameLocks noGrp="1"/>
          </p:cNvGraphicFramePr>
          <p:nvPr>
            <p:extLst>
              <p:ext uri="{D42A27DB-BD31-4B8C-83A1-F6EECF244321}">
                <p14:modId xmlns:p14="http://schemas.microsoft.com/office/powerpoint/2010/main" val="1910763625"/>
              </p:ext>
            </p:extLst>
          </p:nvPr>
        </p:nvGraphicFramePr>
        <p:xfrm>
          <a:off x="885952" y="1754892"/>
          <a:ext cx="9007854" cy="3546255"/>
        </p:xfrm>
        <a:graphic>
          <a:graphicData uri="http://schemas.openxmlformats.org/drawingml/2006/table">
            <a:tbl>
              <a:tblPr firstRow="1" firstCol="1" bandRow="1">
                <a:tableStyleId>{5C22544A-7EE6-4342-B048-85BDC9FD1C3A}</a:tableStyleId>
              </a:tblPr>
              <a:tblGrid>
                <a:gridCol w="991690">
                  <a:extLst>
                    <a:ext uri="{9D8B030D-6E8A-4147-A177-3AD203B41FA5}">
                      <a16:colId xmlns:a16="http://schemas.microsoft.com/office/drawing/2014/main" val="3267677484"/>
                    </a:ext>
                  </a:extLst>
                </a:gridCol>
                <a:gridCol w="991690">
                  <a:extLst>
                    <a:ext uri="{9D8B030D-6E8A-4147-A177-3AD203B41FA5}">
                      <a16:colId xmlns:a16="http://schemas.microsoft.com/office/drawing/2014/main" val="3749876079"/>
                    </a:ext>
                  </a:extLst>
                </a:gridCol>
                <a:gridCol w="1260274">
                  <a:extLst>
                    <a:ext uri="{9D8B030D-6E8A-4147-A177-3AD203B41FA5}">
                      <a16:colId xmlns:a16="http://schemas.microsoft.com/office/drawing/2014/main" val="436039530"/>
                    </a:ext>
                  </a:extLst>
                </a:gridCol>
                <a:gridCol w="1260274">
                  <a:extLst>
                    <a:ext uri="{9D8B030D-6E8A-4147-A177-3AD203B41FA5}">
                      <a16:colId xmlns:a16="http://schemas.microsoft.com/office/drawing/2014/main" val="529320299"/>
                    </a:ext>
                  </a:extLst>
                </a:gridCol>
                <a:gridCol w="1342914">
                  <a:extLst>
                    <a:ext uri="{9D8B030D-6E8A-4147-A177-3AD203B41FA5}">
                      <a16:colId xmlns:a16="http://schemas.microsoft.com/office/drawing/2014/main" val="2675222678"/>
                    </a:ext>
                  </a:extLst>
                </a:gridCol>
                <a:gridCol w="1177632">
                  <a:extLst>
                    <a:ext uri="{9D8B030D-6E8A-4147-A177-3AD203B41FA5}">
                      <a16:colId xmlns:a16="http://schemas.microsoft.com/office/drawing/2014/main" val="913070786"/>
                    </a:ext>
                  </a:extLst>
                </a:gridCol>
                <a:gridCol w="991690">
                  <a:extLst>
                    <a:ext uri="{9D8B030D-6E8A-4147-A177-3AD203B41FA5}">
                      <a16:colId xmlns:a16="http://schemas.microsoft.com/office/drawing/2014/main" val="1425010237"/>
                    </a:ext>
                  </a:extLst>
                </a:gridCol>
                <a:gridCol w="991690">
                  <a:extLst>
                    <a:ext uri="{9D8B030D-6E8A-4147-A177-3AD203B41FA5}">
                      <a16:colId xmlns:a16="http://schemas.microsoft.com/office/drawing/2014/main" val="2056304438"/>
                    </a:ext>
                  </a:extLst>
                </a:gridCol>
              </a:tblGrid>
              <a:tr h="410367">
                <a:tc>
                  <a:txBody>
                    <a:bodyPr/>
                    <a:lstStyle/>
                    <a:p>
                      <a:pPr marL="0" marR="0" algn="ctr">
                        <a:lnSpc>
                          <a:spcPct val="107000"/>
                        </a:lnSpc>
                        <a:spcBef>
                          <a:spcPts val="0"/>
                        </a:spcBef>
                        <a:spcAft>
                          <a:spcPts val="0"/>
                        </a:spcAft>
                      </a:pPr>
                      <a:r>
                        <a:rPr lang="en-US" sz="2000" b="1">
                          <a:solidFill>
                            <a:schemeClr val="tx1"/>
                          </a:solidFill>
                          <a:effectLst/>
                        </a:rPr>
                        <a:t>Year 1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2016</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2016</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2017</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2017</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2017</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2017</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2017</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extLst>
                  <a:ext uri="{0D108BD9-81ED-4DB2-BD59-A6C34878D82A}">
                    <a16:rowId xmlns:a16="http://schemas.microsoft.com/office/drawing/2014/main" val="116347714"/>
                  </a:ext>
                </a:extLst>
              </a:tr>
              <a:tr h="755760">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LTFU</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EVAR Sack</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CEA LOS &gt;1</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EVAR LOS &gt;2</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Statin/Plt</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US Guid</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Skin prep</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extLst>
                  <a:ext uri="{0D108BD9-81ED-4DB2-BD59-A6C34878D82A}">
                    <a16:rowId xmlns:a16="http://schemas.microsoft.com/office/drawing/2014/main" val="1354158382"/>
                  </a:ext>
                </a:extLst>
              </a:tr>
              <a:tr h="396688">
                <a:tc>
                  <a:txBody>
                    <a:bodyPr/>
                    <a:lstStyle/>
                    <a:p>
                      <a:pPr marL="0" marR="0" algn="ctr">
                        <a:lnSpc>
                          <a:spcPct val="107000"/>
                        </a:lnSpc>
                        <a:spcBef>
                          <a:spcPts val="0"/>
                        </a:spcBef>
                        <a:spcAft>
                          <a:spcPts val="0"/>
                        </a:spcAft>
                      </a:pPr>
                      <a:r>
                        <a:rPr lang="en-US" sz="2000" b="1">
                          <a:solidFill>
                            <a:schemeClr val="tx1"/>
                          </a:solidFill>
                          <a:effectLst/>
                        </a:rPr>
                        <a:t>#1</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dirty="0">
                          <a:solidFill>
                            <a:schemeClr val="tx1"/>
                          </a:solidFill>
                          <a:effectLst/>
                        </a:rPr>
                        <a:t>7</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2000" b="1" dirty="0">
                          <a:solidFill>
                            <a:schemeClr val="tx1"/>
                          </a:solidFill>
                          <a:effectLst/>
                        </a:rPr>
                        <a:t>0</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2000" b="1">
                          <a:solidFill>
                            <a:schemeClr val="tx1"/>
                          </a:solidFill>
                          <a:effectLst/>
                        </a:rPr>
                        <a:t>86</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2000" b="1">
                          <a:solidFill>
                            <a:schemeClr val="tx1"/>
                          </a:solidFill>
                          <a:effectLst/>
                        </a:rPr>
                        <a:t>100</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2000" b="1">
                          <a:solidFill>
                            <a:schemeClr val="tx1"/>
                          </a:solidFill>
                          <a:effectLst/>
                        </a:rPr>
                        <a:t>100</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2447493293"/>
                  </a:ext>
                </a:extLst>
              </a:tr>
              <a:tr h="396688">
                <a:tc>
                  <a:txBody>
                    <a:bodyPr/>
                    <a:lstStyle/>
                    <a:p>
                      <a:pPr marL="0" marR="0" algn="ctr">
                        <a:lnSpc>
                          <a:spcPct val="107000"/>
                        </a:lnSpc>
                        <a:spcBef>
                          <a:spcPts val="0"/>
                        </a:spcBef>
                        <a:spcAft>
                          <a:spcPts val="0"/>
                        </a:spcAft>
                      </a:pPr>
                      <a:r>
                        <a:rPr lang="en-US" sz="2000" b="1">
                          <a:solidFill>
                            <a:schemeClr val="tx1"/>
                          </a:solidFill>
                          <a:effectLst/>
                        </a:rPr>
                        <a:t>#2</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6</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2000" b="1" dirty="0">
                          <a:solidFill>
                            <a:schemeClr val="tx1"/>
                          </a:solidFill>
                          <a:effectLst/>
                        </a:rPr>
                        <a:t>0</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2000" b="1" dirty="0">
                          <a:solidFill>
                            <a:schemeClr val="tx1"/>
                          </a:solidFill>
                          <a:effectLst/>
                        </a:rPr>
                        <a:t>95</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2000" b="1" dirty="0">
                          <a:solidFill>
                            <a:schemeClr val="tx1"/>
                          </a:solidFill>
                          <a:effectLst/>
                        </a:rPr>
                        <a:t>100</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2000" b="1" dirty="0">
                          <a:solidFill>
                            <a:schemeClr val="tx1"/>
                          </a:solidFill>
                          <a:effectLst/>
                        </a:rPr>
                        <a:t>100</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868527792"/>
                  </a:ext>
                </a:extLst>
              </a:tr>
              <a:tr h="396688">
                <a:tc>
                  <a:txBody>
                    <a:bodyPr/>
                    <a:lstStyle/>
                    <a:p>
                      <a:pPr marL="0" marR="0" algn="ctr">
                        <a:lnSpc>
                          <a:spcPct val="107000"/>
                        </a:lnSpc>
                        <a:spcBef>
                          <a:spcPts val="0"/>
                        </a:spcBef>
                        <a:spcAft>
                          <a:spcPts val="0"/>
                        </a:spcAft>
                      </a:pPr>
                      <a:r>
                        <a:rPr lang="en-US" sz="2000" b="1">
                          <a:solidFill>
                            <a:schemeClr val="tx1"/>
                          </a:solidFill>
                          <a:effectLst/>
                        </a:rPr>
                        <a:t>#3</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dirty="0">
                          <a:solidFill>
                            <a:schemeClr val="tx1"/>
                          </a:solidFill>
                          <a:effectLst/>
                        </a:rPr>
                        <a:t>50</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marL="0" marR="0" algn="ctr">
                        <a:lnSpc>
                          <a:spcPct val="107000"/>
                        </a:lnSpc>
                        <a:spcBef>
                          <a:spcPts val="0"/>
                        </a:spcBef>
                        <a:spcAft>
                          <a:spcPts val="0"/>
                        </a:spcAft>
                      </a:pPr>
                      <a:r>
                        <a:rPr lang="en-US" sz="2000" b="1" dirty="0">
                          <a:solidFill>
                            <a:schemeClr val="tx1"/>
                          </a:solidFill>
                          <a:effectLst/>
                        </a:rPr>
                        <a:t>25</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marL="0" marR="0" algn="ctr">
                        <a:lnSpc>
                          <a:spcPct val="107000"/>
                        </a:lnSpc>
                        <a:spcBef>
                          <a:spcPts val="0"/>
                        </a:spcBef>
                        <a:spcAft>
                          <a:spcPts val="0"/>
                        </a:spcAft>
                      </a:pPr>
                      <a:r>
                        <a:rPr lang="en-US" sz="2000" b="1" dirty="0">
                          <a:solidFill>
                            <a:schemeClr val="tx1"/>
                          </a:solidFill>
                          <a:effectLst/>
                        </a:rPr>
                        <a:t>85</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2000" b="1" dirty="0">
                          <a:solidFill>
                            <a:schemeClr val="tx1"/>
                          </a:solidFill>
                          <a:effectLst/>
                        </a:rPr>
                        <a:t>100</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2000" b="1" dirty="0">
                          <a:solidFill>
                            <a:schemeClr val="tx1"/>
                          </a:solidFill>
                          <a:effectLst/>
                        </a:rPr>
                        <a:t>100</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2190657722"/>
                  </a:ext>
                </a:extLst>
              </a:tr>
              <a:tr h="396688">
                <a:tc>
                  <a:txBody>
                    <a:bodyPr/>
                    <a:lstStyle/>
                    <a:p>
                      <a:pPr marL="0" marR="0" algn="ctr">
                        <a:lnSpc>
                          <a:spcPct val="107000"/>
                        </a:lnSpc>
                        <a:spcBef>
                          <a:spcPts val="0"/>
                        </a:spcBef>
                        <a:spcAft>
                          <a:spcPts val="0"/>
                        </a:spcAft>
                      </a:pPr>
                      <a:r>
                        <a:rPr lang="en-US" sz="2000" b="1">
                          <a:solidFill>
                            <a:schemeClr val="tx1"/>
                          </a:solidFill>
                          <a:effectLst/>
                        </a:rPr>
                        <a:t>#4</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dirty="0">
                          <a:solidFill>
                            <a:schemeClr val="tx1"/>
                          </a:solidFill>
                          <a:effectLst/>
                        </a:rPr>
                        <a:t>50</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marL="0" marR="0" algn="ctr">
                        <a:lnSpc>
                          <a:spcPct val="107000"/>
                        </a:lnSpc>
                        <a:spcBef>
                          <a:spcPts val="0"/>
                        </a:spcBef>
                        <a:spcAft>
                          <a:spcPts val="0"/>
                        </a:spcAft>
                      </a:pPr>
                      <a:r>
                        <a:rPr lang="en-US" sz="2000" b="1" dirty="0">
                          <a:solidFill>
                            <a:schemeClr val="tx1"/>
                          </a:solidFill>
                          <a:effectLst/>
                        </a:rPr>
                        <a:t>0</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2000" b="1" dirty="0">
                          <a:solidFill>
                            <a:schemeClr val="tx1"/>
                          </a:solidFill>
                          <a:effectLst/>
                        </a:rPr>
                        <a:t>79</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marL="0" marR="0" algn="ctr">
                        <a:lnSpc>
                          <a:spcPct val="107000"/>
                        </a:lnSpc>
                        <a:spcBef>
                          <a:spcPts val="0"/>
                        </a:spcBef>
                        <a:spcAft>
                          <a:spcPts val="0"/>
                        </a:spcAft>
                      </a:pPr>
                      <a:r>
                        <a:rPr lang="en-US" sz="2000" b="1" dirty="0">
                          <a:solidFill>
                            <a:schemeClr val="tx1"/>
                          </a:solidFill>
                          <a:effectLst/>
                        </a:rPr>
                        <a:t>78</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marL="0" marR="0" algn="ctr">
                        <a:lnSpc>
                          <a:spcPct val="107000"/>
                        </a:lnSpc>
                        <a:spcBef>
                          <a:spcPts val="0"/>
                        </a:spcBef>
                        <a:spcAft>
                          <a:spcPts val="0"/>
                        </a:spcAft>
                      </a:pPr>
                      <a:r>
                        <a:rPr lang="en-US" sz="2000" b="1" dirty="0">
                          <a:solidFill>
                            <a:schemeClr val="tx1"/>
                          </a:solidFill>
                          <a:effectLst/>
                        </a:rPr>
                        <a:t>100</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2809549881"/>
                  </a:ext>
                </a:extLst>
              </a:tr>
              <a:tr h="396688">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extLst>
                  <a:ext uri="{0D108BD9-81ED-4DB2-BD59-A6C34878D82A}">
                    <a16:rowId xmlns:a16="http://schemas.microsoft.com/office/drawing/2014/main" val="2221109551"/>
                  </a:ext>
                </a:extLst>
              </a:tr>
              <a:tr h="396688">
                <a:tc>
                  <a:txBody>
                    <a:bodyPr/>
                    <a:lstStyle/>
                    <a:p>
                      <a:pPr marL="0" marR="0" algn="ctr">
                        <a:lnSpc>
                          <a:spcPct val="107000"/>
                        </a:lnSpc>
                        <a:spcBef>
                          <a:spcPts val="0"/>
                        </a:spcBef>
                        <a:spcAft>
                          <a:spcPts val="0"/>
                        </a:spcAft>
                      </a:pPr>
                      <a:r>
                        <a:rPr lang="en-US" sz="2000" b="1">
                          <a:solidFill>
                            <a:schemeClr val="tx1"/>
                          </a:solidFill>
                          <a:effectLst/>
                        </a:rPr>
                        <a:t>overall</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dirty="0">
                          <a:solidFill>
                            <a:schemeClr val="tx1"/>
                          </a:solidFill>
                          <a:effectLst/>
                        </a:rPr>
                        <a:t>86%</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marL="0" marR="0" algn="ctr">
                        <a:lnSpc>
                          <a:spcPct val="107000"/>
                        </a:lnSpc>
                        <a:spcBef>
                          <a:spcPts val="0"/>
                        </a:spcBef>
                        <a:spcAft>
                          <a:spcPts val="0"/>
                        </a:spcAft>
                      </a:pPr>
                      <a:r>
                        <a:rPr lang="en-US" sz="2000" b="1" dirty="0">
                          <a:solidFill>
                            <a:schemeClr val="tx1"/>
                          </a:solidFill>
                          <a:effectLst/>
                        </a:rPr>
                        <a:t>61%</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a:solidFill>
                            <a:schemeClr val="tx1"/>
                          </a:solidFill>
                          <a:effectLst/>
                        </a:rPr>
                        <a:t> </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tc>
                  <a:txBody>
                    <a:bodyPr/>
                    <a:lstStyle/>
                    <a:p>
                      <a:pPr marL="0" marR="0" algn="ctr">
                        <a:lnSpc>
                          <a:spcPct val="107000"/>
                        </a:lnSpc>
                        <a:spcBef>
                          <a:spcPts val="0"/>
                        </a:spcBef>
                        <a:spcAft>
                          <a:spcPts val="0"/>
                        </a:spcAft>
                      </a:pPr>
                      <a:r>
                        <a:rPr lang="en-US" sz="2000" b="1" dirty="0">
                          <a:solidFill>
                            <a:schemeClr val="tx1"/>
                          </a:solidFill>
                          <a:effectLst/>
                        </a:rPr>
                        <a:t> </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50000"/>
                      </a:schemeClr>
                    </a:solidFill>
                  </a:tcPr>
                </a:tc>
                <a:extLst>
                  <a:ext uri="{0D108BD9-81ED-4DB2-BD59-A6C34878D82A}">
                    <a16:rowId xmlns:a16="http://schemas.microsoft.com/office/drawing/2014/main" val="2013081854"/>
                  </a:ext>
                </a:extLst>
              </a:tr>
            </a:tbl>
          </a:graphicData>
        </a:graphic>
      </p:graphicFrame>
      <p:graphicFrame>
        <p:nvGraphicFramePr>
          <p:cNvPr id="14" name="Table 13">
            <a:extLst>
              <a:ext uri="{FF2B5EF4-FFF2-40B4-BE49-F238E27FC236}">
                <a16:creationId xmlns:a16="http://schemas.microsoft.com/office/drawing/2014/main" id="{CCA3CC26-EC54-451D-BC82-EBC95C682993}"/>
              </a:ext>
            </a:extLst>
          </p:cNvPr>
          <p:cNvGraphicFramePr>
            <a:graphicFrameLocks noGrp="1"/>
          </p:cNvGraphicFramePr>
          <p:nvPr>
            <p:extLst>
              <p:ext uri="{D42A27DB-BD31-4B8C-83A1-F6EECF244321}">
                <p14:modId xmlns:p14="http://schemas.microsoft.com/office/powerpoint/2010/main" val="438486749"/>
              </p:ext>
            </p:extLst>
          </p:nvPr>
        </p:nvGraphicFramePr>
        <p:xfrm>
          <a:off x="5448299" y="5616979"/>
          <a:ext cx="4362957" cy="801865"/>
        </p:xfrm>
        <a:graphic>
          <a:graphicData uri="http://schemas.openxmlformats.org/drawingml/2006/table">
            <a:tbl>
              <a:tblPr firstRow="1" firstCol="1" bandRow="1">
                <a:tableStyleId>{5C22544A-7EE6-4342-B048-85BDC9FD1C3A}</a:tableStyleId>
              </a:tblPr>
              <a:tblGrid>
                <a:gridCol w="1058250">
                  <a:extLst>
                    <a:ext uri="{9D8B030D-6E8A-4147-A177-3AD203B41FA5}">
                      <a16:colId xmlns:a16="http://schemas.microsoft.com/office/drawing/2014/main" val="1807083549"/>
                    </a:ext>
                  </a:extLst>
                </a:gridCol>
                <a:gridCol w="3304707">
                  <a:extLst>
                    <a:ext uri="{9D8B030D-6E8A-4147-A177-3AD203B41FA5}">
                      <a16:colId xmlns:a16="http://schemas.microsoft.com/office/drawing/2014/main" val="3722897567"/>
                    </a:ext>
                  </a:extLst>
                </a:gridCol>
              </a:tblGrid>
              <a:tr h="465432">
                <a:tc>
                  <a:txBody>
                    <a:bodyPr/>
                    <a:lstStyle/>
                    <a:p>
                      <a:pPr marL="0" marR="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nSpc>
                          <a:spcPct val="107000"/>
                        </a:lnSpc>
                        <a:spcBef>
                          <a:spcPts val="0"/>
                        </a:spcBef>
                        <a:spcAft>
                          <a:spcPts val="0"/>
                        </a:spcAft>
                      </a:pPr>
                      <a:r>
                        <a:rPr lang="en-US" sz="1800" b="1" dirty="0">
                          <a:solidFill>
                            <a:schemeClr val="tx1"/>
                          </a:solidFill>
                          <a:effectLst/>
                        </a:rPr>
                        <a:t>meets the bonus threshold</a:t>
                      </a:r>
                    </a:p>
                  </a:txBody>
                  <a:tcPr marL="68580" marR="68580" marT="0" marB="0" anchor="b">
                    <a:noFill/>
                  </a:tcPr>
                </a:tc>
                <a:extLst>
                  <a:ext uri="{0D108BD9-81ED-4DB2-BD59-A6C34878D82A}">
                    <a16:rowId xmlns:a16="http://schemas.microsoft.com/office/drawing/2014/main" val="2378350039"/>
                  </a:ext>
                </a:extLst>
              </a:tr>
              <a:tr h="336433">
                <a:tc>
                  <a:txBody>
                    <a:bodyPr/>
                    <a:lstStyle/>
                    <a:p>
                      <a:pPr marL="0" marR="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marL="0" marR="0">
                        <a:lnSpc>
                          <a:spcPct val="107000"/>
                        </a:lnSpc>
                        <a:spcBef>
                          <a:spcPts val="0"/>
                        </a:spcBef>
                        <a:spcAft>
                          <a:spcPts val="0"/>
                        </a:spcAft>
                      </a:pPr>
                      <a:r>
                        <a:rPr lang="en-US" sz="1800" b="1" dirty="0">
                          <a:solidFill>
                            <a:schemeClr val="tx1"/>
                          </a:solidFill>
                          <a:effectLst/>
                        </a:rPr>
                        <a:t>does not meet bonus threshold </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3700488699"/>
                  </a:ext>
                </a:extLst>
              </a:tr>
            </a:tbl>
          </a:graphicData>
        </a:graphic>
      </p:graphicFrame>
    </p:spTree>
    <p:extLst>
      <p:ext uri="{BB962C8B-B14F-4D97-AF65-F5344CB8AC3E}">
        <p14:creationId xmlns:p14="http://schemas.microsoft.com/office/powerpoint/2010/main" val="317499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941832" y="1894066"/>
            <a:ext cx="9284208" cy="532903"/>
          </a:xfrm>
          <a:prstGeom prst="rect">
            <a:avLst/>
          </a:prstGeom>
        </p:spPr>
        <p:txBody>
          <a:bodyPr wrap="square">
            <a:spAutoFit/>
          </a:bodyPr>
          <a:lstStyle/>
          <a:p>
            <a:pPr algn="ct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Disclosures:  None</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spTree>
    <p:extLst>
      <p:ext uri="{BB962C8B-B14F-4D97-AF65-F5344CB8AC3E}">
        <p14:creationId xmlns:p14="http://schemas.microsoft.com/office/powerpoint/2010/main" val="2033558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Results</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graphicFrame>
        <p:nvGraphicFramePr>
          <p:cNvPr id="2" name="Table 1">
            <a:extLst>
              <a:ext uri="{FF2B5EF4-FFF2-40B4-BE49-F238E27FC236}">
                <a16:creationId xmlns:a16="http://schemas.microsoft.com/office/drawing/2014/main" id="{8E8141CB-FCED-4A4B-B2C7-639148C37C2F}"/>
              </a:ext>
            </a:extLst>
          </p:cNvPr>
          <p:cNvGraphicFramePr>
            <a:graphicFrameLocks noGrp="1"/>
          </p:cNvGraphicFramePr>
          <p:nvPr>
            <p:extLst>
              <p:ext uri="{D42A27DB-BD31-4B8C-83A1-F6EECF244321}">
                <p14:modId xmlns:p14="http://schemas.microsoft.com/office/powerpoint/2010/main" val="1790545406"/>
              </p:ext>
            </p:extLst>
          </p:nvPr>
        </p:nvGraphicFramePr>
        <p:xfrm>
          <a:off x="768096" y="1493177"/>
          <a:ext cx="8577071" cy="3938124"/>
        </p:xfrm>
        <a:graphic>
          <a:graphicData uri="http://schemas.openxmlformats.org/drawingml/2006/table">
            <a:tbl>
              <a:tblPr firstRow="1" firstCol="1" bandRow="1">
                <a:tableStyleId>{5C22544A-7EE6-4342-B048-85BDC9FD1C3A}</a:tableStyleId>
              </a:tblPr>
              <a:tblGrid>
                <a:gridCol w="818813">
                  <a:extLst>
                    <a:ext uri="{9D8B030D-6E8A-4147-A177-3AD203B41FA5}">
                      <a16:colId xmlns:a16="http://schemas.microsoft.com/office/drawing/2014/main" val="218980081"/>
                    </a:ext>
                  </a:extLst>
                </a:gridCol>
                <a:gridCol w="982576">
                  <a:extLst>
                    <a:ext uri="{9D8B030D-6E8A-4147-A177-3AD203B41FA5}">
                      <a16:colId xmlns:a16="http://schemas.microsoft.com/office/drawing/2014/main" val="3415670748"/>
                    </a:ext>
                  </a:extLst>
                </a:gridCol>
                <a:gridCol w="1166809">
                  <a:extLst>
                    <a:ext uri="{9D8B030D-6E8A-4147-A177-3AD203B41FA5}">
                      <a16:colId xmlns:a16="http://schemas.microsoft.com/office/drawing/2014/main" val="81680615"/>
                    </a:ext>
                  </a:extLst>
                </a:gridCol>
                <a:gridCol w="1125869">
                  <a:extLst>
                    <a:ext uri="{9D8B030D-6E8A-4147-A177-3AD203B41FA5}">
                      <a16:colId xmlns:a16="http://schemas.microsoft.com/office/drawing/2014/main" val="389280865"/>
                    </a:ext>
                  </a:extLst>
                </a:gridCol>
                <a:gridCol w="1330572">
                  <a:extLst>
                    <a:ext uri="{9D8B030D-6E8A-4147-A177-3AD203B41FA5}">
                      <a16:colId xmlns:a16="http://schemas.microsoft.com/office/drawing/2014/main" val="3022514018"/>
                    </a:ext>
                  </a:extLst>
                </a:gridCol>
                <a:gridCol w="1187280">
                  <a:extLst>
                    <a:ext uri="{9D8B030D-6E8A-4147-A177-3AD203B41FA5}">
                      <a16:colId xmlns:a16="http://schemas.microsoft.com/office/drawing/2014/main" val="3454261637"/>
                    </a:ext>
                  </a:extLst>
                </a:gridCol>
                <a:gridCol w="982576">
                  <a:extLst>
                    <a:ext uri="{9D8B030D-6E8A-4147-A177-3AD203B41FA5}">
                      <a16:colId xmlns:a16="http://schemas.microsoft.com/office/drawing/2014/main" val="1386801783"/>
                    </a:ext>
                  </a:extLst>
                </a:gridCol>
                <a:gridCol w="982576">
                  <a:extLst>
                    <a:ext uri="{9D8B030D-6E8A-4147-A177-3AD203B41FA5}">
                      <a16:colId xmlns:a16="http://schemas.microsoft.com/office/drawing/2014/main" val="622784944"/>
                    </a:ext>
                  </a:extLst>
                </a:gridCol>
              </a:tblGrid>
              <a:tr h="640416">
                <a:tc>
                  <a:txBody>
                    <a:bodyPr/>
                    <a:lstStyle/>
                    <a:p>
                      <a:pPr marL="0" marR="0" algn="ctr">
                        <a:lnSpc>
                          <a:spcPct val="107000"/>
                        </a:lnSpc>
                        <a:spcBef>
                          <a:spcPts val="0"/>
                        </a:spcBef>
                        <a:spcAft>
                          <a:spcPts val="0"/>
                        </a:spcAft>
                      </a:pPr>
                      <a:r>
                        <a:rPr lang="en-US" sz="1800" b="1">
                          <a:solidFill>
                            <a:schemeClr val="tx1"/>
                          </a:solidFill>
                          <a:effectLst/>
                        </a:rPr>
                        <a:t>Year 2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2017</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2017</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2018</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2018</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2018</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2018</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2018</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extLst>
                  <a:ext uri="{0D108BD9-81ED-4DB2-BD59-A6C34878D82A}">
                    <a16:rowId xmlns:a16="http://schemas.microsoft.com/office/drawing/2014/main" val="440386056"/>
                  </a:ext>
                </a:extLst>
              </a:tr>
              <a:tr h="640416">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LTFU</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EVAR Sack</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CEA LOS &gt;1</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EVAR LOS &gt;2</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Statin/Plt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US Guid</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Skin prep</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extLst>
                  <a:ext uri="{0D108BD9-81ED-4DB2-BD59-A6C34878D82A}">
                    <a16:rowId xmlns:a16="http://schemas.microsoft.com/office/drawing/2014/main" val="639597060"/>
                  </a:ext>
                </a:extLst>
              </a:tr>
              <a:tr h="336146">
                <a:tc>
                  <a:txBody>
                    <a:bodyPr/>
                    <a:lstStyle/>
                    <a:p>
                      <a:pPr marL="0" marR="0" algn="ctr">
                        <a:lnSpc>
                          <a:spcPct val="107000"/>
                        </a:lnSpc>
                        <a:spcBef>
                          <a:spcPts val="0"/>
                        </a:spcBef>
                        <a:spcAft>
                          <a:spcPts val="0"/>
                        </a:spcAft>
                      </a:pPr>
                      <a:r>
                        <a:rPr lang="en-US" sz="1800" b="1">
                          <a:solidFill>
                            <a:schemeClr val="tx1"/>
                          </a:solidFill>
                          <a:effectLst/>
                        </a:rPr>
                        <a:t>#1</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dirty="0">
                          <a:solidFill>
                            <a:schemeClr val="tx1"/>
                          </a:solidFill>
                          <a:effectLst/>
                        </a:rPr>
                        <a:t> </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marL="0" marR="0" algn="ctr">
                        <a:lnSpc>
                          <a:spcPct val="107000"/>
                        </a:lnSpc>
                        <a:spcBef>
                          <a:spcPts val="0"/>
                        </a:spcBef>
                        <a:spcAft>
                          <a:spcPts val="0"/>
                        </a:spcAft>
                      </a:pPr>
                      <a:r>
                        <a:rPr lang="en-US" sz="1800" b="1" dirty="0">
                          <a:solidFill>
                            <a:schemeClr val="tx1"/>
                          </a:solidFill>
                          <a:effectLst/>
                        </a:rPr>
                        <a:t> </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marL="0" marR="0" algn="ctr">
                        <a:lnSpc>
                          <a:spcPct val="107000"/>
                        </a:lnSpc>
                        <a:spcBef>
                          <a:spcPts val="0"/>
                        </a:spcBef>
                        <a:spcAft>
                          <a:spcPts val="0"/>
                        </a:spcAft>
                      </a:pPr>
                      <a:r>
                        <a:rPr lang="en-US" sz="1800" b="1" dirty="0">
                          <a:solidFill>
                            <a:schemeClr val="tx1"/>
                          </a:solidFill>
                          <a:effectLst/>
                        </a:rPr>
                        <a:t>18</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marL="0" marR="0" algn="ctr">
                        <a:lnSpc>
                          <a:spcPct val="107000"/>
                        </a:lnSpc>
                        <a:spcBef>
                          <a:spcPts val="0"/>
                        </a:spcBef>
                        <a:spcAft>
                          <a:spcPts val="0"/>
                        </a:spcAft>
                      </a:pPr>
                      <a:r>
                        <a:rPr lang="en-US" sz="1800" b="1" dirty="0">
                          <a:solidFill>
                            <a:schemeClr val="tx1"/>
                          </a:solidFill>
                          <a:effectLst/>
                        </a:rPr>
                        <a:t>67</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marL="0" marR="0" algn="ctr">
                        <a:lnSpc>
                          <a:spcPct val="107000"/>
                        </a:lnSpc>
                        <a:spcBef>
                          <a:spcPts val="0"/>
                        </a:spcBef>
                        <a:spcAft>
                          <a:spcPts val="0"/>
                        </a:spcAft>
                      </a:pPr>
                      <a:r>
                        <a:rPr lang="en-US" sz="1800" b="1" dirty="0">
                          <a:solidFill>
                            <a:schemeClr val="tx1"/>
                          </a:solidFill>
                          <a:effectLst/>
                        </a:rPr>
                        <a:t>90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marL="0" marR="0" algn="ctr">
                        <a:lnSpc>
                          <a:spcPct val="107000"/>
                        </a:lnSpc>
                        <a:spcBef>
                          <a:spcPts val="0"/>
                        </a:spcBef>
                        <a:spcAft>
                          <a:spcPts val="0"/>
                        </a:spcAft>
                      </a:pPr>
                      <a:r>
                        <a:rPr lang="en-US" sz="1800" b="1" dirty="0">
                          <a:solidFill>
                            <a:schemeClr val="tx1"/>
                          </a:solidFill>
                          <a:effectLst/>
                        </a:rPr>
                        <a:t>100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marL="0" marR="0" algn="ctr">
                        <a:lnSpc>
                          <a:spcPct val="107000"/>
                        </a:lnSpc>
                        <a:spcBef>
                          <a:spcPts val="0"/>
                        </a:spcBef>
                        <a:spcAft>
                          <a:spcPts val="0"/>
                        </a:spcAft>
                      </a:pPr>
                      <a:r>
                        <a:rPr lang="en-US" sz="1800" b="1" dirty="0">
                          <a:solidFill>
                            <a:schemeClr val="tx1"/>
                          </a:solidFill>
                          <a:effectLst/>
                        </a:rPr>
                        <a:t>100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extLst>
                  <a:ext uri="{0D108BD9-81ED-4DB2-BD59-A6C34878D82A}">
                    <a16:rowId xmlns:a16="http://schemas.microsoft.com/office/drawing/2014/main" val="2600850460"/>
                  </a:ext>
                </a:extLst>
              </a:tr>
              <a:tr h="336146">
                <a:tc>
                  <a:txBody>
                    <a:bodyPr/>
                    <a:lstStyle/>
                    <a:p>
                      <a:pPr marL="0" marR="0" algn="ctr">
                        <a:lnSpc>
                          <a:spcPct val="107000"/>
                        </a:lnSpc>
                        <a:spcBef>
                          <a:spcPts val="0"/>
                        </a:spcBef>
                        <a:spcAft>
                          <a:spcPts val="0"/>
                        </a:spcAft>
                      </a:pPr>
                      <a:r>
                        <a:rPr lang="en-US" sz="1800" b="1">
                          <a:solidFill>
                            <a:schemeClr val="tx1"/>
                          </a:solidFill>
                          <a:effectLst/>
                        </a:rPr>
                        <a:t>#2</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dirty="0">
                          <a:solidFill>
                            <a:schemeClr val="tx1"/>
                          </a:solidFill>
                          <a:effectLst/>
                        </a:rPr>
                        <a:t>6</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1800" b="1" dirty="0">
                          <a:solidFill>
                            <a:schemeClr val="tx1"/>
                          </a:solidFill>
                          <a:effectLst/>
                        </a:rPr>
                        <a:t>5</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1800" b="1" dirty="0">
                          <a:solidFill>
                            <a:schemeClr val="tx1"/>
                          </a:solidFill>
                          <a:effectLst/>
                        </a:rPr>
                        <a:t>95</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1800" b="1" dirty="0">
                          <a:solidFill>
                            <a:schemeClr val="tx1"/>
                          </a:solidFill>
                          <a:effectLst/>
                        </a:rPr>
                        <a:t>100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1800" b="1">
                          <a:solidFill>
                            <a:schemeClr val="tx1"/>
                          </a:solidFill>
                          <a:effectLst/>
                        </a:rPr>
                        <a:t>100</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420766796"/>
                  </a:ext>
                </a:extLst>
              </a:tr>
              <a:tr h="336146">
                <a:tc>
                  <a:txBody>
                    <a:bodyPr/>
                    <a:lstStyle/>
                    <a:p>
                      <a:pPr marL="0" marR="0" algn="ctr">
                        <a:lnSpc>
                          <a:spcPct val="107000"/>
                        </a:lnSpc>
                        <a:spcBef>
                          <a:spcPts val="0"/>
                        </a:spcBef>
                        <a:spcAft>
                          <a:spcPts val="0"/>
                        </a:spcAft>
                      </a:pPr>
                      <a:r>
                        <a:rPr lang="en-US" sz="1800" b="1">
                          <a:solidFill>
                            <a:schemeClr val="tx1"/>
                          </a:solidFill>
                          <a:effectLst/>
                        </a:rPr>
                        <a:t>#3</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9</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1800" b="1" dirty="0">
                          <a:solidFill>
                            <a:schemeClr val="tx1"/>
                          </a:solidFill>
                          <a:effectLst/>
                        </a:rPr>
                        <a:t>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1800" b="1" dirty="0">
                          <a:solidFill>
                            <a:schemeClr val="tx1"/>
                          </a:solidFill>
                          <a:effectLst/>
                        </a:rPr>
                        <a:t>74</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marL="0" marR="0" algn="ctr">
                        <a:lnSpc>
                          <a:spcPct val="107000"/>
                        </a:lnSpc>
                        <a:spcBef>
                          <a:spcPts val="0"/>
                        </a:spcBef>
                        <a:spcAft>
                          <a:spcPts val="0"/>
                        </a:spcAft>
                      </a:pPr>
                      <a:r>
                        <a:rPr lang="en-US" sz="1800" b="1" dirty="0">
                          <a:solidFill>
                            <a:schemeClr val="tx1"/>
                          </a:solidFill>
                          <a:effectLst/>
                        </a:rPr>
                        <a:t>100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1800" b="1" dirty="0">
                          <a:solidFill>
                            <a:schemeClr val="tx1"/>
                          </a:solidFill>
                          <a:effectLst/>
                        </a:rPr>
                        <a:t>100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1795312162"/>
                  </a:ext>
                </a:extLst>
              </a:tr>
              <a:tr h="336146">
                <a:tc>
                  <a:txBody>
                    <a:bodyPr/>
                    <a:lstStyle/>
                    <a:p>
                      <a:pPr marL="0" marR="0" algn="ctr">
                        <a:lnSpc>
                          <a:spcPct val="107000"/>
                        </a:lnSpc>
                        <a:spcBef>
                          <a:spcPts val="0"/>
                        </a:spcBef>
                        <a:spcAft>
                          <a:spcPts val="0"/>
                        </a:spcAft>
                      </a:pPr>
                      <a:r>
                        <a:rPr lang="en-US" sz="1800" b="1">
                          <a:solidFill>
                            <a:schemeClr val="tx1"/>
                          </a:solidFill>
                          <a:effectLst/>
                        </a:rPr>
                        <a:t>#4</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dirty="0">
                          <a:solidFill>
                            <a:schemeClr val="tx1"/>
                          </a:solidFill>
                          <a:effectLst/>
                        </a:rPr>
                        <a:t>43</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marL="0" marR="0" algn="ctr">
                        <a:lnSpc>
                          <a:spcPct val="107000"/>
                        </a:lnSpc>
                        <a:spcBef>
                          <a:spcPts val="0"/>
                        </a:spcBef>
                        <a:spcAft>
                          <a:spcPts val="0"/>
                        </a:spcAft>
                      </a:pPr>
                      <a:r>
                        <a:rPr lang="en-US" sz="1800" b="1" dirty="0">
                          <a:solidFill>
                            <a:schemeClr val="tx1"/>
                          </a:solidFill>
                          <a:effectLst/>
                        </a:rPr>
                        <a:t>NA</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marL="0" marR="0" algn="ctr">
                        <a:lnSpc>
                          <a:spcPct val="107000"/>
                        </a:lnSpc>
                        <a:spcBef>
                          <a:spcPts val="0"/>
                        </a:spcBef>
                        <a:spcAft>
                          <a:spcPts val="0"/>
                        </a:spcAft>
                      </a:pPr>
                      <a:r>
                        <a:rPr lang="en-US" sz="1800" b="1" dirty="0">
                          <a:solidFill>
                            <a:schemeClr val="tx1"/>
                          </a:solidFill>
                          <a:effectLst/>
                        </a:rPr>
                        <a:t>100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1800" b="1" dirty="0">
                          <a:solidFill>
                            <a:schemeClr val="tx1"/>
                          </a:solidFill>
                          <a:effectLst/>
                        </a:rPr>
                        <a:t>73</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0000"/>
                    </a:solidFill>
                  </a:tcPr>
                </a:tc>
                <a:tc>
                  <a:txBody>
                    <a:bodyPr/>
                    <a:lstStyle/>
                    <a:p>
                      <a:pPr marL="0" marR="0" algn="ctr">
                        <a:lnSpc>
                          <a:spcPct val="107000"/>
                        </a:lnSpc>
                        <a:spcBef>
                          <a:spcPts val="0"/>
                        </a:spcBef>
                        <a:spcAft>
                          <a:spcPts val="0"/>
                        </a:spcAft>
                      </a:pPr>
                      <a:r>
                        <a:rPr lang="en-US" sz="1800" b="1" dirty="0">
                          <a:solidFill>
                            <a:schemeClr val="tx1"/>
                          </a:solidFill>
                          <a:effectLst/>
                        </a:rPr>
                        <a:t>100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extLst>
                  <a:ext uri="{0D108BD9-81ED-4DB2-BD59-A6C34878D82A}">
                    <a16:rowId xmlns:a16="http://schemas.microsoft.com/office/drawing/2014/main" val="3418603316"/>
                  </a:ext>
                </a:extLst>
              </a:tr>
              <a:tr h="336146">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extLst>
                  <a:ext uri="{0D108BD9-81ED-4DB2-BD59-A6C34878D82A}">
                    <a16:rowId xmlns:a16="http://schemas.microsoft.com/office/drawing/2014/main" val="1064282783"/>
                  </a:ext>
                </a:extLst>
              </a:tr>
              <a:tr h="640416">
                <a:tc>
                  <a:txBody>
                    <a:bodyPr/>
                    <a:lstStyle/>
                    <a:p>
                      <a:pPr marL="0" marR="0" algn="ctr">
                        <a:lnSpc>
                          <a:spcPct val="107000"/>
                        </a:lnSpc>
                        <a:spcBef>
                          <a:spcPts val="0"/>
                        </a:spcBef>
                        <a:spcAft>
                          <a:spcPts val="0"/>
                        </a:spcAft>
                      </a:pPr>
                      <a:r>
                        <a:rPr lang="en-US" sz="1800" b="1">
                          <a:solidFill>
                            <a:schemeClr val="tx1"/>
                          </a:solidFill>
                          <a:effectLst/>
                        </a:rPr>
                        <a:t>overall</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dirty="0">
                          <a:solidFill>
                            <a:schemeClr val="tx1"/>
                          </a:solidFill>
                          <a:effectLst/>
                        </a:rPr>
                        <a:t>93%</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1800" b="1" dirty="0">
                          <a:solidFill>
                            <a:schemeClr val="tx1"/>
                          </a:solidFill>
                          <a:effectLst/>
                        </a:rPr>
                        <a:t>95%</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92D050"/>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gn="ctr">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extLst>
                  <a:ext uri="{0D108BD9-81ED-4DB2-BD59-A6C34878D82A}">
                    <a16:rowId xmlns:a16="http://schemas.microsoft.com/office/drawing/2014/main" val="3740859620"/>
                  </a:ext>
                </a:extLst>
              </a:tr>
              <a:tr h="336146">
                <a:tc>
                  <a:txBody>
                    <a:bodyPr/>
                    <a:lstStyle/>
                    <a:p>
                      <a:pPr marL="0" marR="0">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nSpc>
                          <a:spcPct val="107000"/>
                        </a:lnSpc>
                        <a:spcBef>
                          <a:spcPts val="0"/>
                        </a:spcBef>
                        <a:spcAft>
                          <a:spcPts val="0"/>
                        </a:spcAft>
                      </a:pPr>
                      <a:r>
                        <a:rPr lang="en-US" sz="1800" b="1">
                          <a:solidFill>
                            <a:schemeClr val="tx1"/>
                          </a:solidFill>
                          <a:effectLst/>
                        </a:rPr>
                        <a:t>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tc>
                  <a:txBody>
                    <a:bodyPr/>
                    <a:lstStyle/>
                    <a:p>
                      <a:pPr marL="0" marR="0">
                        <a:lnSpc>
                          <a:spcPct val="107000"/>
                        </a:lnSpc>
                        <a:spcBef>
                          <a:spcPts val="0"/>
                        </a:spcBef>
                        <a:spcAft>
                          <a:spcPts val="0"/>
                        </a:spcAft>
                      </a:pPr>
                      <a:r>
                        <a:rPr lang="en-US" sz="1800" b="1" dirty="0">
                          <a:solidFill>
                            <a:schemeClr val="tx1"/>
                          </a:solidFill>
                          <a:effectLst/>
                        </a:rPr>
                        <a:t> </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65000"/>
                      </a:schemeClr>
                    </a:solidFill>
                  </a:tcPr>
                </a:tc>
                <a:extLst>
                  <a:ext uri="{0D108BD9-81ED-4DB2-BD59-A6C34878D82A}">
                    <a16:rowId xmlns:a16="http://schemas.microsoft.com/office/drawing/2014/main" val="947563382"/>
                  </a:ext>
                </a:extLst>
              </a:tr>
            </a:tbl>
          </a:graphicData>
        </a:graphic>
      </p:graphicFrame>
      <p:graphicFrame>
        <p:nvGraphicFramePr>
          <p:cNvPr id="3" name="Table 2">
            <a:extLst>
              <a:ext uri="{FF2B5EF4-FFF2-40B4-BE49-F238E27FC236}">
                <a16:creationId xmlns:a16="http://schemas.microsoft.com/office/drawing/2014/main" id="{1F32B3FE-449A-4961-88C7-21855C811F6E}"/>
              </a:ext>
            </a:extLst>
          </p:cNvPr>
          <p:cNvGraphicFramePr>
            <a:graphicFrameLocks noGrp="1"/>
          </p:cNvGraphicFramePr>
          <p:nvPr>
            <p:extLst>
              <p:ext uri="{D42A27DB-BD31-4B8C-83A1-F6EECF244321}">
                <p14:modId xmlns:p14="http://schemas.microsoft.com/office/powerpoint/2010/main" val="1517239286"/>
              </p:ext>
            </p:extLst>
          </p:nvPr>
        </p:nvGraphicFramePr>
        <p:xfrm>
          <a:off x="5654294" y="5583701"/>
          <a:ext cx="3407410" cy="757245"/>
        </p:xfrm>
        <a:graphic>
          <a:graphicData uri="http://schemas.openxmlformats.org/drawingml/2006/table">
            <a:tbl>
              <a:tblPr firstRow="1" firstCol="1" bandRow="1"/>
              <a:tblGrid>
                <a:gridCol w="826478">
                  <a:extLst>
                    <a:ext uri="{9D8B030D-6E8A-4147-A177-3AD203B41FA5}">
                      <a16:colId xmlns:a16="http://schemas.microsoft.com/office/drawing/2014/main" val="296044706"/>
                    </a:ext>
                  </a:extLst>
                </a:gridCol>
                <a:gridCol w="2580932">
                  <a:extLst>
                    <a:ext uri="{9D8B030D-6E8A-4147-A177-3AD203B41FA5}">
                      <a16:colId xmlns:a16="http://schemas.microsoft.com/office/drawing/2014/main" val="2998494763"/>
                    </a:ext>
                  </a:extLst>
                </a:gridCol>
              </a:tblGrid>
              <a:tr h="252415">
                <a:tc>
                  <a:txBody>
                    <a:bodyPr/>
                    <a:lstStyle/>
                    <a:p>
                      <a:pPr marL="0" marR="0">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92D050"/>
                    </a:solidFill>
                  </a:tcPr>
                </a:tc>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meets the bonus threshold</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967755625"/>
                  </a:ext>
                </a:extLst>
              </a:tr>
              <a:tr h="252415">
                <a:tc>
                  <a:txBody>
                    <a:bodyPr/>
                    <a:lstStyle/>
                    <a:p>
                      <a:pPr marL="0" marR="0">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F0000"/>
                    </a:solidFill>
                  </a:tcPr>
                </a:tc>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does not meet bonus threshold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595004375"/>
                  </a:ext>
                </a:extLst>
              </a:tr>
              <a:tr h="252415">
                <a:tc>
                  <a:txBody>
                    <a:bodyPr/>
                    <a:lstStyle/>
                    <a:p>
                      <a:pPr marL="0" marR="0">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FC000"/>
                    </a:solidFill>
                  </a:tcPr>
                </a:tc>
                <a:tc>
                  <a:txBody>
                    <a:bodyPr/>
                    <a:lstStyle/>
                    <a:p>
                      <a:pPr marL="0" marR="0">
                        <a:lnSpc>
                          <a:spcPct val="107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provider left during the contract year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453383394"/>
                  </a:ext>
                </a:extLst>
              </a:tr>
            </a:tbl>
          </a:graphicData>
        </a:graphic>
      </p:graphicFrame>
    </p:spTree>
    <p:extLst>
      <p:ext uri="{BB962C8B-B14F-4D97-AF65-F5344CB8AC3E}">
        <p14:creationId xmlns:p14="http://schemas.microsoft.com/office/powerpoint/2010/main" val="397189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Summary</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sp>
        <p:nvSpPr>
          <p:cNvPr id="13" name="Rectangle 12">
            <a:extLst>
              <a:ext uri="{FF2B5EF4-FFF2-40B4-BE49-F238E27FC236}">
                <a16:creationId xmlns:a16="http://schemas.microsoft.com/office/drawing/2014/main" id="{0C4A3EDD-A062-4210-897C-CA077EA871D1}"/>
              </a:ext>
            </a:extLst>
          </p:cNvPr>
          <p:cNvSpPr/>
          <p:nvPr/>
        </p:nvSpPr>
        <p:spPr>
          <a:xfrm>
            <a:off x="896112" y="1542622"/>
            <a:ext cx="9144000" cy="5207388"/>
          </a:xfrm>
          <a:prstGeom prst="rect">
            <a:avLst/>
          </a:prstGeom>
        </p:spPr>
        <p:txBody>
          <a:bodyPr wrap="square">
            <a:spAutoFit/>
          </a:bodyPr>
          <a:lstStyle/>
          <a:p>
            <a:pPr>
              <a:lnSpc>
                <a:spcPct val="107000"/>
              </a:lnSpc>
              <a:spcAft>
                <a:spcPts val="800"/>
              </a:spcAft>
            </a:pPr>
            <a:r>
              <a:rPr lang="en-US" sz="2400" b="1" i="1" dirty="0"/>
              <a:t>Year 1 </a:t>
            </a:r>
          </a:p>
          <a:p>
            <a:pPr>
              <a:lnSpc>
                <a:spcPct val="107000"/>
              </a:lnSpc>
              <a:spcAft>
                <a:spcPts val="800"/>
              </a:spcAft>
            </a:pPr>
            <a:r>
              <a:rPr lang="en-US" sz="2400" b="1" dirty="0"/>
              <a:t>16/22 (73%) metrics achieved outcomes that met bonus threshold</a:t>
            </a:r>
          </a:p>
          <a:p>
            <a:pPr>
              <a:lnSpc>
                <a:spcPct val="107000"/>
              </a:lnSpc>
              <a:spcAft>
                <a:spcPts val="800"/>
              </a:spcAft>
            </a:pPr>
            <a:r>
              <a:rPr lang="en-US" sz="2400" b="1" dirty="0"/>
              <a:t>	15/20 (75%) individual</a:t>
            </a:r>
          </a:p>
          <a:p>
            <a:pPr>
              <a:lnSpc>
                <a:spcPct val="107000"/>
              </a:lnSpc>
              <a:spcAft>
                <a:spcPts val="800"/>
              </a:spcAft>
            </a:pPr>
            <a:r>
              <a:rPr lang="en-US" sz="2400" b="1" dirty="0"/>
              <a:t>	0/2 group</a:t>
            </a:r>
          </a:p>
          <a:p>
            <a:pPr>
              <a:lnSpc>
                <a:spcPct val="107000"/>
              </a:lnSpc>
              <a:spcAft>
                <a:spcPts val="800"/>
              </a:spcAft>
            </a:pPr>
            <a:r>
              <a:rPr lang="en-US" sz="2400" b="1" i="1" dirty="0"/>
              <a:t>Year 2</a:t>
            </a:r>
          </a:p>
          <a:p>
            <a:pPr>
              <a:lnSpc>
                <a:spcPct val="107000"/>
              </a:lnSpc>
              <a:spcAft>
                <a:spcPts val="800"/>
              </a:spcAft>
            </a:pPr>
            <a:r>
              <a:rPr lang="en-US" sz="2400" b="1" dirty="0"/>
              <a:t>13/17 (76%) metrics achieved outcomes that met bonus threshold</a:t>
            </a:r>
          </a:p>
          <a:p>
            <a:pPr>
              <a:lnSpc>
                <a:spcPct val="107000"/>
              </a:lnSpc>
              <a:spcAft>
                <a:spcPts val="800"/>
              </a:spcAft>
            </a:pPr>
            <a:r>
              <a:rPr lang="en-US" sz="2400" b="1" dirty="0"/>
              <a:t>	11/15 (73%) individual</a:t>
            </a:r>
          </a:p>
          <a:p>
            <a:pPr>
              <a:lnSpc>
                <a:spcPct val="107000"/>
              </a:lnSpc>
              <a:spcAft>
                <a:spcPts val="800"/>
              </a:spcAft>
            </a:pPr>
            <a:r>
              <a:rPr lang="en-US" sz="2400" b="1" dirty="0"/>
              <a:t>	2/2 (100%) group</a:t>
            </a:r>
          </a:p>
          <a:p>
            <a:pPr>
              <a:lnSpc>
                <a:spcPct val="107000"/>
              </a:lnSpc>
              <a:spcAft>
                <a:spcPts val="800"/>
              </a:spcAft>
            </a:pPr>
            <a:endParaRPr lang="en-US" sz="7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4740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Conclusion</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sp>
        <p:nvSpPr>
          <p:cNvPr id="2" name="Rectangle 1">
            <a:extLst>
              <a:ext uri="{FF2B5EF4-FFF2-40B4-BE49-F238E27FC236}">
                <a16:creationId xmlns:a16="http://schemas.microsoft.com/office/drawing/2014/main" id="{25F305E3-4ED0-4935-AC45-0B33E1F96ACB}"/>
              </a:ext>
            </a:extLst>
          </p:cNvPr>
          <p:cNvSpPr/>
          <p:nvPr/>
        </p:nvSpPr>
        <p:spPr>
          <a:xfrm>
            <a:off x="1344168" y="1880245"/>
            <a:ext cx="8522208" cy="2677656"/>
          </a:xfrm>
          <a:prstGeom prst="rect">
            <a:avLst/>
          </a:prstGeom>
        </p:spPr>
        <p:txBody>
          <a:bodyPr wrap="square">
            <a:spAutoFit/>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Physician engagement in meeting VQI metrics has remained a challenge since the inception of the registry.  LTFU and EVAR sack size are recent national examples with values of 74% and 56%, respectively.  Our data suggest that provider engagement in meeting VQI metrics may be influenced by financial incentives.</a:t>
            </a:r>
            <a:endParaRPr lang="en-US" sz="2800" b="1" dirty="0"/>
          </a:p>
        </p:txBody>
      </p:sp>
    </p:spTree>
    <p:extLst>
      <p:ext uri="{BB962C8B-B14F-4D97-AF65-F5344CB8AC3E}">
        <p14:creationId xmlns:p14="http://schemas.microsoft.com/office/powerpoint/2010/main" val="488598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Discussion</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sp>
        <p:nvSpPr>
          <p:cNvPr id="13" name="Rectangle 12">
            <a:extLst>
              <a:ext uri="{FF2B5EF4-FFF2-40B4-BE49-F238E27FC236}">
                <a16:creationId xmlns:a16="http://schemas.microsoft.com/office/drawing/2014/main" id="{0C4A3EDD-A062-4210-897C-CA077EA871D1}"/>
              </a:ext>
            </a:extLst>
          </p:cNvPr>
          <p:cNvSpPr/>
          <p:nvPr/>
        </p:nvSpPr>
        <p:spPr>
          <a:xfrm>
            <a:off x="896112" y="1542622"/>
            <a:ext cx="9144000" cy="4899611"/>
          </a:xfrm>
          <a:prstGeom prst="rect">
            <a:avLst/>
          </a:prstGeom>
        </p:spPr>
        <p:txBody>
          <a:bodyPr wrap="square">
            <a:spAutoFit/>
          </a:bodyPr>
          <a:lstStyle/>
          <a:p>
            <a:pPr>
              <a:lnSpc>
                <a:spcPct val="107000"/>
              </a:lnSpc>
              <a:spcAft>
                <a:spcPts val="800"/>
              </a:spcAft>
            </a:pPr>
            <a:r>
              <a:rPr lang="en-US" sz="2400" b="1" dirty="0"/>
              <a:t>Alternative Scenarios </a:t>
            </a:r>
          </a:p>
          <a:p>
            <a:pPr marL="342900" indent="-342900">
              <a:lnSpc>
                <a:spcPct val="107000"/>
              </a:lnSpc>
              <a:spcAft>
                <a:spcPts val="800"/>
              </a:spcAft>
              <a:buFont typeface="Arial" panose="020B0604020202020204" pitchFamily="34" charset="0"/>
              <a:buChar char="•"/>
            </a:pPr>
            <a:r>
              <a:rPr lang="en-US" sz="2400" b="1" dirty="0"/>
              <a:t>Hospital is the PSO/VQI contracting entity-independent providers</a:t>
            </a:r>
          </a:p>
          <a:p>
            <a:pPr>
              <a:lnSpc>
                <a:spcPct val="107000"/>
              </a:lnSpc>
              <a:spcAft>
                <a:spcPts val="800"/>
              </a:spcAft>
            </a:pPr>
            <a:r>
              <a:rPr lang="en-US" sz="2400" b="1" dirty="0"/>
              <a:t>	Can engage vascular providers through service line agreements 	and include VQI metrics as part of the shared savings incentives</a:t>
            </a:r>
          </a:p>
          <a:p>
            <a:pPr marL="342900" indent="-342900">
              <a:lnSpc>
                <a:spcPct val="107000"/>
              </a:lnSpc>
              <a:spcAft>
                <a:spcPts val="800"/>
              </a:spcAft>
              <a:buFont typeface="Arial" panose="020B0604020202020204" pitchFamily="34" charset="0"/>
              <a:buChar char="•"/>
            </a:pPr>
            <a:r>
              <a:rPr lang="en-US" sz="2400" b="1" dirty="0"/>
              <a:t>Hospital is the PSO/VQI contracting entity-employed providers</a:t>
            </a:r>
          </a:p>
          <a:p>
            <a:pPr>
              <a:lnSpc>
                <a:spcPct val="107000"/>
              </a:lnSpc>
              <a:spcAft>
                <a:spcPts val="800"/>
              </a:spcAft>
            </a:pPr>
            <a:r>
              <a:rPr lang="en-US" sz="2400" b="1" dirty="0"/>
              <a:t>	VQI metrics can be included in physician employment 	agreements as bonus benchmarks or as part of shared savings 	programs for value-based insurance contracts</a:t>
            </a:r>
          </a:p>
          <a:p>
            <a:pPr>
              <a:lnSpc>
                <a:spcPct val="107000"/>
              </a:lnSpc>
              <a:spcAft>
                <a:spcPts val="800"/>
              </a:spcAft>
            </a:pPr>
            <a:endParaRPr lang="en-US" sz="7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909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Discussion</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sp>
        <p:nvSpPr>
          <p:cNvPr id="13" name="Rectangle 12">
            <a:extLst>
              <a:ext uri="{FF2B5EF4-FFF2-40B4-BE49-F238E27FC236}">
                <a16:creationId xmlns:a16="http://schemas.microsoft.com/office/drawing/2014/main" id="{0C4A3EDD-A062-4210-897C-CA077EA871D1}"/>
              </a:ext>
            </a:extLst>
          </p:cNvPr>
          <p:cNvSpPr/>
          <p:nvPr/>
        </p:nvSpPr>
        <p:spPr>
          <a:xfrm>
            <a:off x="896112" y="1542622"/>
            <a:ext cx="9144000" cy="3508909"/>
          </a:xfrm>
          <a:prstGeom prst="rect">
            <a:avLst/>
          </a:prstGeom>
        </p:spPr>
        <p:txBody>
          <a:bodyPr wrap="square">
            <a:spAutoFit/>
          </a:bodyPr>
          <a:lstStyle/>
          <a:p>
            <a:pPr>
              <a:lnSpc>
                <a:spcPct val="107000"/>
              </a:lnSpc>
              <a:spcAft>
                <a:spcPts val="800"/>
              </a:spcAft>
            </a:pPr>
            <a:r>
              <a:rPr lang="en-US" sz="2400" b="1" dirty="0"/>
              <a:t>Alternative Scenarios </a:t>
            </a:r>
          </a:p>
          <a:p>
            <a:pPr marL="342900" indent="-342900">
              <a:lnSpc>
                <a:spcPct val="107000"/>
              </a:lnSpc>
              <a:spcAft>
                <a:spcPts val="800"/>
              </a:spcAft>
              <a:buFont typeface="Arial" panose="020B0604020202020204" pitchFamily="34" charset="0"/>
              <a:buChar char="•"/>
            </a:pPr>
            <a:r>
              <a:rPr lang="en-US" sz="2400" b="1" dirty="0"/>
              <a:t>Physician group is the contracted PSO/VQI entity and work at multiple independent hospitals </a:t>
            </a:r>
          </a:p>
          <a:p>
            <a:pPr lvl="1">
              <a:lnSpc>
                <a:spcPct val="107000"/>
              </a:lnSpc>
              <a:spcAft>
                <a:spcPts val="800"/>
              </a:spcAft>
            </a:pPr>
            <a:r>
              <a:rPr lang="en-US" sz="2400" b="1" dirty="0"/>
              <a:t>Limits the use of the data to within the physicians’ practice group e.g. designated benchmarks for shared savings insurance contracts</a:t>
            </a:r>
          </a:p>
          <a:p>
            <a:pPr>
              <a:lnSpc>
                <a:spcPct val="107000"/>
              </a:lnSpc>
              <a:spcAft>
                <a:spcPts val="800"/>
              </a:spcAft>
            </a:pPr>
            <a:endParaRPr lang="en-US" sz="7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0058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sp>
        <p:nvSpPr>
          <p:cNvPr id="13" name="Rectangle 12">
            <a:extLst>
              <a:ext uri="{FF2B5EF4-FFF2-40B4-BE49-F238E27FC236}">
                <a16:creationId xmlns:a16="http://schemas.microsoft.com/office/drawing/2014/main" id="{0C4A3EDD-A062-4210-897C-CA077EA871D1}"/>
              </a:ext>
            </a:extLst>
          </p:cNvPr>
          <p:cNvSpPr/>
          <p:nvPr/>
        </p:nvSpPr>
        <p:spPr>
          <a:xfrm>
            <a:off x="896112" y="1542622"/>
            <a:ext cx="9144000" cy="4185569"/>
          </a:xfrm>
          <a:prstGeom prst="rect">
            <a:avLst/>
          </a:prstGeom>
        </p:spPr>
        <p:txBody>
          <a:bodyPr wrap="square">
            <a:spAutoFit/>
          </a:bodyPr>
          <a:lstStyle/>
          <a:p>
            <a:pPr algn="ctr">
              <a:lnSpc>
                <a:spcPct val="107000"/>
              </a:lnSpc>
              <a:spcAft>
                <a:spcPts val="800"/>
              </a:spcAft>
            </a:pPr>
            <a:r>
              <a:rPr lang="en-US" sz="4000" b="1" dirty="0"/>
              <a:t>Thank you</a:t>
            </a:r>
          </a:p>
          <a:p>
            <a:pPr algn="ctr">
              <a:lnSpc>
                <a:spcPct val="107000"/>
              </a:lnSpc>
              <a:spcAft>
                <a:spcPts val="800"/>
              </a:spcAft>
            </a:pPr>
            <a:endParaRPr lang="en-US" sz="4000" b="1" dirty="0"/>
          </a:p>
          <a:p>
            <a:pPr algn="ctr">
              <a:lnSpc>
                <a:spcPct val="107000"/>
              </a:lnSpc>
              <a:spcAft>
                <a:spcPts val="800"/>
              </a:spcAft>
            </a:pPr>
            <a:r>
              <a:rPr lang="en-US" sz="4000" b="1" dirty="0"/>
              <a:t>scott.berman@pimaheart.com</a:t>
            </a:r>
          </a:p>
          <a:p>
            <a:pPr algn="ctr">
              <a:lnSpc>
                <a:spcPct val="107000"/>
              </a:lnSpc>
              <a:spcAft>
                <a:spcPts val="800"/>
              </a:spcAft>
            </a:pPr>
            <a:endParaRPr lang="en-US" sz="115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85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Challenges</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sp>
        <p:nvSpPr>
          <p:cNvPr id="13" name="Rectangle 12">
            <a:extLst>
              <a:ext uri="{FF2B5EF4-FFF2-40B4-BE49-F238E27FC236}">
                <a16:creationId xmlns:a16="http://schemas.microsoft.com/office/drawing/2014/main" id="{0C4A3EDD-A062-4210-897C-CA077EA871D1}"/>
              </a:ext>
            </a:extLst>
          </p:cNvPr>
          <p:cNvSpPr/>
          <p:nvPr/>
        </p:nvSpPr>
        <p:spPr>
          <a:xfrm>
            <a:off x="841248" y="2338150"/>
            <a:ext cx="10689336" cy="1947008"/>
          </a:xfrm>
          <a:prstGeom prst="rect">
            <a:avLst/>
          </a:prstGeom>
        </p:spPr>
        <p:txBody>
          <a:bodyPr wrap="square">
            <a:spAutoFit/>
          </a:bodyPr>
          <a:lstStyle/>
          <a:p>
            <a:pPr marL="742950" indent="-742950">
              <a:lnSpc>
                <a:spcPct val="107000"/>
              </a:lnSpc>
              <a:spcAft>
                <a:spcPts val="800"/>
              </a:spcAft>
              <a:buFont typeface="+mj-lt"/>
              <a:buAutoNum type="arabicPeriod"/>
            </a:pPr>
            <a:r>
              <a:rPr lang="en-US" sz="3600" b="1" dirty="0">
                <a:latin typeface="Calibri" panose="020F0502020204030204" pitchFamily="34" charset="0"/>
                <a:ea typeface="Calibri" panose="020F0502020204030204" pitchFamily="34" charset="0"/>
                <a:cs typeface="Times New Roman" panose="02020603050405020304" pitchFamily="18" charset="0"/>
              </a:rPr>
              <a:t>Improve provider engagement in VQI</a:t>
            </a:r>
          </a:p>
          <a:p>
            <a:pPr marL="742950" indent="-742950">
              <a:lnSpc>
                <a:spcPct val="107000"/>
              </a:lnSpc>
              <a:spcAft>
                <a:spcPts val="800"/>
              </a:spcAft>
              <a:buFont typeface="+mj-lt"/>
              <a:buAutoNum type="arabicPeriod"/>
            </a:pPr>
            <a:r>
              <a:rPr lang="en-US" sz="3600" b="1" dirty="0">
                <a:latin typeface="Calibri" panose="020F0502020204030204" pitchFamily="34" charset="0"/>
                <a:ea typeface="Calibri" panose="020F0502020204030204" pitchFamily="34" charset="0"/>
                <a:cs typeface="Times New Roman" panose="02020603050405020304" pitchFamily="18" charset="0"/>
              </a:rPr>
              <a:t>Incentivize vascular providers with meaningful metrics </a:t>
            </a:r>
          </a:p>
        </p:txBody>
      </p:sp>
    </p:spTree>
    <p:extLst>
      <p:ext uri="{BB962C8B-B14F-4D97-AF65-F5344CB8AC3E}">
        <p14:creationId xmlns:p14="http://schemas.microsoft.com/office/powerpoint/2010/main" val="171885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Challenges</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pic>
        <p:nvPicPr>
          <p:cNvPr id="2" name="Picture 1">
            <a:extLst>
              <a:ext uri="{FF2B5EF4-FFF2-40B4-BE49-F238E27FC236}">
                <a16:creationId xmlns:a16="http://schemas.microsoft.com/office/drawing/2014/main" id="{ABE2D385-C01C-4E67-9833-2B140AAF2077}"/>
              </a:ext>
            </a:extLst>
          </p:cNvPr>
          <p:cNvPicPr>
            <a:picLocks noChangeAspect="1"/>
          </p:cNvPicPr>
          <p:nvPr/>
        </p:nvPicPr>
        <p:blipFill>
          <a:blip r:embed="rId5"/>
          <a:stretch>
            <a:fillRect/>
          </a:stretch>
        </p:blipFill>
        <p:spPr>
          <a:xfrm>
            <a:off x="3320907" y="1764758"/>
            <a:ext cx="5550185" cy="4197566"/>
          </a:xfrm>
          <a:prstGeom prst="rect">
            <a:avLst/>
          </a:prstGeom>
        </p:spPr>
      </p:pic>
    </p:spTree>
    <p:extLst>
      <p:ext uri="{BB962C8B-B14F-4D97-AF65-F5344CB8AC3E}">
        <p14:creationId xmlns:p14="http://schemas.microsoft.com/office/powerpoint/2010/main" val="236328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Challenges</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pic>
        <p:nvPicPr>
          <p:cNvPr id="3" name="Picture 2">
            <a:extLst>
              <a:ext uri="{FF2B5EF4-FFF2-40B4-BE49-F238E27FC236}">
                <a16:creationId xmlns:a16="http://schemas.microsoft.com/office/drawing/2014/main" id="{7D4086E2-EAFE-46C6-8FC9-FFF694EBF187}"/>
              </a:ext>
            </a:extLst>
          </p:cNvPr>
          <p:cNvPicPr>
            <a:picLocks noChangeAspect="1"/>
          </p:cNvPicPr>
          <p:nvPr/>
        </p:nvPicPr>
        <p:blipFill>
          <a:blip r:embed="rId5"/>
          <a:stretch>
            <a:fillRect/>
          </a:stretch>
        </p:blipFill>
        <p:spPr>
          <a:xfrm>
            <a:off x="2526646" y="1439058"/>
            <a:ext cx="6763657" cy="5004191"/>
          </a:xfrm>
          <a:prstGeom prst="rect">
            <a:avLst/>
          </a:prstGeom>
        </p:spPr>
      </p:pic>
      <p:sp>
        <p:nvSpPr>
          <p:cNvPr id="2" name="Oval 1">
            <a:extLst>
              <a:ext uri="{FF2B5EF4-FFF2-40B4-BE49-F238E27FC236}">
                <a16:creationId xmlns:a16="http://schemas.microsoft.com/office/drawing/2014/main" id="{BE536DA8-5D33-408F-8F0A-FC55BAB0E63B}"/>
              </a:ext>
            </a:extLst>
          </p:cNvPr>
          <p:cNvSpPr/>
          <p:nvPr/>
        </p:nvSpPr>
        <p:spPr>
          <a:xfrm>
            <a:off x="7537703" y="4314825"/>
            <a:ext cx="1752600" cy="781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641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Challenges</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pic>
        <p:nvPicPr>
          <p:cNvPr id="2" name="Picture 1">
            <a:extLst>
              <a:ext uri="{FF2B5EF4-FFF2-40B4-BE49-F238E27FC236}">
                <a16:creationId xmlns:a16="http://schemas.microsoft.com/office/drawing/2014/main" id="{9FF5583C-26E7-4210-9F61-4EAFD818FC29}"/>
              </a:ext>
            </a:extLst>
          </p:cNvPr>
          <p:cNvPicPr>
            <a:picLocks noChangeAspect="1"/>
          </p:cNvPicPr>
          <p:nvPr/>
        </p:nvPicPr>
        <p:blipFill>
          <a:blip r:embed="rId5"/>
          <a:stretch>
            <a:fillRect/>
          </a:stretch>
        </p:blipFill>
        <p:spPr>
          <a:xfrm>
            <a:off x="1199207" y="1895396"/>
            <a:ext cx="8649836" cy="3534578"/>
          </a:xfrm>
          <a:prstGeom prst="rect">
            <a:avLst/>
          </a:prstGeom>
        </p:spPr>
      </p:pic>
    </p:spTree>
    <p:extLst>
      <p:ext uri="{BB962C8B-B14F-4D97-AF65-F5344CB8AC3E}">
        <p14:creationId xmlns:p14="http://schemas.microsoft.com/office/powerpoint/2010/main" val="230539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Challenges</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pic>
        <p:nvPicPr>
          <p:cNvPr id="3" name="Picture 2">
            <a:extLst>
              <a:ext uri="{FF2B5EF4-FFF2-40B4-BE49-F238E27FC236}">
                <a16:creationId xmlns:a16="http://schemas.microsoft.com/office/drawing/2014/main" id="{335F6BA7-BC52-416E-8435-A86F67DE9859}"/>
              </a:ext>
            </a:extLst>
          </p:cNvPr>
          <p:cNvPicPr>
            <a:picLocks noChangeAspect="1"/>
          </p:cNvPicPr>
          <p:nvPr/>
        </p:nvPicPr>
        <p:blipFill>
          <a:blip r:embed="rId5"/>
          <a:stretch>
            <a:fillRect/>
          </a:stretch>
        </p:blipFill>
        <p:spPr>
          <a:xfrm>
            <a:off x="1303195" y="2322786"/>
            <a:ext cx="9585609" cy="2541934"/>
          </a:xfrm>
          <a:prstGeom prst="rect">
            <a:avLst/>
          </a:prstGeom>
        </p:spPr>
      </p:pic>
      <p:sp>
        <p:nvSpPr>
          <p:cNvPr id="4" name="Rectangle 3">
            <a:extLst>
              <a:ext uri="{FF2B5EF4-FFF2-40B4-BE49-F238E27FC236}">
                <a16:creationId xmlns:a16="http://schemas.microsoft.com/office/drawing/2014/main" id="{98397291-C582-44A8-B3D7-A0D54808F5BD}"/>
              </a:ext>
            </a:extLst>
          </p:cNvPr>
          <p:cNvSpPr/>
          <p:nvPr/>
        </p:nvSpPr>
        <p:spPr>
          <a:xfrm>
            <a:off x="2683200" y="5245308"/>
            <a:ext cx="6698544" cy="523220"/>
          </a:xfrm>
          <a:prstGeom prst="rect">
            <a:avLst/>
          </a:prstGeom>
        </p:spPr>
        <p:txBody>
          <a:bodyPr wrap="square">
            <a:spAutoFit/>
          </a:bodyPr>
          <a:lstStyle/>
          <a:p>
            <a:r>
              <a:rPr lang="en-US" sz="2800" dirty="0">
                <a:hlinkClick r:id="rId6"/>
              </a:rPr>
              <a:t>https://qpp.cms.gov/mips/quality-measures</a:t>
            </a:r>
            <a:endParaRPr lang="en-US" sz="2800" dirty="0"/>
          </a:p>
        </p:txBody>
      </p:sp>
    </p:spTree>
    <p:extLst>
      <p:ext uri="{BB962C8B-B14F-4D97-AF65-F5344CB8AC3E}">
        <p14:creationId xmlns:p14="http://schemas.microsoft.com/office/powerpoint/2010/main" val="133862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Challenges</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pic>
        <p:nvPicPr>
          <p:cNvPr id="4" name="Picture 3">
            <a:extLst>
              <a:ext uri="{FF2B5EF4-FFF2-40B4-BE49-F238E27FC236}">
                <a16:creationId xmlns:a16="http://schemas.microsoft.com/office/drawing/2014/main" id="{36E720EE-1A70-415E-9AB3-6ED8A43C04D0}"/>
              </a:ext>
            </a:extLst>
          </p:cNvPr>
          <p:cNvPicPr>
            <a:picLocks noChangeAspect="1"/>
          </p:cNvPicPr>
          <p:nvPr/>
        </p:nvPicPr>
        <p:blipFill>
          <a:blip r:embed="rId5"/>
          <a:stretch>
            <a:fillRect/>
          </a:stretch>
        </p:blipFill>
        <p:spPr>
          <a:xfrm>
            <a:off x="4278087" y="1618205"/>
            <a:ext cx="5496849" cy="4611153"/>
          </a:xfrm>
          <a:prstGeom prst="rect">
            <a:avLst/>
          </a:prstGeom>
        </p:spPr>
      </p:pic>
    </p:spTree>
    <p:extLst>
      <p:ext uri="{BB962C8B-B14F-4D97-AF65-F5344CB8AC3E}">
        <p14:creationId xmlns:p14="http://schemas.microsoft.com/office/powerpoint/2010/main" val="576285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2B442-CAF7-4A4E-B857-CF09E46892C5}"/>
              </a:ext>
            </a:extLst>
          </p:cNvPr>
          <p:cNvPicPr>
            <a:picLocks noChangeAspect="1"/>
          </p:cNvPicPr>
          <p:nvPr/>
        </p:nvPicPr>
        <p:blipFill>
          <a:blip r:embed="rId2"/>
          <a:stretch>
            <a:fillRect/>
          </a:stretch>
        </p:blipFill>
        <p:spPr>
          <a:xfrm>
            <a:off x="0" y="5399390"/>
            <a:ext cx="7640320" cy="1458610"/>
          </a:xfrm>
          <a:prstGeom prst="rect">
            <a:avLst/>
          </a:prstGeom>
        </p:spPr>
      </p:pic>
      <p:pic>
        <p:nvPicPr>
          <p:cNvPr id="6" name="Picture 5">
            <a:extLst>
              <a:ext uri="{FF2B5EF4-FFF2-40B4-BE49-F238E27FC236}">
                <a16:creationId xmlns:a16="http://schemas.microsoft.com/office/drawing/2014/main" id="{B4DCD841-7373-45CF-8F68-E1B0C82D62C8}"/>
              </a:ext>
            </a:extLst>
          </p:cNvPr>
          <p:cNvPicPr>
            <a:picLocks noChangeAspect="1"/>
          </p:cNvPicPr>
          <p:nvPr/>
        </p:nvPicPr>
        <p:blipFill>
          <a:blip r:embed="rId3"/>
          <a:stretch>
            <a:fillRect/>
          </a:stretch>
        </p:blipFill>
        <p:spPr>
          <a:xfrm>
            <a:off x="3291841" y="126350"/>
            <a:ext cx="8900160" cy="1312709"/>
          </a:xfrm>
          <a:prstGeom prst="rect">
            <a:avLst/>
          </a:prstGeom>
        </p:spPr>
      </p:pic>
      <p:sp>
        <p:nvSpPr>
          <p:cNvPr id="8" name="Rectangle 7">
            <a:extLst>
              <a:ext uri="{FF2B5EF4-FFF2-40B4-BE49-F238E27FC236}">
                <a16:creationId xmlns:a16="http://schemas.microsoft.com/office/drawing/2014/main" id="{D0FB4D9F-0D66-4834-8ACA-D9AC0B3DE716}"/>
              </a:ext>
            </a:extLst>
          </p:cNvPr>
          <p:cNvSpPr/>
          <p:nvPr/>
        </p:nvSpPr>
        <p:spPr>
          <a:xfrm>
            <a:off x="684578" y="1290918"/>
            <a:ext cx="2685501" cy="1481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FB3336-87B0-4FA7-AD57-ED94E16DCFC7}"/>
              </a:ext>
            </a:extLst>
          </p:cNvPr>
          <p:cNvSpPr/>
          <p:nvPr/>
        </p:nvSpPr>
        <p:spPr>
          <a:xfrm>
            <a:off x="0" y="1290918"/>
            <a:ext cx="611230" cy="1481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73DEB6-429C-43C9-8248-0B83AE8ED4B4}"/>
              </a:ext>
            </a:extLst>
          </p:cNvPr>
          <p:cNvSpPr/>
          <p:nvPr/>
        </p:nvSpPr>
        <p:spPr>
          <a:xfrm>
            <a:off x="390552" y="442183"/>
            <a:ext cx="3273552" cy="658835"/>
          </a:xfrm>
          <a:prstGeom prst="rect">
            <a:avLst/>
          </a:prstGeom>
        </p:spPr>
        <p:txBody>
          <a:bodyPr wrap="square">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Challenges</a:t>
            </a:r>
          </a:p>
        </p:txBody>
      </p:sp>
      <p:pic>
        <p:nvPicPr>
          <p:cNvPr id="11" name="Picture 10">
            <a:extLst>
              <a:ext uri="{FF2B5EF4-FFF2-40B4-BE49-F238E27FC236}">
                <a16:creationId xmlns:a16="http://schemas.microsoft.com/office/drawing/2014/main" id="{DB022C8F-64BB-41C3-81B8-6FC797F447A3}"/>
              </a:ext>
            </a:extLst>
          </p:cNvPr>
          <p:cNvPicPr>
            <a:picLocks noChangeAspect="1"/>
          </p:cNvPicPr>
          <p:nvPr/>
        </p:nvPicPr>
        <p:blipFill>
          <a:blip r:embed="rId4"/>
          <a:stretch>
            <a:fillRect/>
          </a:stretch>
        </p:blipFill>
        <p:spPr>
          <a:xfrm>
            <a:off x="10040112" y="5429974"/>
            <a:ext cx="1868972" cy="1064701"/>
          </a:xfrm>
          <a:prstGeom prst="rect">
            <a:avLst/>
          </a:prstGeom>
        </p:spPr>
      </p:pic>
      <p:pic>
        <p:nvPicPr>
          <p:cNvPr id="2" name="Picture 1">
            <a:extLst>
              <a:ext uri="{FF2B5EF4-FFF2-40B4-BE49-F238E27FC236}">
                <a16:creationId xmlns:a16="http://schemas.microsoft.com/office/drawing/2014/main" id="{DADB1984-A610-484D-8CC1-23F24A9B0FAD}"/>
              </a:ext>
            </a:extLst>
          </p:cNvPr>
          <p:cNvPicPr>
            <a:picLocks noChangeAspect="1"/>
          </p:cNvPicPr>
          <p:nvPr/>
        </p:nvPicPr>
        <p:blipFill>
          <a:blip r:embed="rId5"/>
          <a:stretch>
            <a:fillRect/>
          </a:stretch>
        </p:blipFill>
        <p:spPr>
          <a:xfrm>
            <a:off x="2514600" y="1439060"/>
            <a:ext cx="7196897" cy="4531642"/>
          </a:xfrm>
          <a:prstGeom prst="rect">
            <a:avLst/>
          </a:prstGeom>
        </p:spPr>
      </p:pic>
    </p:spTree>
    <p:extLst>
      <p:ext uri="{BB962C8B-B14F-4D97-AF65-F5344CB8AC3E}">
        <p14:creationId xmlns:p14="http://schemas.microsoft.com/office/powerpoint/2010/main" val="1562801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698</Words>
  <Application>Microsoft Office PowerPoint</Application>
  <PresentationFormat>Widescreen</PresentationFormat>
  <Paragraphs>241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Berman</dc:creator>
  <cp:lastModifiedBy>Cheryl Jackson</cp:lastModifiedBy>
  <cp:revision>35</cp:revision>
  <dcterms:created xsi:type="dcterms:W3CDTF">2019-06-11T13:00:24Z</dcterms:created>
  <dcterms:modified xsi:type="dcterms:W3CDTF">2019-07-09T18:49:41Z</dcterms:modified>
</cp:coreProperties>
</file>