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7" r:id="rId2"/>
    <p:sldMasterId id="2147483684" r:id="rId3"/>
    <p:sldMasterId id="2147483672" r:id="rId4"/>
    <p:sldMasterId id="2147483660" r:id="rId5"/>
    <p:sldMasterId id="2147483723" r:id="rId6"/>
  </p:sldMasterIdLst>
  <p:notesMasterIdLst>
    <p:notesMasterId r:id="rId32"/>
  </p:notesMasterIdLst>
  <p:sldIdLst>
    <p:sldId id="256" r:id="rId7"/>
    <p:sldId id="321" r:id="rId8"/>
    <p:sldId id="345" r:id="rId9"/>
    <p:sldId id="351" r:id="rId10"/>
    <p:sldId id="353" r:id="rId11"/>
    <p:sldId id="354" r:id="rId12"/>
    <p:sldId id="355" r:id="rId13"/>
    <p:sldId id="363" r:id="rId14"/>
    <p:sldId id="364" r:id="rId15"/>
    <p:sldId id="376" r:id="rId16"/>
    <p:sldId id="365" r:id="rId17"/>
    <p:sldId id="366" r:id="rId18"/>
    <p:sldId id="370" r:id="rId19"/>
    <p:sldId id="367" r:id="rId20"/>
    <p:sldId id="372" r:id="rId21"/>
    <p:sldId id="375" r:id="rId22"/>
    <p:sldId id="373" r:id="rId23"/>
    <p:sldId id="374" r:id="rId24"/>
    <p:sldId id="380" r:id="rId25"/>
    <p:sldId id="368" r:id="rId26"/>
    <p:sldId id="382" r:id="rId27"/>
    <p:sldId id="381" r:id="rId28"/>
    <p:sldId id="378" r:id="rId29"/>
    <p:sldId id="379" r:id="rId30"/>
    <p:sldId id="369" r:id="rId31"/>
  </p:sldIdLst>
  <p:sldSz cx="91805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>
        <p:scale>
          <a:sx n="104" d="100"/>
          <a:sy n="104" d="100"/>
        </p:scale>
        <p:origin x="144" y="232"/>
      </p:cViewPr>
      <p:guideLst>
        <p:guide orient="horz" pos="2160"/>
        <p:guide pos="2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00180-C893-4E64-BC73-F9B35ABB2F54}" type="datetimeFigureOut">
              <a:rPr lang="en-US" smtClean="0"/>
              <a:t>6/11/19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143000"/>
            <a:ext cx="413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CA7D2-69CD-402B-85EA-10CE42DB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28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80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56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64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71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23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47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83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94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4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3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13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03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0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0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35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31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0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67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98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A6071-EBE4-464C-A40E-6FE47811C75D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3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9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8" y="274649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6/11/19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09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7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2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7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7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6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6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30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59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30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6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6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6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7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274647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6/11/19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20" y="190500"/>
            <a:ext cx="6400857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08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5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1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6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6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7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7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11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9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58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29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4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4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4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8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6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6" y="274646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6/11/19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64" y="1122363"/>
            <a:ext cx="688538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3602038"/>
            <a:ext cx="68853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3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1709739"/>
            <a:ext cx="79181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4589464"/>
            <a:ext cx="7918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8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3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42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65126"/>
            <a:ext cx="791819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6" y="1681163"/>
            <a:ext cx="3883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6" y="2505075"/>
            <a:ext cx="3883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1681163"/>
            <a:ext cx="3902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2505075"/>
            <a:ext cx="39029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13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01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60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45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78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73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365125"/>
            <a:ext cx="197954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0" y="365125"/>
            <a:ext cx="58238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77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64" y="1122363"/>
            <a:ext cx="688538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3602038"/>
            <a:ext cx="68853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91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5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7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7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6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6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1709739"/>
            <a:ext cx="79181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4589464"/>
            <a:ext cx="7918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61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47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65126"/>
            <a:ext cx="791819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6" y="1681163"/>
            <a:ext cx="3883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6" y="2505075"/>
            <a:ext cx="3883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1681163"/>
            <a:ext cx="3902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2505075"/>
            <a:ext cx="39029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78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82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88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96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51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47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365125"/>
            <a:ext cx="197954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0" y="365125"/>
            <a:ext cx="58238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18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53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20" y="190500"/>
            <a:ext cx="6400857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7995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08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740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5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1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983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6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6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7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7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09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3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081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9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58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29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68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4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4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4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525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8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664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6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6" y="274646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6/11/19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6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3465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6" y="274638"/>
            <a:ext cx="826246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9026" y="1600205"/>
            <a:ext cx="8262462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B34FEF-2C24-AD4C-B7A8-B3AF5105EBB2}" type="datetime4">
              <a:rPr lang="en-US" smtClean="0">
                <a:solidFill>
                  <a:srgbClr val="FFFFFF"/>
                </a:solidFill>
              </a:rPr>
              <a:pPr/>
              <a:t>June 11, 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International Symposium Charing Cross. 27th, April,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30238-36D5-BF44-A168-35F62BA8C8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473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14109" y="1905004"/>
            <a:ext cx="7952301" cy="457517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495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31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61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31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7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7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7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6/11/19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3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3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5"/>
            <a:ext cx="341910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3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9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3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30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91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2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2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2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3"/>
            <a:ext cx="341910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2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8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2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29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90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1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2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1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2"/>
            <a:ext cx="3419108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1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7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1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29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89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0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365126"/>
            <a:ext cx="791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1825625"/>
            <a:ext cx="7918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6FBB-9603-4E59-A064-4AB742E74C1B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6356351"/>
            <a:ext cx="309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9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365126"/>
            <a:ext cx="791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1825625"/>
            <a:ext cx="7918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DC49-C9FA-4DC5-B15D-F88409FE15BA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6356351"/>
            <a:ext cx="309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2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1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2"/>
            <a:ext cx="3419108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1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7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1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29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89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0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9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CB09E-7C04-4012-886C-DFFD855775E8}"/>
              </a:ext>
            </a:extLst>
          </p:cNvPr>
          <p:cNvSpPr txBox="1"/>
          <p:nvPr/>
        </p:nvSpPr>
        <p:spPr>
          <a:xfrm>
            <a:off x="758141" y="1939033"/>
            <a:ext cx="766423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Making your EMR work for you! (and the VQI)</a:t>
            </a:r>
          </a:p>
          <a:p>
            <a:pPr algn="ctr"/>
            <a:endParaRPr lang="en-US" sz="3600" b="1" dirty="0"/>
          </a:p>
          <a:p>
            <a:pPr algn="ctr"/>
            <a:r>
              <a:rPr lang="en-US" sz="2400" dirty="0"/>
              <a:t>Jason K. Wagner, MD</a:t>
            </a:r>
          </a:p>
          <a:p>
            <a:pPr algn="ctr"/>
            <a:r>
              <a:rPr lang="en-US" dirty="0"/>
              <a:t>Mohammad H. </a:t>
            </a:r>
            <a:r>
              <a:rPr lang="en-US" dirty="0" err="1"/>
              <a:t>Eslami</a:t>
            </a:r>
            <a:r>
              <a:rPr lang="en-US" dirty="0"/>
              <a:t> MD, Fern Schwartz, Ali Arak BS, </a:t>
            </a:r>
          </a:p>
          <a:p>
            <a:pPr algn="ctr"/>
            <a:r>
              <a:rPr lang="en-US" dirty="0"/>
              <a:t>Michael J. Singh MD, Michel Makaroun MD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UPMC</a:t>
            </a:r>
          </a:p>
        </p:txBody>
      </p:sp>
    </p:spTree>
    <p:extLst>
      <p:ext uri="{BB962C8B-B14F-4D97-AF65-F5344CB8AC3E}">
        <p14:creationId xmlns:p14="http://schemas.microsoft.com/office/powerpoint/2010/main" val="7743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237463"/>
            <a:ext cx="9180513" cy="485700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Identify Target Modules</a:t>
            </a:r>
          </a:p>
          <a:p>
            <a:pPr lvl="1"/>
            <a:r>
              <a:rPr lang="en-US" sz="2400" b="1" dirty="0"/>
              <a:t>Carotid Endarterectomy (Open)</a:t>
            </a:r>
          </a:p>
          <a:p>
            <a:pPr lvl="1"/>
            <a:r>
              <a:rPr lang="en-US" sz="2400" b="1" dirty="0"/>
              <a:t>IVC Filter Insertion (Endovascular)</a:t>
            </a:r>
          </a:p>
          <a:p>
            <a:pPr lvl="1"/>
            <a:r>
              <a:rPr lang="en-US" sz="2400" dirty="0"/>
              <a:t>Carotid Stenting (Endovascular)</a:t>
            </a:r>
          </a:p>
          <a:p>
            <a:pPr lvl="1"/>
            <a:r>
              <a:rPr lang="en-US" sz="2400" dirty="0"/>
              <a:t>Hemodialysis Access (Open)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1027D26-D42D-194C-B9E2-2BB44F370499}"/>
              </a:ext>
            </a:extLst>
          </p:cNvPr>
          <p:cNvSpPr/>
          <p:nvPr/>
        </p:nvSpPr>
        <p:spPr>
          <a:xfrm>
            <a:off x="426720" y="1780032"/>
            <a:ext cx="4742688" cy="853440"/>
          </a:xfrm>
          <a:prstGeom prst="frame">
            <a:avLst>
              <a:gd name="adj1" fmla="val 463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2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784" y="1234830"/>
            <a:ext cx="9180513" cy="485700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Identify Target Data: Means of Data Capture and Export</a:t>
            </a:r>
          </a:p>
          <a:p>
            <a:r>
              <a:rPr lang="en-US" sz="2800" dirty="0"/>
              <a:t>Match data elements from VQI and the EMR</a:t>
            </a:r>
          </a:p>
          <a:p>
            <a:pPr lvl="1"/>
            <a:r>
              <a:rPr lang="en-US" dirty="0"/>
              <a:t>Identify data that can be imported from the EMR:</a:t>
            </a:r>
          </a:p>
          <a:p>
            <a:pPr lvl="2"/>
            <a:r>
              <a:rPr lang="en-US" dirty="0"/>
              <a:t>Labs </a:t>
            </a:r>
          </a:p>
          <a:p>
            <a:pPr lvl="2"/>
            <a:r>
              <a:rPr lang="en-US" dirty="0"/>
              <a:t>Demographics</a:t>
            </a:r>
          </a:p>
          <a:p>
            <a:pPr lvl="2"/>
            <a:r>
              <a:rPr lang="en-US" dirty="0"/>
              <a:t>Medications</a:t>
            </a:r>
          </a:p>
          <a:p>
            <a:pPr lvl="1"/>
            <a:r>
              <a:rPr lang="en-US" dirty="0"/>
              <a:t>Create new data fields in the EMR for VQI variables</a:t>
            </a:r>
          </a:p>
          <a:p>
            <a:r>
              <a:rPr lang="en-US" sz="2800" dirty="0"/>
              <a:t>Determine Ideal Output Modalities (</a:t>
            </a:r>
            <a:r>
              <a:rPr lang="en-US" sz="2800" dirty="0" err="1"/>
              <a:t>xls</a:t>
            </a:r>
            <a:r>
              <a:rPr lang="en-US" sz="2800" dirty="0"/>
              <a:t>, pdf)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9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7" y="1351707"/>
            <a:ext cx="9180513" cy="485700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Create a Standardized Operative Report</a:t>
            </a:r>
          </a:p>
          <a:p>
            <a:pPr lvl="1"/>
            <a:r>
              <a:rPr lang="en-US" sz="2400" dirty="0"/>
              <a:t>Review existing operative notes from multiple surgeons </a:t>
            </a:r>
          </a:p>
          <a:p>
            <a:pPr lvl="1"/>
            <a:r>
              <a:rPr lang="en-US" sz="2400" dirty="0"/>
              <a:t>Create a generic note that assimilates common phrases and steps</a:t>
            </a:r>
          </a:p>
          <a:p>
            <a:pPr lvl="1"/>
            <a:r>
              <a:rPr lang="en-US" sz="2400" dirty="0"/>
              <a:t>Review and revise this note with the surgeons </a:t>
            </a:r>
          </a:p>
          <a:p>
            <a:pPr lvl="1"/>
            <a:r>
              <a:rPr lang="en-US" sz="2400" dirty="0"/>
              <a:t>Review the verbiage with billing and coding specialists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1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214079"/>
            <a:ext cx="9180513" cy="485700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Create a Standardized Operative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4184F1-E4E5-564C-BD4D-F330412D5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22" y="1140928"/>
            <a:ext cx="9285041" cy="57047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44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57919"/>
            <a:ext cx="9180513" cy="485700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Create "click" and "dropdown" templated operative notes</a:t>
            </a:r>
          </a:p>
          <a:p>
            <a:pPr lvl="1"/>
            <a:r>
              <a:rPr lang="en-US" sz="2400" dirty="0"/>
              <a:t>Test the notes for completeness in:</a:t>
            </a:r>
          </a:p>
          <a:p>
            <a:pPr lvl="2"/>
            <a:r>
              <a:rPr lang="en-US" dirty="0"/>
              <a:t>Text encoding </a:t>
            </a:r>
            <a:r>
              <a:rPr lang="en-US" sz="2000" dirty="0"/>
              <a:t>(the resultant document) </a:t>
            </a:r>
          </a:p>
          <a:p>
            <a:pPr lvl="2"/>
            <a:r>
              <a:rPr lang="en-US" dirty="0"/>
              <a:t>Data capture </a:t>
            </a:r>
            <a:r>
              <a:rPr lang="en-US" sz="2000" dirty="0"/>
              <a:t>(the variables being represented)</a:t>
            </a:r>
          </a:p>
          <a:p>
            <a:pPr lvl="1"/>
            <a:r>
              <a:rPr lang="en-US" sz="2400" dirty="0"/>
              <a:t>Re-engage clinician stakeholders to test the templated notes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81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177503"/>
            <a:ext cx="9180513" cy="485700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Create "click" and "dropdown" templated operative notes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8E2AA-B6EA-A942-8AF8-C6F32A285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76" y="1777307"/>
            <a:ext cx="6906157" cy="4152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00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177503"/>
            <a:ext cx="9180513" cy="485700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Create "click" and "dropdown" templated operative notes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E73E44-626A-6548-A8F0-EE7009496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532" b="45192"/>
          <a:stretch/>
        </p:blipFill>
        <p:spPr>
          <a:xfrm>
            <a:off x="772981" y="2134334"/>
            <a:ext cx="7634548" cy="1613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586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177503"/>
            <a:ext cx="9180513" cy="485700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Create "click" and "dropdown" templated operative notes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A7DE42-2F84-E647-A0B0-3C4C333A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532"/>
          <a:stretch/>
        </p:blipFill>
        <p:spPr>
          <a:xfrm>
            <a:off x="772981" y="2134334"/>
            <a:ext cx="7634548" cy="29433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7630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177503"/>
            <a:ext cx="9180513" cy="485700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Create "click" and "dropdown" templated operative notes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02B21A-5FB7-BC4B-B15B-B15AB0B94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8" r="916" b="1"/>
          <a:stretch/>
        </p:blipFill>
        <p:spPr>
          <a:xfrm>
            <a:off x="399102" y="1663994"/>
            <a:ext cx="8382308" cy="5181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20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177503"/>
            <a:ext cx="9180513" cy="485700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Create "click" and "dropdown" templated operative notes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8B893-34FA-E34B-A3ED-1DD0EB76D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85" y="1853146"/>
            <a:ext cx="6474940" cy="4181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48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D5E326-24AC-4DD4-B306-1E1902A0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-None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588688-BE6C-46A6-A4CD-D1085DF5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241072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51707"/>
            <a:ext cx="9180513" cy="485700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Determine recipients, format, and frequency of data export and review</a:t>
            </a:r>
          </a:p>
          <a:p>
            <a:pPr lvl="1"/>
            <a:r>
              <a:rPr lang="en-US" sz="2400" dirty="0"/>
              <a:t>Test data for validity</a:t>
            </a:r>
          </a:p>
          <a:p>
            <a:pPr lvl="1"/>
            <a:r>
              <a:rPr lang="en-US" sz="2400" dirty="0"/>
              <a:t>Test data export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35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7FA98B-6452-9845-8371-EFA535284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/>
          <a:stretch/>
        </p:blipFill>
        <p:spPr>
          <a:xfrm>
            <a:off x="1892362" y="911656"/>
            <a:ext cx="5395788" cy="58547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58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4473B8-201B-ED4C-90C5-0C0D55B4C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6" y="1408671"/>
            <a:ext cx="8383380" cy="50629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308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51707"/>
            <a:ext cx="9180513" cy="485700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Determine recipients, format, and frequency of data export and review</a:t>
            </a:r>
          </a:p>
          <a:p>
            <a:pPr lvl="0"/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7787D-F2F2-1C4F-A732-035FF05417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57" r="22948" b="5049"/>
          <a:stretch/>
        </p:blipFill>
        <p:spPr>
          <a:xfrm>
            <a:off x="0" y="0"/>
            <a:ext cx="9180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44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F2A0E7-C57A-4D4C-8055-390DEF027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78" y="1482810"/>
            <a:ext cx="4018837" cy="43431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E2B5B0-CFFD-9549-86DA-16F83B58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CE2C91-9AA8-9F48-9D49-CD2C093267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6" t="41568" r="38827" b="7476"/>
          <a:stretch/>
        </p:blipFill>
        <p:spPr>
          <a:xfrm>
            <a:off x="354898" y="1482810"/>
            <a:ext cx="4250182" cy="42877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583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279103"/>
            <a:ext cx="9180513" cy="4796577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Initiate "Soft" rollout of note within the EMR</a:t>
            </a:r>
          </a:p>
          <a:p>
            <a:pPr lvl="1"/>
            <a:r>
              <a:rPr lang="en-US" sz="2400" dirty="0"/>
              <a:t>Troubleshoot note completion and data export issues</a:t>
            </a:r>
          </a:p>
          <a:p>
            <a:pPr lvl="1"/>
            <a:r>
              <a:rPr lang="en-US" sz="2400" dirty="0"/>
              <a:t>Refine approach to end-user training</a:t>
            </a:r>
          </a:p>
          <a:p>
            <a:pPr lvl="1"/>
            <a:endParaRPr lang="en-US" sz="2400" dirty="0"/>
          </a:p>
          <a:p>
            <a:pPr lvl="0"/>
            <a:r>
              <a:rPr lang="en-US" sz="2800" b="1" dirty="0"/>
              <a:t>Initiate widespread in-servicing and promotion</a:t>
            </a:r>
          </a:p>
          <a:p>
            <a:pPr lvl="1"/>
            <a:r>
              <a:rPr lang="en-US" sz="2400" dirty="0"/>
              <a:t>Assist with customizing and generating partially pre-completed versions of users' template notes</a:t>
            </a:r>
          </a:p>
          <a:p>
            <a:pPr lvl="1"/>
            <a:r>
              <a:rPr lang="en-US" sz="2400" dirty="0"/>
              <a:t>Recruit additional stakeholders for new modules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663" y="1343071"/>
            <a:ext cx="8783186" cy="4857008"/>
          </a:xfrm>
        </p:spPr>
        <p:txBody>
          <a:bodyPr/>
          <a:lstStyle/>
          <a:p>
            <a:r>
              <a:rPr lang="en-US" sz="2700" dirty="0"/>
              <a:t>Delays in entering and capturing completed procedures</a:t>
            </a:r>
          </a:p>
          <a:p>
            <a:pPr lvl="1"/>
            <a:r>
              <a:rPr lang="is-IS" sz="2200" dirty="0"/>
              <a:t>Retrospective vs. Prospective Entry</a:t>
            </a:r>
          </a:p>
          <a:p>
            <a:pPr lvl="2"/>
            <a:r>
              <a:rPr lang="is-IS" sz="2000" dirty="0"/>
              <a:t>Data quality degrades as time elapses from initial event</a:t>
            </a:r>
            <a:endParaRPr lang="en-US" sz="2000" dirty="0"/>
          </a:p>
          <a:p>
            <a:endParaRPr lang="en-US" sz="2700" dirty="0"/>
          </a:p>
          <a:p>
            <a:r>
              <a:rPr lang="en-US" sz="2700" dirty="0"/>
              <a:t>Redundant Effort?</a:t>
            </a:r>
          </a:p>
          <a:p>
            <a:pPr lvl="1"/>
            <a:r>
              <a:rPr lang="en-US" sz="2400" dirty="0"/>
              <a:t>VQI Entry</a:t>
            </a:r>
          </a:p>
          <a:p>
            <a:pPr lvl="1"/>
            <a:r>
              <a:rPr lang="en-US" sz="2400" dirty="0"/>
              <a:t>Immediate Post-Op Note</a:t>
            </a:r>
          </a:p>
          <a:p>
            <a:pPr lvl="1"/>
            <a:r>
              <a:rPr lang="en-US" sz="2400" dirty="0"/>
              <a:t>Dictated Operative Note</a:t>
            </a:r>
          </a:p>
          <a:p>
            <a:pPr lvl="1"/>
            <a:r>
              <a:rPr lang="en-US" sz="2400" dirty="0"/>
              <a:t>M&amp;M List</a:t>
            </a:r>
          </a:p>
          <a:p>
            <a:pPr marL="0" indent="0">
              <a:buNone/>
            </a:pPr>
            <a:r>
              <a:rPr lang="en-US" sz="2700" dirty="0"/>
              <a:t>         </a:t>
            </a:r>
            <a:r>
              <a:rPr lang="en-US" sz="2400" i="1" dirty="0">
                <a:solidFill>
                  <a:srgbClr val="FF0000"/>
                </a:solidFill>
              </a:rPr>
              <a:t> (</a:t>
            </a:r>
            <a:r>
              <a:rPr lang="en-US" sz="2400" i="1" u="sng" dirty="0">
                <a:solidFill>
                  <a:srgbClr val="FF0000"/>
                </a:solidFill>
              </a:rPr>
              <a:t>Each with their own modality and setting</a:t>
            </a:r>
            <a:r>
              <a:rPr lang="is-IS" sz="2400" i="1" dirty="0">
                <a:solidFill>
                  <a:srgbClr val="FF0000"/>
                </a:solidFill>
              </a:rPr>
              <a:t>…)</a:t>
            </a:r>
            <a:endParaRPr lang="en-US" sz="2400" i="1" dirty="0">
              <a:solidFill>
                <a:srgbClr val="FF0000"/>
              </a:solidFill>
            </a:endParaRPr>
          </a:p>
          <a:p>
            <a:endParaRPr lang="en-US" sz="2700" dirty="0"/>
          </a:p>
          <a:p>
            <a:pPr lvl="2"/>
            <a:endParaRPr lang="is-IS" dirty="0"/>
          </a:p>
          <a:p>
            <a:endParaRPr lang="en-US" sz="21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700" dirty="0"/>
          </a:p>
          <a:p>
            <a:endParaRPr lang="en-US" sz="27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Current Issues with Data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3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433" y="4066958"/>
            <a:ext cx="2630605" cy="260054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425" y="1302279"/>
            <a:ext cx="9027661" cy="485700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Automate Data Extraction from Cerner:</a:t>
            </a:r>
            <a:endParaRPr lang="is-IS" b="1" dirty="0"/>
          </a:p>
          <a:p>
            <a:r>
              <a:rPr lang="is-IS" sz="2800" dirty="0"/>
              <a:t>Automate “report” creation for appropriate cases/patients</a:t>
            </a:r>
            <a:endParaRPr lang="en-US" sz="2800" dirty="0"/>
          </a:p>
          <a:p>
            <a:pPr lvl="1"/>
            <a:r>
              <a:rPr lang="en-US" dirty="0"/>
              <a:t>Procedure data </a:t>
            </a:r>
          </a:p>
          <a:p>
            <a:pPr lvl="1"/>
            <a:r>
              <a:rPr lang="en-US" dirty="0"/>
              <a:t>Demographics, medications, labs, </a:t>
            </a:r>
            <a:r>
              <a:rPr lang="en-US" dirty="0" err="1"/>
              <a:t>etc</a:t>
            </a:r>
            <a:r>
              <a:rPr lang="is-IS" dirty="0"/>
              <a:t>…</a:t>
            </a:r>
          </a:p>
          <a:p>
            <a:pPr lvl="2"/>
            <a:r>
              <a:rPr lang="is-IS" dirty="0"/>
              <a:t>Organized for efficient entry into the webform by abstractors</a:t>
            </a:r>
          </a:p>
          <a:p>
            <a:r>
              <a:rPr lang="is-IS" sz="2800" dirty="0"/>
              <a:t>Can be done anytime post-procedure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Proposed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9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852" y="1351707"/>
            <a:ext cx="8783186" cy="4857008"/>
          </a:xfrm>
        </p:spPr>
        <p:txBody>
          <a:bodyPr/>
          <a:lstStyle/>
          <a:p>
            <a:pPr marL="0" indent="0">
              <a:buNone/>
            </a:pPr>
            <a:r>
              <a:rPr lang="en-US" sz="2700" b="1" dirty="0"/>
              <a:t>Procedural Data:</a:t>
            </a:r>
            <a:endParaRPr lang="en-US" sz="2100" dirty="0"/>
          </a:p>
          <a:p>
            <a:r>
              <a:rPr lang="en-US" sz="2800" dirty="0"/>
              <a:t>Hardest Specific Data to Abstract </a:t>
            </a:r>
            <a:endParaRPr lang="en-US" sz="2400" dirty="0"/>
          </a:p>
          <a:p>
            <a:pPr lvl="1"/>
            <a:r>
              <a:rPr lang="en-US" sz="2400" dirty="0"/>
              <a:t>Vessel Diameters</a:t>
            </a:r>
          </a:p>
          <a:p>
            <a:pPr lvl="1"/>
            <a:r>
              <a:rPr lang="en-US" sz="2400" dirty="0"/>
              <a:t>Graft type, </a:t>
            </a:r>
            <a:r>
              <a:rPr lang="en-US" sz="2400" dirty="0" err="1"/>
              <a:t>heparinization</a:t>
            </a:r>
            <a:r>
              <a:rPr lang="en-US" sz="2400" dirty="0"/>
              <a:t> type, </a:t>
            </a:r>
            <a:r>
              <a:rPr lang="en-US" sz="2400" dirty="0" err="1"/>
              <a:t>anastamotic</a:t>
            </a:r>
            <a:r>
              <a:rPr lang="en-US" sz="2400" dirty="0"/>
              <a:t> configuration</a:t>
            </a:r>
          </a:p>
          <a:p>
            <a:pPr lvl="1"/>
            <a:r>
              <a:rPr lang="en-US" sz="2400" dirty="0"/>
              <a:t>Device Sizes/Types/Configurations</a:t>
            </a:r>
            <a:endParaRPr lang="is-IS" sz="2400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Proposed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8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4475" y="1351707"/>
            <a:ext cx="8783186" cy="4857008"/>
          </a:xfrm>
        </p:spPr>
        <p:txBody>
          <a:bodyPr/>
          <a:lstStyle/>
          <a:p>
            <a:r>
              <a:rPr lang="en-US" sz="2800" dirty="0"/>
              <a:t>Options for Improvement:</a:t>
            </a:r>
            <a:endParaRPr lang="en-US" dirty="0"/>
          </a:p>
          <a:p>
            <a:pPr lvl="1"/>
            <a:r>
              <a:rPr lang="is-IS" sz="2400" b="1" dirty="0"/>
              <a:t>Expand the Immediate Post-Op Notes?</a:t>
            </a:r>
          </a:p>
          <a:p>
            <a:pPr lvl="2"/>
            <a:r>
              <a:rPr lang="is-IS" dirty="0"/>
              <a:t>Other centers are doing this.</a:t>
            </a:r>
          </a:p>
          <a:p>
            <a:pPr lvl="2"/>
            <a:r>
              <a:rPr lang="is-IS" dirty="0"/>
              <a:t>Is future-proof with regards to eventual data abstraction</a:t>
            </a:r>
          </a:p>
          <a:p>
            <a:pPr lvl="1"/>
            <a:r>
              <a:rPr lang="is-IS" b="1" i="1" u="sng" dirty="0"/>
              <a:t>Takes something short, and makes it long...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Proposed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351707"/>
            <a:ext cx="9180513" cy="4857008"/>
          </a:xfrm>
        </p:spPr>
        <p:txBody>
          <a:bodyPr>
            <a:normAutofit/>
          </a:bodyPr>
          <a:lstStyle/>
          <a:p>
            <a:r>
              <a:rPr lang="is-IS" b="1" dirty="0"/>
              <a:t>VQI Procedure-Specific Templated Operative Notes </a:t>
            </a:r>
          </a:p>
          <a:p>
            <a:pPr lvl="1"/>
            <a:r>
              <a:rPr lang="is-IS" dirty="0"/>
              <a:t>Is future-proof with regards to eventual data abstraction</a:t>
            </a:r>
          </a:p>
          <a:p>
            <a:pPr lvl="1"/>
            <a:r>
              <a:rPr lang="is-IS" dirty="0"/>
              <a:t>Expeditites multiple repetitive and time-consuming tasks</a:t>
            </a:r>
          </a:p>
          <a:p>
            <a:pPr lvl="1"/>
            <a:r>
              <a:rPr lang="is-IS" dirty="0"/>
              <a:t>Other benefits?</a:t>
            </a:r>
          </a:p>
          <a:p>
            <a:pPr lvl="2"/>
            <a:r>
              <a:rPr lang="is-IS" dirty="0"/>
              <a:t>Reduces delays for signed operative notes </a:t>
            </a:r>
          </a:p>
          <a:p>
            <a:pPr lvl="2"/>
            <a:r>
              <a:rPr lang="is-IS" dirty="0"/>
              <a:t>Can be customized by/for each provider and situation</a:t>
            </a:r>
          </a:p>
          <a:p>
            <a:pPr lvl="2"/>
            <a:r>
              <a:rPr lang="is-IS" dirty="0"/>
              <a:t>Improved capture of key phrasing for procedure coding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Proposed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6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7" y="1351707"/>
            <a:ext cx="9180513" cy="4857008"/>
          </a:xfrm>
        </p:spPr>
        <p:txBody>
          <a:bodyPr>
            <a:normAutofit/>
          </a:bodyPr>
          <a:lstStyle/>
          <a:p>
            <a:r>
              <a:rPr lang="en-US" sz="2800" b="1" dirty="0"/>
              <a:t>Identify and Recruit Stakeholders</a:t>
            </a:r>
          </a:p>
          <a:p>
            <a:pPr lvl="1"/>
            <a:r>
              <a:rPr lang="en-US" sz="2400" dirty="0"/>
              <a:t>Vascular Surgeons (Attendings and Trainees)</a:t>
            </a:r>
          </a:p>
          <a:p>
            <a:pPr lvl="1"/>
            <a:r>
              <a:rPr lang="en-US" sz="2400" dirty="0"/>
              <a:t>VQI Data Administrator</a:t>
            </a:r>
          </a:p>
          <a:p>
            <a:pPr lvl="1"/>
            <a:r>
              <a:rPr lang="en-US" sz="2400" dirty="0"/>
              <a:t>Health-System Information Services (EMR)</a:t>
            </a:r>
          </a:p>
          <a:p>
            <a:pPr lvl="1"/>
            <a:r>
              <a:rPr lang="en-US" sz="2400" dirty="0"/>
              <a:t>Billing and Coding Compliance Specialists</a:t>
            </a:r>
          </a:p>
          <a:p>
            <a:pPr lvl="1"/>
            <a:r>
              <a:rPr lang="en-US" sz="2400" dirty="0"/>
              <a:t>Department of Quality and Safety</a:t>
            </a:r>
          </a:p>
          <a:p>
            <a:pPr lvl="1"/>
            <a:r>
              <a:rPr lang="en-US" sz="2400" dirty="0"/>
              <a:t>Related Service Lines:</a:t>
            </a:r>
          </a:p>
          <a:p>
            <a:pPr lvl="2"/>
            <a:r>
              <a:rPr lang="en-US" sz="2000" dirty="0"/>
              <a:t>CT Surgery </a:t>
            </a:r>
          </a:p>
          <a:p>
            <a:pPr lvl="2"/>
            <a:r>
              <a:rPr lang="en-US" sz="2000" dirty="0"/>
              <a:t>Interventional Neurology</a:t>
            </a:r>
          </a:p>
          <a:p>
            <a:pPr lvl="2"/>
            <a:r>
              <a:rPr lang="en-US" sz="2000" dirty="0"/>
              <a:t>Interventional Radiology</a:t>
            </a:r>
          </a:p>
          <a:p>
            <a:pPr lvl="2"/>
            <a:r>
              <a:rPr lang="en-US" sz="2000" dirty="0"/>
              <a:t>Interventional Cardiology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0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237463"/>
            <a:ext cx="9180513" cy="485700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Identify Target Modules</a:t>
            </a:r>
          </a:p>
          <a:p>
            <a:pPr lvl="1"/>
            <a:r>
              <a:rPr lang="en-US" sz="2400" dirty="0"/>
              <a:t>Carotid Endarterectomy (Open)</a:t>
            </a:r>
          </a:p>
          <a:p>
            <a:pPr lvl="1"/>
            <a:r>
              <a:rPr lang="en-US" sz="2400" dirty="0"/>
              <a:t>IVC Filter Insertion (Endovascular)</a:t>
            </a:r>
          </a:p>
          <a:p>
            <a:pPr lvl="1"/>
            <a:r>
              <a:rPr lang="en-US" sz="2400" dirty="0"/>
              <a:t>Carotid Stenting (Endovascular)</a:t>
            </a:r>
          </a:p>
          <a:p>
            <a:pPr lvl="1"/>
            <a:r>
              <a:rPr lang="en-US" sz="2400" dirty="0"/>
              <a:t>Hemodialysis Access (Open)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96531C-E4A7-E84E-A2B0-7B948E677D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03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9114</TotalTime>
  <Words>665</Words>
  <Application>Microsoft Macintosh PowerPoint</Application>
  <PresentationFormat>Custom</PresentationFormat>
  <Paragraphs>171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Lucida Sans Unicode</vt:lpstr>
      <vt:lpstr>Wingdings 3</vt:lpstr>
      <vt:lpstr>3_Office Theme</vt:lpstr>
      <vt:lpstr>2_Office Theme</vt:lpstr>
      <vt:lpstr>1_Office Theme</vt:lpstr>
      <vt:lpstr>1_Custom Design</vt:lpstr>
      <vt:lpstr>Custom Design</vt:lpstr>
      <vt:lpstr>4_Office Theme</vt:lpstr>
      <vt:lpstr> </vt:lpstr>
      <vt:lpstr>Disclosures</vt:lpstr>
      <vt:lpstr>Current Issues with Data Entry</vt:lpstr>
      <vt:lpstr>Proposed Solutions</vt:lpstr>
      <vt:lpstr>Proposed Solutions</vt:lpstr>
      <vt:lpstr>Proposed Solutions</vt:lpstr>
      <vt:lpstr>Proposed Solutions</vt:lpstr>
      <vt:lpstr>Process</vt:lpstr>
      <vt:lpstr>Process</vt:lpstr>
      <vt:lpstr>Process</vt:lpstr>
      <vt:lpstr>Process</vt:lpstr>
      <vt:lpstr>Process</vt:lpstr>
      <vt:lpstr>Process</vt:lpstr>
      <vt:lpstr>Process</vt:lpstr>
      <vt:lpstr>Process</vt:lpstr>
      <vt:lpstr>Process</vt:lpstr>
      <vt:lpstr>Process</vt:lpstr>
      <vt:lpstr>Process</vt:lpstr>
      <vt:lpstr>Process</vt:lpstr>
      <vt:lpstr>Process</vt:lpstr>
      <vt:lpstr>Process</vt:lpstr>
      <vt:lpstr>Process</vt:lpstr>
      <vt:lpstr>Process</vt:lpstr>
      <vt:lpstr>PowerPoint Presentation</vt:lpstr>
      <vt:lpstr>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Case Studies</dc:title>
  <dc:creator>Nadine Caputo</dc:creator>
  <cp:lastModifiedBy>Wagner, Jason</cp:lastModifiedBy>
  <cp:revision>146</cp:revision>
  <dcterms:created xsi:type="dcterms:W3CDTF">2016-03-22T16:14:56Z</dcterms:created>
  <dcterms:modified xsi:type="dcterms:W3CDTF">2019-06-11T19:26:07Z</dcterms:modified>
</cp:coreProperties>
</file>