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7" r:id="rId2"/>
    <p:sldMasterId id="2147483684" r:id="rId3"/>
    <p:sldMasterId id="2147483672" r:id="rId4"/>
    <p:sldMasterId id="2147483660" r:id="rId5"/>
    <p:sldMasterId id="2147483723" r:id="rId6"/>
  </p:sldMasterIdLst>
  <p:notesMasterIdLst>
    <p:notesMasterId r:id="rId21"/>
  </p:notesMasterIdLst>
  <p:sldIdLst>
    <p:sldId id="256" r:id="rId7"/>
    <p:sldId id="257" r:id="rId8"/>
    <p:sldId id="258" r:id="rId9"/>
    <p:sldId id="259" r:id="rId10"/>
    <p:sldId id="260" r:id="rId11"/>
    <p:sldId id="262" r:id="rId12"/>
    <p:sldId id="261" r:id="rId13"/>
    <p:sldId id="265" r:id="rId14"/>
    <p:sldId id="263" r:id="rId15"/>
    <p:sldId id="264" r:id="rId16"/>
    <p:sldId id="270" r:id="rId17"/>
    <p:sldId id="272" r:id="rId18"/>
    <p:sldId id="269" r:id="rId19"/>
    <p:sldId id="271" r:id="rId20"/>
  </p:sldIdLst>
  <p:sldSz cx="91805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EA176-6819-4E9D-8C02-41EE67F6240F}" v="70" dt="2019-04-18T16:36:58.92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8" y="132"/>
      </p:cViewPr>
      <p:guideLst>
        <p:guide orient="horz" pos="2160"/>
        <p:guide pos="28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47589-A515-416C-8386-FEA084F8E377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F36E054-0728-4FF9-96FA-17D80C1C43E6}">
      <dgm:prSet phldrT="[Text]"/>
      <dgm:spPr>
        <a:xfrm>
          <a:off x="2880058" y="698"/>
          <a:ext cx="1039145" cy="1039145"/>
        </a:xfrm>
        <a:prstGeom prst="ellipse">
          <a:avLst/>
        </a:prstGeom>
        <a:solidFill>
          <a:srgbClr val="44709D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    Plan	</a:t>
          </a:r>
        </a:p>
      </dgm:t>
    </dgm:pt>
    <dgm:pt modelId="{BF99505A-3C0E-480B-A6DC-236A57C61534}" type="parTrans" cxnId="{68441B7B-4B11-48CA-9D3F-7E60689C926D}">
      <dgm:prSet/>
      <dgm:spPr/>
      <dgm:t>
        <a:bodyPr/>
        <a:lstStyle/>
        <a:p>
          <a:endParaRPr lang="en-US"/>
        </a:p>
      </dgm:t>
    </dgm:pt>
    <dgm:pt modelId="{62FFD718-C041-4033-8321-05F70112FD48}" type="sibTrans" cxnId="{68441B7B-4B11-48CA-9D3F-7E60689C926D}">
      <dgm:prSet/>
      <dgm:spPr>
        <a:xfrm rot="2160000">
          <a:off x="3886626" y="799488"/>
          <a:ext cx="277340" cy="350711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gm:t>
    </dgm:pt>
    <dgm:pt modelId="{50B74559-5610-4744-B50D-562948F2A7F1}">
      <dgm:prSet phldrT="[Text]"/>
      <dgm:spPr>
        <a:xfrm>
          <a:off x="4144090" y="919072"/>
          <a:ext cx="1039145" cy="1039145"/>
        </a:xfrm>
        <a:prstGeom prst="ellipse">
          <a:avLst/>
        </a:prstGeom>
        <a:solidFill>
          <a:srgbClr val="44709D">
            <a:hueOff val="-3082042"/>
            <a:satOff val="3141"/>
            <a:lumOff val="-588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Do</a:t>
          </a:r>
        </a:p>
      </dgm:t>
    </dgm:pt>
    <dgm:pt modelId="{13C29540-7DE9-4954-A2CC-2460D5035115}" type="parTrans" cxnId="{15E34E5F-6AF1-4E1C-91E5-BDA9D9A64842}">
      <dgm:prSet/>
      <dgm:spPr/>
      <dgm:t>
        <a:bodyPr/>
        <a:lstStyle/>
        <a:p>
          <a:endParaRPr lang="en-US"/>
        </a:p>
      </dgm:t>
    </dgm:pt>
    <dgm:pt modelId="{7DF820AE-ABF4-40C3-BB7D-3D5376608E6A}" type="sibTrans" cxnId="{15E34E5F-6AF1-4E1C-91E5-BDA9D9A64842}">
      <dgm:prSet/>
      <dgm:spPr>
        <a:xfrm rot="6480000">
          <a:off x="4286009" y="1998803"/>
          <a:ext cx="277340" cy="350711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3082042"/>
            <a:satOff val="3141"/>
            <a:lumOff val="-58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gm:t>
    </dgm:pt>
    <dgm:pt modelId="{85BDB682-7B20-4B3B-8F9D-879D49CDD04D}">
      <dgm:prSet phldrT="[Text]"/>
      <dgm:spPr>
        <a:xfrm>
          <a:off x="3661273" y="2405031"/>
          <a:ext cx="1039145" cy="1039145"/>
        </a:xfrm>
        <a:prstGeom prst="ellipse">
          <a:avLst/>
        </a:prstGeom>
        <a:solidFill>
          <a:srgbClr val="44709D">
            <a:hueOff val="-6164083"/>
            <a:satOff val="6281"/>
            <a:lumOff val="-1177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Check </a:t>
          </a:r>
        </a:p>
      </dgm:t>
    </dgm:pt>
    <dgm:pt modelId="{53E60735-FCC4-4182-AE16-8E4D2C93A499}" type="parTrans" cxnId="{84D71BF5-D773-4542-A8A0-9885FB693290}">
      <dgm:prSet/>
      <dgm:spPr/>
      <dgm:t>
        <a:bodyPr/>
        <a:lstStyle/>
        <a:p>
          <a:endParaRPr lang="en-US"/>
        </a:p>
      </dgm:t>
    </dgm:pt>
    <dgm:pt modelId="{7F795277-978D-4E30-B2EF-2A0FC8DE3751}" type="sibTrans" cxnId="{84D71BF5-D773-4542-A8A0-9885FB693290}">
      <dgm:prSet/>
      <dgm:spPr>
        <a:xfrm rot="10800000">
          <a:off x="3268809" y="2749247"/>
          <a:ext cx="277340" cy="350711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6164083"/>
            <a:satOff val="6281"/>
            <a:lumOff val="-1177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gm:t>
    </dgm:pt>
    <dgm:pt modelId="{8226B77B-F01A-46AE-849D-1CCDAFA620E4}">
      <dgm:prSet phldrT="[Text]"/>
      <dgm:spPr>
        <a:xfrm>
          <a:off x="2098843" y="2405031"/>
          <a:ext cx="1039145" cy="1039145"/>
        </a:xfrm>
        <a:prstGeom prst="ellipse">
          <a:avLst/>
        </a:prstGeom>
        <a:solidFill>
          <a:srgbClr val="44709D">
            <a:hueOff val="-9246125"/>
            <a:satOff val="9422"/>
            <a:lumOff val="-1765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Act</a:t>
          </a:r>
        </a:p>
      </dgm:t>
    </dgm:pt>
    <dgm:pt modelId="{B80D9440-2BC4-4D6E-9C2B-7884306E61A0}" type="parTrans" cxnId="{C0BE1DC2-05BA-4C7C-B197-3053AA6AF80B}">
      <dgm:prSet/>
      <dgm:spPr/>
      <dgm:t>
        <a:bodyPr/>
        <a:lstStyle/>
        <a:p>
          <a:endParaRPr lang="en-US"/>
        </a:p>
      </dgm:t>
    </dgm:pt>
    <dgm:pt modelId="{9551D15E-9EAD-48BA-BE08-669D951C8A94}" type="sibTrans" cxnId="{C0BE1DC2-05BA-4C7C-B197-3053AA6AF80B}">
      <dgm:prSet/>
      <dgm:spPr>
        <a:xfrm rot="15120000">
          <a:off x="2240762" y="2013733"/>
          <a:ext cx="277340" cy="350711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9246125"/>
            <a:satOff val="9422"/>
            <a:lumOff val="-176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gm:t>
    </dgm:pt>
    <dgm:pt modelId="{7E4DF7BE-8B1B-4A5A-87B9-1C7BB008C7F6}" type="pres">
      <dgm:prSet presAssocID="{A1247589-A515-416C-8386-FEA084F8E377}" presName="cycle" presStyleCnt="0">
        <dgm:presLayoutVars>
          <dgm:dir/>
          <dgm:resizeHandles val="exact"/>
        </dgm:presLayoutVars>
      </dgm:prSet>
      <dgm:spPr/>
    </dgm:pt>
    <dgm:pt modelId="{97EBFCD8-2BD7-4E0D-9F68-54929C624F3B}" type="pres">
      <dgm:prSet presAssocID="{DF36E054-0728-4FF9-96FA-17D80C1C43E6}" presName="node" presStyleLbl="node1" presStyleIdx="0" presStyleCnt="4">
        <dgm:presLayoutVars>
          <dgm:bulletEnabled val="1"/>
        </dgm:presLayoutVars>
      </dgm:prSet>
      <dgm:spPr/>
    </dgm:pt>
    <dgm:pt modelId="{D54AFC87-AF13-4EDD-B264-46F12BCFF9B3}" type="pres">
      <dgm:prSet presAssocID="{62FFD718-C041-4033-8321-05F70112FD48}" presName="sibTrans" presStyleLbl="sibTrans2D1" presStyleIdx="0" presStyleCnt="4"/>
      <dgm:spPr/>
    </dgm:pt>
    <dgm:pt modelId="{788C63D1-BAC2-48CA-A0C1-50B4F867390B}" type="pres">
      <dgm:prSet presAssocID="{62FFD718-C041-4033-8321-05F70112FD48}" presName="connectorText" presStyleLbl="sibTrans2D1" presStyleIdx="0" presStyleCnt="4"/>
      <dgm:spPr/>
    </dgm:pt>
    <dgm:pt modelId="{90B171D4-B371-4D47-91DA-EE08B171F15F}" type="pres">
      <dgm:prSet presAssocID="{50B74559-5610-4744-B50D-562948F2A7F1}" presName="node" presStyleLbl="node1" presStyleIdx="1" presStyleCnt="4">
        <dgm:presLayoutVars>
          <dgm:bulletEnabled val="1"/>
        </dgm:presLayoutVars>
      </dgm:prSet>
      <dgm:spPr/>
    </dgm:pt>
    <dgm:pt modelId="{A8297549-F6B5-483C-A9E1-69AE5855615D}" type="pres">
      <dgm:prSet presAssocID="{7DF820AE-ABF4-40C3-BB7D-3D5376608E6A}" presName="sibTrans" presStyleLbl="sibTrans2D1" presStyleIdx="1" presStyleCnt="4"/>
      <dgm:spPr/>
    </dgm:pt>
    <dgm:pt modelId="{66BA84A1-4E9D-4F4B-91FD-B67584052B66}" type="pres">
      <dgm:prSet presAssocID="{7DF820AE-ABF4-40C3-BB7D-3D5376608E6A}" presName="connectorText" presStyleLbl="sibTrans2D1" presStyleIdx="1" presStyleCnt="4"/>
      <dgm:spPr/>
    </dgm:pt>
    <dgm:pt modelId="{B623F447-BD39-4086-840C-9EA4A0FFACB6}" type="pres">
      <dgm:prSet presAssocID="{85BDB682-7B20-4B3B-8F9D-879D49CDD04D}" presName="node" presStyleLbl="node1" presStyleIdx="2" presStyleCnt="4">
        <dgm:presLayoutVars>
          <dgm:bulletEnabled val="1"/>
        </dgm:presLayoutVars>
      </dgm:prSet>
      <dgm:spPr/>
    </dgm:pt>
    <dgm:pt modelId="{21CE7D23-88F2-4341-A6F6-81DFC7F6076B}" type="pres">
      <dgm:prSet presAssocID="{7F795277-978D-4E30-B2EF-2A0FC8DE3751}" presName="sibTrans" presStyleLbl="sibTrans2D1" presStyleIdx="2" presStyleCnt="4"/>
      <dgm:spPr/>
    </dgm:pt>
    <dgm:pt modelId="{904BFA0A-F3E3-4833-A4ED-0880E4A8E7E3}" type="pres">
      <dgm:prSet presAssocID="{7F795277-978D-4E30-B2EF-2A0FC8DE3751}" presName="connectorText" presStyleLbl="sibTrans2D1" presStyleIdx="2" presStyleCnt="4"/>
      <dgm:spPr/>
    </dgm:pt>
    <dgm:pt modelId="{5DDE6234-BA20-4FA7-868F-E61ACD127D8A}" type="pres">
      <dgm:prSet presAssocID="{8226B77B-F01A-46AE-849D-1CCDAFA620E4}" presName="node" presStyleLbl="node1" presStyleIdx="3" presStyleCnt="4">
        <dgm:presLayoutVars>
          <dgm:bulletEnabled val="1"/>
        </dgm:presLayoutVars>
      </dgm:prSet>
      <dgm:spPr/>
    </dgm:pt>
    <dgm:pt modelId="{923AAA13-8284-46BE-9639-A8CFEC2CFF4D}" type="pres">
      <dgm:prSet presAssocID="{9551D15E-9EAD-48BA-BE08-669D951C8A94}" presName="sibTrans" presStyleLbl="sibTrans2D1" presStyleIdx="3" presStyleCnt="4"/>
      <dgm:spPr/>
    </dgm:pt>
    <dgm:pt modelId="{E3E053F5-CA53-4B6D-8307-46707BD6D4A2}" type="pres">
      <dgm:prSet presAssocID="{9551D15E-9EAD-48BA-BE08-669D951C8A94}" presName="connectorText" presStyleLbl="sibTrans2D1" presStyleIdx="3" presStyleCnt="4"/>
      <dgm:spPr/>
    </dgm:pt>
  </dgm:ptLst>
  <dgm:cxnLst>
    <dgm:cxn modelId="{99A1F72D-E8A9-4424-B548-26394C427C69}" type="presOf" srcId="{A1247589-A515-416C-8386-FEA084F8E377}" destId="{7E4DF7BE-8B1B-4A5A-87B9-1C7BB008C7F6}" srcOrd="0" destOrd="0" presId="urn:microsoft.com/office/officeart/2005/8/layout/cycle2"/>
    <dgm:cxn modelId="{C89EC232-8317-4C95-BAAA-BCF209845520}" type="presOf" srcId="{7F795277-978D-4E30-B2EF-2A0FC8DE3751}" destId="{21CE7D23-88F2-4341-A6F6-81DFC7F6076B}" srcOrd="0" destOrd="0" presId="urn:microsoft.com/office/officeart/2005/8/layout/cycle2"/>
    <dgm:cxn modelId="{15E34E5F-6AF1-4E1C-91E5-BDA9D9A64842}" srcId="{A1247589-A515-416C-8386-FEA084F8E377}" destId="{50B74559-5610-4744-B50D-562948F2A7F1}" srcOrd="1" destOrd="0" parTransId="{13C29540-7DE9-4954-A2CC-2460D5035115}" sibTransId="{7DF820AE-ABF4-40C3-BB7D-3D5376608E6A}"/>
    <dgm:cxn modelId="{93950342-61C6-40B2-A1E9-24A354D532FA}" type="presOf" srcId="{9551D15E-9EAD-48BA-BE08-669D951C8A94}" destId="{E3E053F5-CA53-4B6D-8307-46707BD6D4A2}" srcOrd="1" destOrd="0" presId="urn:microsoft.com/office/officeart/2005/8/layout/cycle2"/>
    <dgm:cxn modelId="{290C2254-A137-45CF-9325-BDCB34839B20}" type="presOf" srcId="{62FFD718-C041-4033-8321-05F70112FD48}" destId="{788C63D1-BAC2-48CA-A0C1-50B4F867390B}" srcOrd="1" destOrd="0" presId="urn:microsoft.com/office/officeart/2005/8/layout/cycle2"/>
    <dgm:cxn modelId="{68441B7B-4B11-48CA-9D3F-7E60689C926D}" srcId="{A1247589-A515-416C-8386-FEA084F8E377}" destId="{DF36E054-0728-4FF9-96FA-17D80C1C43E6}" srcOrd="0" destOrd="0" parTransId="{BF99505A-3C0E-480B-A6DC-236A57C61534}" sibTransId="{62FFD718-C041-4033-8321-05F70112FD48}"/>
    <dgm:cxn modelId="{1EF2E79D-71D9-4AF8-980A-431C6D656388}" type="presOf" srcId="{8226B77B-F01A-46AE-849D-1CCDAFA620E4}" destId="{5DDE6234-BA20-4FA7-868F-E61ACD127D8A}" srcOrd="0" destOrd="0" presId="urn:microsoft.com/office/officeart/2005/8/layout/cycle2"/>
    <dgm:cxn modelId="{8236F99F-AD0B-4C9A-8E51-1D017AB4F33A}" type="presOf" srcId="{50B74559-5610-4744-B50D-562948F2A7F1}" destId="{90B171D4-B371-4D47-91DA-EE08B171F15F}" srcOrd="0" destOrd="0" presId="urn:microsoft.com/office/officeart/2005/8/layout/cycle2"/>
    <dgm:cxn modelId="{F11917B8-D61C-4EF2-AE40-1975A1DDAADB}" type="presOf" srcId="{85BDB682-7B20-4B3B-8F9D-879D49CDD04D}" destId="{B623F447-BD39-4086-840C-9EA4A0FFACB6}" srcOrd="0" destOrd="0" presId="urn:microsoft.com/office/officeart/2005/8/layout/cycle2"/>
    <dgm:cxn modelId="{198D82B9-8418-4049-8F7D-70A01637131B}" type="presOf" srcId="{7DF820AE-ABF4-40C3-BB7D-3D5376608E6A}" destId="{66BA84A1-4E9D-4F4B-91FD-B67584052B66}" srcOrd="1" destOrd="0" presId="urn:microsoft.com/office/officeart/2005/8/layout/cycle2"/>
    <dgm:cxn modelId="{C0BE1DC2-05BA-4C7C-B197-3053AA6AF80B}" srcId="{A1247589-A515-416C-8386-FEA084F8E377}" destId="{8226B77B-F01A-46AE-849D-1CCDAFA620E4}" srcOrd="3" destOrd="0" parTransId="{B80D9440-2BC4-4D6E-9C2B-7884306E61A0}" sibTransId="{9551D15E-9EAD-48BA-BE08-669D951C8A94}"/>
    <dgm:cxn modelId="{38D688DC-8DE1-40B6-A333-50ED43258E2E}" type="presOf" srcId="{9551D15E-9EAD-48BA-BE08-669D951C8A94}" destId="{923AAA13-8284-46BE-9639-A8CFEC2CFF4D}" srcOrd="0" destOrd="0" presId="urn:microsoft.com/office/officeart/2005/8/layout/cycle2"/>
    <dgm:cxn modelId="{54C9FDDC-9276-427E-91F9-BF90CDB49C9A}" type="presOf" srcId="{DF36E054-0728-4FF9-96FA-17D80C1C43E6}" destId="{97EBFCD8-2BD7-4E0D-9F68-54929C624F3B}" srcOrd="0" destOrd="0" presId="urn:microsoft.com/office/officeart/2005/8/layout/cycle2"/>
    <dgm:cxn modelId="{C2C609DF-E48D-4922-9288-99E0EF1A8EE4}" type="presOf" srcId="{62FFD718-C041-4033-8321-05F70112FD48}" destId="{D54AFC87-AF13-4EDD-B264-46F12BCFF9B3}" srcOrd="0" destOrd="0" presId="urn:microsoft.com/office/officeart/2005/8/layout/cycle2"/>
    <dgm:cxn modelId="{3B2739E5-210D-4DD0-B20F-FCE4D0DF6FA5}" type="presOf" srcId="{7F795277-978D-4E30-B2EF-2A0FC8DE3751}" destId="{904BFA0A-F3E3-4833-A4ED-0880E4A8E7E3}" srcOrd="1" destOrd="0" presId="urn:microsoft.com/office/officeart/2005/8/layout/cycle2"/>
    <dgm:cxn modelId="{2F08C6EC-4E58-443D-911A-8A131F234002}" type="presOf" srcId="{7DF820AE-ABF4-40C3-BB7D-3D5376608E6A}" destId="{A8297549-F6B5-483C-A9E1-69AE5855615D}" srcOrd="0" destOrd="0" presId="urn:microsoft.com/office/officeart/2005/8/layout/cycle2"/>
    <dgm:cxn modelId="{84D71BF5-D773-4542-A8A0-9885FB693290}" srcId="{A1247589-A515-416C-8386-FEA084F8E377}" destId="{85BDB682-7B20-4B3B-8F9D-879D49CDD04D}" srcOrd="2" destOrd="0" parTransId="{53E60735-FCC4-4182-AE16-8E4D2C93A499}" sibTransId="{7F795277-978D-4E30-B2EF-2A0FC8DE3751}"/>
    <dgm:cxn modelId="{F388C6E2-321E-466E-B3ED-C16A82AFA0AF}" type="presParOf" srcId="{7E4DF7BE-8B1B-4A5A-87B9-1C7BB008C7F6}" destId="{97EBFCD8-2BD7-4E0D-9F68-54929C624F3B}" srcOrd="0" destOrd="0" presId="urn:microsoft.com/office/officeart/2005/8/layout/cycle2"/>
    <dgm:cxn modelId="{A37370B2-5F1F-487F-8C99-E98266DACC32}" type="presParOf" srcId="{7E4DF7BE-8B1B-4A5A-87B9-1C7BB008C7F6}" destId="{D54AFC87-AF13-4EDD-B264-46F12BCFF9B3}" srcOrd="1" destOrd="0" presId="urn:microsoft.com/office/officeart/2005/8/layout/cycle2"/>
    <dgm:cxn modelId="{454DA31B-4225-471C-9F5B-495D2E945E3A}" type="presParOf" srcId="{D54AFC87-AF13-4EDD-B264-46F12BCFF9B3}" destId="{788C63D1-BAC2-48CA-A0C1-50B4F867390B}" srcOrd="0" destOrd="0" presId="urn:microsoft.com/office/officeart/2005/8/layout/cycle2"/>
    <dgm:cxn modelId="{6124D458-34E4-4EB7-AC3A-12CCE8956BA5}" type="presParOf" srcId="{7E4DF7BE-8B1B-4A5A-87B9-1C7BB008C7F6}" destId="{90B171D4-B371-4D47-91DA-EE08B171F15F}" srcOrd="2" destOrd="0" presId="urn:microsoft.com/office/officeart/2005/8/layout/cycle2"/>
    <dgm:cxn modelId="{E906BBFC-DB93-4EFD-9DF8-D576A35CE321}" type="presParOf" srcId="{7E4DF7BE-8B1B-4A5A-87B9-1C7BB008C7F6}" destId="{A8297549-F6B5-483C-A9E1-69AE5855615D}" srcOrd="3" destOrd="0" presId="urn:microsoft.com/office/officeart/2005/8/layout/cycle2"/>
    <dgm:cxn modelId="{E5E26516-19A4-4E7E-A699-037BB3B77016}" type="presParOf" srcId="{A8297549-F6B5-483C-A9E1-69AE5855615D}" destId="{66BA84A1-4E9D-4F4B-91FD-B67584052B66}" srcOrd="0" destOrd="0" presId="urn:microsoft.com/office/officeart/2005/8/layout/cycle2"/>
    <dgm:cxn modelId="{161D5DA2-400C-4CE0-8845-1C90103FF123}" type="presParOf" srcId="{7E4DF7BE-8B1B-4A5A-87B9-1C7BB008C7F6}" destId="{B623F447-BD39-4086-840C-9EA4A0FFACB6}" srcOrd="4" destOrd="0" presId="urn:microsoft.com/office/officeart/2005/8/layout/cycle2"/>
    <dgm:cxn modelId="{ACCDD48A-EF52-4FE1-96D6-CE97CE41D69C}" type="presParOf" srcId="{7E4DF7BE-8B1B-4A5A-87B9-1C7BB008C7F6}" destId="{21CE7D23-88F2-4341-A6F6-81DFC7F6076B}" srcOrd="5" destOrd="0" presId="urn:microsoft.com/office/officeart/2005/8/layout/cycle2"/>
    <dgm:cxn modelId="{A6FE0AE8-9EA5-4AA0-A81A-94D68E00E058}" type="presParOf" srcId="{21CE7D23-88F2-4341-A6F6-81DFC7F6076B}" destId="{904BFA0A-F3E3-4833-A4ED-0880E4A8E7E3}" srcOrd="0" destOrd="0" presId="urn:microsoft.com/office/officeart/2005/8/layout/cycle2"/>
    <dgm:cxn modelId="{FFAB8B9D-BA62-4954-A837-8B284CEEC141}" type="presParOf" srcId="{7E4DF7BE-8B1B-4A5A-87B9-1C7BB008C7F6}" destId="{5DDE6234-BA20-4FA7-868F-E61ACD127D8A}" srcOrd="6" destOrd="0" presId="urn:microsoft.com/office/officeart/2005/8/layout/cycle2"/>
    <dgm:cxn modelId="{EBF72653-8613-42E4-94F5-86726F582319}" type="presParOf" srcId="{7E4DF7BE-8B1B-4A5A-87B9-1C7BB008C7F6}" destId="{923AAA13-8284-46BE-9639-A8CFEC2CFF4D}" srcOrd="7" destOrd="0" presId="urn:microsoft.com/office/officeart/2005/8/layout/cycle2"/>
    <dgm:cxn modelId="{0438E8FF-D244-40E9-97E8-3D982555E80E}" type="presParOf" srcId="{923AAA13-8284-46BE-9639-A8CFEC2CFF4D}" destId="{E3E053F5-CA53-4B6D-8307-46707BD6D4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BFCD8-2BD7-4E0D-9F68-54929C624F3B}">
      <dsp:nvSpPr>
        <dsp:cNvPr id="0" name=""/>
        <dsp:cNvSpPr/>
      </dsp:nvSpPr>
      <dsp:spPr>
        <a:xfrm>
          <a:off x="2848518" y="524"/>
          <a:ext cx="1102224" cy="1102224"/>
        </a:xfrm>
        <a:prstGeom prst="ellipse">
          <a:avLst/>
        </a:prstGeom>
        <a:solidFill>
          <a:srgbClr val="44709D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    Plan	</a:t>
          </a:r>
        </a:p>
      </dsp:txBody>
      <dsp:txXfrm>
        <a:off x="3009935" y="161941"/>
        <a:ext cx="779390" cy="779390"/>
      </dsp:txXfrm>
    </dsp:sp>
    <dsp:sp modelId="{D54AFC87-AF13-4EDD-B264-46F12BCFF9B3}">
      <dsp:nvSpPr>
        <dsp:cNvPr id="0" name=""/>
        <dsp:cNvSpPr/>
      </dsp:nvSpPr>
      <dsp:spPr>
        <a:xfrm rot="2700000">
          <a:off x="3832472" y="945165"/>
          <a:ext cx="293375" cy="372000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sp:txBody>
      <dsp:txXfrm>
        <a:off x="3845361" y="988448"/>
        <a:ext cx="205363" cy="223200"/>
      </dsp:txXfrm>
    </dsp:sp>
    <dsp:sp modelId="{90B171D4-B371-4D47-91DA-EE08B171F15F}">
      <dsp:nvSpPr>
        <dsp:cNvPr id="0" name=""/>
        <dsp:cNvSpPr/>
      </dsp:nvSpPr>
      <dsp:spPr>
        <a:xfrm>
          <a:off x="4019319" y="1171325"/>
          <a:ext cx="1102224" cy="1102224"/>
        </a:xfrm>
        <a:prstGeom prst="ellipse">
          <a:avLst/>
        </a:prstGeom>
        <a:solidFill>
          <a:srgbClr val="44709D">
            <a:hueOff val="-3082042"/>
            <a:satOff val="3141"/>
            <a:lumOff val="-588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Do</a:t>
          </a:r>
        </a:p>
      </dsp:txBody>
      <dsp:txXfrm>
        <a:off x="4180736" y="1332742"/>
        <a:ext cx="779390" cy="779390"/>
      </dsp:txXfrm>
    </dsp:sp>
    <dsp:sp modelId="{A8297549-F6B5-483C-A9E1-69AE5855615D}">
      <dsp:nvSpPr>
        <dsp:cNvPr id="0" name=""/>
        <dsp:cNvSpPr/>
      </dsp:nvSpPr>
      <dsp:spPr>
        <a:xfrm rot="8100000">
          <a:off x="3844214" y="2115966"/>
          <a:ext cx="293375" cy="372000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3082042"/>
            <a:satOff val="3141"/>
            <a:lumOff val="-58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sp:txBody>
      <dsp:txXfrm rot="10800000">
        <a:off x="3919337" y="2159249"/>
        <a:ext cx="205363" cy="223200"/>
      </dsp:txXfrm>
    </dsp:sp>
    <dsp:sp modelId="{B623F447-BD39-4086-840C-9EA4A0FFACB6}">
      <dsp:nvSpPr>
        <dsp:cNvPr id="0" name=""/>
        <dsp:cNvSpPr/>
      </dsp:nvSpPr>
      <dsp:spPr>
        <a:xfrm>
          <a:off x="2848518" y="2342126"/>
          <a:ext cx="1102224" cy="1102224"/>
        </a:xfrm>
        <a:prstGeom prst="ellipse">
          <a:avLst/>
        </a:prstGeom>
        <a:solidFill>
          <a:srgbClr val="44709D">
            <a:hueOff val="-6164083"/>
            <a:satOff val="6281"/>
            <a:lumOff val="-1177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Check </a:t>
          </a:r>
        </a:p>
      </dsp:txBody>
      <dsp:txXfrm>
        <a:off x="3009935" y="2503543"/>
        <a:ext cx="779390" cy="779390"/>
      </dsp:txXfrm>
    </dsp:sp>
    <dsp:sp modelId="{21CE7D23-88F2-4341-A6F6-81DFC7F6076B}">
      <dsp:nvSpPr>
        <dsp:cNvPr id="0" name=""/>
        <dsp:cNvSpPr/>
      </dsp:nvSpPr>
      <dsp:spPr>
        <a:xfrm rot="13500000">
          <a:off x="2673413" y="2127708"/>
          <a:ext cx="293375" cy="372000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6164083"/>
            <a:satOff val="6281"/>
            <a:lumOff val="-117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sp:txBody>
      <dsp:txXfrm rot="10800000">
        <a:off x="2748536" y="2233225"/>
        <a:ext cx="205363" cy="223200"/>
      </dsp:txXfrm>
    </dsp:sp>
    <dsp:sp modelId="{5DDE6234-BA20-4FA7-868F-E61ACD127D8A}">
      <dsp:nvSpPr>
        <dsp:cNvPr id="0" name=""/>
        <dsp:cNvSpPr/>
      </dsp:nvSpPr>
      <dsp:spPr>
        <a:xfrm>
          <a:off x="1677717" y="1171325"/>
          <a:ext cx="1102224" cy="1102224"/>
        </a:xfrm>
        <a:prstGeom prst="ellipse">
          <a:avLst/>
        </a:prstGeom>
        <a:solidFill>
          <a:srgbClr val="44709D">
            <a:hueOff val="-9246125"/>
            <a:satOff val="9422"/>
            <a:lumOff val="-1765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Garamond" panose="02020404030301010803"/>
              <a:ea typeface="+mn-ea"/>
              <a:cs typeface="+mn-cs"/>
            </a:rPr>
            <a:t>Act</a:t>
          </a:r>
        </a:p>
      </dsp:txBody>
      <dsp:txXfrm>
        <a:off x="1839134" y="1332742"/>
        <a:ext cx="779390" cy="779390"/>
      </dsp:txXfrm>
    </dsp:sp>
    <dsp:sp modelId="{923AAA13-8284-46BE-9639-A8CFEC2CFF4D}">
      <dsp:nvSpPr>
        <dsp:cNvPr id="0" name=""/>
        <dsp:cNvSpPr/>
      </dsp:nvSpPr>
      <dsp:spPr>
        <a:xfrm rot="18900000">
          <a:off x="2661671" y="956907"/>
          <a:ext cx="293375" cy="372000"/>
        </a:xfrm>
        <a:prstGeom prst="rightArrow">
          <a:avLst>
            <a:gd name="adj1" fmla="val 60000"/>
            <a:gd name="adj2" fmla="val 50000"/>
          </a:avLst>
        </a:prstGeom>
        <a:solidFill>
          <a:srgbClr val="44709D">
            <a:hueOff val="-9246125"/>
            <a:satOff val="9422"/>
            <a:lumOff val="-176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>
            <a:solidFill>
              <a:sysClr val="window" lastClr="FFFFFF"/>
            </a:solidFill>
            <a:latin typeface="Garamond" panose="02020404030301010803"/>
            <a:ea typeface="+mn-ea"/>
            <a:cs typeface="+mn-cs"/>
          </a:endParaRPr>
        </a:p>
      </dsp:txBody>
      <dsp:txXfrm>
        <a:off x="2674560" y="1062424"/>
        <a:ext cx="205363" cy="22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00180-C893-4E64-BC73-F9B35ABB2F5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1143000"/>
            <a:ext cx="4130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A7D2-69CD-402B-85EA-10CE42DB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02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9A440-5223-4FC6-B56B-C0387157EF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1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9A440-5223-4FC6-B56B-C0387157EF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4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9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274649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7/8/2019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80513" cy="6855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88" y="1071"/>
            <a:ext cx="9180513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130426"/>
            <a:ext cx="7803436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077" y="3886200"/>
            <a:ext cx="642635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45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9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7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2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19" y="190500"/>
            <a:ext cx="6400858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0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9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0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6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6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6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7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7" y="274647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7/8/2019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7" y="6356359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9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282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4237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11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697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7330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7/8/2019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449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8669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78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8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3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78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49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425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36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017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606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455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789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73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770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564" y="1122363"/>
            <a:ext cx="68853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3602038"/>
            <a:ext cx="68853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9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7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7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6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6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6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544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1709739"/>
            <a:ext cx="791819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4589464"/>
            <a:ext cx="791819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12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1825625"/>
            <a:ext cx="390171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474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365126"/>
            <a:ext cx="79181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6" y="1681163"/>
            <a:ext cx="3883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6" y="2505075"/>
            <a:ext cx="3883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1681163"/>
            <a:ext cx="39029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2505075"/>
            <a:ext cx="390291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783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826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88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963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457200"/>
            <a:ext cx="29609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02914" y="987426"/>
            <a:ext cx="464763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2057400"/>
            <a:ext cx="29609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513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473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365125"/>
            <a:ext cx="197954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0" y="365125"/>
            <a:ext cx="582388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7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300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77800"/>
            <a:ext cx="6732376" cy="889000"/>
          </a:xfrm>
          <a:prstGeom prst="rect">
            <a:avLst/>
          </a:prstGeom>
        </p:spPr>
        <p:txBody>
          <a:bodyPr/>
          <a:lstStyle>
            <a:lvl1pPr marL="185738" indent="0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5339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89" y="1498601"/>
            <a:ext cx="8262462" cy="4089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1520" y="190500"/>
            <a:ext cx="6400857" cy="8128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79950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197" y="4406908"/>
            <a:ext cx="780343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5197" y="2906713"/>
            <a:ext cx="78034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740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6"/>
            <a:ext cx="405472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983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26" y="2174875"/>
            <a:ext cx="40563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577" y="1535113"/>
            <a:ext cx="40579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7" y="2174875"/>
            <a:ext cx="4057914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09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7139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40819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9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58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29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68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4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4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4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5259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8" y="274638"/>
            <a:ext cx="82624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8" y="1600206"/>
            <a:ext cx="8262462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6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624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3" y="274646"/>
            <a:ext cx="2065616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46"/>
            <a:ext cx="6043837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026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407C0E81-E9A8-4440-BA0C-D9EB647B7BB3}" type="datetimeFigureOut">
              <a:rPr lang="en-US" smtClean="0">
                <a:solidFill>
                  <a:prstClr val="black"/>
                </a:solidFill>
              </a:rPr>
              <a:pPr/>
              <a:t>7/8/2019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6676" y="6356358"/>
            <a:ext cx="2907162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9368" y="6356358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46813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5045" y="1625600"/>
            <a:ext cx="7905442" cy="410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43465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6" y="274638"/>
            <a:ext cx="8262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9026" y="1600205"/>
            <a:ext cx="8262462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34FEF-2C24-AD4C-B7A8-B3AF5105EBB2}" type="datetime4">
              <a:rPr lang="en-US" smtClean="0">
                <a:solidFill>
                  <a:srgbClr val="FFFFFF"/>
                </a:solidFill>
              </a:rPr>
              <a:pPr/>
              <a:t>July 8, 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International Symposium Charing Cross. 27th, April, 2017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30238-36D5-BF44-A168-35F62BA8C89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473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14109" y="1905004"/>
            <a:ext cx="7952301" cy="4575175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5495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1" y="273050"/>
            <a:ext cx="30203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27" y="273061"/>
            <a:ext cx="51321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9031" y="1435103"/>
            <a:ext cx="30203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7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447" y="4800600"/>
            <a:ext cx="550830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9447" y="612775"/>
            <a:ext cx="550830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9447" y="5367338"/>
            <a:ext cx="5508308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9025" y="6356361"/>
            <a:ext cx="21421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7C0E81-E9A8-4440-BA0C-D9EB647B7BB3}" type="datetimeFigureOut">
              <a:rPr lang="en-US" smtClean="0">
                <a:solidFill>
                  <a:prstClr val="white"/>
                </a:solidFill>
              </a:rPr>
              <a:pPr/>
              <a:t>7/8/2019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36678" y="6356361"/>
            <a:ext cx="2907163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9368" y="6356361"/>
            <a:ext cx="2142120" cy="365125"/>
          </a:xfrm>
          <a:prstGeom prst="rect">
            <a:avLst/>
          </a:prstGeom>
        </p:spPr>
        <p:txBody>
          <a:bodyPr/>
          <a:lstStyle/>
          <a:p>
            <a:fld id="{7C0D2A99-608D-47FD-B151-FC5D7F4F7D9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3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3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5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3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9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3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30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1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2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38" r:id="rId13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2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3"/>
            <a:ext cx="3419107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2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8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2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90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1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18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6FBB-9603-4E59-A064-4AB742E74C1B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72C12-0524-48AF-954A-1B4646CDBC2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69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365126"/>
            <a:ext cx="79181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1825625"/>
            <a:ext cx="791819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DC49-C9FA-4DC5-B15D-F88409FE15BA}" type="datetimeFigureOut">
              <a:rPr lang="en-US" smtClean="0"/>
              <a:t>7/8/2019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6356351"/>
            <a:ext cx="3098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6356351"/>
            <a:ext cx="20656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650EC-7C99-491A-BC9A-5727C72B5CC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9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510541" y="5888346"/>
            <a:ext cx="4960352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B2D1F">
              <a:lumMod val="75000"/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6932" y="5882421"/>
            <a:ext cx="3705187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ysClr val="window" lastClr="FFFFFF">
              <a:lumMod val="65000"/>
            </a:sys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kern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1" y="5747926"/>
            <a:ext cx="3415900" cy="1080868"/>
          </a:xfrm>
          <a:prstGeom prst="rtTriangle">
            <a:avLst/>
          </a:prstGeom>
          <a:solidFill>
            <a:srgbClr val="C00000"/>
          </a:solidFill>
          <a:ln w="12700" cap="rnd" cmpd="thickThin" algn="ctr">
            <a:solidFill>
              <a:srgbClr val="696464">
                <a:lumMod val="40000"/>
                <a:lumOff val="60000"/>
              </a:srgbClr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rgbClr val="D34817">
                      <a:shade val="20000"/>
                      <a:satMod val="176000"/>
                      <a:alpha val="100000"/>
                    </a:srgbClr>
                  </a:gs>
                  <a:gs pos="18000">
                    <a:srgbClr val="D34817">
                      <a:shade val="48000"/>
                      <a:satMod val="153000"/>
                      <a:alpha val="100000"/>
                    </a:srgbClr>
                  </a:gs>
                  <a:gs pos="43000">
                    <a:srgbClr val="D34817">
                      <a:tint val="86000"/>
                      <a:satMod val="149000"/>
                      <a:alpha val="100000"/>
                    </a:srgbClr>
                  </a:gs>
                  <a:gs pos="45000">
                    <a:srgbClr val="D34817">
                      <a:tint val="85000"/>
                      <a:satMod val="150000"/>
                      <a:alpha val="100000"/>
                    </a:srgbClr>
                  </a:gs>
                  <a:gs pos="50000">
                    <a:srgbClr val="D34817">
                      <a:tint val="86000"/>
                      <a:satMod val="149000"/>
                      <a:alpha val="100000"/>
                    </a:srgbClr>
                  </a:gs>
                  <a:gs pos="79000">
                    <a:srgbClr val="D34817">
                      <a:shade val="53000"/>
                      <a:satMod val="150000"/>
                      <a:alpha val="100000"/>
                    </a:srgbClr>
                  </a:gs>
                  <a:gs pos="100000">
                    <a:srgbClr val="D34817">
                      <a:shade val="25000"/>
                      <a:satMod val="170000"/>
                      <a:alpha val="100000"/>
                    </a:srgbClr>
                  </a:gs>
                </a:gsLst>
                <a:lin ang="450000" scaled="1"/>
                <a:tileRect/>
              </a:gradFill>
            </a:fillOverlay>
          </a:effectLst>
        </p:spPr>
        <p:txBody>
          <a:bodyPr vert="horz" wrap="square" lIns="91440" tIns="45720" rIns="91440" bIns="45720" anchor="ctr" compatLnSpc="1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  <a:latin typeface="Lucida Sans Unicode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5731152"/>
            <a:ext cx="341910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rgbClr val="D34817">
                    <a:tint val="70000"/>
                    <a:satMod val="110000"/>
                  </a:srgbClr>
                </a:gs>
                <a:gs pos="15000">
                  <a:srgbClr val="D34817">
                    <a:shade val="40000"/>
                    <a:satMod val="11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</p:cxnSp>
      <p:sp>
        <p:nvSpPr>
          <p:cNvPr id="13" name="Rectangle 12"/>
          <p:cNvSpPr/>
          <p:nvPr userDrawn="1"/>
        </p:nvSpPr>
        <p:spPr bwMode="white">
          <a:xfrm>
            <a:off x="1" y="1138456"/>
            <a:ext cx="9180513" cy="1600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9127" y="1151571"/>
            <a:ext cx="535529" cy="132616"/>
          </a:xfrm>
          <a:prstGeom prst="rect">
            <a:avLst/>
          </a:prstGeom>
          <a:solidFill>
            <a:srgbClr val="C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592908" y="1151571"/>
            <a:ext cx="8587605" cy="13261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50800" cap="rnd" cmpd="dbl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6" name="Slide Number Placeholder 22"/>
          <p:cNvSpPr txBox="1">
            <a:spLocks/>
          </p:cNvSpPr>
          <p:nvPr userDrawn="1"/>
        </p:nvSpPr>
        <p:spPr>
          <a:xfrm>
            <a:off x="1" y="1138456"/>
            <a:ext cx="535529" cy="1600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1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9000"/>
                    </a14:imgEffect>
                    <a14:imgEffect>
                      <a14:colorTemperature colorTemp="6375"/>
                    </a14:imgEffect>
                    <a14:imgEffect>
                      <a14:saturation sat="135000"/>
                    </a14:imgEffect>
                    <a14:imgEffect>
                      <a14:brightnessContrast bright="-9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9442"/>
          <a:stretch/>
        </p:blipFill>
        <p:spPr bwMode="auto">
          <a:xfrm>
            <a:off x="6686829" y="173830"/>
            <a:ext cx="2062892" cy="80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itle Placeholder 18"/>
          <p:cNvSpPr>
            <a:spLocks noGrp="1"/>
          </p:cNvSpPr>
          <p:nvPr>
            <p:ph type="title"/>
          </p:nvPr>
        </p:nvSpPr>
        <p:spPr>
          <a:xfrm>
            <a:off x="70889" y="8571"/>
            <a:ext cx="661593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>
          <a:xfrm>
            <a:off x="755480" y="1473201"/>
            <a:ext cx="7994239" cy="4134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83535" y="6019801"/>
            <a:ext cx="231445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9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xStyles>
    <p:titleStyle>
      <a:lvl1pPr marL="185738" indent="0" algn="l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 3" panose="05040102010807070707" pitchFamily="18" charset="2"/>
        <a:buChar char="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iya.Padmanabhan@bswhealth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>
                <a:ln w="3175" cmpd="sng">
                  <a:noFill/>
                </a:ln>
                <a:latin typeface="Garamond" panose="02020404030301010803"/>
                <a:cs typeface="+mj-cs"/>
              </a:rPr>
              <a:t>Improving Follow-up Imaging Compliance Rate after Endovascular Aortic Repairs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7077" y="3600451"/>
            <a:ext cx="6426359" cy="1752600"/>
          </a:xfrm>
        </p:spPr>
        <p:txBody>
          <a:bodyPr>
            <a:normAutofit fontScale="25000" lnSpcReduction="20000"/>
          </a:bodyPr>
          <a:lstStyle/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dirty="0">
                <a:latin typeface="Garamond" panose="02020404030301010803"/>
                <a:cs typeface="+mn-cs"/>
              </a:rPr>
              <a:t>Priya Padmanabhan, MHA, LSSYB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dirty="0">
                <a:latin typeface="Garamond" panose="02020404030301010803"/>
                <a:cs typeface="+mn-cs"/>
              </a:rPr>
              <a:t>Baylor Scott &amp; White Heart and Vascular Hospital - Dallas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dirty="0">
                <a:latin typeface="Garamond" panose="02020404030301010803"/>
                <a:cs typeface="+mn-cs"/>
              </a:rPr>
              <a:t>621 North Hall | Suite H-389 | Dallas, TX 75226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dirty="0">
                <a:latin typeface="Garamond" panose="02020404030301010803"/>
                <a:cs typeface="+mn-cs"/>
              </a:rPr>
              <a:t>Office: 214.820.0698 | Fax: 214.820.6246 | Email: </a:t>
            </a:r>
            <a:r>
              <a:rPr lang="en-US" sz="5600" u="sng" dirty="0">
                <a:latin typeface="Garamond" panose="02020404030301010803"/>
                <a:cs typeface="+mn-cs"/>
                <a:hlinkClick r:id="rId3"/>
              </a:rPr>
              <a:t>Priya.Padmanabhan@bswhealth.org</a:t>
            </a:r>
            <a:endParaRPr lang="en-US" sz="5600" dirty="0">
              <a:latin typeface="Garamond" panose="02020404030301010803"/>
              <a:cs typeface="+mn-cs"/>
            </a:endParaRP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endParaRPr lang="en-US" sz="5600" dirty="0">
              <a:latin typeface="Garamond" panose="02020404030301010803"/>
              <a:cs typeface="+mn-cs"/>
            </a:endParaRP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b="1" dirty="0">
                <a:latin typeface="Garamond" panose="02020404030301010803"/>
                <a:cs typeface="+mn-cs"/>
              </a:rPr>
              <a:t>VQI at Vascular Annual Meeting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5600" b="1" dirty="0">
                <a:latin typeface="Garamond" panose="02020404030301010803"/>
                <a:cs typeface="+mn-cs"/>
              </a:rPr>
              <a:t>6/12/2019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7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itchFamily="18" charset="0"/>
              </a:rPr>
              <a:t>PDCA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en-US" sz="1400" b="1" i="1" dirty="0">
                <a:solidFill>
                  <a:srgbClr val="FF0000"/>
                </a:solidFill>
                <a:latin typeface="Garamond" panose="02020404030301010803"/>
                <a:cs typeface="Arial" charset="0"/>
              </a:rPr>
              <a:t>Plan</a:t>
            </a:r>
            <a:r>
              <a:rPr lang="en-US" sz="14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 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	  </a:t>
            </a:r>
            <a:r>
              <a:rPr lang="en-US" sz="17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ea typeface="Calibri"/>
              </a:rPr>
              <a:t>Protocol for long term follow-up beginning at 9 months to 21 months post endovascular aortic repairs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Create list of procedures that require follow-up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Identify which follow-ups are complete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Track missed visits</a:t>
            </a:r>
          </a:p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en-US" sz="1400" b="1" i="1" dirty="0">
                <a:solidFill>
                  <a:srgbClr val="FF0000"/>
                </a:solidFill>
                <a:latin typeface="Garamond" panose="02020404030301010803"/>
                <a:cs typeface="Arial" charset="0"/>
              </a:rPr>
              <a:t>Do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 	  </a:t>
            </a:r>
            <a:r>
              <a:rPr lang="en-US" sz="18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Develop standardized process for timely and consistent communication of follow-ups due 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Send monthly report of follow-ups due to clinic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Access to clinic EMR system</a:t>
            </a:r>
          </a:p>
          <a:p>
            <a:pPr lvl="2" defTabSz="457200">
              <a:spcAft>
                <a:spcPts val="600"/>
              </a:spcAft>
              <a:buClr>
                <a:srgbClr val="83992A"/>
              </a:buClr>
              <a:buSzPct val="115000"/>
              <a:defRPr/>
            </a:pPr>
            <a:r>
              <a:rPr lang="en-US" sz="15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Patient education</a:t>
            </a:r>
          </a:p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en-US" sz="1400" b="1" i="1" dirty="0">
                <a:solidFill>
                  <a:srgbClr val="FF0000"/>
                </a:solidFill>
                <a:latin typeface="Garamond" panose="02020404030301010803"/>
                <a:cs typeface="Arial" charset="0"/>
              </a:rPr>
              <a:t>Check  </a:t>
            </a:r>
            <a:r>
              <a:rPr lang="en-US" sz="18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  <a:cs typeface="Arial" charset="0"/>
              </a:rPr>
              <a:t>Consistent monthly reporting to assess status and track progress</a:t>
            </a:r>
          </a:p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  <a:defRPr/>
            </a:pPr>
            <a:r>
              <a:rPr lang="en-US" sz="1400" b="1" i="1" dirty="0">
                <a:solidFill>
                  <a:srgbClr val="FF0000"/>
                </a:solidFill>
                <a:latin typeface="Garamond" panose="02020404030301010803"/>
                <a:cs typeface="Arial" charset="0"/>
              </a:rPr>
              <a:t>Act </a:t>
            </a:r>
            <a:r>
              <a:rPr lang="en-US" sz="1800" b="1" i="1" dirty="0">
                <a:solidFill>
                  <a:srgbClr val="FF0000"/>
                </a:solidFill>
                <a:latin typeface="Garamond" panose="02020404030301010803"/>
                <a:cs typeface="Arial" charset="0"/>
              </a:rPr>
              <a:t>	  </a:t>
            </a:r>
            <a:r>
              <a:rPr lang="en-US" sz="1800" b="1" dirty="0">
                <a:solidFill>
                  <a:prstClr val="black"/>
                </a:solidFill>
                <a:latin typeface="Garamond" panose="02020404030301010803"/>
                <a:cs typeface="Arial" charset="0"/>
              </a:rPr>
              <a:t>Continued engagement, awareness and transparency </a:t>
            </a:r>
            <a:endParaRPr lang="en-US" sz="1800" b="1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0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316" y="1404397"/>
            <a:ext cx="7085881" cy="425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6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Challenges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Geographic factors</a:t>
            </a:r>
          </a:p>
          <a:p>
            <a:pPr marL="685800"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Tracking out of state patients</a:t>
            </a:r>
          </a:p>
          <a:p>
            <a:pPr marL="685800"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Travel distance to clinic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Advanced patient age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IT support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05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Key Learnings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Development of monthly report to TVA clinic aided in improving and sustaining compliance rate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Physician and staff engagement is crucial to successful implementation of any new process</a:t>
            </a:r>
          </a:p>
          <a:p>
            <a:pPr marL="685800"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Report out at quarterly Vascular Section Meetings</a:t>
            </a:r>
          </a:p>
          <a:p>
            <a:pPr marL="685800"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Celebrate wins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Awareness, transparency and communication with TVA assisted in cross departmental collaboration and improvement efforts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05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4740" y="2846388"/>
            <a:ext cx="8262462" cy="1143000"/>
          </a:xfrm>
        </p:spPr>
        <p:txBody>
          <a:bodyPr>
            <a:noAutofit/>
          </a:bodyPr>
          <a:lstStyle/>
          <a:p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2656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Background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Life-long postoperative surveillance following an endovascular abdominal aortic aneurysm repair (EVAR) is recommended to optimize long-term outcomes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A key performance measure of the VQI is the rate of compliance with long-term follow-up (LTFU) imaging at one year (captured between 9 to 21 months) after the index procedure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In 2015, the VQI national rate of LTFU imaging was 56%. In our center however, only 44% of patients had annual follow-up imaging </a:t>
            </a:r>
          </a:p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We hypothesized that a structured follow-up strategy would improve LTFU after EVAR</a:t>
            </a:r>
          </a:p>
        </p:txBody>
      </p:sp>
    </p:spTree>
    <p:extLst>
      <p:ext uri="{BB962C8B-B14F-4D97-AF65-F5344CB8AC3E}">
        <p14:creationId xmlns:p14="http://schemas.microsoft.com/office/powerpoint/2010/main" val="185053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Baseline - CY 2015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94456" y="2133600"/>
            <a:ext cx="3619500" cy="685800"/>
          </a:xfrm>
          <a:prstGeom prst="wedgeRectCallout">
            <a:avLst>
              <a:gd name="adj1" fmla="val 58907"/>
              <a:gd name="adj2" fmla="val 171881"/>
            </a:avLst>
          </a:prstGeom>
          <a:solidFill>
            <a:srgbClr val="83992A"/>
          </a:solidFill>
          <a:ln w="15875" cap="rnd" cmpd="sng" algn="ctr">
            <a:solidFill>
              <a:srgbClr val="83992A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457200">
              <a:defRPr/>
            </a:pPr>
            <a:r>
              <a:rPr lang="en-US" kern="0" dirty="0">
                <a:solidFill>
                  <a:prstClr val="black"/>
                </a:solidFill>
                <a:latin typeface="Garamond" panose="02020404030301010803"/>
              </a:rPr>
              <a:t>BHVH at 43.8%</a:t>
            </a:r>
          </a:p>
          <a:p>
            <a:pPr algn="ctr" defTabSz="457200">
              <a:defRPr/>
            </a:pPr>
            <a:r>
              <a:rPr lang="en-US" kern="0" dirty="0">
                <a:solidFill>
                  <a:prstClr val="black"/>
                </a:solidFill>
                <a:latin typeface="Garamond" panose="02020404030301010803"/>
              </a:rPr>
              <a:t>National: Below 50</a:t>
            </a:r>
            <a:r>
              <a:rPr lang="en-US" kern="0" baseline="30000" dirty="0">
                <a:solidFill>
                  <a:prstClr val="black"/>
                </a:solidFill>
                <a:latin typeface="Garamond" panose="02020404030301010803"/>
              </a:rPr>
              <a:t>th</a:t>
            </a:r>
            <a:r>
              <a:rPr lang="en-US" kern="0" dirty="0">
                <a:solidFill>
                  <a:prstClr val="black"/>
                </a:solidFill>
                <a:latin typeface="Garamond" panose="02020404030301010803"/>
              </a:rPr>
              <a:t> percentile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856" y="1905000"/>
            <a:ext cx="4508540" cy="40084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EB1D3C-FE4A-4438-92E1-536E815D3A69}"/>
              </a:ext>
            </a:extLst>
          </p:cNvPr>
          <p:cNvSpPr/>
          <p:nvPr/>
        </p:nvSpPr>
        <p:spPr>
          <a:xfrm>
            <a:off x="6849374" y="2199736"/>
            <a:ext cx="785003" cy="36230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7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Goal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Optimize current follow-up scheduling process and identify opportunities for improving LTFU imaging rate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Develop a structured follow-up strategy to improve adherence to recommended surveillance guidelines </a:t>
            </a:r>
          </a:p>
          <a:p>
            <a:pPr defTabSz="457200"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Increase one year follow-up imaging rate for endovascular aortic repair patients by 20%</a:t>
            </a:r>
          </a:p>
          <a:p>
            <a:pPr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44% to 53%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4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Executive Sponsor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:  John Eidt, MD – Vascular Surgery 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Sponsor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: Trent Witt, Director Clinical Performance Measures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Process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</a:t>
            </a: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Owner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:  Priya Padmanabhan – Supervisor Clinical Performance Measures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b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Other Team Members:</a:t>
            </a:r>
          </a:p>
          <a:p>
            <a:pPr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Ashley Moore – Nurse Practitioner (Texas Vascular Associates)</a:t>
            </a:r>
          </a:p>
          <a:p>
            <a:pPr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Liza Gustafson – Practice Manager (Texas Vascular Associates)</a:t>
            </a:r>
          </a:p>
          <a:p>
            <a:pPr lvl="1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18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Aleecia</a:t>
            </a:r>
            <a:r>
              <a:rPr lang="en-US" sz="1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E – Scheduling (Texas Vascular Associates)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8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Improvement Strategy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56" y="1219201"/>
            <a:ext cx="8229600" cy="4525963"/>
          </a:xfrm>
        </p:spPr>
        <p:txBody>
          <a:bodyPr/>
          <a:lstStyle/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800" b="1" u="sng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Identify team members responsible for long-term follow-up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Root cause analysis to identify barriers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Improve physician and clinic engagement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Develop interventions to target root causes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Establish structured long-term follow-up process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7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Identified Issues and Concerns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56" y="1219201"/>
            <a:ext cx="8229600" cy="4525963"/>
          </a:xfrm>
        </p:spPr>
        <p:txBody>
          <a:bodyPr/>
          <a:lstStyle/>
          <a:p>
            <a:pPr marL="0" indent="0" defTabSz="457200"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endParaRPr lang="en-US" sz="2800" b="1" u="sng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Lack of standard follow-up scheduling process 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Inconsistent communication of when follow-ups are due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Separate EMR systems preventing access to vascular clinic records/images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Inability to track missed visits </a:t>
            </a:r>
          </a:p>
          <a:p>
            <a:pPr marL="285750" indent="-285750" defTabSz="457200"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Lack of appropriate patient education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4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Interventions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465784"/>
              </p:ext>
            </p:extLst>
          </p:nvPr>
        </p:nvGraphicFramePr>
        <p:xfrm>
          <a:off x="485774" y="1436822"/>
          <a:ext cx="8229601" cy="45896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8839">
                  <a:extLst>
                    <a:ext uri="{9D8B030D-6E8A-4147-A177-3AD203B41FA5}">
                      <a16:colId xmlns:a16="http://schemas.microsoft.com/office/drawing/2014/main" val="1709387886"/>
                    </a:ext>
                  </a:extLst>
                </a:gridCol>
                <a:gridCol w="3357562">
                  <a:extLst>
                    <a:ext uri="{9D8B030D-6E8A-4147-A177-3AD203B41FA5}">
                      <a16:colId xmlns:a16="http://schemas.microsoft.com/office/drawing/2014/main" val="9701931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738438317"/>
                    </a:ext>
                  </a:extLst>
                </a:gridCol>
              </a:tblGrid>
              <a:tr h="3834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/>
                        <a:t>KEY AREA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IMPROVEMENT STEP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09403"/>
                  </a:ext>
                </a:extLst>
              </a:tr>
              <a:tr h="1006722">
                <a:tc>
                  <a:txBody>
                    <a:bodyPr/>
                    <a:lstStyle/>
                    <a:p>
                      <a:r>
                        <a:rPr lang="en-US" sz="1400" b="1" dirty="0"/>
                        <a:t>Standardize</a:t>
                      </a:r>
                      <a:r>
                        <a:rPr lang="en-US" sz="1400" b="1" baseline="0" dirty="0"/>
                        <a:t> follow-up process work flow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Identify</a:t>
                      </a:r>
                      <a:r>
                        <a:rPr lang="en-US" sz="1400" baseline="0" dirty="0"/>
                        <a:t> patients with completed annual follow-up imaging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/>
                        <a:t>Send list of follow-ups due to vascular clinic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/>
                        <a:t>Share monthly status report with team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VQI 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3478501"/>
                  </a:ext>
                </a:extLst>
              </a:tr>
              <a:tr h="895487">
                <a:tc>
                  <a:txBody>
                    <a:bodyPr/>
                    <a:lstStyle/>
                    <a:p>
                      <a:r>
                        <a:rPr lang="en-US" sz="1400" b="1" dirty="0"/>
                        <a:t>Scheduling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Timely scheduling of patients due for follow-up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Track missed visits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Send reminders to patients with upcoming</a:t>
                      </a:r>
                      <a:r>
                        <a:rPr lang="en-US" sz="1400" baseline="0" dirty="0"/>
                        <a:t> appointments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Scheduling/Nurse Practitioner/VQI coordinator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6014155"/>
                  </a:ext>
                </a:extLst>
              </a:tr>
              <a:tr h="383459">
                <a:tc>
                  <a:txBody>
                    <a:bodyPr/>
                    <a:lstStyle/>
                    <a:p>
                      <a:r>
                        <a:rPr lang="en-US" sz="1400" b="1" dirty="0"/>
                        <a:t>Patient records and images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 Establish access to vascular clinic EMR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Clinic Practice Manager/Information Technology (IT)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8682042"/>
                  </a:ext>
                </a:extLst>
              </a:tr>
              <a:tr h="1000915">
                <a:tc>
                  <a:txBody>
                    <a:bodyPr/>
                    <a:lstStyle/>
                    <a:p>
                      <a:r>
                        <a:rPr lang="en-US" sz="1400" b="1" dirty="0"/>
                        <a:t>Patient 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Set postoperative expectations during preadmission testing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/>
                        <a:t>Close gap in knowledge by emphasizing importance of lifelong post-EVAR</a:t>
                      </a:r>
                      <a:r>
                        <a:rPr lang="en-US" sz="1400" baseline="0" dirty="0"/>
                        <a:t> surveillance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Surgeons/Nursing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0654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81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n w="3175" cmpd="sng">
                  <a:noFill/>
                </a:ln>
                <a:solidFill>
                  <a:schemeClr val="tx1"/>
                </a:solidFill>
                <a:latin typeface="Garamond" panose="02020404030301010803"/>
              </a:rPr>
              <a:t>Plan-Do-Check-Act (PDCA)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9FB7D82-1B90-44C0-ADB8-3A9D5731A9A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932656" y="1905001"/>
          <a:ext cx="6799262" cy="344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419728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10131</TotalTime>
  <Words>542</Words>
  <Application>Microsoft Office PowerPoint</Application>
  <PresentationFormat>Custom</PresentationFormat>
  <Paragraphs>109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Garamond</vt:lpstr>
      <vt:lpstr>Lucida Sans Unicode</vt:lpstr>
      <vt:lpstr>Times New Roman</vt:lpstr>
      <vt:lpstr>Wingdings 3</vt:lpstr>
      <vt:lpstr>3_Office Theme</vt:lpstr>
      <vt:lpstr>2_Office Theme</vt:lpstr>
      <vt:lpstr>1_Office Theme</vt:lpstr>
      <vt:lpstr>1_Custom Design</vt:lpstr>
      <vt:lpstr>Custom Design</vt:lpstr>
      <vt:lpstr>4_Office Theme</vt:lpstr>
      <vt:lpstr>Improving Follow-up Imaging Compliance Rate after Endovascular Aortic Repairs</vt:lpstr>
      <vt:lpstr>Background </vt:lpstr>
      <vt:lpstr>Baseline - CY 2015</vt:lpstr>
      <vt:lpstr>Goal</vt:lpstr>
      <vt:lpstr>Team</vt:lpstr>
      <vt:lpstr>Improvement Strategy</vt:lpstr>
      <vt:lpstr>Identified Issues and Concerns</vt:lpstr>
      <vt:lpstr>Interventions</vt:lpstr>
      <vt:lpstr>Plan-Do-Check-Act (PDCA)</vt:lpstr>
      <vt:lpstr>PDCA</vt:lpstr>
      <vt:lpstr>Results</vt:lpstr>
      <vt:lpstr>Challenges </vt:lpstr>
      <vt:lpstr>Key Learnings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 Case Studies</dc:title>
  <dc:creator>Nadine Caputo</dc:creator>
  <cp:lastModifiedBy>Cheryl Jackson</cp:lastModifiedBy>
  <cp:revision>86</cp:revision>
  <dcterms:created xsi:type="dcterms:W3CDTF">2016-03-22T16:14:56Z</dcterms:created>
  <dcterms:modified xsi:type="dcterms:W3CDTF">2019-07-08T18:53:17Z</dcterms:modified>
</cp:coreProperties>
</file>