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697" r:id="rId2"/>
    <p:sldMasterId id="2147483684" r:id="rId3"/>
    <p:sldMasterId id="2147483672" r:id="rId4"/>
    <p:sldMasterId id="2147483660" r:id="rId5"/>
  </p:sldMasterIdLst>
  <p:sldIdLst>
    <p:sldId id="256" r:id="rId6"/>
    <p:sldId id="257" r:id="rId7"/>
    <p:sldId id="281" r:id="rId8"/>
    <p:sldId id="284" r:id="rId9"/>
    <p:sldId id="283" r:id="rId10"/>
    <p:sldId id="286" r:id="rId11"/>
  </p:sldIdLst>
  <p:sldSz cx="91805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57402E-3FB0-450E-88D8-145F2A62459F}" v="220" dt="2019-06-09T21:56:10.088"/>
    <p1510:client id="{45CD1A0E-91F7-401B-B6ED-3A12DBEF91C6}" v="58" dt="2019-06-10T02:52:34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51" d="100"/>
          <a:sy n="51" d="100"/>
        </p:scale>
        <p:origin x="56" y="92"/>
      </p:cViewPr>
      <p:guideLst>
        <p:guide orient="horz" pos="2160"/>
        <p:guide pos="28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28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7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3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9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8" y="274649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6/9/2019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44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6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282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19" y="190500"/>
            <a:ext cx="6400858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423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09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69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7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2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78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7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7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6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6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6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0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6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19" y="190500"/>
            <a:ext cx="6400858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4237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30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59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30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78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6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6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6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8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7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330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7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7" y="274647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6/9/2019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44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69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282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20" y="190500"/>
            <a:ext cx="6400857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4237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08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697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5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1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782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6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6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7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7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11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697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0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62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9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58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29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780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4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4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4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89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8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330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6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6" y="274646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6/9/2019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449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69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7564" y="1122363"/>
            <a:ext cx="688538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3602038"/>
            <a:ext cx="688538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78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30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1709739"/>
            <a:ext cx="791819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4589464"/>
            <a:ext cx="791819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8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3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782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42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365126"/>
            <a:ext cx="791819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6" y="1681163"/>
            <a:ext cx="3883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6" y="2505075"/>
            <a:ext cx="3883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1681163"/>
            <a:ext cx="39029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2505075"/>
            <a:ext cx="390291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136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017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606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455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789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8735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365125"/>
            <a:ext cx="197954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0" y="365125"/>
            <a:ext cx="582388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770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7564" y="1122363"/>
            <a:ext cx="688538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3602038"/>
            <a:ext cx="688538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910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5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7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7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6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6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62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1709739"/>
            <a:ext cx="791819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4589464"/>
            <a:ext cx="791819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612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8474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365126"/>
            <a:ext cx="791819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6" y="1681163"/>
            <a:ext cx="3883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6" y="2505075"/>
            <a:ext cx="3883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1681163"/>
            <a:ext cx="39029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2505075"/>
            <a:ext cx="390291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783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826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880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7963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513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473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365125"/>
            <a:ext cx="197954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0" y="365125"/>
            <a:ext cx="582388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1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6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31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61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31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7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7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7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7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3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3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5"/>
            <a:ext cx="3419107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3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9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3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30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91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2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1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2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2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3"/>
            <a:ext cx="3419107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2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8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2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29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90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1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1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2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1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2"/>
            <a:ext cx="341910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1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7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1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29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89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0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1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365126"/>
            <a:ext cx="79181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1825625"/>
            <a:ext cx="79181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6FBB-9603-4E59-A064-4AB742E74C1B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6356351"/>
            <a:ext cx="309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9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365126"/>
            <a:ext cx="79181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1825625"/>
            <a:ext cx="79181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BDC49-C9FA-4DC5-B15D-F88409FE15BA}" type="datetimeFigureOut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6356351"/>
            <a:ext cx="309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3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14" y="2846913"/>
            <a:ext cx="7072511" cy="23182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97211" y="1672281"/>
            <a:ext cx="4151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WELCOME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7750" y="5539273"/>
            <a:ext cx="1002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743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949124" y="2465409"/>
            <a:ext cx="7349924" cy="194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</a:rPr>
              <a:t>Please Silence All Mobile Devices</a:t>
            </a:r>
          </a:p>
        </p:txBody>
      </p:sp>
    </p:spTree>
    <p:extLst>
      <p:ext uri="{BB962C8B-B14F-4D97-AF65-F5344CB8AC3E}">
        <p14:creationId xmlns:p14="http://schemas.microsoft.com/office/powerpoint/2010/main" val="40014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10" b="1" dirty="0"/>
              <a:t>Reminder - Course Evaluations</a:t>
            </a:r>
            <a:endParaRPr lang="en-US" sz="241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Please complete your Course Evaluation form and leave it </a:t>
            </a:r>
            <a:r>
              <a:rPr lang="en-GB" sz="2800" b="1" dirty="0"/>
              <a:t>at the VQI Booth located next door in National Harbor 2/3 at the end of the Conference.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dirty="0"/>
              <a:t>Your form is included in your event folder.</a:t>
            </a:r>
          </a:p>
          <a:p>
            <a:r>
              <a:rPr lang="en-US" sz="2800" dirty="0"/>
              <a:t>Additional copies are available at the back of the meeting room.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b="1" dirty="0">
                <a:solidFill>
                  <a:srgbClr val="C00000"/>
                </a:solidFill>
              </a:rPr>
              <a:t>Thank you!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3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D76FEF2-3AA6-4891-9BB3-2CFA34CE2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1" y="8571"/>
            <a:ext cx="6615939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Please Thank Our Industry Partners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3EA3FE-7D3B-4848-83C4-3E9D0D026D72}"/>
              </a:ext>
            </a:extLst>
          </p:cNvPr>
          <p:cNvSpPr/>
          <p:nvPr/>
        </p:nvSpPr>
        <p:spPr>
          <a:xfrm>
            <a:off x="-183681" y="1304117"/>
            <a:ext cx="918051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srgbClr val="231F20"/>
                </a:solidFill>
                <a:latin typeface="Lucida Sans" panose="020B0602030504020204" pitchFamily="34" charset="0"/>
              </a:rPr>
              <a:t>The SVS PSO thanks the following companies</a:t>
            </a:r>
            <a:endParaRPr lang="en-US" sz="1500" dirty="0">
              <a:solidFill>
                <a:srgbClr val="000000"/>
              </a:solidFill>
              <a:latin typeface="Lucida Sans" panose="020B0602030504020204" pitchFamily="34" charset="0"/>
            </a:endParaRPr>
          </a:p>
          <a:p>
            <a:pPr algn="ctr"/>
            <a:r>
              <a:rPr lang="en-US" sz="1500" dirty="0">
                <a:solidFill>
                  <a:srgbClr val="231F20"/>
                </a:solidFill>
                <a:latin typeface="Lucida Sans" panose="020B0602030504020204" pitchFamily="34" charset="0"/>
              </a:rPr>
              <a:t>for their generous support of the Vascular Quality Initiative </a:t>
            </a:r>
          </a:p>
          <a:p>
            <a:pPr algn="ctr"/>
            <a:r>
              <a:rPr lang="en-US" sz="1500" dirty="0">
                <a:solidFill>
                  <a:srgbClr val="231F20"/>
                </a:solidFill>
                <a:latin typeface="Lucida Sans" panose="020B0602030504020204" pitchFamily="34" charset="0"/>
              </a:rPr>
              <a:t>   </a:t>
            </a:r>
            <a:endParaRPr lang="en-US" sz="1500" dirty="0">
              <a:solidFill>
                <a:srgbClr val="000000"/>
              </a:solidFill>
              <a:latin typeface="Lucida Sans" panose="020B0602030504020204" pitchFamily="34" charset="0"/>
            </a:endParaRPr>
          </a:p>
          <a:p>
            <a:pPr algn="ctr"/>
            <a:r>
              <a:rPr lang="en-US" sz="2800" b="1" dirty="0">
                <a:solidFill>
                  <a:srgbClr val="C62B27"/>
                </a:solidFill>
                <a:latin typeface="Tahoma" panose="020B0604030504040204" pitchFamily="34" charset="0"/>
              </a:rPr>
              <a:t>QUALITY CHAMPIONS</a:t>
            </a:r>
          </a:p>
          <a:p>
            <a:pPr algn="ctr"/>
            <a:endParaRPr lang="en-US" sz="2800" b="1" dirty="0">
              <a:solidFill>
                <a:srgbClr val="C62B27"/>
              </a:solidFill>
              <a:latin typeface="Tahoma" panose="020B0604030504040204" pitchFamily="34" charset="0"/>
            </a:endParaRPr>
          </a:p>
          <a:p>
            <a:pPr algn="ctr"/>
            <a:endParaRPr lang="en-US" sz="2800" b="1" dirty="0">
              <a:solidFill>
                <a:srgbClr val="C62B27"/>
              </a:solidFill>
              <a:latin typeface="Tahoma" panose="020B0604030504040204" pitchFamily="34" charset="0"/>
            </a:endParaRPr>
          </a:p>
          <a:p>
            <a:pPr algn="ctr"/>
            <a:endParaRPr lang="en-US" sz="28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/>
            <a:r>
              <a:rPr lang="en-US" sz="2300" b="1" dirty="0">
                <a:solidFill>
                  <a:srgbClr val="365E89"/>
                </a:solidFill>
                <a:latin typeface="Tahoma" panose="020B0604030504040204" pitchFamily="34" charset="0"/>
              </a:rPr>
              <a:t>QUALITY PARTNER</a:t>
            </a:r>
          </a:p>
          <a:p>
            <a:pPr algn="ctr"/>
            <a:endParaRPr lang="en-US" sz="2300" b="1" dirty="0">
              <a:solidFill>
                <a:srgbClr val="365E89"/>
              </a:solidFill>
              <a:latin typeface="Tahoma" panose="020B0604030504040204" pitchFamily="34" charset="0"/>
            </a:endParaRPr>
          </a:p>
          <a:p>
            <a:pPr algn="ctr"/>
            <a:endParaRPr lang="en-US" sz="2300" b="1" dirty="0">
              <a:solidFill>
                <a:srgbClr val="365E89"/>
              </a:solidFill>
              <a:latin typeface="Tahoma" panose="020B0604030504040204" pitchFamily="34" charset="0"/>
            </a:endParaRPr>
          </a:p>
          <a:p>
            <a:pPr algn="ctr"/>
            <a:endParaRPr lang="en-US" sz="2300" b="1" dirty="0">
              <a:solidFill>
                <a:srgbClr val="365E89"/>
              </a:solidFill>
              <a:latin typeface="Tahoma" panose="020B0604030504040204" pitchFamily="34" charset="0"/>
            </a:endParaRPr>
          </a:p>
          <a:p>
            <a:pPr algn="ctr"/>
            <a:endParaRPr lang="en-US" sz="2300" b="1" dirty="0">
              <a:solidFill>
                <a:srgbClr val="365E89"/>
              </a:solidFill>
              <a:latin typeface="Tahoma" panose="020B0604030504040204" pitchFamily="34" charset="0"/>
            </a:endParaRPr>
          </a:p>
          <a:p>
            <a:pPr algn="ctr"/>
            <a:r>
              <a:rPr lang="en-US" sz="2000" b="1" dirty="0">
                <a:solidFill>
                  <a:srgbClr val="365E89"/>
                </a:solidFill>
                <a:latin typeface="Tahoma" panose="020B0604030504040204" pitchFamily="34" charset="0"/>
              </a:rPr>
              <a:t>Quality Associate</a:t>
            </a:r>
          </a:p>
          <a:p>
            <a:endParaRPr lang="en-US" sz="2300" b="1" dirty="0">
              <a:solidFill>
                <a:srgbClr val="365E89"/>
              </a:solidFill>
              <a:latin typeface="Tahoma" panose="020B0604030504040204" pitchFamily="34" charset="0"/>
            </a:endParaRPr>
          </a:p>
          <a:p>
            <a:endParaRPr lang="en-US" sz="2300" b="1" dirty="0">
              <a:solidFill>
                <a:srgbClr val="365E89"/>
              </a:solidFill>
              <a:latin typeface="Tahoma" panose="020B0604030504040204" pitchFamily="34" charset="0"/>
            </a:endParaRPr>
          </a:p>
          <a:p>
            <a:endParaRPr lang="en-US" sz="2300" b="1" dirty="0">
              <a:solidFill>
                <a:srgbClr val="365E89"/>
              </a:solidFill>
              <a:latin typeface="Tahoma" panose="020B0604030504040204" pitchFamily="34" charset="0"/>
            </a:endParaRPr>
          </a:p>
          <a:p>
            <a:endParaRPr lang="en-US" sz="23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63093F-F0AA-4387-93FE-E818319A89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256" y="4280459"/>
            <a:ext cx="3690239" cy="4844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299628-C2E0-4B51-8CCF-2A892A4906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416" y="2682377"/>
            <a:ext cx="2098857" cy="805609"/>
          </a:xfrm>
          <a:prstGeom prst="rect">
            <a:avLst/>
          </a:prstGeom>
        </p:spPr>
      </p:pic>
      <p:pic>
        <p:nvPicPr>
          <p:cNvPr id="10" name="AE4FCCFC-12C8-4356-B919-141793367AA3" descr="46D63D72-64BE-4190-9D09-AF99B48B9E57@m2s">
            <a:extLst>
              <a:ext uri="{FF2B5EF4-FFF2-40B4-BE49-F238E27FC236}">
                <a16:creationId xmlns:a16="http://schemas.microsoft.com/office/drawing/2014/main" id="{90B14E1D-3E93-444E-B441-B9C55DB2C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830" y="2640336"/>
            <a:ext cx="2098857" cy="113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8BF922-9D1D-4448-94DD-6D25F9943A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39" y="2695351"/>
            <a:ext cx="3104320" cy="71906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8B0FB68-4DCA-4A87-8C9E-56CDE706492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95" y="4077095"/>
            <a:ext cx="2481205" cy="110439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7E16610-68A1-469E-99F3-0E314142DD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74053" y="4783854"/>
            <a:ext cx="2481205" cy="657194"/>
          </a:xfrm>
          <a:prstGeom prst="rect">
            <a:avLst/>
          </a:prstGeom>
        </p:spPr>
      </p:pic>
      <p:pic>
        <p:nvPicPr>
          <p:cNvPr id="1028" name="Picture 4" descr="Image result for cook medical">
            <a:extLst>
              <a:ext uri="{FF2B5EF4-FFF2-40B4-BE49-F238E27FC236}">
                <a16:creationId xmlns:a16="http://schemas.microsoft.com/office/drawing/2014/main" id="{9AA11800-5169-4825-8E4E-8FAE836D3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848" y="4294400"/>
            <a:ext cx="1772022" cy="100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kci acelity">
            <a:extLst>
              <a:ext uri="{FF2B5EF4-FFF2-40B4-BE49-F238E27FC236}">
                <a16:creationId xmlns:a16="http://schemas.microsoft.com/office/drawing/2014/main" id="{0B693A97-ED4B-4AA8-9386-2E5DA10B9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447" y="5898759"/>
            <a:ext cx="1906256" cy="80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20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949124" y="2465409"/>
            <a:ext cx="7349924" cy="194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</a:rPr>
              <a:t>Please remember to use the microphones in the aisle when asking questions.</a:t>
            </a:r>
          </a:p>
        </p:txBody>
      </p:sp>
    </p:spTree>
    <p:extLst>
      <p:ext uri="{BB962C8B-B14F-4D97-AF65-F5344CB8AC3E}">
        <p14:creationId xmlns:p14="http://schemas.microsoft.com/office/powerpoint/2010/main" val="197299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949124" y="2465409"/>
            <a:ext cx="7349924" cy="194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</a:rPr>
              <a:t>Please leave Audience Response Clickers in National Harbor 10/11</a:t>
            </a:r>
          </a:p>
        </p:txBody>
      </p:sp>
    </p:spTree>
    <p:extLst>
      <p:ext uri="{BB962C8B-B14F-4D97-AF65-F5344CB8AC3E}">
        <p14:creationId xmlns:p14="http://schemas.microsoft.com/office/powerpoint/2010/main" val="606024193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113</Words>
  <Application>Microsoft Office PowerPoint</Application>
  <PresentationFormat>Custom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Calibri</vt:lpstr>
      <vt:lpstr>Calibri Light</vt:lpstr>
      <vt:lpstr>Lucida Sans</vt:lpstr>
      <vt:lpstr>Lucida Sans Unicode</vt:lpstr>
      <vt:lpstr>Tahoma</vt:lpstr>
      <vt:lpstr>Wingdings 3</vt:lpstr>
      <vt:lpstr>3_Office Theme</vt:lpstr>
      <vt:lpstr>2_Office Theme</vt:lpstr>
      <vt:lpstr>1_Office Theme</vt:lpstr>
      <vt:lpstr>1_Custom Design</vt:lpstr>
      <vt:lpstr>Custom Design</vt:lpstr>
      <vt:lpstr> </vt:lpstr>
      <vt:lpstr>PowerPoint Presentation</vt:lpstr>
      <vt:lpstr>Reminder - Course Evaluations</vt:lpstr>
      <vt:lpstr>Please Thank Our Industry Partners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 Case Studies</dc:title>
  <dc:creator>Nadine Caputo</dc:creator>
  <cp:lastModifiedBy>Jim Wadzinski</cp:lastModifiedBy>
  <cp:revision>41</cp:revision>
  <dcterms:created xsi:type="dcterms:W3CDTF">2016-03-22T16:14:56Z</dcterms:created>
  <dcterms:modified xsi:type="dcterms:W3CDTF">2019-06-10T02:52:34Z</dcterms:modified>
</cp:coreProperties>
</file>