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7" r:id="rId2"/>
    <p:sldMasterId id="2147483684" r:id="rId3"/>
    <p:sldMasterId id="2147483672" r:id="rId4"/>
    <p:sldMasterId id="2147483660" r:id="rId5"/>
  </p:sldMasterIdLst>
  <p:sldIdLst>
    <p:sldId id="256" r:id="rId6"/>
    <p:sldId id="280" r:id="rId7"/>
    <p:sldId id="325" r:id="rId8"/>
    <p:sldId id="314" r:id="rId9"/>
    <p:sldId id="318" r:id="rId10"/>
    <p:sldId id="319" r:id="rId11"/>
    <p:sldId id="313" r:id="rId12"/>
    <p:sldId id="327" r:id="rId13"/>
    <p:sldId id="317" r:id="rId14"/>
    <p:sldId id="320" r:id="rId15"/>
    <p:sldId id="323" r:id="rId16"/>
    <p:sldId id="324" r:id="rId17"/>
    <p:sldId id="326" r:id="rId18"/>
    <p:sldId id="321" r:id="rId19"/>
    <p:sldId id="298" r:id="rId20"/>
    <p:sldId id="328" r:id="rId21"/>
    <p:sldId id="329" r:id="rId22"/>
    <p:sldId id="330" r:id="rId23"/>
    <p:sldId id="312" r:id="rId24"/>
  </p:sldIdLst>
  <p:sldSz cx="91805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055CE-7333-4B37-BF82-78A991C60743}" v="28" dt="2019-05-22T14:02:57.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2598" y="78"/>
      </p:cViewPr>
      <p:guideLst>
        <p:guide orient="horz" pos="2160"/>
        <p:guide pos="28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Bosela" userId="a91066d7-d50b-4ec9-803e-ccfd889182c0" providerId="ADAL" clId="{CA5055CE-7333-4B37-BF82-78A991C60743}"/>
    <pc:docChg chg="delSld modSld">
      <pc:chgData name="Carrie Bosela" userId="a91066d7-d50b-4ec9-803e-ccfd889182c0" providerId="ADAL" clId="{CA5055CE-7333-4B37-BF82-78A991C60743}" dt="2019-05-22T14:02:57.277" v="26" actId="20577"/>
      <pc:docMkLst>
        <pc:docMk/>
      </pc:docMkLst>
      <pc:sldChg chg="modSp">
        <pc:chgData name="Carrie Bosela" userId="a91066d7-d50b-4ec9-803e-ccfd889182c0" providerId="ADAL" clId="{CA5055CE-7333-4B37-BF82-78A991C60743}" dt="2019-05-22T14:02:57.277" v="26" actId="20577"/>
        <pc:sldMkLst>
          <pc:docMk/>
          <pc:sldMk cId="1220753594" sldId="330"/>
        </pc:sldMkLst>
        <pc:spChg chg="mod">
          <ac:chgData name="Carrie Bosela" userId="a91066d7-d50b-4ec9-803e-ccfd889182c0" providerId="ADAL" clId="{CA5055CE-7333-4B37-BF82-78A991C60743}" dt="2019-05-22T14:02:57.277" v="26" actId="20577"/>
          <ac:spMkLst>
            <pc:docMk/>
            <pc:sldMk cId="1220753594" sldId="330"/>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32376"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357128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9027" y="1600206"/>
            <a:ext cx="8262462"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5" name="Footer Placeholder 4"/>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67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5873" y="274649"/>
            <a:ext cx="20656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9028" y="274649"/>
            <a:ext cx="6043837"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025" y="6356361"/>
            <a:ext cx="2142120" cy="365125"/>
          </a:xfrm>
          <a:prstGeom prst="rect">
            <a:avLst/>
          </a:prstGeom>
        </p:spPr>
        <p:txBody>
          <a:bodyPr/>
          <a:lstStyle/>
          <a:p>
            <a:fld id="{407C0E81-E9A8-4440-BA0C-D9EB647B7BB3}" type="datetimeFigureOut">
              <a:rPr lang="en-US" smtClean="0">
                <a:solidFill>
                  <a:prstClr val="black"/>
                </a:solidFill>
              </a:rPr>
              <a:pPr/>
              <a:t>5/22/2019</a:t>
            </a:fld>
            <a:endParaRPr lang="en-US" dirty="0">
              <a:solidFill>
                <a:prstClr val="black"/>
              </a:solidFill>
            </a:endParaRPr>
          </a:p>
        </p:txBody>
      </p:sp>
      <p:sp>
        <p:nvSpPr>
          <p:cNvPr id="5" name="Footer Placeholder 4"/>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454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765045" y="1625600"/>
            <a:ext cx="790544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6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32376"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3571282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789" y="1498601"/>
            <a:ext cx="8262462"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1519" y="190500"/>
            <a:ext cx="6400858"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183842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5197" y="4406909"/>
            <a:ext cx="7803436"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5197" y="2906713"/>
            <a:ext cx="7803436"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096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9027" y="1600206"/>
            <a:ext cx="405472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6762" y="1600206"/>
            <a:ext cx="405472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567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9027" y="1535113"/>
            <a:ext cx="405632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9027" y="2174875"/>
            <a:ext cx="40563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576" y="1535113"/>
            <a:ext cx="405791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576" y="2174875"/>
            <a:ext cx="405791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8" name="Footer Placeholder 7"/>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030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4" name="Footer Placeholder 3"/>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7530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3" name="Footer Placeholder 2"/>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446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789" y="1498601"/>
            <a:ext cx="8262462"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1519" y="190500"/>
            <a:ext cx="6400858"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1838423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030" y="273050"/>
            <a:ext cx="302032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89327" y="273059"/>
            <a:ext cx="51321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9030" y="1435103"/>
            <a:ext cx="30203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1578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446" y="4800600"/>
            <a:ext cx="5508308"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9446" y="612775"/>
            <a:ext cx="550830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9446" y="5367338"/>
            <a:ext cx="550830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7798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9027" y="1600206"/>
            <a:ext cx="8262462"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025" y="6356359"/>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5" name="Footer Placeholder 4"/>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6733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5873" y="274647"/>
            <a:ext cx="20656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9027" y="274647"/>
            <a:ext cx="6043837"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025" y="6356359"/>
            <a:ext cx="2142120" cy="365125"/>
          </a:xfrm>
          <a:prstGeom prst="rect">
            <a:avLst/>
          </a:prstGeom>
        </p:spPr>
        <p:txBody>
          <a:bodyPr/>
          <a:lstStyle/>
          <a:p>
            <a:fld id="{407C0E81-E9A8-4440-BA0C-D9EB647B7BB3}" type="datetimeFigureOut">
              <a:rPr lang="en-US" smtClean="0">
                <a:solidFill>
                  <a:prstClr val="black"/>
                </a:solidFill>
              </a:rPr>
              <a:pPr/>
              <a:t>5/22/2019</a:t>
            </a:fld>
            <a:endParaRPr lang="en-US" dirty="0">
              <a:solidFill>
                <a:prstClr val="black"/>
              </a:solidFill>
            </a:endParaRPr>
          </a:p>
        </p:txBody>
      </p:sp>
      <p:sp>
        <p:nvSpPr>
          <p:cNvPr id="5" name="Footer Placeholder 4"/>
          <p:cNvSpPr>
            <a:spLocks noGrp="1"/>
          </p:cNvSpPr>
          <p:nvPr>
            <p:ph type="ftr" sz="quarter" idx="11"/>
          </p:nvPr>
        </p:nvSpPr>
        <p:spPr>
          <a:xfrm>
            <a:off x="3136677" y="6356359"/>
            <a:ext cx="2907163"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79368" y="6356359"/>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454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765045" y="1625600"/>
            <a:ext cx="790544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6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32376"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3571282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789" y="1498601"/>
            <a:ext cx="8262462"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1520" y="190500"/>
            <a:ext cx="6400857"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1838423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5197" y="4406908"/>
            <a:ext cx="7803436"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5197" y="2906713"/>
            <a:ext cx="7803436"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0969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028" y="274638"/>
            <a:ext cx="8262462"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9025" y="1600206"/>
            <a:ext cx="405472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6761" y="1600206"/>
            <a:ext cx="405472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5678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028" y="274638"/>
            <a:ext cx="8262462"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9026" y="1535113"/>
            <a:ext cx="405632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9026" y="2174875"/>
            <a:ext cx="40563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577" y="1535113"/>
            <a:ext cx="405791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577" y="2174875"/>
            <a:ext cx="405791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8" name="Footer Placeholder 7"/>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03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5197" y="4406911"/>
            <a:ext cx="7803436"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5197" y="2906713"/>
            <a:ext cx="7803436"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0969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028" y="274638"/>
            <a:ext cx="8262462"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4" name="Footer Placeholder 3"/>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7530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3" name="Footer Placeholder 2"/>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446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029" y="273050"/>
            <a:ext cx="302032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89327" y="273058"/>
            <a:ext cx="51321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9029" y="1435103"/>
            <a:ext cx="30203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1578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444" y="4800600"/>
            <a:ext cx="5508308"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9444" y="612775"/>
            <a:ext cx="550830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9444" y="5367338"/>
            <a:ext cx="550830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7798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028" y="274638"/>
            <a:ext cx="8262462"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9028" y="1600206"/>
            <a:ext cx="8262462"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026" y="6356358"/>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5" name="Footer Placeholder 4"/>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6733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5873" y="274646"/>
            <a:ext cx="20656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9026" y="274646"/>
            <a:ext cx="6043837"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026" y="6356358"/>
            <a:ext cx="2142120" cy="365125"/>
          </a:xfrm>
          <a:prstGeom prst="rect">
            <a:avLst/>
          </a:prstGeom>
        </p:spPr>
        <p:txBody>
          <a:bodyPr/>
          <a:lstStyle/>
          <a:p>
            <a:fld id="{407C0E81-E9A8-4440-BA0C-D9EB647B7BB3}" type="datetimeFigureOut">
              <a:rPr lang="en-US" smtClean="0">
                <a:solidFill>
                  <a:prstClr val="black"/>
                </a:solidFill>
              </a:rPr>
              <a:pPr/>
              <a:t>5/22/2019</a:t>
            </a:fld>
            <a:endParaRPr lang="en-US" dirty="0">
              <a:solidFill>
                <a:prstClr val="black"/>
              </a:solidFill>
            </a:endParaRPr>
          </a:p>
        </p:txBody>
      </p:sp>
      <p:sp>
        <p:nvSpPr>
          <p:cNvPr id="5" name="Footer Placeholder 4"/>
          <p:cNvSpPr>
            <a:spLocks noGrp="1"/>
          </p:cNvSpPr>
          <p:nvPr>
            <p:ph type="ftr" sz="quarter" idx="11"/>
          </p:nvPr>
        </p:nvSpPr>
        <p:spPr>
          <a:xfrm>
            <a:off x="3136676" y="6356358"/>
            <a:ext cx="290716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79368" y="6356358"/>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4544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765045" y="1625600"/>
            <a:ext cx="790544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66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7564" y="1122363"/>
            <a:ext cx="688538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7564" y="3602038"/>
            <a:ext cx="688538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84257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4161883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6379" y="1709739"/>
            <a:ext cx="791819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6379" y="4589464"/>
            <a:ext cx="79181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374123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9028" y="1600206"/>
            <a:ext cx="405472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6763" y="1600206"/>
            <a:ext cx="405472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5678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160" y="1825625"/>
            <a:ext cx="39017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7635" y="1825625"/>
            <a:ext cx="39017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4053842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2356" y="365126"/>
            <a:ext cx="7918192" cy="1325563"/>
          </a:xfrm>
        </p:spPr>
        <p:txBody>
          <a:bodyPr/>
          <a:lstStyle/>
          <a:p>
            <a:r>
              <a:rPr lang="en-US"/>
              <a:t>Click to edit Master title style</a:t>
            </a:r>
          </a:p>
        </p:txBody>
      </p:sp>
      <p:sp>
        <p:nvSpPr>
          <p:cNvPr id="3" name="Text Placeholder 2"/>
          <p:cNvSpPr>
            <a:spLocks noGrp="1"/>
          </p:cNvSpPr>
          <p:nvPr>
            <p:ph type="body" idx="1"/>
          </p:nvPr>
        </p:nvSpPr>
        <p:spPr>
          <a:xfrm>
            <a:off x="632356" y="1681163"/>
            <a:ext cx="3883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56" y="2505075"/>
            <a:ext cx="3883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7635" y="1681163"/>
            <a:ext cx="39029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7635" y="2505075"/>
            <a:ext cx="39029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1252013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2144801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1951060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457200"/>
            <a:ext cx="2960954"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902914" y="987426"/>
            <a:ext cx="464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2356" y="2057400"/>
            <a:ext cx="29609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2505245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457200"/>
            <a:ext cx="296095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902914" y="987426"/>
            <a:ext cx="464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2356" y="2057400"/>
            <a:ext cx="29609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3977578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1811873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805" y="365125"/>
            <a:ext cx="1979548"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160" y="365125"/>
            <a:ext cx="582388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E6FBB-9603-4E59-A064-4AB742E74C1B}"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C72C12-0524-48AF-954A-1B4646CDBC22}" type="slidenum">
              <a:rPr lang="en-US" smtClean="0"/>
              <a:t>‹#›</a:t>
            </a:fld>
            <a:endParaRPr lang="en-US" dirty="0"/>
          </a:p>
        </p:txBody>
      </p:sp>
    </p:spTree>
    <p:extLst>
      <p:ext uri="{BB962C8B-B14F-4D97-AF65-F5344CB8AC3E}">
        <p14:creationId xmlns:p14="http://schemas.microsoft.com/office/powerpoint/2010/main" val="1732977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7564" y="1122363"/>
            <a:ext cx="688538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7564" y="3602038"/>
            <a:ext cx="688538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3025991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405695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9027" y="1535113"/>
            <a:ext cx="405632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9027" y="2174875"/>
            <a:ext cx="40563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576" y="1535113"/>
            <a:ext cx="405791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576" y="2174875"/>
            <a:ext cx="405791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8" name="Footer Placeholder 7"/>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0306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6379" y="1709739"/>
            <a:ext cx="791819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6379" y="4589464"/>
            <a:ext cx="79181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2838261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160" y="1825625"/>
            <a:ext cx="39017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7635" y="1825625"/>
            <a:ext cx="39017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1105847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2356" y="365126"/>
            <a:ext cx="7918192" cy="1325563"/>
          </a:xfrm>
        </p:spPr>
        <p:txBody>
          <a:bodyPr/>
          <a:lstStyle/>
          <a:p>
            <a:r>
              <a:rPr lang="en-US"/>
              <a:t>Click to edit Master title style</a:t>
            </a:r>
          </a:p>
        </p:txBody>
      </p:sp>
      <p:sp>
        <p:nvSpPr>
          <p:cNvPr id="3" name="Text Placeholder 2"/>
          <p:cNvSpPr>
            <a:spLocks noGrp="1"/>
          </p:cNvSpPr>
          <p:nvPr>
            <p:ph type="body" idx="1"/>
          </p:nvPr>
        </p:nvSpPr>
        <p:spPr>
          <a:xfrm>
            <a:off x="632356" y="1681163"/>
            <a:ext cx="3883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56" y="2505075"/>
            <a:ext cx="3883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7635" y="1681163"/>
            <a:ext cx="39029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7635" y="2505075"/>
            <a:ext cx="39029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1454378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3413882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1995288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457200"/>
            <a:ext cx="2960954"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902914" y="987426"/>
            <a:ext cx="464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2356" y="2057400"/>
            <a:ext cx="29609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3457796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457200"/>
            <a:ext cx="296095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902914" y="987426"/>
            <a:ext cx="464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2356" y="2057400"/>
            <a:ext cx="29609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1416651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432047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805" y="365125"/>
            <a:ext cx="1979548"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160" y="365125"/>
            <a:ext cx="582388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t>‹#›</a:t>
            </a:fld>
            <a:endParaRPr lang="en-US" dirty="0"/>
          </a:p>
        </p:txBody>
      </p:sp>
    </p:spTree>
    <p:extLst>
      <p:ext uri="{BB962C8B-B14F-4D97-AF65-F5344CB8AC3E}">
        <p14:creationId xmlns:p14="http://schemas.microsoft.com/office/powerpoint/2010/main" val="237201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027" y="274638"/>
            <a:ext cx="8262462"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4" name="Footer Placeholder 3"/>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753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3" name="Footer Placeholder 2"/>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446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031" y="273050"/>
            <a:ext cx="302032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89327" y="273061"/>
            <a:ext cx="51321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9031" y="1435103"/>
            <a:ext cx="30203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157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447" y="4800600"/>
            <a:ext cx="5508308"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9447" y="612775"/>
            <a:ext cx="550830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9447" y="5367338"/>
            <a:ext cx="550830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9025" y="6356361"/>
            <a:ext cx="214212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5/22/2019</a:t>
            </a:fld>
            <a:endParaRPr lang="en-US" dirty="0">
              <a:solidFill>
                <a:prstClr val="white"/>
              </a:solidFill>
            </a:endParaRPr>
          </a:p>
        </p:txBody>
      </p:sp>
      <p:sp>
        <p:nvSpPr>
          <p:cNvPr id="6" name="Footer Placeholder 5"/>
          <p:cNvSpPr>
            <a:spLocks noGrp="1"/>
          </p:cNvSpPr>
          <p:nvPr>
            <p:ph type="ftr" sz="quarter" idx="11"/>
          </p:nvPr>
        </p:nvSpPr>
        <p:spPr>
          <a:xfrm>
            <a:off x="3136678" y="6356361"/>
            <a:ext cx="2907163"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79368" y="6356361"/>
            <a:ext cx="214212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779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microsoft.com/office/2007/relationships/hdphoto" Target="../media/hdphoto1.wdp"/><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10541" y="5888346"/>
            <a:ext cx="496035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8" name="Freeform 7"/>
          <p:cNvSpPr>
            <a:spLocks/>
          </p:cNvSpPr>
          <p:nvPr userDrawn="1"/>
        </p:nvSpPr>
        <p:spPr bwMode="auto">
          <a:xfrm>
            <a:off x="496933" y="5882421"/>
            <a:ext cx="3705187"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9" name="Right Triangle 8"/>
          <p:cNvSpPr>
            <a:spLocks/>
          </p:cNvSpPr>
          <p:nvPr userDrawn="1"/>
        </p:nvSpPr>
        <p:spPr bwMode="auto">
          <a:xfrm>
            <a:off x="3" y="5747926"/>
            <a:ext cx="3415900" cy="1080868"/>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kern="0" dirty="0">
              <a:solidFill>
                <a:prstClr val="white"/>
              </a:solidFill>
              <a:latin typeface="Lucida Sans Unicode"/>
            </a:endParaRPr>
          </a:p>
        </p:txBody>
      </p:sp>
      <p:cxnSp>
        <p:nvCxnSpPr>
          <p:cNvPr id="10" name="Straight Connector 9"/>
          <p:cNvCxnSpPr/>
          <p:nvPr userDrawn="1"/>
        </p:nvCxnSpPr>
        <p:spPr>
          <a:xfrm>
            <a:off x="1" y="5731155"/>
            <a:ext cx="3419107" cy="1084383"/>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3" y="1138456"/>
            <a:ext cx="9180513" cy="160020"/>
          </a:xfrm>
          <a:prstGeom prst="rect">
            <a:avLst/>
          </a:prstGeom>
          <a:solidFill>
            <a:srgbClr val="FFFFFF"/>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4" name="Rectangle 13"/>
          <p:cNvSpPr/>
          <p:nvPr userDrawn="1"/>
        </p:nvSpPr>
        <p:spPr>
          <a:xfrm>
            <a:off x="19129" y="1151571"/>
            <a:ext cx="53552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5" name="Rectangle 14"/>
          <p:cNvSpPr/>
          <p:nvPr userDrawn="1"/>
        </p:nvSpPr>
        <p:spPr>
          <a:xfrm>
            <a:off x="592908" y="1151571"/>
            <a:ext cx="8587605"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6" name="Slide Number Placeholder 22"/>
          <p:cNvSpPr txBox="1">
            <a:spLocks/>
          </p:cNvSpPr>
          <p:nvPr userDrawn="1"/>
        </p:nvSpPr>
        <p:spPr>
          <a:xfrm>
            <a:off x="3" y="1138456"/>
            <a:ext cx="53552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pic>
        <p:nvPicPr>
          <p:cNvPr id="17" name="Picture 2"/>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sharpenSoften amount="59000"/>
                    </a14:imgEffect>
                    <a14:imgEffect>
                      <a14:colorTemperature colorTemp="6375"/>
                    </a14:imgEffect>
                    <a14:imgEffect>
                      <a14:saturation sat="135000"/>
                    </a14:imgEffect>
                    <a14:imgEffect>
                      <a14:brightnessContrast bright="-9000" contrast="1000"/>
                    </a14:imgEffect>
                  </a14:imgLayer>
                </a14:imgProps>
              </a:ext>
              <a:ext uri="{28A0092B-C50C-407E-A947-70E740481C1C}">
                <a14:useLocalDpi xmlns:a14="http://schemas.microsoft.com/office/drawing/2010/main" val="0"/>
              </a:ext>
            </a:extLst>
          </a:blip>
          <a:srcRect l="69442"/>
          <a:stretch/>
        </p:blipFill>
        <p:spPr bwMode="auto">
          <a:xfrm>
            <a:off x="6686830" y="173830"/>
            <a:ext cx="2062892" cy="8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18"/>
          <p:cNvSpPr>
            <a:spLocks noGrp="1"/>
          </p:cNvSpPr>
          <p:nvPr>
            <p:ph type="title"/>
          </p:nvPr>
        </p:nvSpPr>
        <p:spPr>
          <a:xfrm>
            <a:off x="70891" y="8571"/>
            <a:ext cx="6615939"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755482" y="1473201"/>
            <a:ext cx="7994239"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1876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10541" y="5888346"/>
            <a:ext cx="496035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8" name="Freeform 7"/>
          <p:cNvSpPr>
            <a:spLocks/>
          </p:cNvSpPr>
          <p:nvPr userDrawn="1"/>
        </p:nvSpPr>
        <p:spPr bwMode="auto">
          <a:xfrm>
            <a:off x="496932" y="5882421"/>
            <a:ext cx="3705187"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9" name="Right Triangle 8"/>
          <p:cNvSpPr>
            <a:spLocks/>
          </p:cNvSpPr>
          <p:nvPr userDrawn="1"/>
        </p:nvSpPr>
        <p:spPr bwMode="auto">
          <a:xfrm>
            <a:off x="2" y="5747926"/>
            <a:ext cx="3415900" cy="1080868"/>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kern="0" dirty="0">
              <a:solidFill>
                <a:prstClr val="white"/>
              </a:solidFill>
              <a:latin typeface="Lucida Sans Unicode"/>
            </a:endParaRPr>
          </a:p>
        </p:txBody>
      </p:sp>
      <p:cxnSp>
        <p:nvCxnSpPr>
          <p:cNvPr id="10" name="Straight Connector 9"/>
          <p:cNvCxnSpPr/>
          <p:nvPr userDrawn="1"/>
        </p:nvCxnSpPr>
        <p:spPr>
          <a:xfrm>
            <a:off x="1" y="5731153"/>
            <a:ext cx="3419107" cy="1084383"/>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2" y="1138456"/>
            <a:ext cx="9180513" cy="160020"/>
          </a:xfrm>
          <a:prstGeom prst="rect">
            <a:avLst/>
          </a:prstGeom>
          <a:solidFill>
            <a:srgbClr val="FFFFFF"/>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4" name="Rectangle 13"/>
          <p:cNvSpPr/>
          <p:nvPr userDrawn="1"/>
        </p:nvSpPr>
        <p:spPr>
          <a:xfrm>
            <a:off x="19128" y="1151571"/>
            <a:ext cx="53552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5" name="Rectangle 14"/>
          <p:cNvSpPr/>
          <p:nvPr userDrawn="1"/>
        </p:nvSpPr>
        <p:spPr>
          <a:xfrm>
            <a:off x="592908" y="1151571"/>
            <a:ext cx="8587605"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6" name="Slide Number Placeholder 22"/>
          <p:cNvSpPr txBox="1">
            <a:spLocks/>
          </p:cNvSpPr>
          <p:nvPr userDrawn="1"/>
        </p:nvSpPr>
        <p:spPr>
          <a:xfrm>
            <a:off x="2" y="1138456"/>
            <a:ext cx="53552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pic>
        <p:nvPicPr>
          <p:cNvPr id="17" name="Picture 2"/>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sharpenSoften amount="59000"/>
                    </a14:imgEffect>
                    <a14:imgEffect>
                      <a14:colorTemperature colorTemp="6375"/>
                    </a14:imgEffect>
                    <a14:imgEffect>
                      <a14:saturation sat="135000"/>
                    </a14:imgEffect>
                    <a14:imgEffect>
                      <a14:brightnessContrast bright="-9000" contrast="1000"/>
                    </a14:imgEffect>
                  </a14:imgLayer>
                </a14:imgProps>
              </a:ext>
              <a:ext uri="{28A0092B-C50C-407E-A947-70E740481C1C}">
                <a14:useLocalDpi xmlns:a14="http://schemas.microsoft.com/office/drawing/2010/main" val="0"/>
              </a:ext>
            </a:extLst>
          </a:blip>
          <a:srcRect l="69442"/>
          <a:stretch/>
        </p:blipFill>
        <p:spPr bwMode="auto">
          <a:xfrm>
            <a:off x="6686829" y="173830"/>
            <a:ext cx="2062892" cy="8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18"/>
          <p:cNvSpPr>
            <a:spLocks noGrp="1"/>
          </p:cNvSpPr>
          <p:nvPr>
            <p:ph type="title"/>
          </p:nvPr>
        </p:nvSpPr>
        <p:spPr>
          <a:xfrm>
            <a:off x="70890" y="8571"/>
            <a:ext cx="6615939"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755481" y="1473201"/>
            <a:ext cx="7994239"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187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10541" y="5888346"/>
            <a:ext cx="496035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8" name="Freeform 7"/>
          <p:cNvSpPr>
            <a:spLocks/>
          </p:cNvSpPr>
          <p:nvPr userDrawn="1"/>
        </p:nvSpPr>
        <p:spPr bwMode="auto">
          <a:xfrm>
            <a:off x="496932" y="5882421"/>
            <a:ext cx="3705187"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dirty="0">
              <a:solidFill>
                <a:prstClr val="black"/>
              </a:solidFill>
              <a:latin typeface="Lucida Sans Unicode"/>
            </a:endParaRPr>
          </a:p>
        </p:txBody>
      </p:sp>
      <p:sp>
        <p:nvSpPr>
          <p:cNvPr id="9" name="Right Triangle 8"/>
          <p:cNvSpPr>
            <a:spLocks/>
          </p:cNvSpPr>
          <p:nvPr userDrawn="1"/>
        </p:nvSpPr>
        <p:spPr bwMode="auto">
          <a:xfrm>
            <a:off x="1" y="5747926"/>
            <a:ext cx="3415900" cy="1080868"/>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kern="0" dirty="0">
              <a:solidFill>
                <a:prstClr val="white"/>
              </a:solidFill>
              <a:latin typeface="Lucida Sans Unicode"/>
            </a:endParaRPr>
          </a:p>
        </p:txBody>
      </p:sp>
      <p:cxnSp>
        <p:nvCxnSpPr>
          <p:cNvPr id="10" name="Straight Connector 9"/>
          <p:cNvCxnSpPr/>
          <p:nvPr userDrawn="1"/>
        </p:nvCxnSpPr>
        <p:spPr>
          <a:xfrm>
            <a:off x="1" y="5731152"/>
            <a:ext cx="3419108" cy="1084383"/>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1" y="1138456"/>
            <a:ext cx="9180513" cy="160020"/>
          </a:xfrm>
          <a:prstGeom prst="rect">
            <a:avLst/>
          </a:prstGeom>
          <a:solidFill>
            <a:srgbClr val="FFFFFF"/>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4" name="Rectangle 13"/>
          <p:cNvSpPr/>
          <p:nvPr userDrawn="1"/>
        </p:nvSpPr>
        <p:spPr>
          <a:xfrm>
            <a:off x="19127" y="1151571"/>
            <a:ext cx="53552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5" name="Rectangle 14"/>
          <p:cNvSpPr/>
          <p:nvPr userDrawn="1"/>
        </p:nvSpPr>
        <p:spPr>
          <a:xfrm>
            <a:off x="592908" y="1151571"/>
            <a:ext cx="8587605"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kern="0" dirty="0">
              <a:solidFill>
                <a:prstClr val="white"/>
              </a:solidFill>
            </a:endParaRPr>
          </a:p>
        </p:txBody>
      </p:sp>
      <p:sp>
        <p:nvSpPr>
          <p:cNvPr id="16" name="Slide Number Placeholder 22"/>
          <p:cNvSpPr txBox="1">
            <a:spLocks/>
          </p:cNvSpPr>
          <p:nvPr userDrawn="1"/>
        </p:nvSpPr>
        <p:spPr>
          <a:xfrm>
            <a:off x="1" y="1138456"/>
            <a:ext cx="53552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pic>
        <p:nvPicPr>
          <p:cNvPr id="17" name="Picture 2"/>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sharpenSoften amount="59000"/>
                    </a14:imgEffect>
                    <a14:imgEffect>
                      <a14:colorTemperature colorTemp="6375"/>
                    </a14:imgEffect>
                    <a14:imgEffect>
                      <a14:saturation sat="135000"/>
                    </a14:imgEffect>
                    <a14:imgEffect>
                      <a14:brightnessContrast bright="-9000" contrast="1000"/>
                    </a14:imgEffect>
                  </a14:imgLayer>
                </a14:imgProps>
              </a:ext>
              <a:ext uri="{28A0092B-C50C-407E-A947-70E740481C1C}">
                <a14:useLocalDpi xmlns:a14="http://schemas.microsoft.com/office/drawing/2010/main" val="0"/>
              </a:ext>
            </a:extLst>
          </a:blip>
          <a:srcRect l="69442"/>
          <a:stretch/>
        </p:blipFill>
        <p:spPr bwMode="auto">
          <a:xfrm>
            <a:off x="6686829" y="173830"/>
            <a:ext cx="2062892" cy="8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18"/>
          <p:cNvSpPr>
            <a:spLocks noGrp="1"/>
          </p:cNvSpPr>
          <p:nvPr>
            <p:ph type="title"/>
          </p:nvPr>
        </p:nvSpPr>
        <p:spPr>
          <a:xfrm>
            <a:off x="70889" y="8571"/>
            <a:ext cx="6615939"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755480" y="1473201"/>
            <a:ext cx="7994239"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1876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61" y="365126"/>
            <a:ext cx="791819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161" y="1825625"/>
            <a:ext cx="79181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1160" y="6356351"/>
            <a:ext cx="206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E6FBB-9603-4E59-A064-4AB742E74C1B}" type="datetimeFigureOut">
              <a:rPr lang="en-US" smtClean="0"/>
              <a:t>5/22/2019</a:t>
            </a:fld>
            <a:endParaRPr lang="en-US" dirty="0"/>
          </a:p>
        </p:txBody>
      </p:sp>
      <p:sp>
        <p:nvSpPr>
          <p:cNvPr id="5" name="Footer Placeholder 4"/>
          <p:cNvSpPr>
            <a:spLocks noGrp="1"/>
          </p:cNvSpPr>
          <p:nvPr>
            <p:ph type="ftr" sz="quarter" idx="3"/>
          </p:nvPr>
        </p:nvSpPr>
        <p:spPr>
          <a:xfrm>
            <a:off x="3041045" y="6356351"/>
            <a:ext cx="30984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83738" y="6356351"/>
            <a:ext cx="20656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72C12-0524-48AF-954A-1B4646CDBC22}" type="slidenum">
              <a:rPr lang="en-US" smtClean="0"/>
              <a:t>‹#›</a:t>
            </a:fld>
            <a:endParaRPr lang="en-US" dirty="0"/>
          </a:p>
        </p:txBody>
      </p:sp>
    </p:spTree>
    <p:extLst>
      <p:ext uri="{BB962C8B-B14F-4D97-AF65-F5344CB8AC3E}">
        <p14:creationId xmlns:p14="http://schemas.microsoft.com/office/powerpoint/2010/main" val="638698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61" y="365126"/>
            <a:ext cx="791819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161" y="1825625"/>
            <a:ext cx="79181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1160" y="6356351"/>
            <a:ext cx="20656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BDC49-C9FA-4DC5-B15D-F88409FE15BA}" type="datetimeFigureOut">
              <a:rPr lang="en-US" smtClean="0"/>
              <a:t>5/22/2019</a:t>
            </a:fld>
            <a:endParaRPr lang="en-US" dirty="0"/>
          </a:p>
        </p:txBody>
      </p:sp>
      <p:sp>
        <p:nvSpPr>
          <p:cNvPr id="5" name="Footer Placeholder 4"/>
          <p:cNvSpPr>
            <a:spLocks noGrp="1"/>
          </p:cNvSpPr>
          <p:nvPr>
            <p:ph type="ftr" sz="quarter" idx="3"/>
          </p:nvPr>
        </p:nvSpPr>
        <p:spPr>
          <a:xfrm>
            <a:off x="3041045" y="6356351"/>
            <a:ext cx="30984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83738" y="6356351"/>
            <a:ext cx="20656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650EC-7C99-491A-BC9A-5727C72B5CC6}" type="slidenum">
              <a:rPr lang="en-US" smtClean="0"/>
              <a:t>‹#›</a:t>
            </a:fld>
            <a:endParaRPr lang="en-US" dirty="0"/>
          </a:p>
        </p:txBody>
      </p:sp>
    </p:spTree>
    <p:extLst>
      <p:ext uri="{BB962C8B-B14F-4D97-AF65-F5344CB8AC3E}">
        <p14:creationId xmlns:p14="http://schemas.microsoft.com/office/powerpoint/2010/main" val="167793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athways-demo.m2s.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aprendeencasa.blogspot.com/2012_02_01_archive.html"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2" name="TextBox 1">
            <a:extLst>
              <a:ext uri="{FF2B5EF4-FFF2-40B4-BE49-F238E27FC236}">
                <a16:creationId xmlns:a16="http://schemas.microsoft.com/office/drawing/2014/main" id="{244CB09E-7C04-4012-886C-DFFD855775E8}"/>
              </a:ext>
            </a:extLst>
          </p:cNvPr>
          <p:cNvSpPr txBox="1"/>
          <p:nvPr/>
        </p:nvSpPr>
        <p:spPr>
          <a:xfrm>
            <a:off x="996374" y="1815547"/>
            <a:ext cx="7050157" cy="2062103"/>
          </a:xfrm>
          <a:prstGeom prst="rect">
            <a:avLst/>
          </a:prstGeom>
          <a:noFill/>
        </p:spPr>
        <p:txBody>
          <a:bodyPr wrap="square" rtlCol="0">
            <a:spAutoFit/>
          </a:bodyPr>
          <a:lstStyle/>
          <a:p>
            <a:pPr algn="ctr"/>
            <a:r>
              <a:rPr lang="en-US" sz="4400" b="1" dirty="0"/>
              <a:t>EVAR</a:t>
            </a:r>
          </a:p>
          <a:p>
            <a:pPr algn="ctr"/>
            <a:endParaRPr lang="en-US" sz="3600" b="1" dirty="0"/>
          </a:p>
          <a:p>
            <a:pPr algn="ctr"/>
            <a:r>
              <a:rPr lang="en-US" sz="2400" dirty="0"/>
              <a:t>Dr. Sal Scali</a:t>
            </a:r>
          </a:p>
          <a:p>
            <a:pPr algn="ctr"/>
            <a:r>
              <a:rPr lang="en-US" sz="2400" dirty="0"/>
              <a:t> University of Florida, Gainesville</a:t>
            </a:r>
          </a:p>
        </p:txBody>
      </p:sp>
    </p:spTree>
    <p:extLst>
      <p:ext uri="{BB962C8B-B14F-4D97-AF65-F5344CB8AC3E}">
        <p14:creationId xmlns:p14="http://schemas.microsoft.com/office/powerpoint/2010/main" val="7743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Infrarenal vs Suprarenal Fixation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84" y="1724297"/>
            <a:ext cx="4011634" cy="401163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77" t="16273" r="4422" b="11759"/>
          <a:stretch/>
        </p:blipFill>
        <p:spPr>
          <a:xfrm>
            <a:off x="4388437" y="1397727"/>
            <a:ext cx="4520431" cy="4870605"/>
          </a:xfrm>
          <a:prstGeom prst="rect">
            <a:avLst/>
          </a:prstGeom>
        </p:spPr>
      </p:pic>
      <p:sp>
        <p:nvSpPr>
          <p:cNvPr id="7" name="TextBox 6"/>
          <p:cNvSpPr txBox="1"/>
          <p:nvPr/>
        </p:nvSpPr>
        <p:spPr>
          <a:xfrm>
            <a:off x="2181498" y="1672046"/>
            <a:ext cx="1951560" cy="369332"/>
          </a:xfrm>
          <a:prstGeom prst="rect">
            <a:avLst/>
          </a:prstGeom>
          <a:noFill/>
        </p:spPr>
        <p:txBody>
          <a:bodyPr wrap="none" rtlCol="0">
            <a:spAutoFit/>
          </a:bodyPr>
          <a:lstStyle/>
          <a:p>
            <a:r>
              <a:rPr lang="en-US" dirty="0"/>
              <a:t>Suprarenal fixation</a:t>
            </a:r>
          </a:p>
        </p:txBody>
      </p:sp>
      <p:sp>
        <p:nvSpPr>
          <p:cNvPr id="8" name="TextBox 7"/>
          <p:cNvSpPr txBox="1"/>
          <p:nvPr/>
        </p:nvSpPr>
        <p:spPr>
          <a:xfrm>
            <a:off x="230778" y="3091544"/>
            <a:ext cx="1850828" cy="369332"/>
          </a:xfrm>
          <a:prstGeom prst="rect">
            <a:avLst/>
          </a:prstGeom>
          <a:noFill/>
        </p:spPr>
        <p:txBody>
          <a:bodyPr wrap="none" rtlCol="0">
            <a:spAutoFit/>
          </a:bodyPr>
          <a:lstStyle/>
          <a:p>
            <a:r>
              <a:rPr lang="en-US" dirty="0"/>
              <a:t>Infrarenal fixation</a:t>
            </a:r>
          </a:p>
        </p:txBody>
      </p:sp>
    </p:spTree>
    <p:extLst>
      <p:ext uri="{BB962C8B-B14F-4D97-AF65-F5344CB8AC3E}">
        <p14:creationId xmlns:p14="http://schemas.microsoft.com/office/powerpoint/2010/main" val="187999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Graft Configurations</a:t>
            </a:r>
          </a:p>
        </p:txBody>
      </p:sp>
      <p:sp>
        <p:nvSpPr>
          <p:cNvPr id="6" name="Content Placeholder 1">
            <a:extLst>
              <a:ext uri="{FF2B5EF4-FFF2-40B4-BE49-F238E27FC236}">
                <a16:creationId xmlns:a16="http://schemas.microsoft.com/office/drawing/2014/main" id="{81930539-58E8-4797-A472-E3B9C01B84BF}"/>
              </a:ext>
            </a:extLst>
          </p:cNvPr>
          <p:cNvSpPr>
            <a:spLocks noGrp="1"/>
          </p:cNvSpPr>
          <p:nvPr>
            <p:ph idx="1"/>
          </p:nvPr>
        </p:nvSpPr>
        <p:spPr>
          <a:xfrm>
            <a:off x="675789" y="1498601"/>
            <a:ext cx="8262462" cy="2067559"/>
          </a:xfrm>
        </p:spPr>
        <p:txBody>
          <a:bodyPr/>
          <a:lstStyle/>
          <a:p>
            <a:r>
              <a:rPr lang="en-US" dirty="0"/>
              <a:t>1 = Bifurcated infra-renal,2 = Bifurcated supra-renal fixation,3 = Aorto-uni-iliac, right,4 = Aorto-uni-iliac, left,5 = Bilateral aorto-iliac limbs, 6 = Aorto-aortic</a:t>
            </a:r>
          </a:p>
        </p:txBody>
      </p:sp>
    </p:spTree>
    <p:extLst>
      <p:ext uri="{BB962C8B-B14F-4D97-AF65-F5344CB8AC3E}">
        <p14:creationId xmlns:p14="http://schemas.microsoft.com/office/powerpoint/2010/main" val="190585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Graft Configurations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27" y="1998453"/>
            <a:ext cx="1271207" cy="19378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076" y="1867987"/>
            <a:ext cx="1304510" cy="2233748"/>
          </a:xfrm>
          <a:prstGeom prst="rect">
            <a:avLst/>
          </a:prstGeom>
        </p:spPr>
      </p:pic>
      <p:sp>
        <p:nvSpPr>
          <p:cNvPr id="4" name="TextBox 3"/>
          <p:cNvSpPr txBox="1"/>
          <p:nvPr/>
        </p:nvSpPr>
        <p:spPr>
          <a:xfrm>
            <a:off x="91440" y="1489166"/>
            <a:ext cx="2902077" cy="369332"/>
          </a:xfrm>
          <a:prstGeom prst="rect">
            <a:avLst/>
          </a:prstGeom>
          <a:noFill/>
        </p:spPr>
        <p:txBody>
          <a:bodyPr wrap="none" rtlCol="0">
            <a:spAutoFit/>
          </a:bodyPr>
          <a:lstStyle/>
          <a:p>
            <a:r>
              <a:rPr lang="en-US" dirty="0"/>
              <a:t>Bifurcated Infrarenal Fixation</a:t>
            </a:r>
          </a:p>
        </p:txBody>
      </p:sp>
      <p:sp>
        <p:nvSpPr>
          <p:cNvPr id="8" name="TextBox 7"/>
          <p:cNvSpPr txBox="1"/>
          <p:nvPr/>
        </p:nvSpPr>
        <p:spPr>
          <a:xfrm>
            <a:off x="3378924" y="1490472"/>
            <a:ext cx="3002810" cy="369332"/>
          </a:xfrm>
          <a:prstGeom prst="rect">
            <a:avLst/>
          </a:prstGeom>
          <a:noFill/>
        </p:spPr>
        <p:txBody>
          <a:bodyPr wrap="none" rtlCol="0">
            <a:spAutoFit/>
          </a:bodyPr>
          <a:lstStyle/>
          <a:p>
            <a:r>
              <a:rPr lang="en-US" dirty="0"/>
              <a:t>Bifurcated Suprarenal Fixation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022" y="4167052"/>
            <a:ext cx="1086075" cy="2014176"/>
          </a:xfrm>
          <a:prstGeom prst="rect">
            <a:avLst/>
          </a:prstGeom>
        </p:spPr>
      </p:pic>
      <p:sp>
        <p:nvSpPr>
          <p:cNvPr id="10" name="TextBox 9"/>
          <p:cNvSpPr txBox="1"/>
          <p:nvPr/>
        </p:nvSpPr>
        <p:spPr>
          <a:xfrm>
            <a:off x="2312125" y="3701143"/>
            <a:ext cx="1681229" cy="369332"/>
          </a:xfrm>
          <a:prstGeom prst="rect">
            <a:avLst/>
          </a:prstGeom>
          <a:noFill/>
        </p:spPr>
        <p:txBody>
          <a:bodyPr wrap="none" rtlCol="0">
            <a:spAutoFit/>
          </a:bodyPr>
          <a:lstStyle/>
          <a:p>
            <a:r>
              <a:rPr lang="en-US" dirty="0"/>
              <a:t>Aorto-uni R iliac</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6710" t="25664" r="20832"/>
          <a:stretch/>
        </p:blipFill>
        <p:spPr>
          <a:xfrm>
            <a:off x="5812971" y="4036424"/>
            <a:ext cx="1698172" cy="2270215"/>
          </a:xfrm>
          <a:prstGeom prst="rect">
            <a:avLst/>
          </a:prstGeom>
        </p:spPr>
      </p:pic>
      <p:sp>
        <p:nvSpPr>
          <p:cNvPr id="12" name="TextBox 11"/>
          <p:cNvSpPr txBox="1"/>
          <p:nvPr/>
        </p:nvSpPr>
        <p:spPr>
          <a:xfrm>
            <a:off x="5978433" y="3703320"/>
            <a:ext cx="1349408" cy="369332"/>
          </a:xfrm>
          <a:prstGeom prst="rect">
            <a:avLst/>
          </a:prstGeom>
          <a:noFill/>
        </p:spPr>
        <p:txBody>
          <a:bodyPr wrap="none" rtlCol="0">
            <a:spAutoFit/>
          </a:bodyPr>
          <a:lstStyle/>
          <a:p>
            <a:r>
              <a:rPr lang="en-US" dirty="0"/>
              <a:t>Aorto-Aortic</a:t>
            </a: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r="38186"/>
          <a:stretch/>
        </p:blipFill>
        <p:spPr>
          <a:xfrm>
            <a:off x="7008246" y="1795055"/>
            <a:ext cx="1613240" cy="1752600"/>
          </a:xfrm>
          <a:prstGeom prst="rect">
            <a:avLst/>
          </a:prstGeom>
        </p:spPr>
      </p:pic>
      <p:sp>
        <p:nvSpPr>
          <p:cNvPr id="14" name="TextBox 13"/>
          <p:cNvSpPr txBox="1"/>
          <p:nvPr/>
        </p:nvSpPr>
        <p:spPr>
          <a:xfrm>
            <a:off x="6535780" y="1490472"/>
            <a:ext cx="2528321" cy="369332"/>
          </a:xfrm>
          <a:prstGeom prst="rect">
            <a:avLst/>
          </a:prstGeom>
          <a:noFill/>
        </p:spPr>
        <p:txBody>
          <a:bodyPr wrap="none" rtlCol="0">
            <a:spAutoFit/>
          </a:bodyPr>
          <a:lstStyle/>
          <a:p>
            <a:r>
              <a:rPr lang="en-US" dirty="0"/>
              <a:t>Bilateral Aorto-iliac limbs</a:t>
            </a:r>
          </a:p>
        </p:txBody>
      </p:sp>
    </p:spTree>
    <p:extLst>
      <p:ext uri="{BB962C8B-B14F-4D97-AF65-F5344CB8AC3E}">
        <p14:creationId xmlns:p14="http://schemas.microsoft.com/office/powerpoint/2010/main" val="384743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Treatment of Iliac Aneurysm</a:t>
            </a:r>
          </a:p>
        </p:txBody>
      </p:sp>
      <p:sp>
        <p:nvSpPr>
          <p:cNvPr id="4" name="TextBox 3"/>
          <p:cNvSpPr txBox="1"/>
          <p:nvPr/>
        </p:nvSpPr>
        <p:spPr>
          <a:xfrm>
            <a:off x="535577" y="1436914"/>
            <a:ext cx="7921912" cy="923330"/>
          </a:xfrm>
          <a:prstGeom prst="rect">
            <a:avLst/>
          </a:prstGeom>
          <a:noFill/>
        </p:spPr>
        <p:txBody>
          <a:bodyPr wrap="none" rtlCol="0">
            <a:spAutoFit/>
          </a:bodyPr>
          <a:lstStyle/>
          <a:p>
            <a:pPr marL="285750" indent="-285750">
              <a:buClr>
                <a:srgbClr val="FF0000"/>
              </a:buClr>
              <a:buFont typeface="Arial" panose="020B0604020202020204" pitchFamily="34" charset="0"/>
              <a:buChar char="•"/>
            </a:pPr>
            <a:r>
              <a:rPr lang="en-US" dirty="0"/>
              <a:t>Does not capture isolated iliac aneurysm repair</a:t>
            </a:r>
          </a:p>
          <a:p>
            <a:pPr marL="285750" indent="-285750">
              <a:buClr>
                <a:srgbClr val="FF0000"/>
              </a:buClr>
              <a:buFont typeface="Arial" panose="020B0604020202020204" pitchFamily="34" charset="0"/>
              <a:buChar char="•"/>
            </a:pPr>
            <a:r>
              <a:rPr lang="en-US" dirty="0"/>
              <a:t>Does include iliac aneurysm repaired concurrently with infrarenal AAA</a:t>
            </a:r>
          </a:p>
          <a:p>
            <a:pPr>
              <a:buClr>
                <a:srgbClr val="FF0000"/>
              </a:buClr>
            </a:pPr>
            <a:r>
              <a:rPr lang="en-US" dirty="0"/>
              <a:t>- Coil embolization, plug occlusion, iliac branch endoprosthesis, hypogastric bypass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4588" b="49215"/>
          <a:stretch/>
        </p:blipFill>
        <p:spPr>
          <a:xfrm>
            <a:off x="2364378" y="2642571"/>
            <a:ext cx="1466152" cy="211230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652" r="49084" b="50366"/>
          <a:stretch/>
        </p:blipFill>
        <p:spPr>
          <a:xfrm>
            <a:off x="274320" y="2625153"/>
            <a:ext cx="1515292" cy="2064413"/>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930" t="51099" r="64127"/>
          <a:stretch/>
        </p:blipFill>
        <p:spPr>
          <a:xfrm>
            <a:off x="4663442" y="2769326"/>
            <a:ext cx="1554480" cy="2033934"/>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5873" t="49529" r="37185"/>
          <a:stretch/>
        </p:blipFill>
        <p:spPr>
          <a:xfrm>
            <a:off x="7184573" y="2690948"/>
            <a:ext cx="1554480" cy="2099248"/>
          </a:xfrm>
          <a:prstGeom prst="rect">
            <a:avLst/>
          </a:prstGeom>
        </p:spPr>
      </p:pic>
      <p:pic>
        <p:nvPicPr>
          <p:cNvPr id="12" name="Picture 11">
            <a:extLst>
              <a:ext uri="{FF2B5EF4-FFF2-40B4-BE49-F238E27FC236}">
                <a16:creationId xmlns:a16="http://schemas.microsoft.com/office/drawing/2014/main" id="{CDBD5961-D1B5-D142-916A-67B35CB5FA99}"/>
              </a:ext>
            </a:extLst>
          </p:cNvPr>
          <p:cNvPicPr>
            <a:picLocks noChangeAspect="1"/>
          </p:cNvPicPr>
          <p:nvPr/>
        </p:nvPicPr>
        <p:blipFill>
          <a:blip r:embed="rId3"/>
          <a:stretch>
            <a:fillRect/>
          </a:stretch>
        </p:blipFill>
        <p:spPr>
          <a:xfrm>
            <a:off x="2619273" y="5159828"/>
            <a:ext cx="1898372" cy="810416"/>
          </a:xfrm>
          <a:prstGeom prst="rect">
            <a:avLst/>
          </a:prstGeom>
        </p:spPr>
      </p:pic>
      <p:pic>
        <p:nvPicPr>
          <p:cNvPr id="13" name="Picture 12">
            <a:extLst>
              <a:ext uri="{FF2B5EF4-FFF2-40B4-BE49-F238E27FC236}">
                <a16:creationId xmlns:a16="http://schemas.microsoft.com/office/drawing/2014/main" id="{58B3F860-2A60-044C-9B55-A4333AF3BD70}"/>
              </a:ext>
            </a:extLst>
          </p:cNvPr>
          <p:cNvPicPr>
            <a:picLocks noChangeAspect="1"/>
          </p:cNvPicPr>
          <p:nvPr/>
        </p:nvPicPr>
        <p:blipFill rotWithShape="1">
          <a:blip r:embed="rId4"/>
          <a:srcRect l="16282" r="11352"/>
          <a:stretch/>
        </p:blipFill>
        <p:spPr>
          <a:xfrm>
            <a:off x="5499463" y="4997498"/>
            <a:ext cx="1045029" cy="1146104"/>
          </a:xfrm>
          <a:prstGeom prst="rect">
            <a:avLst/>
          </a:prstGeom>
        </p:spPr>
      </p:pic>
      <p:sp>
        <p:nvSpPr>
          <p:cNvPr id="14" name="TextBox 13"/>
          <p:cNvSpPr txBox="1"/>
          <p:nvPr/>
        </p:nvSpPr>
        <p:spPr>
          <a:xfrm>
            <a:off x="2717075" y="5956663"/>
            <a:ext cx="1807354" cy="369332"/>
          </a:xfrm>
          <a:prstGeom prst="rect">
            <a:avLst/>
          </a:prstGeom>
          <a:noFill/>
        </p:spPr>
        <p:txBody>
          <a:bodyPr wrap="none" rtlCol="0">
            <a:spAutoFit/>
          </a:bodyPr>
          <a:lstStyle/>
          <a:p>
            <a:r>
              <a:rPr lang="en-US" dirty="0"/>
              <a:t>Coil embolization</a:t>
            </a:r>
          </a:p>
        </p:txBody>
      </p:sp>
      <p:sp>
        <p:nvSpPr>
          <p:cNvPr id="15" name="TextBox 14"/>
          <p:cNvSpPr txBox="1"/>
          <p:nvPr/>
        </p:nvSpPr>
        <p:spPr>
          <a:xfrm>
            <a:off x="5299167" y="5952309"/>
            <a:ext cx="1422184" cy="369332"/>
          </a:xfrm>
          <a:prstGeom prst="rect">
            <a:avLst/>
          </a:prstGeom>
          <a:noFill/>
        </p:spPr>
        <p:txBody>
          <a:bodyPr wrap="none" rtlCol="0">
            <a:spAutoFit/>
          </a:bodyPr>
          <a:lstStyle/>
          <a:p>
            <a:r>
              <a:rPr lang="en-US" dirty="0"/>
              <a:t>Vascular Plug</a:t>
            </a:r>
          </a:p>
        </p:txBody>
      </p:sp>
      <p:sp>
        <p:nvSpPr>
          <p:cNvPr id="16" name="Rectangle 15"/>
          <p:cNvSpPr/>
          <p:nvPr/>
        </p:nvSpPr>
        <p:spPr>
          <a:xfrm>
            <a:off x="7406639" y="3082835"/>
            <a:ext cx="235132"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920341" y="3104607"/>
            <a:ext cx="235132"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673529" y="3039292"/>
            <a:ext cx="304801" cy="1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70410" y="3039293"/>
            <a:ext cx="235132"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503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EndoAnchors-Aptus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4" y="1459144"/>
            <a:ext cx="3540874" cy="265565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95" y="3918858"/>
            <a:ext cx="2466862" cy="19401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468" y="1841863"/>
            <a:ext cx="4968240" cy="3726180"/>
          </a:xfrm>
          <a:prstGeom prst="rect">
            <a:avLst/>
          </a:prstGeom>
        </p:spPr>
      </p:pic>
    </p:spTree>
    <p:extLst>
      <p:ext uri="{BB962C8B-B14F-4D97-AF65-F5344CB8AC3E}">
        <p14:creationId xmlns:p14="http://schemas.microsoft.com/office/powerpoint/2010/main" val="92091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B2E42-B364-44DB-94DD-AD77056BA704}"/>
              </a:ext>
            </a:extLst>
          </p:cNvPr>
          <p:cNvSpPr>
            <a:spLocks noGrp="1"/>
          </p:cNvSpPr>
          <p:nvPr>
            <p:ph idx="1"/>
          </p:nvPr>
        </p:nvSpPr>
        <p:spPr/>
        <p:txBody>
          <a:bodyPr>
            <a:normAutofit/>
          </a:bodyPr>
          <a:lstStyle/>
          <a:p>
            <a:r>
              <a:rPr lang="en-US" dirty="0"/>
              <a:t>Maximum angle between axis of suprarenal aorta and aneurysm neck, optimally measured with 3-D CT imaging software</a:t>
            </a:r>
          </a:p>
        </p:txBody>
      </p:sp>
      <p:sp>
        <p:nvSpPr>
          <p:cNvPr id="3" name="Title 2">
            <a:extLst>
              <a:ext uri="{FF2B5EF4-FFF2-40B4-BE49-F238E27FC236}">
                <a16:creationId xmlns:a16="http://schemas.microsoft.com/office/drawing/2014/main" id="{D0286E2C-8191-448E-87FC-AC5B53ABBA56}"/>
              </a:ext>
            </a:extLst>
          </p:cNvPr>
          <p:cNvSpPr>
            <a:spLocks noGrp="1"/>
          </p:cNvSpPr>
          <p:nvPr>
            <p:ph type="title"/>
          </p:nvPr>
        </p:nvSpPr>
        <p:spPr/>
        <p:txBody>
          <a:bodyPr/>
          <a:lstStyle/>
          <a:p>
            <a:r>
              <a:rPr lang="en-US" dirty="0"/>
              <a:t>Aortic Neck Angle</a:t>
            </a:r>
          </a:p>
        </p:txBody>
      </p:sp>
      <p:pic>
        <p:nvPicPr>
          <p:cNvPr id="4" name="Picture 3">
            <a:extLst>
              <a:ext uri="{FF2B5EF4-FFF2-40B4-BE49-F238E27FC236}">
                <a16:creationId xmlns:a16="http://schemas.microsoft.com/office/drawing/2014/main" id="{757F3370-2A47-4721-9BEC-34AC9C51F7E3}"/>
              </a:ext>
            </a:extLst>
          </p:cNvPr>
          <p:cNvPicPr>
            <a:picLocks noChangeAspect="1"/>
          </p:cNvPicPr>
          <p:nvPr/>
        </p:nvPicPr>
        <p:blipFill>
          <a:blip r:embed="rId2"/>
          <a:stretch>
            <a:fillRect/>
          </a:stretch>
        </p:blipFill>
        <p:spPr>
          <a:xfrm>
            <a:off x="849086" y="2998477"/>
            <a:ext cx="3662606" cy="28992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620" y="2991393"/>
            <a:ext cx="2622481" cy="3105203"/>
          </a:xfrm>
          <a:prstGeom prst="rect">
            <a:avLst/>
          </a:prstGeom>
        </p:spPr>
      </p:pic>
    </p:spTree>
    <p:extLst>
      <p:ext uri="{BB962C8B-B14F-4D97-AF65-F5344CB8AC3E}">
        <p14:creationId xmlns:p14="http://schemas.microsoft.com/office/powerpoint/2010/main" val="53884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86E2C-8191-448E-87FC-AC5B53ABBA56}"/>
              </a:ext>
            </a:extLst>
          </p:cNvPr>
          <p:cNvSpPr>
            <a:spLocks noGrp="1"/>
          </p:cNvSpPr>
          <p:nvPr>
            <p:ph type="title"/>
          </p:nvPr>
        </p:nvSpPr>
        <p:spPr/>
        <p:txBody>
          <a:bodyPr>
            <a:normAutofit fontScale="90000"/>
          </a:bodyPr>
          <a:lstStyle/>
          <a:p>
            <a:r>
              <a:rPr lang="en-US" dirty="0"/>
              <a:t>Aortic Neck Length and Diameter</a:t>
            </a:r>
          </a:p>
        </p:txBody>
      </p:sp>
      <p:sp>
        <p:nvSpPr>
          <p:cNvPr id="5" name="Content Placeholder 4"/>
          <p:cNvSpPr>
            <a:spLocks noGrp="1"/>
          </p:cNvSpPr>
          <p:nvPr>
            <p:ph idx="1"/>
          </p:nvPr>
        </p:nvSpPr>
        <p:spPr>
          <a:xfrm>
            <a:off x="427594" y="1642294"/>
            <a:ext cx="4836737" cy="4392746"/>
          </a:xfrm>
        </p:spPr>
        <p:txBody>
          <a:bodyPr>
            <a:normAutofit fontScale="92500" lnSpcReduction="20000"/>
          </a:bodyPr>
          <a:lstStyle/>
          <a:p>
            <a:r>
              <a:rPr lang="en-US" dirty="0"/>
              <a:t>Missing in 40% of cases</a:t>
            </a:r>
          </a:p>
          <a:p>
            <a:r>
              <a:rPr lang="en-US" dirty="0"/>
              <a:t>Neck Length (mm) =Defined by a 10% change in diameter relative to the diameter adjacent to the lowest renal artery</a:t>
            </a:r>
          </a:p>
          <a:p>
            <a:r>
              <a:rPr lang="en-US" dirty="0"/>
              <a:t>Largest outer to outer diameter (mm) within the proximal landing zone (within the measured neck length)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665" y="1611333"/>
            <a:ext cx="2877561" cy="4340728"/>
          </a:xfrm>
          <a:prstGeom prst="rect">
            <a:avLst/>
          </a:prstGeom>
        </p:spPr>
      </p:pic>
    </p:spTree>
    <p:extLst>
      <p:ext uri="{BB962C8B-B14F-4D97-AF65-F5344CB8AC3E}">
        <p14:creationId xmlns:p14="http://schemas.microsoft.com/office/powerpoint/2010/main" val="29769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86E2C-8191-448E-87FC-AC5B53ABBA56}"/>
              </a:ext>
            </a:extLst>
          </p:cNvPr>
          <p:cNvSpPr>
            <a:spLocks noGrp="1"/>
          </p:cNvSpPr>
          <p:nvPr>
            <p:ph type="title"/>
          </p:nvPr>
        </p:nvSpPr>
        <p:spPr/>
        <p:txBody>
          <a:bodyPr>
            <a:normAutofit/>
          </a:bodyPr>
          <a:lstStyle/>
          <a:p>
            <a:r>
              <a:rPr lang="en-US" dirty="0"/>
              <a:t>Max AAA Diameter</a:t>
            </a:r>
          </a:p>
        </p:txBody>
      </p:sp>
      <p:sp>
        <p:nvSpPr>
          <p:cNvPr id="5" name="Content Placeholder 4"/>
          <p:cNvSpPr>
            <a:spLocks noGrp="1"/>
          </p:cNvSpPr>
          <p:nvPr>
            <p:ph idx="1"/>
          </p:nvPr>
        </p:nvSpPr>
        <p:spPr>
          <a:xfrm>
            <a:off x="153275" y="1707608"/>
            <a:ext cx="4092153" cy="4089400"/>
          </a:xfrm>
        </p:spPr>
        <p:txBody>
          <a:bodyPr>
            <a:normAutofit fontScale="92500"/>
          </a:bodyPr>
          <a:lstStyle/>
          <a:p>
            <a:r>
              <a:rPr lang="en-US" dirty="0"/>
              <a:t>Missing in 40% of cases</a:t>
            </a:r>
          </a:p>
          <a:p>
            <a:r>
              <a:rPr lang="en-US" dirty="0"/>
              <a:t>Largest outer to outer diameter of the AAA</a:t>
            </a:r>
          </a:p>
          <a:p>
            <a:r>
              <a:rPr lang="en-US" dirty="0"/>
              <a:t>Can use CTA, US, MRI</a:t>
            </a:r>
          </a:p>
          <a:p>
            <a:pPr marL="0" indent="0">
              <a:buNone/>
            </a:pPr>
            <a:r>
              <a:rPr lang="en-US" dirty="0"/>
              <a:t>or 3D reconstruction*</a:t>
            </a:r>
          </a:p>
          <a:p>
            <a:r>
              <a:rPr lang="en-US" dirty="0"/>
              <a:t>Unit = millimeter (mm)</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1396"/>
          <a:stretch/>
        </p:blipFill>
        <p:spPr>
          <a:xfrm>
            <a:off x="4516058" y="1627494"/>
            <a:ext cx="4165487" cy="3950346"/>
          </a:xfrm>
          <a:prstGeom prst="rect">
            <a:avLst/>
          </a:prstGeom>
        </p:spPr>
      </p:pic>
      <p:cxnSp>
        <p:nvCxnSpPr>
          <p:cNvPr id="6" name="Straight Arrow Connector 5"/>
          <p:cNvCxnSpPr/>
          <p:nvPr/>
        </p:nvCxnSpPr>
        <p:spPr>
          <a:xfrm flipH="1">
            <a:off x="6675120" y="2834640"/>
            <a:ext cx="548640" cy="1136469"/>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45383" y="2586446"/>
            <a:ext cx="787395" cy="369332"/>
          </a:xfrm>
          <a:prstGeom prst="rect">
            <a:avLst/>
          </a:prstGeom>
          <a:noFill/>
        </p:spPr>
        <p:txBody>
          <a:bodyPr wrap="none" rtlCol="0">
            <a:spAutoFit/>
          </a:bodyPr>
          <a:lstStyle/>
          <a:p>
            <a:r>
              <a:rPr lang="en-US" b="1" dirty="0">
                <a:solidFill>
                  <a:srgbClr val="FFFF00"/>
                </a:solidFill>
              </a:rPr>
              <a:t>65mm</a:t>
            </a:r>
          </a:p>
        </p:txBody>
      </p:sp>
    </p:spTree>
    <p:extLst>
      <p:ext uri="{BB962C8B-B14F-4D97-AF65-F5344CB8AC3E}">
        <p14:creationId xmlns:p14="http://schemas.microsoft.com/office/powerpoint/2010/main" val="127394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010D2-2477-48AF-92A3-52976408553F}"/>
              </a:ext>
            </a:extLst>
          </p:cNvPr>
          <p:cNvSpPr>
            <a:spLocks noGrp="1"/>
          </p:cNvSpPr>
          <p:nvPr>
            <p:ph type="title"/>
          </p:nvPr>
        </p:nvSpPr>
        <p:spPr/>
        <p:txBody>
          <a:bodyPr/>
          <a:lstStyle/>
          <a:p>
            <a:r>
              <a:rPr lang="en-US" dirty="0"/>
              <a:t>Case Abstraction:</a:t>
            </a:r>
          </a:p>
        </p:txBody>
      </p:sp>
      <p:sp>
        <p:nvSpPr>
          <p:cNvPr id="4" name="Content Placeholder 3"/>
          <p:cNvSpPr>
            <a:spLocks noGrp="1"/>
          </p:cNvSpPr>
          <p:nvPr>
            <p:ph idx="1"/>
          </p:nvPr>
        </p:nvSpPr>
        <p:spPr/>
        <p:txBody>
          <a:bodyPr/>
          <a:lstStyle/>
          <a:p>
            <a:r>
              <a:rPr lang="en-US" dirty="0">
                <a:hlinkClick r:id="rId2"/>
              </a:rPr>
              <a:t>https://pathways-demo.m2s.com</a:t>
            </a:r>
            <a:endParaRPr lang="en-US" dirty="0"/>
          </a:p>
          <a:p>
            <a:pPr marL="0" indent="0">
              <a:buNone/>
            </a:pPr>
            <a:endParaRPr lang="en-US" dirty="0"/>
          </a:p>
          <a:p>
            <a:pPr lvl="1"/>
            <a:r>
              <a:rPr lang="en-US" dirty="0"/>
              <a:t>USER: VAM2019</a:t>
            </a:r>
          </a:p>
          <a:p>
            <a:pPr lvl="1"/>
            <a:r>
              <a:rPr lang="en-US" dirty="0"/>
              <a:t>Password: #1registry</a:t>
            </a:r>
          </a:p>
          <a:p>
            <a:pPr lvl="1"/>
            <a:r>
              <a:rPr lang="en-US"/>
              <a:t>Patient Last Name:  EVAR </a:t>
            </a:r>
            <a:endParaRPr lang="en-US" dirty="0"/>
          </a:p>
        </p:txBody>
      </p:sp>
    </p:spTree>
    <p:extLst>
      <p:ext uri="{BB962C8B-B14F-4D97-AF65-F5344CB8AC3E}">
        <p14:creationId xmlns:p14="http://schemas.microsoft.com/office/powerpoint/2010/main" val="122075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9B13AD-344A-4B95-A6DC-644D0131160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5516" y="1498600"/>
            <a:ext cx="4082867" cy="4089400"/>
          </a:xfrm>
        </p:spPr>
      </p:pic>
      <p:sp>
        <p:nvSpPr>
          <p:cNvPr id="3" name="Title 2">
            <a:extLst>
              <a:ext uri="{FF2B5EF4-FFF2-40B4-BE49-F238E27FC236}">
                <a16:creationId xmlns:a16="http://schemas.microsoft.com/office/drawing/2014/main" id="{F7F47267-DDF5-4EC7-9BDA-1666276847F6}"/>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182690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9F3A6-B21F-4F1D-8F1E-C9200B989D8F}"/>
              </a:ext>
            </a:extLst>
          </p:cNvPr>
          <p:cNvSpPr>
            <a:spLocks noGrp="1"/>
          </p:cNvSpPr>
          <p:nvPr>
            <p:ph idx="1"/>
          </p:nvPr>
        </p:nvSpPr>
        <p:spPr/>
        <p:txBody>
          <a:bodyPr/>
          <a:lstStyle/>
          <a:p>
            <a:pPr marL="0" indent="0">
              <a:buNone/>
            </a:pPr>
            <a:r>
              <a:rPr lang="en-US" dirty="0"/>
              <a:t>I.    Overview of Inclusion/Exclusion Criteria</a:t>
            </a:r>
          </a:p>
          <a:p>
            <a:pPr marL="0" indent="0">
              <a:buNone/>
            </a:pPr>
            <a:r>
              <a:rPr lang="en-US" dirty="0"/>
              <a:t>II.   A &amp; P Overview</a:t>
            </a:r>
          </a:p>
          <a:p>
            <a:pPr marL="0" indent="0">
              <a:buNone/>
            </a:pPr>
            <a:r>
              <a:rPr lang="en-US" dirty="0"/>
              <a:t>III.  Pertinent Device and Variable Overview</a:t>
            </a:r>
          </a:p>
          <a:p>
            <a:pPr marL="0" indent="0">
              <a:buNone/>
            </a:pPr>
            <a:r>
              <a:rPr lang="en-US" dirty="0"/>
              <a:t>IV.  Live abstraction </a:t>
            </a:r>
          </a:p>
        </p:txBody>
      </p:sp>
      <p:sp>
        <p:nvSpPr>
          <p:cNvPr id="3" name="Title 2">
            <a:extLst>
              <a:ext uri="{FF2B5EF4-FFF2-40B4-BE49-F238E27FC236}">
                <a16:creationId xmlns:a16="http://schemas.microsoft.com/office/drawing/2014/main" id="{987C59E9-9393-457C-9062-0F5518260FE7}"/>
              </a:ext>
            </a:extLst>
          </p:cNvPr>
          <p:cNvSpPr>
            <a:spLocks noGrp="1"/>
          </p:cNvSpPr>
          <p:nvPr>
            <p:ph type="title"/>
          </p:nvPr>
        </p:nvSpPr>
        <p:spPr/>
        <p:txBody>
          <a:bodyPr/>
          <a:lstStyle/>
          <a:p>
            <a:r>
              <a:rPr lang="en-US" dirty="0"/>
              <a:t>Agenda </a:t>
            </a:r>
          </a:p>
        </p:txBody>
      </p:sp>
    </p:spTree>
    <p:extLst>
      <p:ext uri="{BB962C8B-B14F-4D97-AF65-F5344CB8AC3E}">
        <p14:creationId xmlns:p14="http://schemas.microsoft.com/office/powerpoint/2010/main" val="248620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EVAR Annual Case Volumes</a:t>
            </a:r>
          </a:p>
        </p:txBody>
      </p:sp>
      <p:pic>
        <p:nvPicPr>
          <p:cNvPr id="4" name="Picture 3"/>
          <p:cNvPicPr/>
          <p:nvPr/>
        </p:nvPicPr>
        <p:blipFill rotWithShape="1">
          <a:blip r:embed="rId2"/>
          <a:srcRect l="3050" t="14602" r="4545" b="4616"/>
          <a:stretch/>
        </p:blipFill>
        <p:spPr>
          <a:xfrm>
            <a:off x="1436915" y="2011679"/>
            <a:ext cx="6374674" cy="3657600"/>
          </a:xfrm>
          <a:prstGeom prst="rect">
            <a:avLst/>
          </a:prstGeom>
        </p:spPr>
      </p:pic>
      <p:sp>
        <p:nvSpPr>
          <p:cNvPr id="5" name="TextBox 4"/>
          <p:cNvSpPr txBox="1"/>
          <p:nvPr/>
        </p:nvSpPr>
        <p:spPr>
          <a:xfrm>
            <a:off x="1449979" y="1476102"/>
            <a:ext cx="6339108" cy="369332"/>
          </a:xfrm>
          <a:prstGeom prst="rect">
            <a:avLst/>
          </a:prstGeom>
          <a:noFill/>
        </p:spPr>
        <p:txBody>
          <a:bodyPr wrap="none" rtlCol="0">
            <a:spAutoFit/>
          </a:bodyPr>
          <a:lstStyle/>
          <a:p>
            <a:pPr marL="285750" indent="-285750">
              <a:buFont typeface="Arial" panose="020B0604020202020204" pitchFamily="34" charset="0"/>
              <a:buChar char="•"/>
            </a:pPr>
            <a:r>
              <a:rPr lang="en-US" dirty="0"/>
              <a:t>Over 300 centers and 1600 physicians contribute data per year</a:t>
            </a:r>
          </a:p>
        </p:txBody>
      </p:sp>
    </p:spTree>
    <p:extLst>
      <p:ext uri="{BB962C8B-B14F-4D97-AF65-F5344CB8AC3E}">
        <p14:creationId xmlns:p14="http://schemas.microsoft.com/office/powerpoint/2010/main" val="295364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06C00F-5CF5-4F22-807B-005C9507C413}"/>
              </a:ext>
            </a:extLst>
          </p:cNvPr>
          <p:cNvSpPr>
            <a:spLocks noGrp="1"/>
          </p:cNvSpPr>
          <p:nvPr>
            <p:ph idx="1"/>
          </p:nvPr>
        </p:nvSpPr>
        <p:spPr>
          <a:xfrm>
            <a:off x="675789" y="1291632"/>
            <a:ext cx="8262462" cy="5111923"/>
          </a:xfrm>
        </p:spPr>
        <p:txBody>
          <a:bodyPr>
            <a:normAutofit fontScale="55000" lnSpcReduction="20000"/>
          </a:bodyPr>
          <a:lstStyle/>
          <a:p>
            <a:pPr marL="0" indent="0">
              <a:buNone/>
            </a:pPr>
            <a:r>
              <a:rPr lang="en-US" b="1" u="sng" dirty="0"/>
              <a:t>Inclusion: </a:t>
            </a:r>
          </a:p>
          <a:p>
            <a:pPr marL="0" indent="0">
              <a:buNone/>
            </a:pPr>
            <a:r>
              <a:rPr lang="en-US" dirty="0"/>
              <a:t>Primary endovascular repair of degenerative infrarenal aortic aneurysms that may include iliac aneurysms. Uncovered stent grafts (suprarenal fixation devices) extending above the renal arteries are included. This includes failed endovascular AAA repairs that convert to open AAA repair during the index procedure.</a:t>
            </a:r>
          </a:p>
          <a:p>
            <a:pPr marL="0" indent="0">
              <a:buNone/>
            </a:pPr>
            <a:endParaRPr lang="en-US" dirty="0"/>
          </a:p>
          <a:p>
            <a:pPr marL="0" indent="0">
              <a:buNone/>
            </a:pPr>
            <a:r>
              <a:rPr lang="en-US" b="1" u="sng" dirty="0"/>
              <a:t>Exclusions:</a:t>
            </a:r>
          </a:p>
          <a:p>
            <a:pPr marL="857250" lvl="1" indent="-457200">
              <a:buFont typeface="Arial" panose="020B0604020202020204" pitchFamily="34" charset="0"/>
              <a:buChar char="•"/>
            </a:pPr>
            <a:r>
              <a:rPr lang="en-US" sz="3300" dirty="0"/>
              <a:t>Revision of previous endografts (which is captured on the follow-up form for that procedure).</a:t>
            </a:r>
          </a:p>
          <a:p>
            <a:pPr marL="857250" lvl="1" indent="-457200">
              <a:buFont typeface="Arial" panose="020B0604020202020204" pitchFamily="34" charset="0"/>
              <a:buChar char="•"/>
            </a:pPr>
            <a:r>
              <a:rPr lang="en-US" sz="3300" dirty="0"/>
              <a:t>Supra-renal covered stent grafts with renal fenestrations or branches (which are entered under TEVAR/Complex EVAR).</a:t>
            </a:r>
          </a:p>
          <a:p>
            <a:pPr marL="857250" lvl="1" indent="-457200">
              <a:buFont typeface="Arial" panose="020B0604020202020204" pitchFamily="34" charset="0"/>
              <a:buChar char="•"/>
            </a:pPr>
            <a:r>
              <a:rPr lang="en-US" sz="3300" dirty="0"/>
              <a:t>Isolated iliac aneurysms.</a:t>
            </a:r>
          </a:p>
          <a:p>
            <a:pPr marL="857250" lvl="1" indent="-457200">
              <a:buFont typeface="Arial" panose="020B0604020202020204" pitchFamily="34" charset="0"/>
              <a:buChar char="•"/>
            </a:pPr>
            <a:r>
              <a:rPr lang="en-US" sz="3300" dirty="0"/>
              <a:t>Operations done for infected aneurysms.</a:t>
            </a:r>
          </a:p>
          <a:p>
            <a:pPr marL="857250" lvl="1" indent="-457200">
              <a:buFont typeface="Arial" panose="020B0604020202020204" pitchFamily="34" charset="0"/>
              <a:buChar char="•"/>
            </a:pPr>
            <a:r>
              <a:rPr lang="en-US" sz="3300" dirty="0"/>
              <a:t>Operations done for anastomotic aneurysm (Pseudoaneurysm)</a:t>
            </a:r>
          </a:p>
          <a:p>
            <a:pPr marL="857250" lvl="1" indent="-457200">
              <a:buFont typeface="Arial" panose="020B0604020202020204" pitchFamily="34" charset="0"/>
              <a:buChar char="•"/>
            </a:pPr>
            <a:r>
              <a:rPr lang="en-US" sz="3300" dirty="0"/>
              <a:t>EVAR performed for non-aneurysmal infrarenal pathology, such as isolated dissection or</a:t>
            </a:r>
          </a:p>
          <a:p>
            <a:pPr marL="857250" lvl="1" indent="-457200">
              <a:buFont typeface="Arial" panose="020B0604020202020204" pitchFamily="34" charset="0"/>
              <a:buChar char="•"/>
            </a:pPr>
            <a:r>
              <a:rPr lang="en-US" sz="3300" dirty="0"/>
              <a:t>Atherosclerotic occlusive disease (the latter is captured under PVI, the former is not captured in the VQI registry).</a:t>
            </a:r>
          </a:p>
          <a:p>
            <a:pPr marL="857250" lvl="1" indent="-457200">
              <a:buFont typeface="Arial" panose="020B0604020202020204" pitchFamily="34" charset="0"/>
              <a:buChar char="•"/>
            </a:pPr>
            <a:r>
              <a:rPr lang="en-US" sz="3300" dirty="0"/>
              <a:t>Repair done for trauma</a:t>
            </a:r>
          </a:p>
        </p:txBody>
      </p:sp>
      <p:sp>
        <p:nvSpPr>
          <p:cNvPr id="3" name="Title 2">
            <a:extLst>
              <a:ext uri="{FF2B5EF4-FFF2-40B4-BE49-F238E27FC236}">
                <a16:creationId xmlns:a16="http://schemas.microsoft.com/office/drawing/2014/main" id="{A3E3F7DE-D650-49C2-9948-3257047EFD3E}"/>
              </a:ext>
            </a:extLst>
          </p:cNvPr>
          <p:cNvSpPr>
            <a:spLocks noGrp="1"/>
          </p:cNvSpPr>
          <p:nvPr>
            <p:ph type="title"/>
          </p:nvPr>
        </p:nvSpPr>
        <p:spPr/>
        <p:txBody>
          <a:bodyPr/>
          <a:lstStyle/>
          <a:p>
            <a:r>
              <a:rPr lang="en-US" dirty="0"/>
              <a:t>Inclusion/Exclusion Criteria</a:t>
            </a:r>
          </a:p>
        </p:txBody>
      </p:sp>
    </p:spTree>
    <p:extLst>
      <p:ext uri="{BB962C8B-B14F-4D97-AF65-F5344CB8AC3E}">
        <p14:creationId xmlns:p14="http://schemas.microsoft.com/office/powerpoint/2010/main" val="161538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70AB7-8750-4C43-8C77-419E69163235}"/>
              </a:ext>
            </a:extLst>
          </p:cNvPr>
          <p:cNvSpPr>
            <a:spLocks noGrp="1"/>
          </p:cNvSpPr>
          <p:nvPr>
            <p:ph type="title"/>
          </p:nvPr>
        </p:nvSpPr>
        <p:spPr>
          <a:xfrm>
            <a:off x="0" y="190500"/>
            <a:ext cx="6732377" cy="812800"/>
          </a:xfrm>
        </p:spPr>
        <p:txBody>
          <a:bodyPr>
            <a:normAutofit fontScale="90000"/>
          </a:bodyPr>
          <a:lstStyle/>
          <a:p>
            <a:r>
              <a:rPr lang="en-US" dirty="0"/>
              <a:t>Infrarenal Abdominal Aortic Aneurysm (AAA)</a:t>
            </a:r>
          </a:p>
        </p:txBody>
      </p:sp>
      <p:pic>
        <p:nvPicPr>
          <p:cNvPr id="2" name="Picture 1">
            <a:extLst>
              <a:ext uri="{FF2B5EF4-FFF2-40B4-BE49-F238E27FC236}">
                <a16:creationId xmlns:a16="http://schemas.microsoft.com/office/drawing/2014/main" id="{40B00758-18B2-C745-9C00-E363DC4D1323}"/>
              </a:ext>
            </a:extLst>
          </p:cNvPr>
          <p:cNvPicPr>
            <a:picLocks noChangeAspect="1"/>
          </p:cNvPicPr>
          <p:nvPr/>
        </p:nvPicPr>
        <p:blipFill>
          <a:blip r:embed="rId2"/>
          <a:stretch>
            <a:fillRect/>
          </a:stretch>
        </p:blipFill>
        <p:spPr>
          <a:xfrm>
            <a:off x="224621" y="1687548"/>
            <a:ext cx="8955892" cy="4099398"/>
          </a:xfrm>
          <a:prstGeom prst="rect">
            <a:avLst/>
          </a:prstGeom>
        </p:spPr>
      </p:pic>
    </p:spTree>
    <p:extLst>
      <p:ext uri="{BB962C8B-B14F-4D97-AF65-F5344CB8AC3E}">
        <p14:creationId xmlns:p14="http://schemas.microsoft.com/office/powerpoint/2010/main" val="421282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70AB7-8750-4C43-8C77-419E69163235}"/>
              </a:ext>
            </a:extLst>
          </p:cNvPr>
          <p:cNvSpPr>
            <a:spLocks noGrp="1"/>
          </p:cNvSpPr>
          <p:nvPr>
            <p:ph type="title"/>
          </p:nvPr>
        </p:nvSpPr>
        <p:spPr/>
        <p:txBody>
          <a:bodyPr/>
          <a:lstStyle/>
          <a:p>
            <a:r>
              <a:rPr lang="en-US" dirty="0"/>
              <a:t>Endovascular AAA Repair</a:t>
            </a:r>
          </a:p>
        </p:txBody>
      </p:sp>
      <p:pic>
        <p:nvPicPr>
          <p:cNvPr id="2" name="Picture 1">
            <a:extLst>
              <a:ext uri="{FF2B5EF4-FFF2-40B4-BE49-F238E27FC236}">
                <a16:creationId xmlns:a16="http://schemas.microsoft.com/office/drawing/2014/main" id="{40B00758-18B2-C745-9C00-E363DC4D1323}"/>
              </a:ext>
            </a:extLst>
          </p:cNvPr>
          <p:cNvPicPr>
            <a:picLocks noChangeAspect="1"/>
          </p:cNvPicPr>
          <p:nvPr/>
        </p:nvPicPr>
        <p:blipFill rotWithShape="1">
          <a:blip r:embed="rId2"/>
          <a:srcRect l="40321" r="11148"/>
          <a:stretch/>
        </p:blipFill>
        <p:spPr>
          <a:xfrm>
            <a:off x="249382" y="1533169"/>
            <a:ext cx="4346370" cy="40993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376" y="2110651"/>
            <a:ext cx="3811166" cy="3233243"/>
          </a:xfrm>
          <a:prstGeom prst="rect">
            <a:avLst/>
          </a:prstGeom>
        </p:spPr>
      </p:pic>
    </p:spTree>
    <p:extLst>
      <p:ext uri="{BB962C8B-B14F-4D97-AF65-F5344CB8AC3E}">
        <p14:creationId xmlns:p14="http://schemas.microsoft.com/office/powerpoint/2010/main" val="280369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638A9-0C8E-4BC6-B1FF-117335D82139}"/>
              </a:ext>
            </a:extLst>
          </p:cNvPr>
          <p:cNvSpPr>
            <a:spLocks noGrp="1"/>
          </p:cNvSpPr>
          <p:nvPr>
            <p:ph type="title"/>
          </p:nvPr>
        </p:nvSpPr>
        <p:spPr/>
        <p:txBody>
          <a:bodyPr/>
          <a:lstStyle/>
          <a:p>
            <a:r>
              <a:rPr lang="en-US" dirty="0"/>
              <a:t>Anatomic Considerations</a:t>
            </a:r>
          </a:p>
        </p:txBody>
      </p:sp>
      <p:pic>
        <p:nvPicPr>
          <p:cNvPr id="6" name="Picture 5">
            <a:extLst>
              <a:ext uri="{FF2B5EF4-FFF2-40B4-BE49-F238E27FC236}">
                <a16:creationId xmlns:a16="http://schemas.microsoft.com/office/drawing/2014/main" id="{FBD32243-CEBF-E946-93C1-4C1B42290CCB}"/>
              </a:ext>
            </a:extLst>
          </p:cNvPr>
          <p:cNvPicPr>
            <a:picLocks noChangeAspect="1"/>
          </p:cNvPicPr>
          <p:nvPr/>
        </p:nvPicPr>
        <p:blipFill>
          <a:blip r:embed="rId2"/>
          <a:stretch>
            <a:fillRect/>
          </a:stretch>
        </p:blipFill>
        <p:spPr>
          <a:xfrm>
            <a:off x="3644856" y="2351314"/>
            <a:ext cx="5535657" cy="2684960"/>
          </a:xfrm>
          <a:prstGeom prst="rect">
            <a:avLst/>
          </a:prstGeom>
        </p:spPr>
      </p:pic>
      <p:pic>
        <p:nvPicPr>
          <p:cNvPr id="7" name="Picture 6">
            <a:extLst>
              <a:ext uri="{FF2B5EF4-FFF2-40B4-BE49-F238E27FC236}">
                <a16:creationId xmlns:a16="http://schemas.microsoft.com/office/drawing/2014/main" id="{40B00758-18B2-C745-9C00-E363DC4D1323}"/>
              </a:ext>
            </a:extLst>
          </p:cNvPr>
          <p:cNvPicPr>
            <a:picLocks noChangeAspect="1"/>
          </p:cNvPicPr>
          <p:nvPr/>
        </p:nvPicPr>
        <p:blipFill rotWithShape="1">
          <a:blip r:embed="rId3"/>
          <a:srcRect l="40454" r="12739"/>
          <a:stretch/>
        </p:blipFill>
        <p:spPr>
          <a:xfrm>
            <a:off x="254732" y="2066307"/>
            <a:ext cx="3355365" cy="3281252"/>
          </a:xfrm>
          <a:prstGeom prst="rect">
            <a:avLst/>
          </a:prstGeom>
        </p:spPr>
      </p:pic>
      <p:cxnSp>
        <p:nvCxnSpPr>
          <p:cNvPr id="9" name="Straight Connector 8"/>
          <p:cNvCxnSpPr/>
          <p:nvPr/>
        </p:nvCxnSpPr>
        <p:spPr>
          <a:xfrm>
            <a:off x="3990109" y="2280062"/>
            <a:ext cx="4754880" cy="265176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64379" y="2325584"/>
            <a:ext cx="4754880" cy="2651760"/>
          </a:xfrm>
          <a:prstGeom prst="line">
            <a:avLst/>
          </a:prstGeom>
          <a:ln w="50800">
            <a:solidFill>
              <a:srgbClr val="FF0000"/>
            </a:solidFill>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1789613" y="600890"/>
            <a:ext cx="237505" cy="2612572"/>
          </a:xfrm>
          <a:prstGeom prst="rightBrace">
            <a:avLst>
              <a:gd name="adj1" fmla="val 0"/>
              <a:gd name="adj2" fmla="val 50000"/>
            </a:avLst>
          </a:prstGeom>
          <a:ln w="381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1619794" y="1267097"/>
            <a:ext cx="638508" cy="461665"/>
          </a:xfrm>
          <a:prstGeom prst="rect">
            <a:avLst/>
          </a:prstGeom>
          <a:noFill/>
        </p:spPr>
        <p:txBody>
          <a:bodyPr wrap="none" rtlCol="0">
            <a:spAutoFit/>
          </a:bodyPr>
          <a:lstStyle/>
          <a:p>
            <a:r>
              <a:rPr lang="en-US" sz="2400" b="1" dirty="0"/>
              <a:t>YES</a:t>
            </a:r>
          </a:p>
        </p:txBody>
      </p:sp>
      <p:sp>
        <p:nvSpPr>
          <p:cNvPr id="13" name="TextBox 12"/>
          <p:cNvSpPr txBox="1"/>
          <p:nvPr/>
        </p:nvSpPr>
        <p:spPr>
          <a:xfrm>
            <a:off x="6226629" y="1301931"/>
            <a:ext cx="595035" cy="461665"/>
          </a:xfrm>
          <a:prstGeom prst="rect">
            <a:avLst/>
          </a:prstGeom>
          <a:noFill/>
        </p:spPr>
        <p:txBody>
          <a:bodyPr wrap="none" rtlCol="0">
            <a:spAutoFit/>
          </a:bodyPr>
          <a:lstStyle/>
          <a:p>
            <a:r>
              <a:rPr lang="en-US" sz="2400" b="1" dirty="0"/>
              <a:t>NO</a:t>
            </a:r>
          </a:p>
        </p:txBody>
      </p:sp>
      <p:sp>
        <p:nvSpPr>
          <p:cNvPr id="14" name="Right Brace 13"/>
          <p:cNvSpPr/>
          <p:nvPr/>
        </p:nvSpPr>
        <p:spPr>
          <a:xfrm>
            <a:off x="6396446" y="287380"/>
            <a:ext cx="265610" cy="3209107"/>
          </a:xfrm>
          <a:prstGeom prst="rightBrace">
            <a:avLst>
              <a:gd name="adj1" fmla="val 0"/>
              <a:gd name="adj2" fmla="val 50000"/>
            </a:avLst>
          </a:prstGeom>
          <a:ln w="381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815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70AB7-8750-4C43-8C77-419E69163235}"/>
              </a:ext>
            </a:extLst>
          </p:cNvPr>
          <p:cNvSpPr>
            <a:spLocks noGrp="1"/>
          </p:cNvSpPr>
          <p:nvPr>
            <p:ph type="title"/>
          </p:nvPr>
        </p:nvSpPr>
        <p:spPr/>
        <p:txBody>
          <a:bodyPr/>
          <a:lstStyle/>
          <a:p>
            <a:r>
              <a:rPr lang="en-US" dirty="0"/>
              <a:t>Ideal EVAR Anatomy</a:t>
            </a:r>
          </a:p>
        </p:txBody>
      </p:sp>
      <p:pic>
        <p:nvPicPr>
          <p:cNvPr id="2" name="Picture 1">
            <a:extLst>
              <a:ext uri="{FF2B5EF4-FFF2-40B4-BE49-F238E27FC236}">
                <a16:creationId xmlns:a16="http://schemas.microsoft.com/office/drawing/2014/main" id="{40B00758-18B2-C745-9C00-E363DC4D1323}"/>
              </a:ext>
            </a:extLst>
          </p:cNvPr>
          <p:cNvPicPr>
            <a:picLocks noChangeAspect="1"/>
          </p:cNvPicPr>
          <p:nvPr/>
        </p:nvPicPr>
        <p:blipFill rotWithShape="1">
          <a:blip r:embed="rId2"/>
          <a:srcRect l="40321" r="11148"/>
          <a:stretch/>
        </p:blipFill>
        <p:spPr>
          <a:xfrm>
            <a:off x="249382" y="1533169"/>
            <a:ext cx="4346370" cy="40993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628" y="1670141"/>
            <a:ext cx="2563155" cy="4519646"/>
          </a:xfrm>
          <a:prstGeom prst="rect">
            <a:avLst/>
          </a:prstGeom>
        </p:spPr>
      </p:pic>
    </p:spTree>
    <p:extLst>
      <p:ext uri="{BB962C8B-B14F-4D97-AF65-F5344CB8AC3E}">
        <p14:creationId xmlns:p14="http://schemas.microsoft.com/office/powerpoint/2010/main" val="18371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638A9-0C8E-4BC6-B1FF-117335D82139}"/>
              </a:ext>
            </a:extLst>
          </p:cNvPr>
          <p:cNvSpPr>
            <a:spLocks noGrp="1"/>
          </p:cNvSpPr>
          <p:nvPr>
            <p:ph type="title"/>
          </p:nvPr>
        </p:nvSpPr>
        <p:spPr/>
        <p:txBody>
          <a:bodyPr/>
          <a:lstStyle/>
          <a:p>
            <a:r>
              <a:rPr lang="en-US" dirty="0"/>
              <a:t>Infrarenal AAA Stent-Grafts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21" y="1776385"/>
            <a:ext cx="1271207" cy="19378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168" y="1685108"/>
            <a:ext cx="1304510" cy="22337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7488" r="10064" b="4332"/>
          <a:stretch/>
        </p:blipFill>
        <p:spPr>
          <a:xfrm>
            <a:off x="2846108" y="3984172"/>
            <a:ext cx="1020497" cy="209005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762" y="4088674"/>
            <a:ext cx="1309306" cy="22731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07855" y="4023360"/>
            <a:ext cx="569489" cy="231212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477418" y="1672046"/>
            <a:ext cx="1056241" cy="2024743"/>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16161" r="38408" b="5000"/>
          <a:stretch/>
        </p:blipFill>
        <p:spPr>
          <a:xfrm>
            <a:off x="633145" y="3997235"/>
            <a:ext cx="1143402" cy="177654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0319" y="1686029"/>
            <a:ext cx="1555620" cy="2089136"/>
          </a:xfrm>
          <a:prstGeom prst="rect">
            <a:avLst/>
          </a:prstGeom>
        </p:spPr>
      </p:pic>
      <p:sp>
        <p:nvSpPr>
          <p:cNvPr id="16" name="TextBox 15"/>
          <p:cNvSpPr txBox="1"/>
          <p:nvPr/>
        </p:nvSpPr>
        <p:spPr>
          <a:xfrm>
            <a:off x="705394" y="1384662"/>
            <a:ext cx="644920" cy="369332"/>
          </a:xfrm>
          <a:prstGeom prst="rect">
            <a:avLst/>
          </a:prstGeom>
          <a:noFill/>
        </p:spPr>
        <p:txBody>
          <a:bodyPr wrap="none" rtlCol="0">
            <a:spAutoFit/>
          </a:bodyPr>
          <a:lstStyle/>
          <a:p>
            <a:r>
              <a:rPr lang="en-US" dirty="0"/>
              <a:t>Gore</a:t>
            </a:r>
          </a:p>
        </p:txBody>
      </p:sp>
      <p:sp>
        <p:nvSpPr>
          <p:cNvPr id="17" name="TextBox 16"/>
          <p:cNvSpPr txBox="1"/>
          <p:nvPr/>
        </p:nvSpPr>
        <p:spPr>
          <a:xfrm>
            <a:off x="2778034" y="1354183"/>
            <a:ext cx="1098378" cy="369332"/>
          </a:xfrm>
          <a:prstGeom prst="rect">
            <a:avLst/>
          </a:prstGeom>
          <a:noFill/>
        </p:spPr>
        <p:txBody>
          <a:bodyPr wrap="none" rtlCol="0">
            <a:spAutoFit/>
          </a:bodyPr>
          <a:lstStyle/>
          <a:p>
            <a:r>
              <a:rPr lang="en-US" dirty="0"/>
              <a:t>Endologix</a:t>
            </a:r>
          </a:p>
        </p:txBody>
      </p:sp>
      <p:sp>
        <p:nvSpPr>
          <p:cNvPr id="18" name="TextBox 17"/>
          <p:cNvSpPr txBox="1"/>
          <p:nvPr/>
        </p:nvSpPr>
        <p:spPr>
          <a:xfrm>
            <a:off x="5425439" y="1323703"/>
            <a:ext cx="655949" cy="369332"/>
          </a:xfrm>
          <a:prstGeom prst="rect">
            <a:avLst/>
          </a:prstGeom>
          <a:noFill/>
        </p:spPr>
        <p:txBody>
          <a:bodyPr wrap="none" rtlCol="0">
            <a:spAutoFit/>
          </a:bodyPr>
          <a:lstStyle/>
          <a:p>
            <a:r>
              <a:rPr lang="en-US" dirty="0"/>
              <a:t>Cook</a:t>
            </a:r>
          </a:p>
        </p:txBody>
      </p:sp>
      <p:sp>
        <p:nvSpPr>
          <p:cNvPr id="19" name="TextBox 18"/>
          <p:cNvSpPr txBox="1"/>
          <p:nvPr/>
        </p:nvSpPr>
        <p:spPr>
          <a:xfrm>
            <a:off x="7593874" y="1349828"/>
            <a:ext cx="1166794" cy="369332"/>
          </a:xfrm>
          <a:prstGeom prst="rect">
            <a:avLst/>
          </a:prstGeom>
          <a:noFill/>
        </p:spPr>
        <p:txBody>
          <a:bodyPr wrap="none" rtlCol="0">
            <a:spAutoFit/>
          </a:bodyPr>
          <a:lstStyle/>
          <a:p>
            <a:r>
              <a:rPr lang="en-US" dirty="0"/>
              <a:t>Medtronic</a:t>
            </a:r>
          </a:p>
        </p:txBody>
      </p:sp>
      <p:sp>
        <p:nvSpPr>
          <p:cNvPr id="20" name="TextBox 19"/>
          <p:cNvSpPr txBox="1"/>
          <p:nvPr/>
        </p:nvSpPr>
        <p:spPr>
          <a:xfrm>
            <a:off x="644434" y="3701143"/>
            <a:ext cx="777777" cy="369332"/>
          </a:xfrm>
          <a:prstGeom prst="rect">
            <a:avLst/>
          </a:prstGeom>
          <a:noFill/>
        </p:spPr>
        <p:txBody>
          <a:bodyPr wrap="none" rtlCol="0">
            <a:spAutoFit/>
          </a:bodyPr>
          <a:lstStyle/>
          <a:p>
            <a:r>
              <a:rPr lang="en-US" dirty="0"/>
              <a:t>AorFix</a:t>
            </a:r>
          </a:p>
        </p:txBody>
      </p:sp>
      <p:sp>
        <p:nvSpPr>
          <p:cNvPr id="21" name="TextBox 20"/>
          <p:cNvSpPr txBox="1"/>
          <p:nvPr/>
        </p:nvSpPr>
        <p:spPr>
          <a:xfrm>
            <a:off x="2499361" y="3714206"/>
            <a:ext cx="1927131" cy="369332"/>
          </a:xfrm>
          <a:prstGeom prst="rect">
            <a:avLst/>
          </a:prstGeom>
          <a:noFill/>
        </p:spPr>
        <p:txBody>
          <a:bodyPr wrap="none" rtlCol="0">
            <a:spAutoFit/>
          </a:bodyPr>
          <a:lstStyle/>
          <a:p>
            <a:r>
              <a:rPr lang="en-US" dirty="0"/>
              <a:t>Anaconda/Terumo</a:t>
            </a:r>
          </a:p>
        </p:txBody>
      </p:sp>
      <p:sp>
        <p:nvSpPr>
          <p:cNvPr id="22" name="TextBox 21"/>
          <p:cNvSpPr txBox="1"/>
          <p:nvPr/>
        </p:nvSpPr>
        <p:spPr>
          <a:xfrm>
            <a:off x="5425439" y="3805646"/>
            <a:ext cx="754437" cy="369332"/>
          </a:xfrm>
          <a:prstGeom prst="rect">
            <a:avLst/>
          </a:prstGeom>
          <a:noFill/>
        </p:spPr>
        <p:txBody>
          <a:bodyPr wrap="none" rtlCol="0">
            <a:spAutoFit/>
          </a:bodyPr>
          <a:lstStyle/>
          <a:p>
            <a:r>
              <a:rPr lang="en-US" dirty="0"/>
              <a:t>Talent</a:t>
            </a:r>
          </a:p>
        </p:txBody>
      </p:sp>
      <p:sp>
        <p:nvSpPr>
          <p:cNvPr id="23" name="TextBox 22"/>
          <p:cNvSpPr txBox="1"/>
          <p:nvPr/>
        </p:nvSpPr>
        <p:spPr>
          <a:xfrm>
            <a:off x="7424057" y="3688080"/>
            <a:ext cx="919739" cy="369332"/>
          </a:xfrm>
          <a:prstGeom prst="rect">
            <a:avLst/>
          </a:prstGeom>
          <a:noFill/>
        </p:spPr>
        <p:txBody>
          <a:bodyPr wrap="none" rtlCol="0">
            <a:spAutoFit/>
          </a:bodyPr>
          <a:lstStyle/>
          <a:p>
            <a:r>
              <a:rPr lang="en-US" dirty="0"/>
              <a:t>Ovation</a:t>
            </a:r>
          </a:p>
        </p:txBody>
      </p:sp>
    </p:spTree>
    <p:extLst>
      <p:ext uri="{BB962C8B-B14F-4D97-AF65-F5344CB8AC3E}">
        <p14:creationId xmlns:p14="http://schemas.microsoft.com/office/powerpoint/2010/main" val="171966553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433</Words>
  <Application>Microsoft Office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Calibri</vt:lpstr>
      <vt:lpstr>Calibri Light</vt:lpstr>
      <vt:lpstr>Lucida Sans Unicode</vt:lpstr>
      <vt:lpstr>Wingdings 3</vt:lpstr>
      <vt:lpstr>3_Office Theme</vt:lpstr>
      <vt:lpstr>2_Office Theme</vt:lpstr>
      <vt:lpstr>1_Office Theme</vt:lpstr>
      <vt:lpstr>1_Custom Design</vt:lpstr>
      <vt:lpstr>Custom Design</vt:lpstr>
      <vt:lpstr> </vt:lpstr>
      <vt:lpstr>Agenda </vt:lpstr>
      <vt:lpstr>EVAR Annual Case Volumes</vt:lpstr>
      <vt:lpstr>Inclusion/Exclusion Criteria</vt:lpstr>
      <vt:lpstr>Infrarenal Abdominal Aortic Aneurysm (AAA)</vt:lpstr>
      <vt:lpstr>Endovascular AAA Repair</vt:lpstr>
      <vt:lpstr>Anatomic Considerations</vt:lpstr>
      <vt:lpstr>Ideal EVAR Anatomy</vt:lpstr>
      <vt:lpstr>Infrarenal AAA Stent-Grafts</vt:lpstr>
      <vt:lpstr>Infrarenal vs Suprarenal Fixation</vt:lpstr>
      <vt:lpstr>Graft Configurations</vt:lpstr>
      <vt:lpstr>Graft Configurations</vt:lpstr>
      <vt:lpstr>Treatment of Iliac Aneurysm</vt:lpstr>
      <vt:lpstr>EndoAnchors-Aptus</vt:lpstr>
      <vt:lpstr>Aortic Neck Angle</vt:lpstr>
      <vt:lpstr>Aortic Neck Length and Diameter</vt:lpstr>
      <vt:lpstr>Max AAA Diameter</vt:lpstr>
      <vt:lpstr>Case Abstraction: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Case Studies</dc:title>
  <dc:creator>Nadine Caputo</dc:creator>
  <cp:lastModifiedBy>Carrie Bosela</cp:lastModifiedBy>
  <cp:revision>99</cp:revision>
  <dcterms:created xsi:type="dcterms:W3CDTF">2016-03-22T16:14:56Z</dcterms:created>
  <dcterms:modified xsi:type="dcterms:W3CDTF">2019-05-22T14:03:03Z</dcterms:modified>
</cp:coreProperties>
</file>