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7" r:id="rId2"/>
    <p:sldMasterId id="2147483684" r:id="rId3"/>
    <p:sldMasterId id="2147483672" r:id="rId4"/>
    <p:sldMasterId id="2147483660" r:id="rId5"/>
    <p:sldMasterId id="2147483723" r:id="rId6"/>
  </p:sldMasterIdLst>
  <p:notesMasterIdLst>
    <p:notesMasterId r:id="rId14"/>
  </p:notesMasterIdLst>
  <p:sldIdLst>
    <p:sldId id="256" r:id="rId7"/>
    <p:sldId id="280" r:id="rId8"/>
    <p:sldId id="313" r:id="rId9"/>
    <p:sldId id="314" r:id="rId10"/>
    <p:sldId id="315" r:id="rId11"/>
    <p:sldId id="321" r:id="rId12"/>
    <p:sldId id="312" r:id="rId13"/>
  </p:sldIdLst>
  <p:sldSz cx="91805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8C30-66F5-48F9-8034-A66E4C2EABBC}" v="36" dt="2019-05-22T14:17:55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598" y="78"/>
      </p:cViewPr>
      <p:guideLst>
        <p:guide orient="horz" pos="2160"/>
        <p:guide pos="28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00180-C893-4E64-BC73-F9B35ABB2F54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3663" y="1143000"/>
            <a:ext cx="4130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CA7D2-69CD-402B-85EA-10CE42D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0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9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8" y="274649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5/22/2019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19" y="190500"/>
            <a:ext cx="6400858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09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7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2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7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7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6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6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19" y="190500"/>
            <a:ext cx="6400858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30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59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30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6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6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6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7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274647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5/22/2019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20" y="190500"/>
            <a:ext cx="6400857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08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5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1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6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6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7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7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11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9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58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29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4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4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4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8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6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6" y="274646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5/22/2019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564" y="1122363"/>
            <a:ext cx="68853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3602038"/>
            <a:ext cx="68853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78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30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1709739"/>
            <a:ext cx="791819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4589464"/>
            <a:ext cx="79181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8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3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42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365126"/>
            <a:ext cx="79181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6" y="1681163"/>
            <a:ext cx="3883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6" y="2505075"/>
            <a:ext cx="3883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1681163"/>
            <a:ext cx="39029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2505075"/>
            <a:ext cx="39029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13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017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606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455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789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735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365125"/>
            <a:ext cx="197954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0" y="365125"/>
            <a:ext cx="582388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770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564" y="1122363"/>
            <a:ext cx="68853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3602038"/>
            <a:ext cx="68853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910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5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7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7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6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6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1709739"/>
            <a:ext cx="791819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4589464"/>
            <a:ext cx="79181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612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474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365126"/>
            <a:ext cx="79181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6" y="1681163"/>
            <a:ext cx="3883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6" y="2505075"/>
            <a:ext cx="3883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1681163"/>
            <a:ext cx="39029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2505075"/>
            <a:ext cx="39029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783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826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880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963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513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473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365125"/>
            <a:ext cx="197954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0" y="365125"/>
            <a:ext cx="582388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186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53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20" y="190500"/>
            <a:ext cx="6400857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79950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08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740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5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1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983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6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6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7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7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09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139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4081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9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58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29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68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4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4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4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0525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8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664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6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6" y="274646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5/22/2019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6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434650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6" y="274638"/>
            <a:ext cx="826246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9026" y="1600205"/>
            <a:ext cx="8262462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34FEF-2C24-AD4C-B7A8-B3AF5105EBB2}" type="datetime4">
              <a:rPr lang="en-US" smtClean="0">
                <a:solidFill>
                  <a:srgbClr val="FFFFFF"/>
                </a:solidFill>
              </a:rPr>
              <a:pPr/>
              <a:t>May 22, 2019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International Symposium Charing Cross. 27th, April,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30238-36D5-BF44-A168-35F62BA8C8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473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14109" y="1905004"/>
            <a:ext cx="7952301" cy="4575175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5495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31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61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31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7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7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7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5/22/2019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6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3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3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5"/>
            <a:ext cx="3419107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3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9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3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30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91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2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2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2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3"/>
            <a:ext cx="3419107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2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8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2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90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1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2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1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2"/>
            <a:ext cx="341910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1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7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1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89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0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365126"/>
            <a:ext cx="79181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1825625"/>
            <a:ext cx="79181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6FBB-9603-4E59-A064-4AB742E74C1B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6356351"/>
            <a:ext cx="309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9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365126"/>
            <a:ext cx="79181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1825625"/>
            <a:ext cx="79181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BDC49-C9FA-4DC5-B15D-F88409FE15BA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6356351"/>
            <a:ext cx="309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3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2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1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2"/>
            <a:ext cx="341910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1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7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1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89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0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19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athways-demo.m2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aprendeencasa.blogspot.com/2012_02_01_archive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4CB09E-7C04-4012-886C-DFFD855775E8}"/>
              </a:ext>
            </a:extLst>
          </p:cNvPr>
          <p:cNvSpPr txBox="1"/>
          <p:nvPr/>
        </p:nvSpPr>
        <p:spPr>
          <a:xfrm>
            <a:off x="1065177" y="1865881"/>
            <a:ext cx="70501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Open AAA </a:t>
            </a:r>
          </a:p>
          <a:p>
            <a:pPr algn="ctr"/>
            <a:endParaRPr lang="en-US" sz="3600" b="1" dirty="0"/>
          </a:p>
          <a:p>
            <a:pPr algn="ctr"/>
            <a:r>
              <a:rPr lang="en-US" sz="2400" dirty="0"/>
              <a:t>Dr. Christopher Smolock</a:t>
            </a:r>
          </a:p>
          <a:p>
            <a:pPr algn="ctr"/>
            <a:r>
              <a:rPr lang="en-US" sz="2400" dirty="0"/>
              <a:t>The Cleveland Clinic </a:t>
            </a:r>
          </a:p>
        </p:txBody>
      </p:sp>
    </p:spTree>
    <p:extLst>
      <p:ext uri="{BB962C8B-B14F-4D97-AF65-F5344CB8AC3E}">
        <p14:creationId xmlns:p14="http://schemas.microsoft.com/office/powerpoint/2010/main" val="7743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A9F3A6-B21F-4F1D-8F1E-C9200B989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I.    Overview of Inclusion/Exclusion Criteria</a:t>
            </a:r>
          </a:p>
          <a:p>
            <a:pPr marL="0" indent="0">
              <a:buNone/>
            </a:pPr>
            <a:r>
              <a:rPr lang="en-US" dirty="0"/>
              <a:t>II.   A &amp; P Overview</a:t>
            </a:r>
          </a:p>
          <a:p>
            <a:pPr marL="0" indent="0">
              <a:buNone/>
            </a:pPr>
            <a:r>
              <a:rPr lang="en-US" dirty="0"/>
              <a:t>III.  Pertinent Device Overview</a:t>
            </a:r>
          </a:p>
          <a:p>
            <a:pPr marL="0" indent="0">
              <a:buNone/>
            </a:pPr>
            <a:r>
              <a:rPr lang="en-US" dirty="0"/>
              <a:t>IV.  Live abstraction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7C59E9-9393-457C-9062-0F551826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</a:t>
            </a:r>
          </a:p>
        </p:txBody>
      </p:sp>
    </p:spTree>
    <p:extLst>
      <p:ext uri="{BB962C8B-B14F-4D97-AF65-F5344CB8AC3E}">
        <p14:creationId xmlns:p14="http://schemas.microsoft.com/office/powerpoint/2010/main" val="248620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9F8EC9-B657-47F7-B1BB-005050E33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1291210"/>
            <a:ext cx="9001404" cy="5203857"/>
          </a:xfrm>
        </p:spPr>
        <p:txBody>
          <a:bodyPr>
            <a:normAutofit fontScale="55000" lnSpcReduction="20000"/>
          </a:bodyPr>
          <a:lstStyle/>
          <a:p>
            <a:pPr marL="400050" lvl="1" indent="0">
              <a:buNone/>
            </a:pPr>
            <a:r>
              <a:rPr lang="en-US" b="1" u="sng" dirty="0"/>
              <a:t>Inclusion: </a:t>
            </a:r>
          </a:p>
          <a:p>
            <a:pPr marL="400050" lvl="1" indent="0">
              <a:buNone/>
            </a:pPr>
            <a:r>
              <a:rPr lang="en-US" dirty="0"/>
              <a:t>Primary open and conversion from endovascular repair of infra-renal aortic aneurysms with</a:t>
            </a:r>
          </a:p>
          <a:p>
            <a:pPr marL="400050" lvl="1" indent="0">
              <a:buNone/>
            </a:pPr>
            <a:r>
              <a:rPr lang="en-US" dirty="0"/>
              <a:t>the proximal anastomosis distal to the renal arteries (those that do not require renal artery re-implantation</a:t>
            </a:r>
          </a:p>
          <a:p>
            <a:pPr marL="400050" lvl="1" indent="0">
              <a:buNone/>
            </a:pPr>
            <a:r>
              <a:rPr lang="en-US" dirty="0"/>
              <a:t>or bypass because of aneurysm extent) that may include iliac aneurysm repair by abdominal surgery.</a:t>
            </a:r>
          </a:p>
          <a:p>
            <a:pPr marL="400050" lvl="1" indent="0">
              <a:buNone/>
            </a:pPr>
            <a:r>
              <a:rPr lang="en-US" dirty="0"/>
              <a:t>Suprarenal clamping is recorded, as is renal bypass for occlusive disease. Note that AAAs that are below</a:t>
            </a:r>
          </a:p>
          <a:p>
            <a:pPr marL="400050" lvl="1" indent="0">
              <a:buNone/>
            </a:pPr>
            <a:r>
              <a:rPr lang="en-US" dirty="0"/>
              <a:t>the main renal arteries that require ligation of a small accessory renal artery are included. Include patients</a:t>
            </a:r>
          </a:p>
          <a:p>
            <a:pPr marL="400050" lvl="1" indent="0">
              <a:buNone/>
            </a:pPr>
            <a:r>
              <a:rPr lang="en-US" dirty="0"/>
              <a:t>who die during the procedure where the incision was made even if the graft was never placed.</a:t>
            </a:r>
          </a:p>
          <a:p>
            <a:pPr marL="400050" lvl="1" indent="0">
              <a:buNone/>
            </a:pPr>
            <a:r>
              <a:rPr lang="en-US" b="1" u="sng" dirty="0"/>
              <a:t>Exclusions:</a:t>
            </a:r>
          </a:p>
          <a:p>
            <a:pPr marL="800100" lvl="2" indent="0">
              <a:buNone/>
            </a:pPr>
            <a:r>
              <a:rPr lang="en-US" dirty="0"/>
              <a:t>o Aortic aneurysms that involve a major renal artery such that the proximal aortic anastomosis</a:t>
            </a:r>
          </a:p>
          <a:p>
            <a:pPr marL="800100" lvl="2" indent="0">
              <a:buNone/>
            </a:pPr>
            <a:r>
              <a:rPr lang="en-US" dirty="0"/>
              <a:t>is above at least one major renal artery so that re-implantation or bypass of a renal artery is</a:t>
            </a:r>
          </a:p>
          <a:p>
            <a:pPr marL="800100" lvl="2" indent="0">
              <a:buNone/>
            </a:pPr>
            <a:r>
              <a:rPr lang="en-US" dirty="0"/>
              <a:t>required. Note that infra-renal AAA repair with renal bypass was done for renal artery</a:t>
            </a:r>
          </a:p>
          <a:p>
            <a:pPr marL="800100" lvl="2" indent="0">
              <a:buNone/>
            </a:pPr>
            <a:r>
              <a:rPr lang="en-US" dirty="0"/>
              <a:t>occlusive disease is included and the renal bypass is captured as a concomitant procedure.</a:t>
            </a:r>
          </a:p>
          <a:p>
            <a:pPr marL="800100" lvl="2" indent="0">
              <a:buNone/>
            </a:pPr>
            <a:r>
              <a:rPr lang="en-US" dirty="0"/>
              <a:t>o Clamping above the SMA or above the Celiac artery for the majority of the case</a:t>
            </a:r>
          </a:p>
          <a:p>
            <a:pPr marL="800100" lvl="2" indent="0">
              <a:buNone/>
            </a:pPr>
            <a:r>
              <a:rPr lang="en-US" dirty="0"/>
              <a:t>o Revisions of previous abdominal aortic aneurysm open repairs, which is captured as a </a:t>
            </a:r>
            <a:r>
              <a:rPr lang="en-US" dirty="0" err="1"/>
              <a:t>followup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of the original procedure.</a:t>
            </a:r>
          </a:p>
          <a:p>
            <a:pPr marL="800100" lvl="2" indent="0">
              <a:buNone/>
            </a:pPr>
            <a:r>
              <a:rPr lang="en-US" dirty="0"/>
              <a:t>o Isolated iliac aneurysm that does not involve anastomosis to the aorta (because these are</a:t>
            </a:r>
          </a:p>
          <a:p>
            <a:pPr marL="800100" lvl="2" indent="0">
              <a:buNone/>
            </a:pPr>
            <a:r>
              <a:rPr lang="en-US" dirty="0"/>
              <a:t>rare).</a:t>
            </a:r>
          </a:p>
          <a:p>
            <a:pPr marL="800100" lvl="2" indent="0">
              <a:buNone/>
            </a:pPr>
            <a:r>
              <a:rPr lang="en-US" dirty="0"/>
              <a:t>o Repairs done for infected aneurysms</a:t>
            </a:r>
          </a:p>
          <a:p>
            <a:pPr marL="800100" lvl="2" indent="0">
              <a:buNone/>
            </a:pPr>
            <a:r>
              <a:rPr lang="en-US" dirty="0"/>
              <a:t>o Repair done for trauma</a:t>
            </a:r>
          </a:p>
          <a:p>
            <a:pPr marL="800100" lvl="2" indent="0">
              <a:buNone/>
            </a:pPr>
            <a:r>
              <a:rPr lang="en-US" dirty="0"/>
              <a:t>o Operations done for anastomotic aneurysm(Pseudoaneurysm) as this is not a primary repair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D1F173-D64F-48B8-BC7B-B79927120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Inclusion/Exclusion Criteria:</a:t>
            </a:r>
          </a:p>
        </p:txBody>
      </p:sp>
    </p:spTree>
    <p:extLst>
      <p:ext uri="{BB962C8B-B14F-4D97-AF65-F5344CB8AC3E}">
        <p14:creationId xmlns:p14="http://schemas.microsoft.com/office/powerpoint/2010/main" val="358398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891E3F-FAE5-4A99-9BC7-C018D0246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and Physiology: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7700" t="7020"/>
          <a:stretch/>
        </p:blipFill>
        <p:spPr>
          <a:xfrm>
            <a:off x="4730620" y="1455574"/>
            <a:ext cx="4234332" cy="52784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19" y="2836505"/>
            <a:ext cx="2529778" cy="3756720"/>
          </a:xfrm>
          <a:prstGeom prst="rect">
            <a:avLst/>
          </a:prstGeom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id="{5E891E3F-FAE5-4A99-9BC7-C018D024636B}"/>
              </a:ext>
            </a:extLst>
          </p:cNvPr>
          <p:cNvSpPr txBox="1">
            <a:spLocks/>
          </p:cNvSpPr>
          <p:nvPr/>
        </p:nvSpPr>
        <p:spPr>
          <a:xfrm>
            <a:off x="331519" y="1705169"/>
            <a:ext cx="6400858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5738" indent="0"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0" i="1" u="sng" dirty="0"/>
              <a:t>Clamp Sites</a:t>
            </a:r>
          </a:p>
        </p:txBody>
      </p:sp>
    </p:spTree>
    <p:extLst>
      <p:ext uri="{BB962C8B-B14F-4D97-AF65-F5344CB8AC3E}">
        <p14:creationId xmlns:p14="http://schemas.microsoft.com/office/powerpoint/2010/main" val="237536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745E3C-313A-4624-8D1E-85535849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Pertinent Device Overview: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64" y="1340498"/>
            <a:ext cx="6248400" cy="3505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355" y="3705225"/>
            <a:ext cx="442912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9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0010D2-2477-48AF-92A3-52976408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Abstraction: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https://pathways-demo.m2s.com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USER: VAM2019</a:t>
            </a:r>
          </a:p>
          <a:p>
            <a:pPr lvl="1"/>
            <a:r>
              <a:rPr lang="en-US" dirty="0"/>
              <a:t>Password: #1registry</a:t>
            </a:r>
          </a:p>
          <a:p>
            <a:pPr lvl="1"/>
            <a:r>
              <a:rPr lang="en-US" dirty="0"/>
              <a:t>Patient Last Name:  OAAA</a:t>
            </a:r>
          </a:p>
        </p:txBody>
      </p:sp>
    </p:spTree>
    <p:extLst>
      <p:ext uri="{BB962C8B-B14F-4D97-AF65-F5344CB8AC3E}">
        <p14:creationId xmlns:p14="http://schemas.microsoft.com/office/powerpoint/2010/main" val="1220753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9B13AD-344A-4B95-A6DC-644D01311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65516" y="1498600"/>
            <a:ext cx="4082867" cy="40894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7F47267-DDF5-4EC7-9BDA-166627684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</a:t>
            </a:r>
          </a:p>
        </p:txBody>
      </p:sp>
    </p:spTree>
    <p:extLst>
      <p:ext uri="{BB962C8B-B14F-4D97-AF65-F5344CB8AC3E}">
        <p14:creationId xmlns:p14="http://schemas.microsoft.com/office/powerpoint/2010/main" val="1826903451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5829</TotalTime>
  <Words>302</Words>
  <Application>Microsoft Office PowerPoint</Application>
  <PresentationFormat>Custom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Lucida Sans Unicode</vt:lpstr>
      <vt:lpstr>Wingdings 3</vt:lpstr>
      <vt:lpstr>3_Office Theme</vt:lpstr>
      <vt:lpstr>2_Office Theme</vt:lpstr>
      <vt:lpstr>1_Office Theme</vt:lpstr>
      <vt:lpstr>1_Custom Design</vt:lpstr>
      <vt:lpstr>Custom Design</vt:lpstr>
      <vt:lpstr>4_Office Theme</vt:lpstr>
      <vt:lpstr> </vt:lpstr>
      <vt:lpstr>Agenda: </vt:lpstr>
      <vt:lpstr>Inclusion/Exclusion Criteria:</vt:lpstr>
      <vt:lpstr>Anatomy and Physiology:</vt:lpstr>
      <vt:lpstr>Pertinent Device Overview:</vt:lpstr>
      <vt:lpstr>Case Abstraction: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 Case Studies</dc:title>
  <dc:creator>Nadine Caputo</dc:creator>
  <cp:lastModifiedBy>Carrie Bosela</cp:lastModifiedBy>
  <cp:revision>72</cp:revision>
  <dcterms:created xsi:type="dcterms:W3CDTF">2016-03-22T16:14:56Z</dcterms:created>
  <dcterms:modified xsi:type="dcterms:W3CDTF">2019-05-22T14:17:55Z</dcterms:modified>
</cp:coreProperties>
</file>