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697" r:id="rId2"/>
    <p:sldMasterId id="2147483684" r:id="rId3"/>
    <p:sldMasterId id="2147483672" r:id="rId4"/>
    <p:sldMasterId id="2147483660" r:id="rId5"/>
    <p:sldMasterId id="2147483723" r:id="rId6"/>
  </p:sldMasterIdLst>
  <p:notesMasterIdLst>
    <p:notesMasterId r:id="rId38"/>
  </p:notesMasterIdLst>
  <p:sldIdLst>
    <p:sldId id="256" r:id="rId7"/>
    <p:sldId id="280" r:id="rId8"/>
    <p:sldId id="333" r:id="rId9"/>
    <p:sldId id="334" r:id="rId10"/>
    <p:sldId id="338" r:id="rId11"/>
    <p:sldId id="869" r:id="rId12"/>
    <p:sldId id="337" r:id="rId13"/>
    <p:sldId id="336" r:id="rId14"/>
    <p:sldId id="339" r:id="rId15"/>
    <p:sldId id="857" r:id="rId16"/>
    <p:sldId id="858" r:id="rId17"/>
    <p:sldId id="302" r:id="rId18"/>
    <p:sldId id="326" r:id="rId19"/>
    <p:sldId id="870" r:id="rId20"/>
    <p:sldId id="327" r:id="rId21"/>
    <p:sldId id="871" r:id="rId22"/>
    <p:sldId id="328" r:id="rId23"/>
    <p:sldId id="872" r:id="rId24"/>
    <p:sldId id="329" r:id="rId25"/>
    <p:sldId id="873" r:id="rId26"/>
    <p:sldId id="330" r:id="rId27"/>
    <p:sldId id="874" r:id="rId28"/>
    <p:sldId id="331" r:id="rId29"/>
    <p:sldId id="875" r:id="rId30"/>
    <p:sldId id="332" r:id="rId31"/>
    <p:sldId id="341" r:id="rId32"/>
    <p:sldId id="876" r:id="rId33"/>
    <p:sldId id="342" r:id="rId34"/>
    <p:sldId id="340" r:id="rId35"/>
    <p:sldId id="335" r:id="rId36"/>
    <p:sldId id="312" r:id="rId37"/>
  </p:sldIdLst>
  <p:sldSz cx="9180513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9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4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028" y="48"/>
      </p:cViewPr>
      <p:guideLst>
        <p:guide orient="horz" pos="2160"/>
        <p:guide pos="28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3957CE-0452-E045-A9F6-0F751344AFA5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63663" y="1143000"/>
            <a:ext cx="41306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D226E8-CCD0-DD42-BD41-FBE4F9822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864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C8AB37-2B92-6C4A-8B9F-C877216BCF4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097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F3A348-268B-6241-84DE-41E8833C3F0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12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77800"/>
            <a:ext cx="6732376" cy="889000"/>
          </a:xfrm>
          <a:prstGeom prst="rect">
            <a:avLst/>
          </a:prstGeom>
        </p:spPr>
        <p:txBody>
          <a:bodyPr/>
          <a:lstStyle>
            <a:lvl1pPr marL="185738" indent="0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1282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027" y="274638"/>
            <a:ext cx="8262462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9027" y="1600206"/>
            <a:ext cx="8262462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9025" y="6356361"/>
            <a:ext cx="214212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7C0E81-E9A8-4440-BA0C-D9EB647B7BB3}" type="datetimeFigureOut">
              <a:rPr lang="en-US" smtClean="0">
                <a:solidFill>
                  <a:prstClr val="white"/>
                </a:solidFill>
              </a:rPr>
              <a:pPr/>
              <a:t>5/30/2019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6678" y="6356361"/>
            <a:ext cx="2907163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79368" y="6356361"/>
            <a:ext cx="2142120" cy="365125"/>
          </a:xfrm>
          <a:prstGeom prst="rect">
            <a:avLst/>
          </a:prstGeom>
        </p:spPr>
        <p:txBody>
          <a:bodyPr/>
          <a:lstStyle/>
          <a:p>
            <a:fld id="{7C0D2A99-608D-47FD-B151-FC5D7F4F7D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733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5873" y="274649"/>
            <a:ext cx="20656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9028" y="274649"/>
            <a:ext cx="6043837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9025" y="6356361"/>
            <a:ext cx="2142120" cy="365125"/>
          </a:xfrm>
          <a:prstGeom prst="rect">
            <a:avLst/>
          </a:prstGeom>
        </p:spPr>
        <p:txBody>
          <a:bodyPr/>
          <a:lstStyle/>
          <a:p>
            <a:fld id="{407C0E81-E9A8-4440-BA0C-D9EB647B7BB3}" type="datetimeFigureOut">
              <a:rPr lang="en-US" smtClean="0">
                <a:solidFill>
                  <a:prstClr val="black"/>
                </a:solidFill>
              </a:rPr>
              <a:pPr/>
              <a:t>5/30/2019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6678" y="6356361"/>
            <a:ext cx="2907163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79368" y="6356361"/>
            <a:ext cx="2142120" cy="365125"/>
          </a:xfrm>
          <a:prstGeom prst="rect">
            <a:avLst/>
          </a:prstGeom>
        </p:spPr>
        <p:txBody>
          <a:bodyPr/>
          <a:lstStyle/>
          <a:p>
            <a:fld id="{7C0D2A99-608D-47FD-B151-FC5D7F4F7D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544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65045" y="1625600"/>
            <a:ext cx="7905442" cy="4102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866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77800"/>
            <a:ext cx="6732376" cy="889000"/>
          </a:xfrm>
          <a:prstGeom prst="rect">
            <a:avLst/>
          </a:prstGeom>
        </p:spPr>
        <p:txBody>
          <a:bodyPr/>
          <a:lstStyle>
            <a:lvl1pPr marL="185738" indent="0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1282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789" y="1498601"/>
            <a:ext cx="8262462" cy="4089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31519" y="190500"/>
            <a:ext cx="6400858" cy="8128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8423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197" y="4406909"/>
            <a:ext cx="7803436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5197" y="2906713"/>
            <a:ext cx="7803436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9025" y="6356359"/>
            <a:ext cx="214212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7C0E81-E9A8-4440-BA0C-D9EB647B7BB3}" type="datetimeFigureOut">
              <a:rPr lang="en-US" smtClean="0">
                <a:solidFill>
                  <a:prstClr val="white"/>
                </a:solidFill>
              </a:rPr>
              <a:pPr/>
              <a:t>5/30/2019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79368" y="6356359"/>
            <a:ext cx="2142120" cy="365125"/>
          </a:xfrm>
          <a:prstGeom prst="rect">
            <a:avLst/>
          </a:prstGeom>
        </p:spPr>
        <p:txBody>
          <a:bodyPr/>
          <a:lstStyle/>
          <a:p>
            <a:fld id="{7C0D2A99-608D-47FD-B151-FC5D7F4F7D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969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027" y="274638"/>
            <a:ext cx="8262462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9027" y="1600206"/>
            <a:ext cx="405472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6762" y="1600206"/>
            <a:ext cx="405472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9025" y="6356359"/>
            <a:ext cx="214212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7C0E81-E9A8-4440-BA0C-D9EB647B7BB3}" type="datetimeFigureOut">
              <a:rPr lang="en-US" smtClean="0">
                <a:solidFill>
                  <a:prstClr val="white"/>
                </a:solidFill>
              </a:rPr>
              <a:pPr/>
              <a:t>5/30/2019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36677" y="6356359"/>
            <a:ext cx="2907163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79368" y="6356359"/>
            <a:ext cx="2142120" cy="365125"/>
          </a:xfrm>
          <a:prstGeom prst="rect">
            <a:avLst/>
          </a:prstGeom>
        </p:spPr>
        <p:txBody>
          <a:bodyPr/>
          <a:lstStyle/>
          <a:p>
            <a:fld id="{7C0D2A99-608D-47FD-B151-FC5D7F4F7D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6782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027" y="274638"/>
            <a:ext cx="8262462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9027" y="1535113"/>
            <a:ext cx="405632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027" y="2174875"/>
            <a:ext cx="405632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576" y="1535113"/>
            <a:ext cx="4057914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576" y="2174875"/>
            <a:ext cx="4057914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9025" y="6356359"/>
            <a:ext cx="214212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7C0E81-E9A8-4440-BA0C-D9EB647B7BB3}" type="datetimeFigureOut">
              <a:rPr lang="en-US" smtClean="0">
                <a:solidFill>
                  <a:prstClr val="white"/>
                </a:solidFill>
              </a:rPr>
              <a:pPr/>
              <a:t>5/30/2019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36677" y="6356359"/>
            <a:ext cx="2907163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79368" y="6356359"/>
            <a:ext cx="2142120" cy="365125"/>
          </a:xfrm>
          <a:prstGeom prst="rect">
            <a:avLst/>
          </a:prstGeom>
        </p:spPr>
        <p:txBody>
          <a:bodyPr/>
          <a:lstStyle/>
          <a:p>
            <a:fld id="{7C0D2A99-608D-47FD-B151-FC5D7F4F7D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3062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027" y="274638"/>
            <a:ext cx="8262462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9025" y="6356359"/>
            <a:ext cx="214212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7C0E81-E9A8-4440-BA0C-D9EB647B7BB3}" type="datetimeFigureOut">
              <a:rPr lang="en-US" smtClean="0">
                <a:solidFill>
                  <a:prstClr val="white"/>
                </a:solidFill>
              </a:rPr>
              <a:pPr/>
              <a:t>5/30/2019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36677" y="6356359"/>
            <a:ext cx="2907163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79368" y="6356359"/>
            <a:ext cx="2142120" cy="365125"/>
          </a:xfrm>
          <a:prstGeom prst="rect">
            <a:avLst/>
          </a:prstGeom>
        </p:spPr>
        <p:txBody>
          <a:bodyPr/>
          <a:lstStyle/>
          <a:p>
            <a:fld id="{7C0D2A99-608D-47FD-B151-FC5D7F4F7D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530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9025" y="6356359"/>
            <a:ext cx="214212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7C0E81-E9A8-4440-BA0C-D9EB647B7BB3}" type="datetimeFigureOut">
              <a:rPr lang="en-US" smtClean="0">
                <a:solidFill>
                  <a:prstClr val="white"/>
                </a:solidFill>
              </a:rPr>
              <a:pPr/>
              <a:t>5/30/2019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36677" y="6356359"/>
            <a:ext cx="2907163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79368" y="6356359"/>
            <a:ext cx="2142120" cy="365125"/>
          </a:xfrm>
          <a:prstGeom prst="rect">
            <a:avLst/>
          </a:prstGeom>
        </p:spPr>
        <p:txBody>
          <a:bodyPr/>
          <a:lstStyle/>
          <a:p>
            <a:fld id="{7C0D2A99-608D-47FD-B151-FC5D7F4F7D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62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789" y="1498601"/>
            <a:ext cx="8262462" cy="4089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31519" y="190500"/>
            <a:ext cx="6400858" cy="8128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84237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030" y="273050"/>
            <a:ext cx="302032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27" y="273059"/>
            <a:ext cx="5132162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9030" y="1435103"/>
            <a:ext cx="302032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9025" y="6356359"/>
            <a:ext cx="214212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7C0E81-E9A8-4440-BA0C-D9EB647B7BB3}" type="datetimeFigureOut">
              <a:rPr lang="en-US" smtClean="0">
                <a:solidFill>
                  <a:prstClr val="white"/>
                </a:solidFill>
              </a:rPr>
              <a:pPr/>
              <a:t>5/30/2019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36677" y="6356359"/>
            <a:ext cx="2907163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79368" y="6356359"/>
            <a:ext cx="2142120" cy="365125"/>
          </a:xfrm>
          <a:prstGeom prst="rect">
            <a:avLst/>
          </a:prstGeom>
        </p:spPr>
        <p:txBody>
          <a:bodyPr/>
          <a:lstStyle/>
          <a:p>
            <a:fld id="{7C0D2A99-608D-47FD-B151-FC5D7F4F7D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5780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9446" y="4800600"/>
            <a:ext cx="5508308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9446" y="612775"/>
            <a:ext cx="5508308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9446" y="5367338"/>
            <a:ext cx="5508308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9025" y="6356359"/>
            <a:ext cx="214212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7C0E81-E9A8-4440-BA0C-D9EB647B7BB3}" type="datetimeFigureOut">
              <a:rPr lang="en-US" smtClean="0">
                <a:solidFill>
                  <a:prstClr val="white"/>
                </a:solidFill>
              </a:rPr>
              <a:pPr/>
              <a:t>5/30/2019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36677" y="6356359"/>
            <a:ext cx="2907163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79368" y="6356359"/>
            <a:ext cx="2142120" cy="365125"/>
          </a:xfrm>
          <a:prstGeom prst="rect">
            <a:avLst/>
          </a:prstGeom>
        </p:spPr>
        <p:txBody>
          <a:bodyPr/>
          <a:lstStyle/>
          <a:p>
            <a:fld id="{7C0D2A99-608D-47FD-B151-FC5D7F4F7D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7989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027" y="274638"/>
            <a:ext cx="8262462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9027" y="1600206"/>
            <a:ext cx="8262462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9025" y="6356359"/>
            <a:ext cx="214212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7C0E81-E9A8-4440-BA0C-D9EB647B7BB3}" type="datetimeFigureOut">
              <a:rPr lang="en-US" smtClean="0">
                <a:solidFill>
                  <a:prstClr val="white"/>
                </a:solidFill>
              </a:rPr>
              <a:pPr/>
              <a:t>5/30/2019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6677" y="6356359"/>
            <a:ext cx="2907163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79368" y="6356359"/>
            <a:ext cx="2142120" cy="365125"/>
          </a:xfrm>
          <a:prstGeom prst="rect">
            <a:avLst/>
          </a:prstGeom>
        </p:spPr>
        <p:txBody>
          <a:bodyPr/>
          <a:lstStyle/>
          <a:p>
            <a:fld id="{7C0D2A99-608D-47FD-B151-FC5D7F4F7D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7330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5873" y="274647"/>
            <a:ext cx="20656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9027" y="274647"/>
            <a:ext cx="6043837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9025" y="6356359"/>
            <a:ext cx="2142120" cy="365125"/>
          </a:xfrm>
          <a:prstGeom prst="rect">
            <a:avLst/>
          </a:prstGeom>
        </p:spPr>
        <p:txBody>
          <a:bodyPr/>
          <a:lstStyle/>
          <a:p>
            <a:fld id="{407C0E81-E9A8-4440-BA0C-D9EB647B7BB3}" type="datetimeFigureOut">
              <a:rPr lang="en-US" smtClean="0">
                <a:solidFill>
                  <a:prstClr val="black"/>
                </a:solidFill>
              </a:rPr>
              <a:pPr/>
              <a:t>5/30/2019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6677" y="6356359"/>
            <a:ext cx="2907163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79368" y="6356359"/>
            <a:ext cx="2142120" cy="365125"/>
          </a:xfrm>
          <a:prstGeom prst="rect">
            <a:avLst/>
          </a:prstGeom>
        </p:spPr>
        <p:txBody>
          <a:bodyPr/>
          <a:lstStyle/>
          <a:p>
            <a:fld id="{7C0D2A99-608D-47FD-B151-FC5D7F4F7D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544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65045" y="1625600"/>
            <a:ext cx="7905442" cy="4102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8669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77800"/>
            <a:ext cx="6732376" cy="889000"/>
          </a:xfrm>
          <a:prstGeom prst="rect">
            <a:avLst/>
          </a:prstGeom>
        </p:spPr>
        <p:txBody>
          <a:bodyPr/>
          <a:lstStyle>
            <a:lvl1pPr marL="185738" indent="0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1282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789" y="1498601"/>
            <a:ext cx="8262462" cy="4089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31520" y="190500"/>
            <a:ext cx="6400857" cy="8128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84237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197" y="4406908"/>
            <a:ext cx="7803436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5197" y="2906713"/>
            <a:ext cx="7803436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9026" y="6356358"/>
            <a:ext cx="214212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7C0E81-E9A8-4440-BA0C-D9EB647B7BB3}" type="datetimeFigureOut">
              <a:rPr lang="en-US" smtClean="0">
                <a:solidFill>
                  <a:prstClr val="white"/>
                </a:solidFill>
              </a:rPr>
              <a:pPr/>
              <a:t>5/30/2019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79368" y="6356358"/>
            <a:ext cx="2142120" cy="365125"/>
          </a:xfrm>
          <a:prstGeom prst="rect">
            <a:avLst/>
          </a:prstGeom>
        </p:spPr>
        <p:txBody>
          <a:bodyPr/>
          <a:lstStyle/>
          <a:p>
            <a:fld id="{7C0D2A99-608D-47FD-B151-FC5D7F4F7D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9697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028" y="274638"/>
            <a:ext cx="8262462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9025" y="1600206"/>
            <a:ext cx="405472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6761" y="1600206"/>
            <a:ext cx="405472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9026" y="6356358"/>
            <a:ext cx="214212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7C0E81-E9A8-4440-BA0C-D9EB647B7BB3}" type="datetimeFigureOut">
              <a:rPr lang="en-US" smtClean="0">
                <a:solidFill>
                  <a:prstClr val="white"/>
                </a:solidFill>
              </a:rPr>
              <a:pPr/>
              <a:t>5/30/2019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36676" y="6356358"/>
            <a:ext cx="2907162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79368" y="6356358"/>
            <a:ext cx="2142120" cy="365125"/>
          </a:xfrm>
          <a:prstGeom prst="rect">
            <a:avLst/>
          </a:prstGeom>
        </p:spPr>
        <p:txBody>
          <a:bodyPr/>
          <a:lstStyle/>
          <a:p>
            <a:fld id="{7C0D2A99-608D-47FD-B151-FC5D7F4F7D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6782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028" y="274638"/>
            <a:ext cx="8262462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9026" y="1535113"/>
            <a:ext cx="405632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026" y="2174875"/>
            <a:ext cx="405632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577" y="1535113"/>
            <a:ext cx="4057914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577" y="2174875"/>
            <a:ext cx="4057914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9026" y="6356358"/>
            <a:ext cx="214212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7C0E81-E9A8-4440-BA0C-D9EB647B7BB3}" type="datetimeFigureOut">
              <a:rPr lang="en-US" smtClean="0">
                <a:solidFill>
                  <a:prstClr val="white"/>
                </a:solidFill>
              </a:rPr>
              <a:pPr/>
              <a:t>5/30/2019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36676" y="6356358"/>
            <a:ext cx="2907162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79368" y="6356358"/>
            <a:ext cx="2142120" cy="365125"/>
          </a:xfrm>
          <a:prstGeom prst="rect">
            <a:avLst/>
          </a:prstGeom>
        </p:spPr>
        <p:txBody>
          <a:bodyPr/>
          <a:lstStyle/>
          <a:p>
            <a:fld id="{7C0D2A99-608D-47FD-B151-FC5D7F4F7D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306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197" y="4406911"/>
            <a:ext cx="7803436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5197" y="2906713"/>
            <a:ext cx="7803436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9025" y="6356361"/>
            <a:ext cx="214212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7C0E81-E9A8-4440-BA0C-D9EB647B7BB3}" type="datetimeFigureOut">
              <a:rPr lang="en-US" smtClean="0">
                <a:solidFill>
                  <a:prstClr val="white"/>
                </a:solidFill>
              </a:rPr>
              <a:pPr/>
              <a:t>5/30/2019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79368" y="6356361"/>
            <a:ext cx="2142120" cy="365125"/>
          </a:xfrm>
          <a:prstGeom prst="rect">
            <a:avLst/>
          </a:prstGeom>
        </p:spPr>
        <p:txBody>
          <a:bodyPr/>
          <a:lstStyle/>
          <a:p>
            <a:fld id="{7C0D2A99-608D-47FD-B151-FC5D7F4F7D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9697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028" y="274638"/>
            <a:ext cx="8262462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9026" y="6356358"/>
            <a:ext cx="214212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7C0E81-E9A8-4440-BA0C-D9EB647B7BB3}" type="datetimeFigureOut">
              <a:rPr lang="en-US" smtClean="0">
                <a:solidFill>
                  <a:prstClr val="white"/>
                </a:solidFill>
              </a:rPr>
              <a:pPr/>
              <a:t>5/30/2019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36676" y="6356358"/>
            <a:ext cx="2907162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79368" y="6356358"/>
            <a:ext cx="2142120" cy="365125"/>
          </a:xfrm>
          <a:prstGeom prst="rect">
            <a:avLst/>
          </a:prstGeom>
        </p:spPr>
        <p:txBody>
          <a:bodyPr/>
          <a:lstStyle/>
          <a:p>
            <a:fld id="{7C0D2A99-608D-47FD-B151-FC5D7F4F7D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5300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9026" y="6356358"/>
            <a:ext cx="214212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7C0E81-E9A8-4440-BA0C-D9EB647B7BB3}" type="datetimeFigureOut">
              <a:rPr lang="en-US" smtClean="0">
                <a:solidFill>
                  <a:prstClr val="white"/>
                </a:solidFill>
              </a:rPr>
              <a:pPr/>
              <a:t>5/30/2019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36676" y="6356358"/>
            <a:ext cx="2907162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79368" y="6356358"/>
            <a:ext cx="2142120" cy="365125"/>
          </a:xfrm>
          <a:prstGeom prst="rect">
            <a:avLst/>
          </a:prstGeom>
        </p:spPr>
        <p:txBody>
          <a:bodyPr/>
          <a:lstStyle/>
          <a:p>
            <a:fld id="{7C0D2A99-608D-47FD-B151-FC5D7F4F7D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624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029" y="273050"/>
            <a:ext cx="302032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27" y="273058"/>
            <a:ext cx="5132162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9029" y="1435103"/>
            <a:ext cx="302032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9026" y="6356358"/>
            <a:ext cx="214212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7C0E81-E9A8-4440-BA0C-D9EB647B7BB3}" type="datetimeFigureOut">
              <a:rPr lang="en-US" smtClean="0">
                <a:solidFill>
                  <a:prstClr val="white"/>
                </a:solidFill>
              </a:rPr>
              <a:pPr/>
              <a:t>5/30/2019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36676" y="6356358"/>
            <a:ext cx="2907162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79368" y="6356358"/>
            <a:ext cx="2142120" cy="365125"/>
          </a:xfrm>
          <a:prstGeom prst="rect">
            <a:avLst/>
          </a:prstGeom>
        </p:spPr>
        <p:txBody>
          <a:bodyPr/>
          <a:lstStyle/>
          <a:p>
            <a:fld id="{7C0D2A99-608D-47FD-B151-FC5D7F4F7D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5780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9444" y="4800600"/>
            <a:ext cx="5508308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9444" y="612775"/>
            <a:ext cx="5508308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9444" y="5367338"/>
            <a:ext cx="5508308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9026" y="6356358"/>
            <a:ext cx="214212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7C0E81-E9A8-4440-BA0C-D9EB647B7BB3}" type="datetimeFigureOut">
              <a:rPr lang="en-US" smtClean="0">
                <a:solidFill>
                  <a:prstClr val="white"/>
                </a:solidFill>
              </a:rPr>
              <a:pPr/>
              <a:t>5/30/2019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36676" y="6356358"/>
            <a:ext cx="2907162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79368" y="6356358"/>
            <a:ext cx="2142120" cy="365125"/>
          </a:xfrm>
          <a:prstGeom prst="rect">
            <a:avLst/>
          </a:prstGeom>
        </p:spPr>
        <p:txBody>
          <a:bodyPr/>
          <a:lstStyle/>
          <a:p>
            <a:fld id="{7C0D2A99-608D-47FD-B151-FC5D7F4F7D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7989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028" y="274638"/>
            <a:ext cx="8262462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9028" y="1600206"/>
            <a:ext cx="8262462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9026" y="6356358"/>
            <a:ext cx="214212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7C0E81-E9A8-4440-BA0C-D9EB647B7BB3}" type="datetimeFigureOut">
              <a:rPr lang="en-US" smtClean="0">
                <a:solidFill>
                  <a:prstClr val="white"/>
                </a:solidFill>
              </a:rPr>
              <a:pPr/>
              <a:t>5/30/2019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6676" y="6356358"/>
            <a:ext cx="2907162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79368" y="6356358"/>
            <a:ext cx="2142120" cy="365125"/>
          </a:xfrm>
          <a:prstGeom prst="rect">
            <a:avLst/>
          </a:prstGeom>
        </p:spPr>
        <p:txBody>
          <a:bodyPr/>
          <a:lstStyle/>
          <a:p>
            <a:fld id="{7C0D2A99-608D-47FD-B151-FC5D7F4F7D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7330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5873" y="274646"/>
            <a:ext cx="20656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9026" y="274646"/>
            <a:ext cx="6043837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9026" y="6356358"/>
            <a:ext cx="2142120" cy="365125"/>
          </a:xfrm>
          <a:prstGeom prst="rect">
            <a:avLst/>
          </a:prstGeom>
        </p:spPr>
        <p:txBody>
          <a:bodyPr/>
          <a:lstStyle/>
          <a:p>
            <a:fld id="{407C0E81-E9A8-4440-BA0C-D9EB647B7BB3}" type="datetimeFigureOut">
              <a:rPr lang="en-US" smtClean="0">
                <a:solidFill>
                  <a:prstClr val="black"/>
                </a:solidFill>
              </a:rPr>
              <a:pPr/>
              <a:t>5/30/2019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6676" y="6356358"/>
            <a:ext cx="2907162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79368" y="6356358"/>
            <a:ext cx="2142120" cy="365125"/>
          </a:xfrm>
          <a:prstGeom prst="rect">
            <a:avLst/>
          </a:prstGeom>
        </p:spPr>
        <p:txBody>
          <a:bodyPr/>
          <a:lstStyle/>
          <a:p>
            <a:fld id="{7C0D2A99-608D-47FD-B151-FC5D7F4F7D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5449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65045" y="1625600"/>
            <a:ext cx="7905442" cy="4102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8669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7564" y="1122363"/>
            <a:ext cx="6885385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7564" y="3602038"/>
            <a:ext cx="6885385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6FBB-9603-4E59-A064-4AB742E74C1B}" type="datetimeFigureOut">
              <a:rPr lang="en-US" smtClean="0"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72C12-0524-48AF-954A-1B4646CDBC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578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6FBB-9603-4E59-A064-4AB742E74C1B}" type="datetimeFigureOut">
              <a:rPr lang="en-US" smtClean="0"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72C12-0524-48AF-954A-1B4646CDBC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8830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379" y="1709739"/>
            <a:ext cx="791819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6379" y="4589464"/>
            <a:ext cx="791819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6FBB-9603-4E59-A064-4AB742E74C1B}" type="datetimeFigureOut">
              <a:rPr lang="en-US" smtClean="0"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72C12-0524-48AF-954A-1B4646CDBC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234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027" y="274638"/>
            <a:ext cx="8262462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9028" y="1600206"/>
            <a:ext cx="405472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6763" y="1600206"/>
            <a:ext cx="405472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9025" y="6356361"/>
            <a:ext cx="214212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7C0E81-E9A8-4440-BA0C-D9EB647B7BB3}" type="datetimeFigureOut">
              <a:rPr lang="en-US" smtClean="0">
                <a:solidFill>
                  <a:prstClr val="white"/>
                </a:solidFill>
              </a:rPr>
              <a:pPr/>
              <a:t>5/30/2019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36678" y="6356361"/>
            <a:ext cx="2907163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79368" y="6356361"/>
            <a:ext cx="2142120" cy="365125"/>
          </a:xfrm>
          <a:prstGeom prst="rect">
            <a:avLst/>
          </a:prstGeom>
        </p:spPr>
        <p:txBody>
          <a:bodyPr/>
          <a:lstStyle/>
          <a:p>
            <a:fld id="{7C0D2A99-608D-47FD-B151-FC5D7F4F7D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6782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160" y="1825625"/>
            <a:ext cx="390171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7635" y="1825625"/>
            <a:ext cx="390171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6FBB-9603-4E59-A064-4AB742E74C1B}" type="datetimeFigureOut">
              <a:rPr lang="en-US" smtClean="0"/>
              <a:t>5/30/2019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72C12-0524-48AF-954A-1B4646CDBC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8425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356" y="365126"/>
            <a:ext cx="791819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56" y="1681163"/>
            <a:ext cx="3883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56" y="2505075"/>
            <a:ext cx="3883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635" y="1681163"/>
            <a:ext cx="390291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7635" y="2505075"/>
            <a:ext cx="390291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6FBB-9603-4E59-A064-4AB742E74C1B}" type="datetimeFigureOut">
              <a:rPr lang="en-US" smtClean="0"/>
              <a:t>5/30/2019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72C12-0524-48AF-954A-1B4646CDBC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0136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6FBB-9603-4E59-A064-4AB742E74C1B}" type="datetimeFigureOut">
              <a:rPr lang="en-US" smtClean="0"/>
              <a:t>5/30/2019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72C12-0524-48AF-954A-1B4646CDBC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8017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6FBB-9603-4E59-A064-4AB742E74C1B}" type="datetimeFigureOut">
              <a:rPr lang="en-US" smtClean="0"/>
              <a:t>5/30/2019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72C12-0524-48AF-954A-1B4646CDBC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0606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356" y="457200"/>
            <a:ext cx="296095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2914" y="987426"/>
            <a:ext cx="464763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2356" y="2057400"/>
            <a:ext cx="296095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6FBB-9603-4E59-A064-4AB742E74C1B}" type="datetimeFigureOut">
              <a:rPr lang="en-US" smtClean="0"/>
              <a:t>5/30/2019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72C12-0524-48AF-954A-1B4646CDBC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2455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356" y="457200"/>
            <a:ext cx="296095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02914" y="987426"/>
            <a:ext cx="464763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2356" y="2057400"/>
            <a:ext cx="296095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6FBB-9603-4E59-A064-4AB742E74C1B}" type="datetimeFigureOut">
              <a:rPr lang="en-US" smtClean="0"/>
              <a:t>5/30/2019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72C12-0524-48AF-954A-1B4646CDBC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5789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6FBB-9603-4E59-A064-4AB742E74C1B}" type="datetimeFigureOut">
              <a:rPr lang="en-US" smtClean="0"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72C12-0524-48AF-954A-1B4646CDBC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8735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9805" y="365125"/>
            <a:ext cx="197954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160" y="365125"/>
            <a:ext cx="5823888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6FBB-9603-4E59-A064-4AB742E74C1B}" type="datetimeFigureOut">
              <a:rPr lang="en-US" smtClean="0"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72C12-0524-48AF-954A-1B4646CDBC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9770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7564" y="1122363"/>
            <a:ext cx="6885385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7564" y="3602038"/>
            <a:ext cx="6885385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DC49-C9FA-4DC5-B15D-F88409FE15BA}" type="datetimeFigureOut">
              <a:rPr lang="en-US" smtClean="0"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50EC-7C99-491A-BC9A-5727C72B5C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9910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DC49-C9FA-4DC5-B15D-F88409FE15BA}" type="datetimeFigureOut">
              <a:rPr lang="en-US" smtClean="0"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50EC-7C99-491A-BC9A-5727C72B5C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954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027" y="274638"/>
            <a:ext cx="8262462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9027" y="1535113"/>
            <a:ext cx="405632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027" y="2174875"/>
            <a:ext cx="405632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576" y="1535113"/>
            <a:ext cx="4057914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576" y="2174875"/>
            <a:ext cx="4057914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9025" y="6356361"/>
            <a:ext cx="214212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7C0E81-E9A8-4440-BA0C-D9EB647B7BB3}" type="datetimeFigureOut">
              <a:rPr lang="en-US" smtClean="0">
                <a:solidFill>
                  <a:prstClr val="white"/>
                </a:solidFill>
              </a:rPr>
              <a:pPr/>
              <a:t>5/30/2019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36678" y="6356361"/>
            <a:ext cx="2907163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79368" y="6356361"/>
            <a:ext cx="2142120" cy="365125"/>
          </a:xfrm>
          <a:prstGeom prst="rect">
            <a:avLst/>
          </a:prstGeom>
        </p:spPr>
        <p:txBody>
          <a:bodyPr/>
          <a:lstStyle/>
          <a:p>
            <a:fld id="{7C0D2A99-608D-47FD-B151-FC5D7F4F7D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3062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379" y="1709739"/>
            <a:ext cx="791819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6379" y="4589464"/>
            <a:ext cx="791819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DC49-C9FA-4DC5-B15D-F88409FE15BA}" type="datetimeFigureOut">
              <a:rPr lang="en-US" smtClean="0"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50EC-7C99-491A-BC9A-5727C72B5C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2612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160" y="1825625"/>
            <a:ext cx="390171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7635" y="1825625"/>
            <a:ext cx="390171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DC49-C9FA-4DC5-B15D-F88409FE15BA}" type="datetimeFigureOut">
              <a:rPr lang="en-US" smtClean="0"/>
              <a:t>5/30/2019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50EC-7C99-491A-BC9A-5727C72B5C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8474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356" y="365126"/>
            <a:ext cx="791819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56" y="1681163"/>
            <a:ext cx="3883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56" y="2505075"/>
            <a:ext cx="3883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635" y="1681163"/>
            <a:ext cx="390291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7635" y="2505075"/>
            <a:ext cx="390291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DC49-C9FA-4DC5-B15D-F88409FE15BA}" type="datetimeFigureOut">
              <a:rPr lang="en-US" smtClean="0"/>
              <a:t>5/30/2019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50EC-7C99-491A-BC9A-5727C72B5C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3783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DC49-C9FA-4DC5-B15D-F88409FE15BA}" type="datetimeFigureOut">
              <a:rPr lang="en-US" smtClean="0"/>
              <a:t>5/30/2019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50EC-7C99-491A-BC9A-5727C72B5C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8826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DC49-C9FA-4DC5-B15D-F88409FE15BA}" type="datetimeFigureOut">
              <a:rPr lang="en-US" smtClean="0"/>
              <a:t>5/30/2019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50EC-7C99-491A-BC9A-5727C72B5C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2880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356" y="457200"/>
            <a:ext cx="296095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2914" y="987426"/>
            <a:ext cx="464763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2356" y="2057400"/>
            <a:ext cx="296095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DC49-C9FA-4DC5-B15D-F88409FE15BA}" type="datetimeFigureOut">
              <a:rPr lang="en-US" smtClean="0"/>
              <a:t>5/30/2019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50EC-7C99-491A-BC9A-5727C72B5C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7963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356" y="457200"/>
            <a:ext cx="296095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02914" y="987426"/>
            <a:ext cx="464763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2356" y="2057400"/>
            <a:ext cx="296095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DC49-C9FA-4DC5-B15D-F88409FE15BA}" type="datetimeFigureOut">
              <a:rPr lang="en-US" smtClean="0"/>
              <a:t>5/30/2019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50EC-7C99-491A-BC9A-5727C72B5C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6513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DC49-C9FA-4DC5-B15D-F88409FE15BA}" type="datetimeFigureOut">
              <a:rPr lang="en-US" smtClean="0"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50EC-7C99-491A-BC9A-5727C72B5C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0473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9805" y="365125"/>
            <a:ext cx="197954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160" y="365125"/>
            <a:ext cx="5823888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DC49-C9FA-4DC5-B15D-F88409FE15BA}" type="datetimeFigureOut">
              <a:rPr lang="en-US" smtClean="0"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650EC-7C99-491A-BC9A-5727C72B5C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0186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8539" y="2130426"/>
            <a:ext cx="7803436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7077" y="3886200"/>
            <a:ext cx="6426359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C8C00-3625-5849-8AC3-2AF7225D42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651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027" y="274638"/>
            <a:ext cx="8262462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9025" y="6356361"/>
            <a:ext cx="214212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7C0E81-E9A8-4440-BA0C-D9EB647B7BB3}" type="datetimeFigureOut">
              <a:rPr lang="en-US" smtClean="0">
                <a:solidFill>
                  <a:prstClr val="white"/>
                </a:solidFill>
              </a:rPr>
              <a:pPr/>
              <a:t>5/30/2019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36678" y="6356361"/>
            <a:ext cx="2907163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79368" y="6356361"/>
            <a:ext cx="2142120" cy="365125"/>
          </a:xfrm>
          <a:prstGeom prst="rect">
            <a:avLst/>
          </a:prstGeom>
        </p:spPr>
        <p:txBody>
          <a:bodyPr/>
          <a:lstStyle/>
          <a:p>
            <a:fld id="{7C0D2A99-608D-47FD-B151-FC5D7F4F7D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5300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01736-90E4-8B47-89E5-895820C8B95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2901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197" y="4406901"/>
            <a:ext cx="7803436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5197" y="2906713"/>
            <a:ext cx="7803436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8CCF4-1ADE-B249-A669-BFB60672CE6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5690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8538" y="1981200"/>
            <a:ext cx="3825214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6761" y="1981200"/>
            <a:ext cx="3825214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D1CFA-1F32-1F4F-96AA-91D3E9BF50F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2971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026" y="274638"/>
            <a:ext cx="826246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9026" y="1535113"/>
            <a:ext cx="405632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026" y="2174875"/>
            <a:ext cx="405632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574" y="1535113"/>
            <a:ext cx="40579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574" y="2174875"/>
            <a:ext cx="40579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887C5-8636-2341-BB79-A5CE3ADE814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7399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04A3E-5A43-3B43-B002-81442B3CF9A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3840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AFE7A-A9CC-EB4C-8AB9-1F954CB6E71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7626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026" y="273050"/>
            <a:ext cx="302032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25" y="273051"/>
            <a:ext cx="51321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9026" y="1435101"/>
            <a:ext cx="302032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1DB72-13BB-B140-A749-04B1E4E34E5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3962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9445" y="4800600"/>
            <a:ext cx="550830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9445" y="612775"/>
            <a:ext cx="550830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9445" y="5367338"/>
            <a:ext cx="550830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F4D21-C82A-854A-8AF1-3D8F0E62037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0314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D4CC5-D158-D649-9F02-4E7B2A12778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909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1116" y="609600"/>
            <a:ext cx="1950859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539" y="609600"/>
            <a:ext cx="5699568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A49FF-84DC-C94E-8FD6-40666080B63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900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9025" y="6356361"/>
            <a:ext cx="214212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7C0E81-E9A8-4440-BA0C-D9EB647B7BB3}" type="datetimeFigureOut">
              <a:rPr lang="en-US" smtClean="0">
                <a:solidFill>
                  <a:prstClr val="white"/>
                </a:solidFill>
              </a:rPr>
              <a:pPr/>
              <a:t>5/30/2019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36678" y="6356361"/>
            <a:ext cx="2907163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79368" y="6356361"/>
            <a:ext cx="2142120" cy="365125"/>
          </a:xfrm>
          <a:prstGeom prst="rect">
            <a:avLst/>
          </a:prstGeom>
        </p:spPr>
        <p:txBody>
          <a:bodyPr/>
          <a:lstStyle/>
          <a:p>
            <a:fld id="{7C0D2A99-608D-47FD-B151-FC5D7F4F7D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62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031" y="273050"/>
            <a:ext cx="302032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27" y="273061"/>
            <a:ext cx="5132162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9031" y="1435103"/>
            <a:ext cx="302032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9025" y="6356361"/>
            <a:ext cx="214212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7C0E81-E9A8-4440-BA0C-D9EB647B7BB3}" type="datetimeFigureOut">
              <a:rPr lang="en-US" smtClean="0">
                <a:solidFill>
                  <a:prstClr val="white"/>
                </a:solidFill>
              </a:rPr>
              <a:pPr/>
              <a:t>5/30/2019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36678" y="6356361"/>
            <a:ext cx="2907163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79368" y="6356361"/>
            <a:ext cx="2142120" cy="365125"/>
          </a:xfrm>
          <a:prstGeom prst="rect">
            <a:avLst/>
          </a:prstGeom>
        </p:spPr>
        <p:txBody>
          <a:bodyPr/>
          <a:lstStyle/>
          <a:p>
            <a:fld id="{7C0D2A99-608D-47FD-B151-FC5D7F4F7D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578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9447" y="4800600"/>
            <a:ext cx="5508308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9447" y="612775"/>
            <a:ext cx="5508308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9447" y="5367338"/>
            <a:ext cx="5508308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9025" y="6356361"/>
            <a:ext cx="214212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7C0E81-E9A8-4440-BA0C-D9EB647B7BB3}" type="datetimeFigureOut">
              <a:rPr lang="en-US" smtClean="0">
                <a:solidFill>
                  <a:prstClr val="white"/>
                </a:solidFill>
              </a:rPr>
              <a:pPr/>
              <a:t>5/30/2019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36678" y="6356361"/>
            <a:ext cx="2907163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79368" y="6356361"/>
            <a:ext cx="2142120" cy="365125"/>
          </a:xfrm>
          <a:prstGeom prst="rect">
            <a:avLst/>
          </a:prstGeom>
        </p:spPr>
        <p:txBody>
          <a:bodyPr/>
          <a:lstStyle/>
          <a:p>
            <a:fld id="{7C0D2A99-608D-47FD-B151-FC5D7F4F7D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798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 userDrawn="1"/>
        </p:nvSpPr>
        <p:spPr bwMode="auto">
          <a:xfrm>
            <a:off x="510541" y="5888346"/>
            <a:ext cx="4960352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rgbClr val="9B2D1F">
              <a:lumMod val="75000"/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 kern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8" name="Freeform 7"/>
          <p:cNvSpPr>
            <a:spLocks/>
          </p:cNvSpPr>
          <p:nvPr userDrawn="1"/>
        </p:nvSpPr>
        <p:spPr bwMode="auto">
          <a:xfrm>
            <a:off x="496933" y="5882421"/>
            <a:ext cx="3705187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ysClr val="window" lastClr="FFFFFF">
              <a:lumMod val="65000"/>
            </a:sys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 kern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9" name="Right Triangle 8"/>
          <p:cNvSpPr>
            <a:spLocks/>
          </p:cNvSpPr>
          <p:nvPr userDrawn="1"/>
        </p:nvSpPr>
        <p:spPr bwMode="auto">
          <a:xfrm>
            <a:off x="3" y="5747926"/>
            <a:ext cx="3415900" cy="1080868"/>
          </a:xfrm>
          <a:prstGeom prst="rtTriangle">
            <a:avLst/>
          </a:prstGeom>
          <a:solidFill>
            <a:srgbClr val="C00000"/>
          </a:solidFill>
          <a:ln w="12700" cap="rnd" cmpd="thickThin" algn="ctr">
            <a:solidFill>
              <a:srgbClr val="696464">
                <a:lumMod val="40000"/>
                <a:lumOff val="60000"/>
              </a:srgbClr>
            </a:solidFill>
            <a:prstDash val="solid"/>
          </a:ln>
          <a:effectLst>
            <a:fillOverlay blend="mult">
              <a:gradFill flip="none" rotWithShape="1">
                <a:gsLst>
                  <a:gs pos="0">
                    <a:srgbClr val="D34817">
                      <a:shade val="20000"/>
                      <a:satMod val="176000"/>
                      <a:alpha val="100000"/>
                    </a:srgbClr>
                  </a:gs>
                  <a:gs pos="18000">
                    <a:srgbClr val="D34817">
                      <a:shade val="48000"/>
                      <a:satMod val="153000"/>
                      <a:alpha val="100000"/>
                    </a:srgbClr>
                  </a:gs>
                  <a:gs pos="43000">
                    <a:srgbClr val="D34817">
                      <a:tint val="86000"/>
                      <a:satMod val="149000"/>
                      <a:alpha val="100000"/>
                    </a:srgbClr>
                  </a:gs>
                  <a:gs pos="45000">
                    <a:srgbClr val="D34817">
                      <a:tint val="85000"/>
                      <a:satMod val="150000"/>
                      <a:alpha val="100000"/>
                    </a:srgbClr>
                  </a:gs>
                  <a:gs pos="50000">
                    <a:srgbClr val="D34817">
                      <a:tint val="86000"/>
                      <a:satMod val="149000"/>
                      <a:alpha val="100000"/>
                    </a:srgbClr>
                  </a:gs>
                  <a:gs pos="79000">
                    <a:srgbClr val="D34817">
                      <a:shade val="53000"/>
                      <a:satMod val="150000"/>
                      <a:alpha val="100000"/>
                    </a:srgbClr>
                  </a:gs>
                  <a:gs pos="100000">
                    <a:srgbClr val="D34817">
                      <a:shade val="25000"/>
                      <a:satMod val="170000"/>
                      <a:alpha val="100000"/>
                    </a:srgbClr>
                  </a:gs>
                </a:gsLst>
                <a:lin ang="450000" scaled="1"/>
                <a:tileRect/>
              </a:gradFill>
            </a:fillOverlay>
          </a:effectLst>
        </p:spPr>
        <p:txBody>
          <a:bodyPr vert="horz" wrap="square" lIns="91440" tIns="45720" rIns="91440" bIns="45720" anchor="ctr" compatLnSpc="1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Lucida Sans Unicode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" y="5731155"/>
            <a:ext cx="3419107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rgbClr val="D34817">
                    <a:tint val="70000"/>
                    <a:satMod val="110000"/>
                  </a:srgbClr>
                </a:gs>
                <a:gs pos="15000">
                  <a:srgbClr val="D34817">
                    <a:shade val="40000"/>
                    <a:satMod val="110000"/>
                  </a:srgbClr>
                </a:gs>
              </a:gsLst>
              <a:lin ang="5400000" scaled="1"/>
            </a:gradFill>
            <a:prstDash val="solid"/>
            <a:miter lim="800000"/>
          </a:ln>
          <a:effectLst/>
        </p:spPr>
      </p:cxnSp>
      <p:sp>
        <p:nvSpPr>
          <p:cNvPr id="13" name="Rectangle 12"/>
          <p:cNvSpPr/>
          <p:nvPr userDrawn="1"/>
        </p:nvSpPr>
        <p:spPr bwMode="white">
          <a:xfrm>
            <a:off x="3" y="1138456"/>
            <a:ext cx="9180513" cy="16002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19129" y="1151571"/>
            <a:ext cx="535529" cy="132616"/>
          </a:xfrm>
          <a:prstGeom prst="rect">
            <a:avLst/>
          </a:prstGeom>
          <a:solidFill>
            <a:srgbClr val="C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592908" y="1151571"/>
            <a:ext cx="8587605" cy="132616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50800" cap="rnd" cmpd="dbl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16" name="Slide Number Placeholder 22"/>
          <p:cNvSpPr txBox="1">
            <a:spLocks/>
          </p:cNvSpPr>
          <p:nvPr userDrawn="1"/>
        </p:nvSpPr>
        <p:spPr>
          <a:xfrm>
            <a:off x="3" y="1138456"/>
            <a:ext cx="535529" cy="160020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1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 Unicode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9000"/>
                    </a14:imgEffect>
                    <a14:imgEffect>
                      <a14:colorTemperature colorTemp="6375"/>
                    </a14:imgEffect>
                    <a14:imgEffect>
                      <a14:saturation sat="135000"/>
                    </a14:imgEffect>
                    <a14:imgEffect>
                      <a14:brightnessContrast bright="-9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442"/>
          <a:stretch/>
        </p:blipFill>
        <p:spPr bwMode="auto">
          <a:xfrm>
            <a:off x="6686830" y="173830"/>
            <a:ext cx="2062892" cy="809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itle Placeholder 18"/>
          <p:cNvSpPr>
            <a:spLocks noGrp="1"/>
          </p:cNvSpPr>
          <p:nvPr>
            <p:ph type="title"/>
          </p:nvPr>
        </p:nvSpPr>
        <p:spPr>
          <a:xfrm>
            <a:off x="70891" y="8571"/>
            <a:ext cx="661593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idx="1"/>
          </p:nvPr>
        </p:nvSpPr>
        <p:spPr>
          <a:xfrm>
            <a:off x="755482" y="1473201"/>
            <a:ext cx="7994239" cy="4134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1187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marL="185738" indent="0" algn="l" defTabSz="914400" rtl="0" eaLnBrk="1" latinLnBrk="0" hangingPunct="1">
        <a:spcBef>
          <a:spcPct val="0"/>
        </a:spcBef>
        <a:buNone/>
        <a:defRPr sz="3600" kern="1200">
          <a:solidFill>
            <a:srgbClr val="C0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C00000"/>
        </a:buClr>
        <a:buFont typeface="Wingdings 3" panose="05040102010807070707" pitchFamily="18" charset="2"/>
        <a:buChar char="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 userDrawn="1"/>
        </p:nvSpPr>
        <p:spPr bwMode="auto">
          <a:xfrm>
            <a:off x="510541" y="5888346"/>
            <a:ext cx="4960352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rgbClr val="9B2D1F">
              <a:lumMod val="75000"/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 kern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8" name="Freeform 7"/>
          <p:cNvSpPr>
            <a:spLocks/>
          </p:cNvSpPr>
          <p:nvPr userDrawn="1"/>
        </p:nvSpPr>
        <p:spPr bwMode="auto">
          <a:xfrm>
            <a:off x="496932" y="5882421"/>
            <a:ext cx="3705187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ysClr val="window" lastClr="FFFFFF">
              <a:lumMod val="65000"/>
            </a:sys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 kern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9" name="Right Triangle 8"/>
          <p:cNvSpPr>
            <a:spLocks/>
          </p:cNvSpPr>
          <p:nvPr userDrawn="1"/>
        </p:nvSpPr>
        <p:spPr bwMode="auto">
          <a:xfrm>
            <a:off x="2" y="5747926"/>
            <a:ext cx="3415900" cy="1080868"/>
          </a:xfrm>
          <a:prstGeom prst="rtTriangle">
            <a:avLst/>
          </a:prstGeom>
          <a:solidFill>
            <a:srgbClr val="C00000"/>
          </a:solidFill>
          <a:ln w="12700" cap="rnd" cmpd="thickThin" algn="ctr">
            <a:solidFill>
              <a:srgbClr val="696464">
                <a:lumMod val="40000"/>
                <a:lumOff val="60000"/>
              </a:srgbClr>
            </a:solidFill>
            <a:prstDash val="solid"/>
          </a:ln>
          <a:effectLst>
            <a:fillOverlay blend="mult">
              <a:gradFill flip="none" rotWithShape="1">
                <a:gsLst>
                  <a:gs pos="0">
                    <a:srgbClr val="D34817">
                      <a:shade val="20000"/>
                      <a:satMod val="176000"/>
                      <a:alpha val="100000"/>
                    </a:srgbClr>
                  </a:gs>
                  <a:gs pos="18000">
                    <a:srgbClr val="D34817">
                      <a:shade val="48000"/>
                      <a:satMod val="153000"/>
                      <a:alpha val="100000"/>
                    </a:srgbClr>
                  </a:gs>
                  <a:gs pos="43000">
                    <a:srgbClr val="D34817">
                      <a:tint val="86000"/>
                      <a:satMod val="149000"/>
                      <a:alpha val="100000"/>
                    </a:srgbClr>
                  </a:gs>
                  <a:gs pos="45000">
                    <a:srgbClr val="D34817">
                      <a:tint val="85000"/>
                      <a:satMod val="150000"/>
                      <a:alpha val="100000"/>
                    </a:srgbClr>
                  </a:gs>
                  <a:gs pos="50000">
                    <a:srgbClr val="D34817">
                      <a:tint val="86000"/>
                      <a:satMod val="149000"/>
                      <a:alpha val="100000"/>
                    </a:srgbClr>
                  </a:gs>
                  <a:gs pos="79000">
                    <a:srgbClr val="D34817">
                      <a:shade val="53000"/>
                      <a:satMod val="150000"/>
                      <a:alpha val="100000"/>
                    </a:srgbClr>
                  </a:gs>
                  <a:gs pos="100000">
                    <a:srgbClr val="D34817">
                      <a:shade val="25000"/>
                      <a:satMod val="170000"/>
                      <a:alpha val="100000"/>
                    </a:srgbClr>
                  </a:gs>
                </a:gsLst>
                <a:lin ang="450000" scaled="1"/>
                <a:tileRect/>
              </a:gradFill>
            </a:fillOverlay>
          </a:effectLst>
        </p:spPr>
        <p:txBody>
          <a:bodyPr vert="horz" wrap="square" lIns="91440" tIns="45720" rIns="91440" bIns="45720" anchor="ctr" compatLnSpc="1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Lucida Sans Unicode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" y="5731153"/>
            <a:ext cx="3419107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rgbClr val="D34817">
                    <a:tint val="70000"/>
                    <a:satMod val="110000"/>
                  </a:srgbClr>
                </a:gs>
                <a:gs pos="15000">
                  <a:srgbClr val="D34817">
                    <a:shade val="40000"/>
                    <a:satMod val="110000"/>
                  </a:srgbClr>
                </a:gs>
              </a:gsLst>
              <a:lin ang="5400000" scaled="1"/>
            </a:gradFill>
            <a:prstDash val="solid"/>
            <a:miter lim="800000"/>
          </a:ln>
          <a:effectLst/>
        </p:spPr>
      </p:cxnSp>
      <p:sp>
        <p:nvSpPr>
          <p:cNvPr id="13" name="Rectangle 12"/>
          <p:cNvSpPr/>
          <p:nvPr userDrawn="1"/>
        </p:nvSpPr>
        <p:spPr bwMode="white">
          <a:xfrm>
            <a:off x="2" y="1138456"/>
            <a:ext cx="9180513" cy="16002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19128" y="1151571"/>
            <a:ext cx="535529" cy="132616"/>
          </a:xfrm>
          <a:prstGeom prst="rect">
            <a:avLst/>
          </a:prstGeom>
          <a:solidFill>
            <a:srgbClr val="C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592908" y="1151571"/>
            <a:ext cx="8587605" cy="132616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50800" cap="rnd" cmpd="dbl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16" name="Slide Number Placeholder 22"/>
          <p:cNvSpPr txBox="1">
            <a:spLocks/>
          </p:cNvSpPr>
          <p:nvPr userDrawn="1"/>
        </p:nvSpPr>
        <p:spPr>
          <a:xfrm>
            <a:off x="2" y="1138456"/>
            <a:ext cx="535529" cy="160020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1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 Unicode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9000"/>
                    </a14:imgEffect>
                    <a14:imgEffect>
                      <a14:colorTemperature colorTemp="6375"/>
                    </a14:imgEffect>
                    <a14:imgEffect>
                      <a14:saturation sat="135000"/>
                    </a14:imgEffect>
                    <a14:imgEffect>
                      <a14:brightnessContrast bright="-9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442"/>
          <a:stretch/>
        </p:blipFill>
        <p:spPr bwMode="auto">
          <a:xfrm>
            <a:off x="6686829" y="173830"/>
            <a:ext cx="2062892" cy="809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itle Placeholder 18"/>
          <p:cNvSpPr>
            <a:spLocks noGrp="1"/>
          </p:cNvSpPr>
          <p:nvPr>
            <p:ph type="title"/>
          </p:nvPr>
        </p:nvSpPr>
        <p:spPr>
          <a:xfrm>
            <a:off x="70890" y="8571"/>
            <a:ext cx="661593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idx="1"/>
          </p:nvPr>
        </p:nvSpPr>
        <p:spPr>
          <a:xfrm>
            <a:off x="755481" y="1473201"/>
            <a:ext cx="7994239" cy="4134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1187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marL="185738" indent="0" algn="l" defTabSz="914400" rtl="0" eaLnBrk="1" latinLnBrk="0" hangingPunct="1">
        <a:spcBef>
          <a:spcPct val="0"/>
        </a:spcBef>
        <a:buNone/>
        <a:defRPr sz="3600" kern="1200">
          <a:solidFill>
            <a:srgbClr val="C0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C00000"/>
        </a:buClr>
        <a:buFont typeface="Wingdings 3" panose="05040102010807070707" pitchFamily="18" charset="2"/>
        <a:buChar char="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 userDrawn="1"/>
        </p:nvSpPr>
        <p:spPr bwMode="auto">
          <a:xfrm>
            <a:off x="510541" y="5888346"/>
            <a:ext cx="4960352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rgbClr val="9B2D1F">
              <a:lumMod val="75000"/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 kern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8" name="Freeform 7"/>
          <p:cNvSpPr>
            <a:spLocks/>
          </p:cNvSpPr>
          <p:nvPr userDrawn="1"/>
        </p:nvSpPr>
        <p:spPr bwMode="auto">
          <a:xfrm>
            <a:off x="496932" y="5882421"/>
            <a:ext cx="3705187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ysClr val="window" lastClr="FFFFFF">
              <a:lumMod val="65000"/>
            </a:sys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 kern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9" name="Right Triangle 8"/>
          <p:cNvSpPr>
            <a:spLocks/>
          </p:cNvSpPr>
          <p:nvPr userDrawn="1"/>
        </p:nvSpPr>
        <p:spPr bwMode="auto">
          <a:xfrm>
            <a:off x="1" y="5747926"/>
            <a:ext cx="3415900" cy="1080868"/>
          </a:xfrm>
          <a:prstGeom prst="rtTriangle">
            <a:avLst/>
          </a:prstGeom>
          <a:solidFill>
            <a:srgbClr val="C00000"/>
          </a:solidFill>
          <a:ln w="12700" cap="rnd" cmpd="thickThin" algn="ctr">
            <a:solidFill>
              <a:srgbClr val="696464">
                <a:lumMod val="40000"/>
                <a:lumOff val="60000"/>
              </a:srgbClr>
            </a:solidFill>
            <a:prstDash val="solid"/>
          </a:ln>
          <a:effectLst>
            <a:fillOverlay blend="mult">
              <a:gradFill flip="none" rotWithShape="1">
                <a:gsLst>
                  <a:gs pos="0">
                    <a:srgbClr val="D34817">
                      <a:shade val="20000"/>
                      <a:satMod val="176000"/>
                      <a:alpha val="100000"/>
                    </a:srgbClr>
                  </a:gs>
                  <a:gs pos="18000">
                    <a:srgbClr val="D34817">
                      <a:shade val="48000"/>
                      <a:satMod val="153000"/>
                      <a:alpha val="100000"/>
                    </a:srgbClr>
                  </a:gs>
                  <a:gs pos="43000">
                    <a:srgbClr val="D34817">
                      <a:tint val="86000"/>
                      <a:satMod val="149000"/>
                      <a:alpha val="100000"/>
                    </a:srgbClr>
                  </a:gs>
                  <a:gs pos="45000">
                    <a:srgbClr val="D34817">
                      <a:tint val="85000"/>
                      <a:satMod val="150000"/>
                      <a:alpha val="100000"/>
                    </a:srgbClr>
                  </a:gs>
                  <a:gs pos="50000">
                    <a:srgbClr val="D34817">
                      <a:tint val="86000"/>
                      <a:satMod val="149000"/>
                      <a:alpha val="100000"/>
                    </a:srgbClr>
                  </a:gs>
                  <a:gs pos="79000">
                    <a:srgbClr val="D34817">
                      <a:shade val="53000"/>
                      <a:satMod val="150000"/>
                      <a:alpha val="100000"/>
                    </a:srgbClr>
                  </a:gs>
                  <a:gs pos="100000">
                    <a:srgbClr val="D34817">
                      <a:shade val="25000"/>
                      <a:satMod val="170000"/>
                      <a:alpha val="100000"/>
                    </a:srgbClr>
                  </a:gs>
                </a:gsLst>
                <a:lin ang="450000" scaled="1"/>
                <a:tileRect/>
              </a:gradFill>
            </a:fillOverlay>
          </a:effectLst>
        </p:spPr>
        <p:txBody>
          <a:bodyPr vert="horz" wrap="square" lIns="91440" tIns="45720" rIns="91440" bIns="45720" anchor="ctr" compatLnSpc="1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Lucida Sans Unicode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" y="5731152"/>
            <a:ext cx="3419108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rgbClr val="D34817">
                    <a:tint val="70000"/>
                    <a:satMod val="110000"/>
                  </a:srgbClr>
                </a:gs>
                <a:gs pos="15000">
                  <a:srgbClr val="D34817">
                    <a:shade val="40000"/>
                    <a:satMod val="110000"/>
                  </a:srgbClr>
                </a:gs>
              </a:gsLst>
              <a:lin ang="5400000" scaled="1"/>
            </a:gradFill>
            <a:prstDash val="solid"/>
            <a:miter lim="800000"/>
          </a:ln>
          <a:effectLst/>
        </p:spPr>
      </p:cxnSp>
      <p:sp>
        <p:nvSpPr>
          <p:cNvPr id="13" name="Rectangle 12"/>
          <p:cNvSpPr/>
          <p:nvPr userDrawn="1"/>
        </p:nvSpPr>
        <p:spPr bwMode="white">
          <a:xfrm>
            <a:off x="1" y="1138456"/>
            <a:ext cx="9180513" cy="16002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19127" y="1151571"/>
            <a:ext cx="535529" cy="132616"/>
          </a:xfrm>
          <a:prstGeom prst="rect">
            <a:avLst/>
          </a:prstGeom>
          <a:solidFill>
            <a:srgbClr val="C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592908" y="1151571"/>
            <a:ext cx="8587605" cy="132616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50800" cap="rnd" cmpd="dbl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16" name="Slide Number Placeholder 22"/>
          <p:cNvSpPr txBox="1">
            <a:spLocks/>
          </p:cNvSpPr>
          <p:nvPr userDrawn="1"/>
        </p:nvSpPr>
        <p:spPr>
          <a:xfrm>
            <a:off x="1" y="1138456"/>
            <a:ext cx="535529" cy="160020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1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 Unicode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9000"/>
                    </a14:imgEffect>
                    <a14:imgEffect>
                      <a14:colorTemperature colorTemp="6375"/>
                    </a14:imgEffect>
                    <a14:imgEffect>
                      <a14:saturation sat="135000"/>
                    </a14:imgEffect>
                    <a14:imgEffect>
                      <a14:brightnessContrast bright="-9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442"/>
          <a:stretch/>
        </p:blipFill>
        <p:spPr bwMode="auto">
          <a:xfrm>
            <a:off x="6686829" y="173830"/>
            <a:ext cx="2062892" cy="809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itle Placeholder 18"/>
          <p:cNvSpPr>
            <a:spLocks noGrp="1"/>
          </p:cNvSpPr>
          <p:nvPr>
            <p:ph type="title"/>
          </p:nvPr>
        </p:nvSpPr>
        <p:spPr>
          <a:xfrm>
            <a:off x="70889" y="8571"/>
            <a:ext cx="661593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idx="1"/>
          </p:nvPr>
        </p:nvSpPr>
        <p:spPr>
          <a:xfrm>
            <a:off x="755480" y="1473201"/>
            <a:ext cx="7994239" cy="4134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1187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marL="185738" indent="0" algn="l" defTabSz="914400" rtl="0" eaLnBrk="1" latinLnBrk="0" hangingPunct="1">
        <a:spcBef>
          <a:spcPct val="0"/>
        </a:spcBef>
        <a:buNone/>
        <a:defRPr sz="3600" kern="1200">
          <a:solidFill>
            <a:srgbClr val="C0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C00000"/>
        </a:buClr>
        <a:buFont typeface="Wingdings 3" panose="05040102010807070707" pitchFamily="18" charset="2"/>
        <a:buChar char="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1161" y="365126"/>
            <a:ext cx="79181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1161" y="1825625"/>
            <a:ext cx="791819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1160" y="6356351"/>
            <a:ext cx="20656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E6FBB-9603-4E59-A064-4AB742E74C1B}" type="datetimeFigureOut">
              <a:rPr lang="en-US" smtClean="0"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1045" y="6356351"/>
            <a:ext cx="3098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83738" y="6356351"/>
            <a:ext cx="20656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72C12-0524-48AF-954A-1B4646CDBC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698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1161" y="365126"/>
            <a:ext cx="79181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1161" y="1825625"/>
            <a:ext cx="791819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1160" y="6356351"/>
            <a:ext cx="20656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BDC49-C9FA-4DC5-B15D-F88409FE15BA}" type="datetimeFigureOut">
              <a:rPr lang="en-US" smtClean="0"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1045" y="6356351"/>
            <a:ext cx="3098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83738" y="6356351"/>
            <a:ext cx="20656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650EC-7C99-491A-BC9A-5727C72B5C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934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8539" y="609600"/>
            <a:ext cx="7803436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8539" y="1981200"/>
            <a:ext cx="7803436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8538" y="6248400"/>
            <a:ext cx="191260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36676" y="6248400"/>
            <a:ext cx="2907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79368" y="6248400"/>
            <a:ext cx="191260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C91F7E0-835C-2241-8FD2-35ADFEBA3CF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6092" y="6458040"/>
            <a:ext cx="2585053" cy="399960"/>
          </a:xfrm>
          <a:prstGeom prst="rect">
            <a:avLst/>
          </a:prstGeom>
          <a:ln w="19050" cmpd="sng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83392879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tif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baprendeencasa.blogspot.com/2012_02_01_archive.html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4CB09E-7C04-4012-886C-DFFD855775E8}"/>
              </a:ext>
            </a:extLst>
          </p:cNvPr>
          <p:cNvSpPr txBox="1"/>
          <p:nvPr/>
        </p:nvSpPr>
        <p:spPr>
          <a:xfrm>
            <a:off x="1166191" y="1815547"/>
            <a:ext cx="70501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Thoracic and Complex EVAR</a:t>
            </a:r>
          </a:p>
          <a:p>
            <a:pPr algn="ctr"/>
            <a:endParaRPr lang="en-US" sz="3600" b="1" dirty="0"/>
          </a:p>
          <a:p>
            <a:pPr algn="ctr"/>
            <a:r>
              <a:rPr lang="en-US" sz="2400" dirty="0"/>
              <a:t>Dr. Adam Beck </a:t>
            </a:r>
          </a:p>
          <a:p>
            <a:pPr algn="ctr"/>
            <a:r>
              <a:rPr lang="en-US" sz="2400" dirty="0"/>
              <a:t>University of Alabama</a:t>
            </a:r>
          </a:p>
        </p:txBody>
      </p:sp>
    </p:spTree>
    <p:extLst>
      <p:ext uri="{BB962C8B-B14F-4D97-AF65-F5344CB8AC3E}">
        <p14:creationId xmlns:p14="http://schemas.microsoft.com/office/powerpoint/2010/main" val="77439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Can 27"/>
          <p:cNvSpPr>
            <a:spLocks noChangeArrowheads="1"/>
          </p:cNvSpPr>
          <p:nvPr/>
        </p:nvSpPr>
        <p:spPr bwMode="auto">
          <a:xfrm rot="6300000">
            <a:off x="3950494" y="3027363"/>
            <a:ext cx="395288" cy="1179513"/>
          </a:xfrm>
          <a:prstGeom prst="can">
            <a:avLst>
              <a:gd name="adj" fmla="val 2496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01378" name="Can 11"/>
          <p:cNvSpPr>
            <a:spLocks noChangeArrowheads="1"/>
          </p:cNvSpPr>
          <p:nvPr/>
        </p:nvSpPr>
        <p:spPr bwMode="auto">
          <a:xfrm>
            <a:off x="1618456" y="2209800"/>
            <a:ext cx="2133600" cy="3733800"/>
          </a:xfrm>
          <a:prstGeom prst="can">
            <a:avLst>
              <a:gd name="adj" fmla="val 25002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01379" name="Can 28"/>
          <p:cNvSpPr>
            <a:spLocks noChangeArrowheads="1"/>
          </p:cNvSpPr>
          <p:nvPr/>
        </p:nvSpPr>
        <p:spPr bwMode="auto">
          <a:xfrm rot="4500000">
            <a:off x="1210469" y="3024188"/>
            <a:ext cx="374650" cy="1177925"/>
          </a:xfrm>
          <a:prstGeom prst="can">
            <a:avLst>
              <a:gd name="adj" fmla="val 25065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2" name="Can 21"/>
          <p:cNvSpPr/>
          <p:nvPr/>
        </p:nvSpPr>
        <p:spPr bwMode="auto">
          <a:xfrm>
            <a:off x="3447256" y="1981200"/>
            <a:ext cx="304800" cy="1676400"/>
          </a:xfrm>
          <a:prstGeom prst="can">
            <a:avLst/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cxnSp>
        <p:nvCxnSpPr>
          <p:cNvPr id="101381" name="Straight Connector 56"/>
          <p:cNvCxnSpPr>
            <a:cxnSpLocks noChangeShapeType="1"/>
          </p:cNvCxnSpPr>
          <p:nvPr/>
        </p:nvCxnSpPr>
        <p:spPr bwMode="auto">
          <a:xfrm>
            <a:off x="1618456" y="1524000"/>
            <a:ext cx="6019800" cy="0"/>
          </a:xfrm>
          <a:prstGeom prst="line">
            <a:avLst/>
          </a:prstGeom>
          <a:noFill/>
          <a:ln w="25400">
            <a:solidFill>
              <a:srgbClr val="00B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01382" name="Oval 4"/>
          <p:cNvSpPr>
            <a:spLocks noChangeArrowheads="1"/>
          </p:cNvSpPr>
          <p:nvPr/>
        </p:nvSpPr>
        <p:spPr bwMode="auto">
          <a:xfrm>
            <a:off x="5199856" y="2133600"/>
            <a:ext cx="3200400" cy="3352800"/>
          </a:xfrm>
          <a:prstGeom prst="ellipse">
            <a:avLst/>
          </a:prstGeom>
          <a:solidFill>
            <a:srgbClr val="C00000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3" name="Can 22"/>
          <p:cNvSpPr/>
          <p:nvPr/>
        </p:nvSpPr>
        <p:spPr bwMode="auto">
          <a:xfrm rot="6300000">
            <a:off x="3790156" y="3055938"/>
            <a:ext cx="304800" cy="990600"/>
          </a:xfrm>
          <a:prstGeom prst="can">
            <a:avLst/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5" name="Can 24"/>
          <p:cNvSpPr/>
          <p:nvPr/>
        </p:nvSpPr>
        <p:spPr bwMode="auto">
          <a:xfrm>
            <a:off x="1618456" y="1981200"/>
            <a:ext cx="304800" cy="1676400"/>
          </a:xfrm>
          <a:prstGeom prst="can">
            <a:avLst/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6" name="Can 25"/>
          <p:cNvSpPr/>
          <p:nvPr/>
        </p:nvSpPr>
        <p:spPr bwMode="auto">
          <a:xfrm rot="4500000">
            <a:off x="1275556" y="3116263"/>
            <a:ext cx="304800" cy="990600"/>
          </a:xfrm>
          <a:prstGeom prst="can">
            <a:avLst/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01386" name="Can 16"/>
          <p:cNvSpPr>
            <a:spLocks noChangeArrowheads="1"/>
          </p:cNvSpPr>
          <p:nvPr/>
        </p:nvSpPr>
        <p:spPr bwMode="auto">
          <a:xfrm>
            <a:off x="1694656" y="2286000"/>
            <a:ext cx="1981200" cy="3581400"/>
          </a:xfrm>
          <a:prstGeom prst="can">
            <a:avLst>
              <a:gd name="adj" fmla="val 15106"/>
            </a:avLst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01387" name="Freeform 33"/>
          <p:cNvSpPr>
            <a:spLocks/>
          </p:cNvSpPr>
          <p:nvPr/>
        </p:nvSpPr>
        <p:spPr bwMode="auto">
          <a:xfrm>
            <a:off x="1705769" y="2678114"/>
            <a:ext cx="1936750" cy="606425"/>
          </a:xfrm>
          <a:custGeom>
            <a:avLst/>
            <a:gdLst>
              <a:gd name="T0" fmla="*/ 0 w 1937657"/>
              <a:gd name="T1" fmla="*/ 0 h 605971"/>
              <a:gd name="T2" fmla="*/ 373406 w 1937657"/>
              <a:gd name="T3" fmla="*/ 618310 h 605971"/>
              <a:gd name="T4" fmla="*/ 704138 w 1937657"/>
              <a:gd name="T5" fmla="*/ 44969 h 605971"/>
              <a:gd name="T6" fmla="*/ 928181 w 1937657"/>
              <a:gd name="T7" fmla="*/ 562100 h 605971"/>
              <a:gd name="T8" fmla="*/ 1290919 w 1937657"/>
              <a:gd name="T9" fmla="*/ 78694 h 605971"/>
              <a:gd name="T10" fmla="*/ 1600314 w 1937657"/>
              <a:gd name="T11" fmla="*/ 539614 h 605971"/>
              <a:gd name="T12" fmla="*/ 1899037 w 1937657"/>
              <a:gd name="T13" fmla="*/ 44969 h 6059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37657"/>
              <a:gd name="T22" fmla="*/ 0 h 605971"/>
              <a:gd name="T23" fmla="*/ 1937657 w 1937657"/>
              <a:gd name="T24" fmla="*/ 605971 h 60597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37657" h="605971">
                <a:moveTo>
                  <a:pt x="0" y="0"/>
                </a:moveTo>
                <a:cubicBezTo>
                  <a:pt x="130628" y="295728"/>
                  <a:pt x="261257" y="591457"/>
                  <a:pt x="381000" y="598714"/>
                </a:cubicBezTo>
                <a:cubicBezTo>
                  <a:pt x="500743" y="605971"/>
                  <a:pt x="624114" y="52615"/>
                  <a:pt x="718457" y="43543"/>
                </a:cubicBezTo>
                <a:cubicBezTo>
                  <a:pt x="812800" y="34472"/>
                  <a:pt x="847271" y="538842"/>
                  <a:pt x="947057" y="544285"/>
                </a:cubicBezTo>
                <a:cubicBezTo>
                  <a:pt x="1046843" y="549728"/>
                  <a:pt x="1202871" y="79828"/>
                  <a:pt x="1317171" y="76200"/>
                </a:cubicBezTo>
                <a:cubicBezTo>
                  <a:pt x="1431471" y="72572"/>
                  <a:pt x="1529443" y="527957"/>
                  <a:pt x="1632857" y="522514"/>
                </a:cubicBezTo>
                <a:cubicBezTo>
                  <a:pt x="1736271" y="517071"/>
                  <a:pt x="1883229" y="127000"/>
                  <a:pt x="1937657" y="43543"/>
                </a:cubicBez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01388" name="Freeform 34"/>
          <p:cNvSpPr>
            <a:spLocks/>
          </p:cNvSpPr>
          <p:nvPr/>
        </p:nvSpPr>
        <p:spPr bwMode="auto">
          <a:xfrm>
            <a:off x="1694656" y="3508376"/>
            <a:ext cx="1938338" cy="606425"/>
          </a:xfrm>
          <a:custGeom>
            <a:avLst/>
            <a:gdLst>
              <a:gd name="T0" fmla="*/ 0 w 1937657"/>
              <a:gd name="T1" fmla="*/ 0 h 605971"/>
              <a:gd name="T2" fmla="*/ 386801 w 1937657"/>
              <a:gd name="T3" fmla="*/ 618310 h 605971"/>
              <a:gd name="T4" fmla="*/ 729396 w 1937657"/>
              <a:gd name="T5" fmla="*/ 44969 h 605971"/>
              <a:gd name="T6" fmla="*/ 961475 w 1937657"/>
              <a:gd name="T7" fmla="*/ 562100 h 605971"/>
              <a:gd name="T8" fmla="*/ 1337226 w 1937657"/>
              <a:gd name="T9" fmla="*/ 78694 h 605971"/>
              <a:gd name="T10" fmla="*/ 1657718 w 1937657"/>
              <a:gd name="T11" fmla="*/ 539614 h 605971"/>
              <a:gd name="T12" fmla="*/ 1967156 w 1937657"/>
              <a:gd name="T13" fmla="*/ 44969 h 6059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37657"/>
              <a:gd name="T22" fmla="*/ 0 h 605971"/>
              <a:gd name="T23" fmla="*/ 1937657 w 1937657"/>
              <a:gd name="T24" fmla="*/ 605971 h 60597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37657" h="605971">
                <a:moveTo>
                  <a:pt x="0" y="0"/>
                </a:moveTo>
                <a:cubicBezTo>
                  <a:pt x="130628" y="295728"/>
                  <a:pt x="261257" y="591457"/>
                  <a:pt x="381000" y="598714"/>
                </a:cubicBezTo>
                <a:cubicBezTo>
                  <a:pt x="500743" y="605971"/>
                  <a:pt x="624114" y="52615"/>
                  <a:pt x="718457" y="43543"/>
                </a:cubicBezTo>
                <a:cubicBezTo>
                  <a:pt x="812800" y="34472"/>
                  <a:pt x="847271" y="538842"/>
                  <a:pt x="947057" y="544285"/>
                </a:cubicBezTo>
                <a:cubicBezTo>
                  <a:pt x="1046843" y="549728"/>
                  <a:pt x="1202871" y="79828"/>
                  <a:pt x="1317171" y="76200"/>
                </a:cubicBezTo>
                <a:cubicBezTo>
                  <a:pt x="1431471" y="72572"/>
                  <a:pt x="1529443" y="527957"/>
                  <a:pt x="1632857" y="522514"/>
                </a:cubicBezTo>
                <a:cubicBezTo>
                  <a:pt x="1736271" y="517071"/>
                  <a:pt x="1883229" y="127000"/>
                  <a:pt x="1937657" y="43543"/>
                </a:cubicBez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01389" name="Freeform 35"/>
          <p:cNvSpPr>
            <a:spLocks/>
          </p:cNvSpPr>
          <p:nvPr/>
        </p:nvSpPr>
        <p:spPr bwMode="auto">
          <a:xfrm>
            <a:off x="1694656" y="4346576"/>
            <a:ext cx="1938338" cy="606425"/>
          </a:xfrm>
          <a:custGeom>
            <a:avLst/>
            <a:gdLst>
              <a:gd name="T0" fmla="*/ 0 w 1937657"/>
              <a:gd name="T1" fmla="*/ 0 h 605971"/>
              <a:gd name="T2" fmla="*/ 386801 w 1937657"/>
              <a:gd name="T3" fmla="*/ 618310 h 605971"/>
              <a:gd name="T4" fmla="*/ 729396 w 1937657"/>
              <a:gd name="T5" fmla="*/ 44969 h 605971"/>
              <a:gd name="T6" fmla="*/ 961475 w 1937657"/>
              <a:gd name="T7" fmla="*/ 562100 h 605971"/>
              <a:gd name="T8" fmla="*/ 1337226 w 1937657"/>
              <a:gd name="T9" fmla="*/ 78694 h 605971"/>
              <a:gd name="T10" fmla="*/ 1657718 w 1937657"/>
              <a:gd name="T11" fmla="*/ 539614 h 605971"/>
              <a:gd name="T12" fmla="*/ 1967156 w 1937657"/>
              <a:gd name="T13" fmla="*/ 44969 h 6059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37657"/>
              <a:gd name="T22" fmla="*/ 0 h 605971"/>
              <a:gd name="T23" fmla="*/ 1937657 w 1937657"/>
              <a:gd name="T24" fmla="*/ 605971 h 60597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37657" h="605971">
                <a:moveTo>
                  <a:pt x="0" y="0"/>
                </a:moveTo>
                <a:cubicBezTo>
                  <a:pt x="130628" y="295728"/>
                  <a:pt x="261257" y="591457"/>
                  <a:pt x="381000" y="598714"/>
                </a:cubicBezTo>
                <a:cubicBezTo>
                  <a:pt x="500743" y="605971"/>
                  <a:pt x="624114" y="52615"/>
                  <a:pt x="718457" y="43543"/>
                </a:cubicBezTo>
                <a:cubicBezTo>
                  <a:pt x="812800" y="34472"/>
                  <a:pt x="847271" y="538842"/>
                  <a:pt x="947057" y="544285"/>
                </a:cubicBezTo>
                <a:cubicBezTo>
                  <a:pt x="1046843" y="549728"/>
                  <a:pt x="1202871" y="79828"/>
                  <a:pt x="1317171" y="76200"/>
                </a:cubicBezTo>
                <a:cubicBezTo>
                  <a:pt x="1431471" y="72572"/>
                  <a:pt x="1529443" y="527957"/>
                  <a:pt x="1632857" y="522514"/>
                </a:cubicBezTo>
                <a:cubicBezTo>
                  <a:pt x="1736271" y="517071"/>
                  <a:pt x="1883229" y="127000"/>
                  <a:pt x="1937657" y="43543"/>
                </a:cubicBez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01390" name="Freeform 36"/>
          <p:cNvSpPr>
            <a:spLocks/>
          </p:cNvSpPr>
          <p:nvPr/>
        </p:nvSpPr>
        <p:spPr bwMode="auto">
          <a:xfrm>
            <a:off x="1694656" y="5108576"/>
            <a:ext cx="1938338" cy="606425"/>
          </a:xfrm>
          <a:custGeom>
            <a:avLst/>
            <a:gdLst>
              <a:gd name="T0" fmla="*/ 0 w 1937657"/>
              <a:gd name="T1" fmla="*/ 0 h 605971"/>
              <a:gd name="T2" fmla="*/ 386801 w 1937657"/>
              <a:gd name="T3" fmla="*/ 618310 h 605971"/>
              <a:gd name="T4" fmla="*/ 729396 w 1937657"/>
              <a:gd name="T5" fmla="*/ 44969 h 605971"/>
              <a:gd name="T6" fmla="*/ 961475 w 1937657"/>
              <a:gd name="T7" fmla="*/ 562100 h 605971"/>
              <a:gd name="T8" fmla="*/ 1337226 w 1937657"/>
              <a:gd name="T9" fmla="*/ 78694 h 605971"/>
              <a:gd name="T10" fmla="*/ 1657718 w 1937657"/>
              <a:gd name="T11" fmla="*/ 539614 h 605971"/>
              <a:gd name="T12" fmla="*/ 1967156 w 1937657"/>
              <a:gd name="T13" fmla="*/ 44969 h 6059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37657"/>
              <a:gd name="T22" fmla="*/ 0 h 605971"/>
              <a:gd name="T23" fmla="*/ 1937657 w 1937657"/>
              <a:gd name="T24" fmla="*/ 605971 h 60597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37657" h="605971">
                <a:moveTo>
                  <a:pt x="0" y="0"/>
                </a:moveTo>
                <a:cubicBezTo>
                  <a:pt x="130628" y="295728"/>
                  <a:pt x="261257" y="591457"/>
                  <a:pt x="381000" y="598714"/>
                </a:cubicBezTo>
                <a:cubicBezTo>
                  <a:pt x="500743" y="605971"/>
                  <a:pt x="624114" y="52615"/>
                  <a:pt x="718457" y="43543"/>
                </a:cubicBezTo>
                <a:cubicBezTo>
                  <a:pt x="812800" y="34472"/>
                  <a:pt x="847271" y="538842"/>
                  <a:pt x="947057" y="544285"/>
                </a:cubicBezTo>
                <a:cubicBezTo>
                  <a:pt x="1046843" y="549728"/>
                  <a:pt x="1202871" y="79828"/>
                  <a:pt x="1317171" y="76200"/>
                </a:cubicBezTo>
                <a:cubicBezTo>
                  <a:pt x="1431471" y="72572"/>
                  <a:pt x="1529443" y="527957"/>
                  <a:pt x="1632857" y="522514"/>
                </a:cubicBezTo>
                <a:cubicBezTo>
                  <a:pt x="1736271" y="517071"/>
                  <a:pt x="1883229" y="127000"/>
                  <a:pt x="1937657" y="43543"/>
                </a:cubicBez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01391" name="Oval 9"/>
          <p:cNvSpPr>
            <a:spLocks noChangeArrowheads="1"/>
          </p:cNvSpPr>
          <p:nvPr/>
        </p:nvSpPr>
        <p:spPr bwMode="auto">
          <a:xfrm>
            <a:off x="5276056" y="2209800"/>
            <a:ext cx="3048000" cy="3200400"/>
          </a:xfrm>
          <a:prstGeom prst="ellipse">
            <a:avLst/>
          </a:prstGeom>
          <a:solidFill>
            <a:srgbClr val="640000">
              <a:alpha val="71764"/>
            </a:srgbClr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199856" y="3276600"/>
            <a:ext cx="685800" cy="914400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7714456" y="3124200"/>
            <a:ext cx="685800" cy="914400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01394" name="Rectangle 2"/>
          <p:cNvSpPr>
            <a:spLocks noGrp="1" noChangeArrowheads="1"/>
          </p:cNvSpPr>
          <p:nvPr>
            <p:ph type="title"/>
          </p:nvPr>
        </p:nvSpPr>
        <p:spPr>
          <a:xfrm>
            <a:off x="704056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ja-JP" dirty="0">
                <a:solidFill>
                  <a:srgbClr val="FFFA33"/>
                </a:solidFill>
                <a:latin typeface="Times New Roman" charset="0"/>
                <a:ea typeface="ＭＳ Ｐゴシック" charset="0"/>
              </a:rPr>
              <a:t>Chimneys, Periscopes, Snorkels, Sandwich…</a:t>
            </a:r>
            <a:r>
              <a:rPr lang="en-US" altLang="ja-JP" dirty="0" err="1">
                <a:solidFill>
                  <a:srgbClr val="FFFA33"/>
                </a:solidFill>
                <a:latin typeface="Times New Roman" charset="0"/>
                <a:ea typeface="ＭＳ Ｐゴシック" charset="0"/>
              </a:rPr>
              <a:t>ChiMPS</a:t>
            </a:r>
            <a:r>
              <a:rPr lang="en-US" altLang="ja-JP" dirty="0">
                <a:solidFill>
                  <a:srgbClr val="FFFA33"/>
                </a:solidFill>
                <a:latin typeface="Times New Roman" charset="0"/>
                <a:ea typeface="ＭＳ Ｐゴシック" charset="0"/>
              </a:rPr>
              <a:t>..?</a:t>
            </a:r>
            <a:endParaRPr lang="en-US" dirty="0">
              <a:solidFill>
                <a:srgbClr val="FFFA33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133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ChangeArrowheads="1"/>
          </p:cNvSpPr>
          <p:nvPr>
            <p:ph type="title"/>
          </p:nvPr>
        </p:nvSpPr>
        <p:spPr>
          <a:xfrm>
            <a:off x="704056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ja-JP" dirty="0" err="1">
                <a:solidFill>
                  <a:srgbClr val="FFFA33"/>
                </a:solidFill>
                <a:latin typeface="Times New Roman" charset="0"/>
                <a:ea typeface="ＭＳ Ｐゴシック" charset="0"/>
              </a:rPr>
              <a:t>ChiMPS</a:t>
            </a:r>
            <a:endParaRPr lang="en-US" dirty="0">
              <a:solidFill>
                <a:srgbClr val="FFFA33"/>
              </a:solidFill>
              <a:latin typeface="Times New Roman" charset="0"/>
              <a:ea typeface="ＭＳ Ｐゴシック" charset="0"/>
            </a:endParaRPr>
          </a:p>
        </p:txBody>
      </p:sp>
      <p:cxnSp>
        <p:nvCxnSpPr>
          <p:cNvPr id="109570" name="Straight Connector 56"/>
          <p:cNvCxnSpPr>
            <a:cxnSpLocks noChangeShapeType="1"/>
          </p:cNvCxnSpPr>
          <p:nvPr/>
        </p:nvCxnSpPr>
        <p:spPr bwMode="auto">
          <a:xfrm>
            <a:off x="1618456" y="1143000"/>
            <a:ext cx="6019800" cy="0"/>
          </a:xfrm>
          <a:prstGeom prst="line">
            <a:avLst/>
          </a:prstGeom>
          <a:noFill/>
          <a:ln w="25400">
            <a:solidFill>
              <a:srgbClr val="00B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109571" name="Content Placeholder 11" descr="Med Ill Double renal II_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56" y="1447800"/>
            <a:ext cx="3657600" cy="3657600"/>
          </a:xfrm>
          <a:prstGeom prst="rect">
            <a:avLst/>
          </a:prstGeom>
          <a:noFill/>
          <a:ln w="9525">
            <a:solidFill>
              <a:srgbClr val="FF8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2" name="Content Placeholder 8" descr="Med Ill Double renal II_29.jpg"/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8" b="7375"/>
          <a:stretch>
            <a:fillRect/>
          </a:stretch>
        </p:blipFill>
        <p:spPr>
          <a:xfrm>
            <a:off x="4660106" y="1981200"/>
            <a:ext cx="4044950" cy="3581400"/>
          </a:xfrm>
          <a:ln>
            <a:solidFill>
              <a:srgbClr val="FF8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4674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72F37F-30C7-434D-97C7-74F622739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28" y="1313070"/>
            <a:ext cx="8262462" cy="5021469"/>
          </a:xfrm>
        </p:spPr>
        <p:txBody>
          <a:bodyPr>
            <a:normAutofit fontScale="47500" lnSpcReduction="20000"/>
          </a:bodyPr>
          <a:lstStyle/>
          <a:p>
            <a:pPr marL="514350" indent="-514350">
              <a:buAutoNum type="alphaLcPeriod"/>
            </a:pPr>
            <a:r>
              <a:rPr lang="en-US" dirty="0"/>
              <a:t>None</a:t>
            </a:r>
          </a:p>
          <a:p>
            <a:pPr marL="514350" indent="-514350">
              <a:buAutoNum type="alphaLcPeriod"/>
            </a:pPr>
            <a:r>
              <a:rPr lang="en-US" dirty="0"/>
              <a:t>Purposely covered</a:t>
            </a:r>
          </a:p>
          <a:p>
            <a:pPr marL="514350" indent="-514350">
              <a:buAutoNum type="alphaLcPeriod"/>
            </a:pPr>
            <a:r>
              <a:rPr lang="en-US" dirty="0"/>
              <a:t>Unintentionally covered</a:t>
            </a:r>
          </a:p>
          <a:p>
            <a:pPr marL="514350" indent="-514350">
              <a:buAutoNum type="alphaLcPeriod"/>
            </a:pPr>
            <a:r>
              <a:rPr lang="en-US" b="1" u="sng" dirty="0">
                <a:solidFill>
                  <a:srgbClr val="FF0000"/>
                </a:solidFill>
              </a:rPr>
              <a:t>Occluded – coil</a:t>
            </a:r>
          </a:p>
          <a:p>
            <a:pPr marL="514350" indent="-514350">
              <a:buAutoNum type="alphaLcPeriod"/>
            </a:pPr>
            <a:r>
              <a:rPr lang="en-US" b="1" u="sng" dirty="0">
                <a:solidFill>
                  <a:srgbClr val="FF0000"/>
                </a:solidFill>
              </a:rPr>
              <a:t>Occluded – plug</a:t>
            </a:r>
          </a:p>
          <a:p>
            <a:pPr marL="514350" indent="-514350">
              <a:buAutoNum type="alphaLcPeriod"/>
            </a:pPr>
            <a:r>
              <a:rPr lang="en-US" b="1" u="sng" dirty="0">
                <a:solidFill>
                  <a:srgbClr val="FF0000"/>
                </a:solidFill>
              </a:rPr>
              <a:t>Occluded – open</a:t>
            </a:r>
          </a:p>
          <a:p>
            <a:pPr marL="514350" indent="-514350">
              <a:buAutoNum type="alphaLcPeriod"/>
            </a:pPr>
            <a:r>
              <a:rPr lang="en-US" dirty="0"/>
              <a:t>Stent</a:t>
            </a:r>
          </a:p>
          <a:p>
            <a:pPr marL="514350" indent="-514350">
              <a:buAutoNum type="alphaLcPeriod"/>
            </a:pPr>
            <a:r>
              <a:rPr lang="en-US" dirty="0"/>
              <a:t>Stent-graft</a:t>
            </a:r>
          </a:p>
          <a:p>
            <a:pPr marL="514350" indent="-514350">
              <a:buAutoNum type="alphaLcPeriod"/>
            </a:pPr>
            <a:r>
              <a:rPr lang="en-US" dirty="0"/>
              <a:t>Chimney</a:t>
            </a:r>
          </a:p>
          <a:p>
            <a:pPr marL="514350" indent="-514350">
              <a:buAutoNum type="alphaLcPeriod"/>
            </a:pPr>
            <a:r>
              <a:rPr lang="en-US" dirty="0"/>
              <a:t>Scallop</a:t>
            </a:r>
          </a:p>
          <a:p>
            <a:pPr marL="514350" indent="-514350">
              <a:buAutoNum type="alphaLcPeriod"/>
            </a:pPr>
            <a:r>
              <a:rPr lang="en-US" dirty="0"/>
              <a:t>Stented Scallop</a:t>
            </a:r>
          </a:p>
          <a:p>
            <a:pPr marL="514350" indent="-514350">
              <a:buAutoNum type="alphaLcPeriod"/>
            </a:pPr>
            <a:r>
              <a:rPr lang="en-US" dirty="0"/>
              <a:t>Fenestration</a:t>
            </a:r>
          </a:p>
          <a:p>
            <a:pPr marL="514350" indent="-514350">
              <a:buAutoNum type="alphaLcPeriod"/>
            </a:pPr>
            <a:r>
              <a:rPr lang="en-US" dirty="0"/>
              <a:t>Stented-fen</a:t>
            </a:r>
          </a:p>
          <a:p>
            <a:pPr marL="514350" indent="-514350">
              <a:buAutoNum type="alphaLcPeriod"/>
            </a:pPr>
            <a:r>
              <a:rPr lang="en-US" dirty="0"/>
              <a:t>Fen branch</a:t>
            </a:r>
          </a:p>
          <a:p>
            <a:pPr marL="514350" indent="-514350">
              <a:buAutoNum type="alphaLcPeriod"/>
            </a:pPr>
            <a:r>
              <a:rPr lang="en-US" dirty="0"/>
              <a:t>Side-arm branch</a:t>
            </a:r>
          </a:p>
          <a:p>
            <a:pPr marL="514350" indent="-514350">
              <a:buAutoNum type="alphaLcPeriod"/>
            </a:pPr>
            <a:r>
              <a:rPr lang="en-US" dirty="0"/>
              <a:t>Surgical bypass</a:t>
            </a:r>
          </a:p>
          <a:p>
            <a:pPr marL="514350" indent="-514350">
              <a:buAutoNum type="alphaLcPeriod"/>
            </a:pPr>
            <a:r>
              <a:rPr lang="en-US" dirty="0" err="1"/>
              <a:t>Thromboembolectomy</a:t>
            </a:r>
            <a:endParaRPr lang="en-US" dirty="0"/>
          </a:p>
          <a:p>
            <a:pPr marL="514350" indent="-514350">
              <a:buAutoNum type="alphaLcPeriod"/>
            </a:pPr>
            <a:r>
              <a:rPr lang="en-US" dirty="0" err="1"/>
              <a:t>liac</a:t>
            </a:r>
            <a:r>
              <a:rPr lang="en-US" dirty="0"/>
              <a:t> device Carotid</a:t>
            </a:r>
          </a:p>
          <a:p>
            <a:pPr marL="514350" indent="-514350">
              <a:buAutoNum type="alphaLcPeriod"/>
            </a:pPr>
            <a:r>
              <a:rPr lang="en-US" dirty="0"/>
              <a:t>Unknown (left blank)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7B971A-84D5-497D-B039-DE77550CC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Branch Vessel Treatment</a:t>
            </a:r>
          </a:p>
        </p:txBody>
      </p:sp>
    </p:spTree>
    <p:extLst>
      <p:ext uri="{BB962C8B-B14F-4D97-AF65-F5344CB8AC3E}">
        <p14:creationId xmlns:p14="http://schemas.microsoft.com/office/powerpoint/2010/main" val="1629286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BD5961-D1B5-D142-916A-67B35CB5F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99" y="2561348"/>
            <a:ext cx="2844541" cy="12143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B3F860-2A60-044C-9B55-A4333AF3B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0568" y="2561348"/>
            <a:ext cx="2670209" cy="2119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35A150-9115-1643-BA8B-BB3F141E8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9777" y="4294169"/>
            <a:ext cx="1651000" cy="1219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3CB124-77D7-CB49-9D15-32BC2C1583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5836" y="2561348"/>
            <a:ext cx="2658080" cy="224411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EF85BE2-2646-0E45-BCEE-3AA6A5DDD601}"/>
              </a:ext>
            </a:extLst>
          </p:cNvPr>
          <p:cNvSpPr/>
          <p:nvPr/>
        </p:nvSpPr>
        <p:spPr>
          <a:xfrm rot="2678655">
            <a:off x="7493447" y="3932426"/>
            <a:ext cx="465617" cy="475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4C45F8-57E8-D446-A8B0-76B280CB8203}"/>
              </a:ext>
            </a:extLst>
          </p:cNvPr>
          <p:cNvSpPr txBox="1"/>
          <p:nvPr/>
        </p:nvSpPr>
        <p:spPr>
          <a:xfrm>
            <a:off x="520043" y="2192016"/>
            <a:ext cx="2198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Coil Embolization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1AB4BC-035A-1841-82C6-44BF2AFD4D71}"/>
              </a:ext>
            </a:extLst>
          </p:cNvPr>
          <p:cNvSpPr txBox="1"/>
          <p:nvPr/>
        </p:nvSpPr>
        <p:spPr>
          <a:xfrm>
            <a:off x="3929855" y="2192016"/>
            <a:ext cx="2198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Plug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E28839-29F2-504E-864D-F432839E1CF6}"/>
              </a:ext>
            </a:extLst>
          </p:cNvPr>
          <p:cNvSpPr txBox="1"/>
          <p:nvPr/>
        </p:nvSpPr>
        <p:spPr>
          <a:xfrm>
            <a:off x="6444698" y="2192016"/>
            <a:ext cx="2198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Occluded: Open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88990BEB-9E7B-E647-B3C1-0A0F756CB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19" y="190500"/>
            <a:ext cx="6400858" cy="812800"/>
          </a:xfrm>
        </p:spPr>
        <p:txBody>
          <a:bodyPr>
            <a:normAutofit fontScale="90000"/>
          </a:bodyPr>
          <a:lstStyle/>
          <a:p>
            <a:r>
              <a:rPr lang="en-US" dirty="0"/>
              <a:t>Branch Vessel Treatment: Occlusion</a:t>
            </a:r>
          </a:p>
        </p:txBody>
      </p:sp>
    </p:spTree>
    <p:extLst>
      <p:ext uri="{BB962C8B-B14F-4D97-AF65-F5344CB8AC3E}">
        <p14:creationId xmlns:p14="http://schemas.microsoft.com/office/powerpoint/2010/main" val="1335273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72F37F-30C7-434D-97C7-74F622739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28" y="1313070"/>
            <a:ext cx="8262462" cy="5021469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AutoNum type="alphaLcPeriod"/>
            </a:pPr>
            <a:r>
              <a:rPr lang="en-US" dirty="0"/>
              <a:t>None</a:t>
            </a:r>
          </a:p>
          <a:p>
            <a:pPr marL="514350" indent="-514350">
              <a:buAutoNum type="alphaLcPeriod"/>
            </a:pPr>
            <a:r>
              <a:rPr lang="en-US" dirty="0"/>
              <a:t>Purposely covered</a:t>
            </a:r>
          </a:p>
          <a:p>
            <a:pPr marL="514350" indent="-514350">
              <a:buAutoNum type="alphaLcPeriod"/>
            </a:pPr>
            <a:r>
              <a:rPr lang="en-US" dirty="0"/>
              <a:t>Unintentionally covered</a:t>
            </a:r>
          </a:p>
          <a:p>
            <a:pPr marL="514350" indent="-514350">
              <a:buAutoNum type="alphaLcPeriod"/>
            </a:pPr>
            <a:r>
              <a:rPr lang="en-US" dirty="0"/>
              <a:t>Occluded – coil</a:t>
            </a:r>
          </a:p>
          <a:p>
            <a:pPr marL="514350" indent="-514350">
              <a:buAutoNum type="alphaLcPeriod"/>
            </a:pPr>
            <a:r>
              <a:rPr lang="en-US" dirty="0"/>
              <a:t>Occluded – plug</a:t>
            </a:r>
          </a:p>
          <a:p>
            <a:pPr marL="514350" indent="-514350">
              <a:buAutoNum type="alphaLcPeriod"/>
            </a:pPr>
            <a:r>
              <a:rPr lang="en-US" dirty="0"/>
              <a:t>Occluded – open</a:t>
            </a:r>
          </a:p>
          <a:p>
            <a:pPr marL="514350" indent="-514350">
              <a:buAutoNum type="alphaLcPeriod"/>
            </a:pPr>
            <a:r>
              <a:rPr lang="en-US" b="1" u="sng" dirty="0">
                <a:solidFill>
                  <a:srgbClr val="FF0000"/>
                </a:solidFill>
              </a:rPr>
              <a:t>Stent</a:t>
            </a:r>
          </a:p>
          <a:p>
            <a:pPr marL="514350" indent="-514350">
              <a:buAutoNum type="alphaLcPeriod"/>
            </a:pPr>
            <a:r>
              <a:rPr lang="en-US" b="1" u="sng" dirty="0">
                <a:solidFill>
                  <a:srgbClr val="FF0000"/>
                </a:solidFill>
              </a:rPr>
              <a:t>Stent-graft</a:t>
            </a:r>
          </a:p>
          <a:p>
            <a:pPr marL="514350" indent="-514350">
              <a:buAutoNum type="alphaLcPeriod"/>
            </a:pPr>
            <a:r>
              <a:rPr lang="en-US" dirty="0"/>
              <a:t>Chimney</a:t>
            </a:r>
          </a:p>
          <a:p>
            <a:pPr marL="514350" indent="-514350">
              <a:buAutoNum type="alphaLcPeriod"/>
            </a:pPr>
            <a:r>
              <a:rPr lang="en-US" dirty="0"/>
              <a:t>Scallop</a:t>
            </a:r>
          </a:p>
          <a:p>
            <a:pPr marL="514350" indent="-514350">
              <a:buAutoNum type="alphaLcPeriod"/>
            </a:pPr>
            <a:r>
              <a:rPr lang="en-US" dirty="0"/>
              <a:t>Stented Scallop</a:t>
            </a:r>
          </a:p>
          <a:p>
            <a:pPr marL="514350" indent="-514350">
              <a:buAutoNum type="alphaLcPeriod"/>
            </a:pPr>
            <a:r>
              <a:rPr lang="en-US" dirty="0"/>
              <a:t>Fenestration</a:t>
            </a:r>
          </a:p>
          <a:p>
            <a:pPr marL="514350" indent="-514350">
              <a:buAutoNum type="alphaLcPeriod"/>
            </a:pPr>
            <a:r>
              <a:rPr lang="en-US" dirty="0"/>
              <a:t>Stented-fen</a:t>
            </a:r>
          </a:p>
          <a:p>
            <a:pPr marL="514350" indent="-514350">
              <a:buAutoNum type="alphaLcPeriod"/>
            </a:pPr>
            <a:r>
              <a:rPr lang="en-US" dirty="0"/>
              <a:t>Fen branch</a:t>
            </a:r>
          </a:p>
          <a:p>
            <a:pPr marL="514350" indent="-514350">
              <a:buAutoNum type="alphaLcPeriod"/>
            </a:pPr>
            <a:r>
              <a:rPr lang="en-US" dirty="0"/>
              <a:t>Side-arm branch</a:t>
            </a:r>
          </a:p>
          <a:p>
            <a:pPr marL="514350" indent="-514350">
              <a:buAutoNum type="alphaLcPeriod"/>
            </a:pPr>
            <a:r>
              <a:rPr lang="en-US" dirty="0"/>
              <a:t>Surgical bypass</a:t>
            </a:r>
          </a:p>
          <a:p>
            <a:pPr marL="514350" indent="-514350">
              <a:buAutoNum type="alphaLcPeriod"/>
            </a:pPr>
            <a:r>
              <a:rPr lang="en-US" dirty="0" err="1"/>
              <a:t>Thromboembolectomy</a:t>
            </a:r>
            <a:endParaRPr lang="en-US" dirty="0"/>
          </a:p>
          <a:p>
            <a:pPr marL="514350" indent="-514350">
              <a:buAutoNum type="alphaLcPeriod"/>
            </a:pPr>
            <a:r>
              <a:rPr lang="en-US" dirty="0" err="1"/>
              <a:t>liac</a:t>
            </a:r>
            <a:r>
              <a:rPr lang="en-US" dirty="0"/>
              <a:t> device Unknown (left blank)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69EFC74C-A9CB-2E4B-8D76-94A69E932D15}"/>
              </a:ext>
            </a:extLst>
          </p:cNvPr>
          <p:cNvSpPr txBox="1">
            <a:spLocks/>
          </p:cNvSpPr>
          <p:nvPr/>
        </p:nvSpPr>
        <p:spPr>
          <a:xfrm>
            <a:off x="483919" y="342900"/>
            <a:ext cx="6400858" cy="812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5738" indent="0"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5738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Branch Vessel Treatment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5007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050CA0-CD90-8640-A656-28C79CC8A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579" y="2382637"/>
            <a:ext cx="3236533" cy="21498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1D6111-C871-7A4A-90B9-802513456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528" y="2599042"/>
            <a:ext cx="1638300" cy="1231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07ABA0-17B6-4840-BB08-40E8104BB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988" y="3864911"/>
            <a:ext cx="1854200" cy="1092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E387A7-5C85-3D44-9723-4C5C110AFCA0}"/>
              </a:ext>
            </a:extLst>
          </p:cNvPr>
          <p:cNvSpPr txBox="1"/>
          <p:nvPr/>
        </p:nvSpPr>
        <p:spPr>
          <a:xfrm>
            <a:off x="874699" y="1563444"/>
            <a:ext cx="2198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8AB0F2-4102-6B4C-A9E5-6140A0C1D8DA}"/>
              </a:ext>
            </a:extLst>
          </p:cNvPr>
          <p:cNvSpPr txBox="1"/>
          <p:nvPr/>
        </p:nvSpPr>
        <p:spPr>
          <a:xfrm>
            <a:off x="5512222" y="1563444"/>
            <a:ext cx="2198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Stentgraft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C9FCE28-5FD8-9244-B13C-3BE0E0FDA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19" y="190500"/>
            <a:ext cx="6400858" cy="812800"/>
          </a:xfrm>
        </p:spPr>
        <p:txBody>
          <a:bodyPr>
            <a:normAutofit/>
          </a:bodyPr>
          <a:lstStyle/>
          <a:p>
            <a:r>
              <a:rPr lang="en-US" dirty="0"/>
              <a:t>Stents vs. </a:t>
            </a:r>
            <a:r>
              <a:rPr lang="en-US" dirty="0" err="1"/>
              <a:t>Stentgrafts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919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72F37F-30C7-434D-97C7-74F622739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28" y="1313070"/>
            <a:ext cx="8262462" cy="5021469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AutoNum type="alphaLcPeriod"/>
            </a:pPr>
            <a:r>
              <a:rPr lang="en-US" dirty="0"/>
              <a:t>None</a:t>
            </a:r>
          </a:p>
          <a:p>
            <a:pPr marL="514350" indent="-514350">
              <a:buAutoNum type="alphaLcPeriod"/>
            </a:pPr>
            <a:r>
              <a:rPr lang="en-US" dirty="0"/>
              <a:t>Purposely covered</a:t>
            </a:r>
          </a:p>
          <a:p>
            <a:pPr marL="514350" indent="-514350">
              <a:buAutoNum type="alphaLcPeriod"/>
            </a:pPr>
            <a:r>
              <a:rPr lang="en-US" dirty="0"/>
              <a:t>Unintentionally covered</a:t>
            </a:r>
          </a:p>
          <a:p>
            <a:pPr marL="514350" indent="-514350">
              <a:buAutoNum type="alphaLcPeriod"/>
            </a:pPr>
            <a:r>
              <a:rPr lang="en-US" dirty="0"/>
              <a:t>Occluded – coil</a:t>
            </a:r>
          </a:p>
          <a:p>
            <a:pPr marL="514350" indent="-514350">
              <a:buAutoNum type="alphaLcPeriod"/>
            </a:pPr>
            <a:r>
              <a:rPr lang="en-US" dirty="0"/>
              <a:t>Occluded – plug</a:t>
            </a:r>
          </a:p>
          <a:p>
            <a:pPr marL="514350" indent="-514350">
              <a:buAutoNum type="alphaLcPeriod"/>
            </a:pPr>
            <a:r>
              <a:rPr lang="en-US" dirty="0"/>
              <a:t>Occluded – open</a:t>
            </a:r>
          </a:p>
          <a:p>
            <a:pPr marL="514350" indent="-514350">
              <a:buAutoNum type="alphaLcPeriod"/>
            </a:pPr>
            <a:r>
              <a:rPr lang="en-US" dirty="0"/>
              <a:t>Stent</a:t>
            </a:r>
          </a:p>
          <a:p>
            <a:pPr marL="514350" indent="-514350">
              <a:buAutoNum type="alphaLcPeriod"/>
            </a:pPr>
            <a:r>
              <a:rPr lang="en-US" dirty="0"/>
              <a:t>Stent-graft</a:t>
            </a:r>
          </a:p>
          <a:p>
            <a:pPr marL="514350" indent="-514350">
              <a:buAutoNum type="alphaLcPeriod"/>
            </a:pPr>
            <a:r>
              <a:rPr lang="en-US" b="1" u="sng" dirty="0">
                <a:solidFill>
                  <a:srgbClr val="FF0000"/>
                </a:solidFill>
              </a:rPr>
              <a:t>Chimney</a:t>
            </a:r>
          </a:p>
          <a:p>
            <a:pPr marL="514350" indent="-514350">
              <a:buAutoNum type="alphaLcPeriod"/>
            </a:pPr>
            <a:r>
              <a:rPr lang="en-US" dirty="0"/>
              <a:t>Scallop</a:t>
            </a:r>
          </a:p>
          <a:p>
            <a:pPr marL="514350" indent="-514350">
              <a:buAutoNum type="alphaLcPeriod"/>
            </a:pPr>
            <a:r>
              <a:rPr lang="en-US" dirty="0"/>
              <a:t>Stented Scallop</a:t>
            </a:r>
          </a:p>
          <a:p>
            <a:pPr marL="514350" indent="-514350">
              <a:buAutoNum type="alphaLcPeriod"/>
            </a:pPr>
            <a:r>
              <a:rPr lang="en-US" dirty="0"/>
              <a:t>Fenestration</a:t>
            </a:r>
          </a:p>
          <a:p>
            <a:pPr marL="514350" indent="-514350">
              <a:buAutoNum type="alphaLcPeriod"/>
            </a:pPr>
            <a:r>
              <a:rPr lang="en-US" dirty="0"/>
              <a:t>Stented-fen</a:t>
            </a:r>
          </a:p>
          <a:p>
            <a:pPr marL="514350" indent="-514350">
              <a:buAutoNum type="alphaLcPeriod"/>
            </a:pPr>
            <a:r>
              <a:rPr lang="en-US" dirty="0"/>
              <a:t>Fen branch</a:t>
            </a:r>
          </a:p>
          <a:p>
            <a:pPr marL="514350" indent="-514350">
              <a:buAutoNum type="alphaLcPeriod"/>
            </a:pPr>
            <a:r>
              <a:rPr lang="en-US" dirty="0"/>
              <a:t>Side-arm branch</a:t>
            </a:r>
          </a:p>
          <a:p>
            <a:pPr marL="514350" indent="-514350">
              <a:buAutoNum type="alphaLcPeriod"/>
            </a:pPr>
            <a:r>
              <a:rPr lang="en-US" dirty="0"/>
              <a:t>Surgical bypass</a:t>
            </a:r>
          </a:p>
          <a:p>
            <a:pPr marL="514350" indent="-514350">
              <a:buAutoNum type="alphaLcPeriod"/>
            </a:pPr>
            <a:r>
              <a:rPr lang="en-US" dirty="0" err="1"/>
              <a:t>Thromboembolectomy</a:t>
            </a:r>
            <a:endParaRPr lang="en-US" dirty="0"/>
          </a:p>
          <a:p>
            <a:pPr marL="514350" indent="-514350">
              <a:buAutoNum type="alphaLcPeriod"/>
            </a:pPr>
            <a:r>
              <a:rPr lang="en-US" dirty="0" err="1"/>
              <a:t>liac</a:t>
            </a:r>
            <a:r>
              <a:rPr lang="en-US" dirty="0"/>
              <a:t> device Unknown (left blank)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6C8A54EA-05C2-C94C-8A7F-2836D0294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19" y="190500"/>
            <a:ext cx="6400858" cy="812800"/>
          </a:xfrm>
        </p:spPr>
        <p:txBody>
          <a:bodyPr>
            <a:normAutofit/>
          </a:bodyPr>
          <a:lstStyle/>
          <a:p>
            <a:r>
              <a:rPr lang="en-US" dirty="0"/>
              <a:t>Branch Vessel Treatment</a:t>
            </a:r>
          </a:p>
        </p:txBody>
      </p:sp>
    </p:spTree>
    <p:extLst>
      <p:ext uri="{BB962C8B-B14F-4D97-AF65-F5344CB8AC3E}">
        <p14:creationId xmlns:p14="http://schemas.microsoft.com/office/powerpoint/2010/main" val="2708506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3E387A7-5C85-3D44-9723-4C5C110AFCA0}"/>
              </a:ext>
            </a:extLst>
          </p:cNvPr>
          <p:cNvSpPr txBox="1"/>
          <p:nvPr/>
        </p:nvSpPr>
        <p:spPr>
          <a:xfrm>
            <a:off x="1840302" y="1628509"/>
            <a:ext cx="2198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Chimney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A5BC70-BD6C-F947-8E02-21CCECFB9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176" y="2327476"/>
            <a:ext cx="3436704" cy="2925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BC4CA5-5B96-F849-87BA-4CBC42969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363" y="2171969"/>
            <a:ext cx="2357049" cy="4316523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200FC014-AA16-824B-BF33-998F7A346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19" y="190500"/>
            <a:ext cx="6400858" cy="812800"/>
          </a:xfrm>
        </p:spPr>
        <p:txBody>
          <a:bodyPr>
            <a:normAutofit fontScale="90000"/>
          </a:bodyPr>
          <a:lstStyle/>
          <a:p>
            <a:r>
              <a:rPr lang="en-US" dirty="0"/>
              <a:t>Branch Vessel Treatment: Chimney</a:t>
            </a: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18E8A4C9-9FCD-2146-A353-58BC2E25C209}"/>
              </a:ext>
            </a:extLst>
          </p:cNvPr>
          <p:cNvSpPr/>
          <p:nvPr/>
        </p:nvSpPr>
        <p:spPr>
          <a:xfrm>
            <a:off x="644769" y="3322017"/>
            <a:ext cx="1817077" cy="2183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6A5CCB66-8542-5D42-9406-A935F310BB9F}"/>
              </a:ext>
            </a:extLst>
          </p:cNvPr>
          <p:cNvSpPr/>
          <p:nvPr/>
        </p:nvSpPr>
        <p:spPr>
          <a:xfrm>
            <a:off x="5005754" y="4221054"/>
            <a:ext cx="1230923" cy="1868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3AA33A54-FFBF-FF48-B857-A93BE446CB9A}"/>
              </a:ext>
            </a:extLst>
          </p:cNvPr>
          <p:cNvSpPr/>
          <p:nvPr/>
        </p:nvSpPr>
        <p:spPr>
          <a:xfrm rot="6958752">
            <a:off x="7415291" y="2073042"/>
            <a:ext cx="996303" cy="21790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B97A9E20-9D2D-3446-AC1A-25A56B844477}"/>
              </a:ext>
            </a:extLst>
          </p:cNvPr>
          <p:cNvSpPr/>
          <p:nvPr/>
        </p:nvSpPr>
        <p:spPr>
          <a:xfrm rot="6958752">
            <a:off x="6416735" y="1888888"/>
            <a:ext cx="996303" cy="21790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318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72F37F-30C7-434D-97C7-74F622739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28" y="1313070"/>
            <a:ext cx="8262462" cy="5021469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AutoNum type="alphaLcPeriod"/>
            </a:pPr>
            <a:r>
              <a:rPr lang="en-US" dirty="0"/>
              <a:t>None</a:t>
            </a:r>
          </a:p>
          <a:p>
            <a:pPr marL="514350" indent="-514350">
              <a:buAutoNum type="alphaLcPeriod"/>
            </a:pPr>
            <a:r>
              <a:rPr lang="en-US" dirty="0"/>
              <a:t>Purposely covered</a:t>
            </a:r>
          </a:p>
          <a:p>
            <a:pPr marL="514350" indent="-514350">
              <a:buAutoNum type="alphaLcPeriod"/>
            </a:pPr>
            <a:r>
              <a:rPr lang="en-US" dirty="0"/>
              <a:t>Unintentionally covered</a:t>
            </a:r>
          </a:p>
          <a:p>
            <a:pPr marL="514350" indent="-514350">
              <a:buAutoNum type="alphaLcPeriod"/>
            </a:pPr>
            <a:r>
              <a:rPr lang="en-US" dirty="0"/>
              <a:t>Occluded – coil</a:t>
            </a:r>
          </a:p>
          <a:p>
            <a:pPr marL="514350" indent="-514350">
              <a:buAutoNum type="alphaLcPeriod"/>
            </a:pPr>
            <a:r>
              <a:rPr lang="en-US" dirty="0"/>
              <a:t>Occluded – plug</a:t>
            </a:r>
          </a:p>
          <a:p>
            <a:pPr marL="514350" indent="-514350">
              <a:buAutoNum type="alphaLcPeriod"/>
            </a:pPr>
            <a:r>
              <a:rPr lang="en-US" dirty="0"/>
              <a:t>Occluded – open</a:t>
            </a:r>
          </a:p>
          <a:p>
            <a:pPr marL="514350" indent="-514350">
              <a:buAutoNum type="alphaLcPeriod"/>
            </a:pPr>
            <a:r>
              <a:rPr lang="en-US" dirty="0"/>
              <a:t>Stent</a:t>
            </a:r>
          </a:p>
          <a:p>
            <a:pPr marL="514350" indent="-514350">
              <a:buAutoNum type="alphaLcPeriod"/>
            </a:pPr>
            <a:r>
              <a:rPr lang="en-US" dirty="0"/>
              <a:t>Stent-graft</a:t>
            </a:r>
          </a:p>
          <a:p>
            <a:pPr marL="514350" indent="-514350">
              <a:buAutoNum type="alphaLcPeriod"/>
            </a:pPr>
            <a:r>
              <a:rPr lang="en-US" dirty="0"/>
              <a:t>Chimney</a:t>
            </a:r>
          </a:p>
          <a:p>
            <a:pPr marL="514350" indent="-514350">
              <a:buAutoNum type="alphaLcPeriod"/>
            </a:pPr>
            <a:r>
              <a:rPr lang="en-US" b="1" u="sng" dirty="0">
                <a:solidFill>
                  <a:srgbClr val="FF0000"/>
                </a:solidFill>
              </a:rPr>
              <a:t>Scallop</a:t>
            </a:r>
          </a:p>
          <a:p>
            <a:pPr marL="514350" indent="-514350">
              <a:buAutoNum type="alphaLcPeriod"/>
            </a:pPr>
            <a:r>
              <a:rPr lang="en-US" b="1" u="sng" dirty="0">
                <a:solidFill>
                  <a:srgbClr val="FF0000"/>
                </a:solidFill>
              </a:rPr>
              <a:t>Stented Scallop</a:t>
            </a:r>
          </a:p>
          <a:p>
            <a:pPr marL="514350" indent="-514350">
              <a:buAutoNum type="alphaLcPeriod"/>
            </a:pPr>
            <a:r>
              <a:rPr lang="en-US" dirty="0"/>
              <a:t>Fenestration</a:t>
            </a:r>
          </a:p>
          <a:p>
            <a:pPr marL="514350" indent="-514350">
              <a:buAutoNum type="alphaLcPeriod"/>
            </a:pPr>
            <a:r>
              <a:rPr lang="en-US" dirty="0"/>
              <a:t>Stented-fen</a:t>
            </a:r>
          </a:p>
          <a:p>
            <a:pPr marL="514350" indent="-514350">
              <a:buAutoNum type="alphaLcPeriod"/>
            </a:pPr>
            <a:r>
              <a:rPr lang="en-US" dirty="0"/>
              <a:t>Fen branch</a:t>
            </a:r>
          </a:p>
          <a:p>
            <a:pPr marL="514350" indent="-514350">
              <a:buAutoNum type="alphaLcPeriod"/>
            </a:pPr>
            <a:r>
              <a:rPr lang="en-US" dirty="0"/>
              <a:t>Side-arm branch</a:t>
            </a:r>
          </a:p>
          <a:p>
            <a:pPr marL="514350" indent="-514350">
              <a:buAutoNum type="alphaLcPeriod"/>
            </a:pPr>
            <a:r>
              <a:rPr lang="en-US" dirty="0"/>
              <a:t>Surgical bypass</a:t>
            </a:r>
          </a:p>
          <a:p>
            <a:pPr marL="514350" indent="-514350">
              <a:buAutoNum type="alphaLcPeriod"/>
            </a:pPr>
            <a:r>
              <a:rPr lang="en-US" dirty="0" err="1"/>
              <a:t>Thromboembolectomy</a:t>
            </a:r>
            <a:endParaRPr lang="en-US" dirty="0"/>
          </a:p>
          <a:p>
            <a:pPr marL="514350" indent="-514350">
              <a:buAutoNum type="alphaLcPeriod"/>
            </a:pPr>
            <a:r>
              <a:rPr lang="en-US" dirty="0" err="1"/>
              <a:t>liac</a:t>
            </a:r>
            <a:r>
              <a:rPr lang="en-US" dirty="0"/>
              <a:t> device Unknown (left blank)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7B971A-84D5-497D-B039-DE77550CC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Select A9:  Treatment Left Subclavian </a:t>
            </a:r>
          </a:p>
        </p:txBody>
      </p:sp>
    </p:spTree>
    <p:extLst>
      <p:ext uri="{BB962C8B-B14F-4D97-AF65-F5344CB8AC3E}">
        <p14:creationId xmlns:p14="http://schemas.microsoft.com/office/powerpoint/2010/main" val="4203428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3E387A7-5C85-3D44-9723-4C5C110AFCA0}"/>
              </a:ext>
            </a:extLst>
          </p:cNvPr>
          <p:cNvSpPr txBox="1"/>
          <p:nvPr/>
        </p:nvSpPr>
        <p:spPr>
          <a:xfrm>
            <a:off x="1260088" y="1563444"/>
            <a:ext cx="2198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Scallop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8AB0F2-4102-6B4C-A9E5-6140A0C1D8DA}"/>
              </a:ext>
            </a:extLst>
          </p:cNvPr>
          <p:cNvSpPr txBox="1"/>
          <p:nvPr/>
        </p:nvSpPr>
        <p:spPr>
          <a:xfrm>
            <a:off x="6222341" y="1563444"/>
            <a:ext cx="2198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Stented Scallop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A57E1C-B6B3-2243-AC03-8DE721E69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051" y="3836075"/>
            <a:ext cx="2285113" cy="21658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C02502-833E-484A-BC08-0DD038D89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409" y="2360473"/>
            <a:ext cx="2073613" cy="1333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D4C990-1CD5-274F-8B8D-B2C1F9C106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8490" b="50289"/>
          <a:stretch/>
        </p:blipFill>
        <p:spPr>
          <a:xfrm>
            <a:off x="557636" y="2360473"/>
            <a:ext cx="1801677" cy="17774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966A45-787D-5E45-817E-B7588FAD14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2341" y="2758534"/>
            <a:ext cx="2300854" cy="295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2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A9F3A6-B21F-4F1D-8F1E-C9200B989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I.    Overview of Inclusion/Exclusion Criteria</a:t>
            </a:r>
          </a:p>
          <a:p>
            <a:pPr marL="0" indent="0">
              <a:buNone/>
            </a:pPr>
            <a:r>
              <a:rPr lang="en-US" dirty="0"/>
              <a:t>II.   A &amp; P Overview</a:t>
            </a:r>
          </a:p>
          <a:p>
            <a:pPr marL="0" indent="0">
              <a:buNone/>
            </a:pPr>
            <a:r>
              <a:rPr lang="en-US" dirty="0"/>
              <a:t>III.  Pertinent Device Overview</a:t>
            </a:r>
          </a:p>
          <a:p>
            <a:pPr marL="0" indent="0">
              <a:buNone/>
            </a:pPr>
            <a:r>
              <a:rPr lang="en-US" dirty="0"/>
              <a:t>IV.  Live abstraction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7C59E9-9393-457C-9062-0F5518260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Agenda: </a:t>
            </a:r>
          </a:p>
        </p:txBody>
      </p:sp>
    </p:spTree>
    <p:extLst>
      <p:ext uri="{BB962C8B-B14F-4D97-AF65-F5344CB8AC3E}">
        <p14:creationId xmlns:p14="http://schemas.microsoft.com/office/powerpoint/2010/main" val="2486208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72F37F-30C7-434D-97C7-74F622739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28" y="1313070"/>
            <a:ext cx="8262462" cy="5021469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AutoNum type="alphaLcPeriod"/>
            </a:pPr>
            <a:r>
              <a:rPr lang="en-US" dirty="0"/>
              <a:t>None</a:t>
            </a:r>
          </a:p>
          <a:p>
            <a:pPr marL="514350" indent="-514350">
              <a:buAutoNum type="alphaLcPeriod"/>
            </a:pPr>
            <a:r>
              <a:rPr lang="en-US" dirty="0"/>
              <a:t>Purposely covered</a:t>
            </a:r>
          </a:p>
          <a:p>
            <a:pPr marL="514350" indent="-514350">
              <a:buAutoNum type="alphaLcPeriod"/>
            </a:pPr>
            <a:r>
              <a:rPr lang="en-US" dirty="0"/>
              <a:t>Unintentionally covered</a:t>
            </a:r>
          </a:p>
          <a:p>
            <a:pPr marL="514350" indent="-514350">
              <a:buAutoNum type="alphaLcPeriod"/>
            </a:pPr>
            <a:r>
              <a:rPr lang="en-US" dirty="0"/>
              <a:t>Occluded – coil</a:t>
            </a:r>
          </a:p>
          <a:p>
            <a:pPr marL="514350" indent="-514350">
              <a:buAutoNum type="alphaLcPeriod"/>
            </a:pPr>
            <a:r>
              <a:rPr lang="en-US" dirty="0"/>
              <a:t>Occluded – plug</a:t>
            </a:r>
          </a:p>
          <a:p>
            <a:pPr marL="514350" indent="-514350">
              <a:buAutoNum type="alphaLcPeriod"/>
            </a:pPr>
            <a:r>
              <a:rPr lang="en-US" dirty="0"/>
              <a:t>Occluded – open</a:t>
            </a:r>
          </a:p>
          <a:p>
            <a:pPr marL="514350" indent="-514350">
              <a:buAutoNum type="alphaLcPeriod"/>
            </a:pPr>
            <a:r>
              <a:rPr lang="en-US" dirty="0"/>
              <a:t>Stent</a:t>
            </a:r>
          </a:p>
          <a:p>
            <a:pPr marL="514350" indent="-514350">
              <a:buAutoNum type="alphaLcPeriod"/>
            </a:pPr>
            <a:r>
              <a:rPr lang="en-US" dirty="0"/>
              <a:t>Stent-graft</a:t>
            </a:r>
          </a:p>
          <a:p>
            <a:pPr marL="514350" indent="-514350">
              <a:buAutoNum type="alphaLcPeriod"/>
            </a:pPr>
            <a:r>
              <a:rPr lang="en-US" dirty="0"/>
              <a:t>Chimney</a:t>
            </a:r>
          </a:p>
          <a:p>
            <a:pPr marL="514350" indent="-514350">
              <a:buAutoNum type="alphaLcPeriod"/>
            </a:pPr>
            <a:r>
              <a:rPr lang="en-US" dirty="0"/>
              <a:t>Scallop</a:t>
            </a:r>
          </a:p>
          <a:p>
            <a:pPr marL="514350" indent="-514350">
              <a:buAutoNum type="alphaLcPeriod"/>
            </a:pPr>
            <a:r>
              <a:rPr lang="en-US" dirty="0"/>
              <a:t>Stented Scallop</a:t>
            </a:r>
          </a:p>
          <a:p>
            <a:pPr marL="514350" indent="-514350">
              <a:buAutoNum type="alphaLcPeriod"/>
            </a:pPr>
            <a:r>
              <a:rPr lang="en-US" b="1" u="sng" dirty="0">
                <a:solidFill>
                  <a:srgbClr val="FF0000"/>
                </a:solidFill>
              </a:rPr>
              <a:t>Fenestration</a:t>
            </a:r>
          </a:p>
          <a:p>
            <a:pPr marL="514350" indent="-514350">
              <a:buAutoNum type="alphaLcPeriod"/>
            </a:pPr>
            <a:r>
              <a:rPr lang="en-US" b="1" u="sng" dirty="0">
                <a:solidFill>
                  <a:srgbClr val="FF0000"/>
                </a:solidFill>
              </a:rPr>
              <a:t>Stented-fen</a:t>
            </a:r>
          </a:p>
          <a:p>
            <a:pPr marL="514350" indent="-514350">
              <a:buAutoNum type="alphaLcPeriod"/>
            </a:pPr>
            <a:r>
              <a:rPr lang="en-US" b="1" u="sng" dirty="0">
                <a:solidFill>
                  <a:srgbClr val="FF0000"/>
                </a:solidFill>
              </a:rPr>
              <a:t>Fen branch</a:t>
            </a:r>
          </a:p>
          <a:p>
            <a:pPr marL="514350" indent="-514350">
              <a:buAutoNum type="alphaLcPeriod"/>
            </a:pPr>
            <a:r>
              <a:rPr lang="en-US" dirty="0"/>
              <a:t>Side-arm branch</a:t>
            </a:r>
          </a:p>
          <a:p>
            <a:pPr marL="514350" indent="-514350">
              <a:buAutoNum type="alphaLcPeriod"/>
            </a:pPr>
            <a:r>
              <a:rPr lang="en-US" dirty="0"/>
              <a:t>Surgical bypass</a:t>
            </a:r>
          </a:p>
          <a:p>
            <a:pPr marL="514350" indent="-514350">
              <a:buAutoNum type="alphaLcPeriod"/>
            </a:pPr>
            <a:r>
              <a:rPr lang="en-US" dirty="0" err="1"/>
              <a:t>Thromboembolectomy</a:t>
            </a:r>
            <a:endParaRPr lang="en-US" dirty="0"/>
          </a:p>
          <a:p>
            <a:pPr marL="514350" indent="-514350">
              <a:buAutoNum type="alphaLcPeriod"/>
            </a:pPr>
            <a:r>
              <a:rPr lang="en-US" dirty="0" err="1"/>
              <a:t>liac</a:t>
            </a:r>
            <a:r>
              <a:rPr lang="en-US" dirty="0"/>
              <a:t> device Unknown (left blank)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7B971A-84D5-497D-B039-DE77550CC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Select A9:  Treatment Left Subclavian </a:t>
            </a:r>
          </a:p>
        </p:txBody>
      </p:sp>
    </p:spTree>
    <p:extLst>
      <p:ext uri="{BB962C8B-B14F-4D97-AF65-F5344CB8AC3E}">
        <p14:creationId xmlns:p14="http://schemas.microsoft.com/office/powerpoint/2010/main" val="840696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3E387A7-5C85-3D44-9723-4C5C110AFCA0}"/>
              </a:ext>
            </a:extLst>
          </p:cNvPr>
          <p:cNvSpPr txBox="1"/>
          <p:nvPr/>
        </p:nvSpPr>
        <p:spPr>
          <a:xfrm>
            <a:off x="1260088" y="1563444"/>
            <a:ext cx="2198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Fenestration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8AB0F2-4102-6B4C-A9E5-6140A0C1D8DA}"/>
              </a:ext>
            </a:extLst>
          </p:cNvPr>
          <p:cNvSpPr txBox="1"/>
          <p:nvPr/>
        </p:nvSpPr>
        <p:spPr>
          <a:xfrm>
            <a:off x="5512222" y="1563444"/>
            <a:ext cx="2198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Stented Fenestration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C0FE3A-290D-D545-A205-DE318FDD8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222" y="2320991"/>
            <a:ext cx="2688195" cy="34484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FD4D05-E5FC-0F40-8AA1-AC8EEF8C1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614" y="5793231"/>
            <a:ext cx="1097409" cy="7289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6C92B3-8BB2-684F-99D3-831784DC3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69" b="25680"/>
          <a:stretch/>
        </p:blipFill>
        <p:spPr>
          <a:xfrm>
            <a:off x="685217" y="2320991"/>
            <a:ext cx="3348191" cy="248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1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72F37F-30C7-434D-97C7-74F622739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28" y="1313070"/>
            <a:ext cx="8262462" cy="5021469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AutoNum type="alphaLcPeriod"/>
            </a:pPr>
            <a:r>
              <a:rPr lang="en-US" dirty="0"/>
              <a:t>None</a:t>
            </a:r>
          </a:p>
          <a:p>
            <a:pPr marL="514350" indent="-514350">
              <a:buAutoNum type="alphaLcPeriod"/>
            </a:pPr>
            <a:r>
              <a:rPr lang="en-US" dirty="0"/>
              <a:t>Purposely covered</a:t>
            </a:r>
          </a:p>
          <a:p>
            <a:pPr marL="514350" indent="-514350">
              <a:buAutoNum type="alphaLcPeriod"/>
            </a:pPr>
            <a:r>
              <a:rPr lang="en-US" dirty="0"/>
              <a:t>Unintentionally covered</a:t>
            </a:r>
          </a:p>
          <a:p>
            <a:pPr marL="514350" indent="-514350">
              <a:buAutoNum type="alphaLcPeriod"/>
            </a:pPr>
            <a:r>
              <a:rPr lang="en-US" dirty="0"/>
              <a:t>Occluded – coil</a:t>
            </a:r>
          </a:p>
          <a:p>
            <a:pPr marL="514350" indent="-514350">
              <a:buAutoNum type="alphaLcPeriod"/>
            </a:pPr>
            <a:r>
              <a:rPr lang="en-US" dirty="0"/>
              <a:t>Occluded – plug</a:t>
            </a:r>
          </a:p>
          <a:p>
            <a:pPr marL="514350" indent="-514350">
              <a:buAutoNum type="alphaLcPeriod"/>
            </a:pPr>
            <a:r>
              <a:rPr lang="en-US" dirty="0"/>
              <a:t>Occluded – open</a:t>
            </a:r>
          </a:p>
          <a:p>
            <a:pPr marL="514350" indent="-514350">
              <a:buAutoNum type="alphaLcPeriod"/>
            </a:pPr>
            <a:r>
              <a:rPr lang="en-US" dirty="0"/>
              <a:t>Stent</a:t>
            </a:r>
          </a:p>
          <a:p>
            <a:pPr marL="514350" indent="-514350">
              <a:buAutoNum type="alphaLcPeriod"/>
            </a:pPr>
            <a:r>
              <a:rPr lang="en-US" dirty="0"/>
              <a:t>Stent-graft</a:t>
            </a:r>
          </a:p>
          <a:p>
            <a:pPr marL="514350" indent="-514350">
              <a:buAutoNum type="alphaLcPeriod"/>
            </a:pPr>
            <a:r>
              <a:rPr lang="en-US" dirty="0"/>
              <a:t>Chimney</a:t>
            </a:r>
          </a:p>
          <a:p>
            <a:pPr marL="514350" indent="-514350">
              <a:buAutoNum type="alphaLcPeriod"/>
            </a:pPr>
            <a:r>
              <a:rPr lang="en-US" dirty="0"/>
              <a:t>Scallop</a:t>
            </a:r>
          </a:p>
          <a:p>
            <a:pPr marL="514350" indent="-514350">
              <a:buAutoNum type="alphaLcPeriod"/>
            </a:pPr>
            <a:r>
              <a:rPr lang="en-US" dirty="0"/>
              <a:t>Stented Scallop</a:t>
            </a:r>
          </a:p>
          <a:p>
            <a:pPr marL="514350" indent="-514350">
              <a:buAutoNum type="alphaLcPeriod"/>
            </a:pPr>
            <a:r>
              <a:rPr lang="en-US" dirty="0"/>
              <a:t>Fenestration</a:t>
            </a:r>
          </a:p>
          <a:p>
            <a:pPr marL="514350" indent="-514350">
              <a:buAutoNum type="alphaLcPeriod"/>
            </a:pPr>
            <a:r>
              <a:rPr lang="en-US" dirty="0"/>
              <a:t>Stented-fen</a:t>
            </a:r>
          </a:p>
          <a:p>
            <a:pPr marL="514350" indent="-514350">
              <a:buAutoNum type="alphaLcPeriod"/>
            </a:pPr>
            <a:r>
              <a:rPr lang="en-US" b="1" u="sng" dirty="0">
                <a:solidFill>
                  <a:srgbClr val="FF0000"/>
                </a:solidFill>
              </a:rPr>
              <a:t>Fen branch</a:t>
            </a:r>
          </a:p>
          <a:p>
            <a:pPr marL="514350" indent="-514350">
              <a:buAutoNum type="alphaLcPeriod"/>
            </a:pPr>
            <a:r>
              <a:rPr lang="en-US" b="1" u="sng" dirty="0">
                <a:solidFill>
                  <a:srgbClr val="FF0000"/>
                </a:solidFill>
              </a:rPr>
              <a:t>Side-arm branch</a:t>
            </a:r>
          </a:p>
          <a:p>
            <a:pPr marL="514350" indent="-514350">
              <a:buAutoNum type="alphaLcPeriod"/>
            </a:pPr>
            <a:r>
              <a:rPr lang="en-US" dirty="0"/>
              <a:t>Surgical bypass</a:t>
            </a:r>
          </a:p>
          <a:p>
            <a:pPr marL="514350" indent="-514350">
              <a:buAutoNum type="alphaLcPeriod"/>
            </a:pPr>
            <a:r>
              <a:rPr lang="en-US" dirty="0" err="1"/>
              <a:t>Thromboembolectomy</a:t>
            </a:r>
            <a:endParaRPr lang="en-US" dirty="0"/>
          </a:p>
          <a:p>
            <a:pPr marL="514350" indent="-514350">
              <a:buAutoNum type="alphaLcPeriod"/>
            </a:pPr>
            <a:r>
              <a:rPr lang="en-US" dirty="0" err="1"/>
              <a:t>liac</a:t>
            </a:r>
            <a:r>
              <a:rPr lang="en-US" dirty="0"/>
              <a:t> device Unknown (left blank)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7B971A-84D5-497D-B039-DE77550CC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Select A9:  Treatment Left Subclavian </a:t>
            </a:r>
          </a:p>
        </p:txBody>
      </p:sp>
    </p:spTree>
    <p:extLst>
      <p:ext uri="{BB962C8B-B14F-4D97-AF65-F5344CB8AC3E}">
        <p14:creationId xmlns:p14="http://schemas.microsoft.com/office/powerpoint/2010/main" val="2447708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D8AB0F2-4102-6B4C-A9E5-6140A0C1D8DA}"/>
              </a:ext>
            </a:extLst>
          </p:cNvPr>
          <p:cNvSpPr txBox="1"/>
          <p:nvPr/>
        </p:nvSpPr>
        <p:spPr>
          <a:xfrm>
            <a:off x="5512222" y="1563444"/>
            <a:ext cx="2198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Side arm Branch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240D0C-508B-1141-AA19-677D5EBA574C}"/>
              </a:ext>
            </a:extLst>
          </p:cNvPr>
          <p:cNvSpPr txBox="1"/>
          <p:nvPr/>
        </p:nvSpPr>
        <p:spPr>
          <a:xfrm>
            <a:off x="1121805" y="1563444"/>
            <a:ext cx="2198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Fen Branch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D8D9A1-FD6A-D747-9515-2EA0B21D2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205" y="5035550"/>
            <a:ext cx="1638300" cy="1231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818E0D-5CCB-8B4C-9A9B-F4B45491D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927" y="5540890"/>
            <a:ext cx="1854200" cy="1092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6399DA-406A-8F43-9756-CB9FD24DF3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88" r="37082"/>
          <a:stretch/>
        </p:blipFill>
        <p:spPr>
          <a:xfrm>
            <a:off x="5512222" y="2158497"/>
            <a:ext cx="2003898" cy="42703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379154-5AD9-C84D-A1D6-CF2B3CBD73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8452"/>
          <a:stretch/>
        </p:blipFill>
        <p:spPr>
          <a:xfrm>
            <a:off x="1470765" y="2158497"/>
            <a:ext cx="1443480" cy="290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169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72F37F-30C7-434D-97C7-74F622739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28" y="1313070"/>
            <a:ext cx="8262462" cy="5021469"/>
          </a:xfrm>
        </p:spPr>
        <p:txBody>
          <a:bodyPr>
            <a:normAutofit fontScale="47500" lnSpcReduction="20000"/>
          </a:bodyPr>
          <a:lstStyle/>
          <a:p>
            <a:pPr marL="514350" indent="-514350">
              <a:buAutoNum type="alphaLcPeriod"/>
            </a:pPr>
            <a:r>
              <a:rPr lang="en-US" dirty="0"/>
              <a:t>None</a:t>
            </a:r>
          </a:p>
          <a:p>
            <a:pPr marL="514350" indent="-514350">
              <a:buAutoNum type="alphaLcPeriod"/>
            </a:pPr>
            <a:r>
              <a:rPr lang="en-US" dirty="0"/>
              <a:t>Purposely covered</a:t>
            </a:r>
          </a:p>
          <a:p>
            <a:pPr marL="514350" indent="-514350">
              <a:buAutoNum type="alphaLcPeriod"/>
            </a:pPr>
            <a:r>
              <a:rPr lang="en-US" dirty="0"/>
              <a:t>Unintentionally covered</a:t>
            </a:r>
          </a:p>
          <a:p>
            <a:pPr marL="514350" indent="-514350">
              <a:buAutoNum type="alphaLcPeriod"/>
            </a:pPr>
            <a:r>
              <a:rPr lang="en-US" dirty="0"/>
              <a:t>Occluded – coil</a:t>
            </a:r>
          </a:p>
          <a:p>
            <a:pPr marL="514350" indent="-514350">
              <a:buAutoNum type="alphaLcPeriod"/>
            </a:pPr>
            <a:r>
              <a:rPr lang="en-US" dirty="0"/>
              <a:t>Occluded – plug</a:t>
            </a:r>
          </a:p>
          <a:p>
            <a:pPr marL="514350" indent="-514350">
              <a:buAutoNum type="alphaLcPeriod"/>
            </a:pPr>
            <a:r>
              <a:rPr lang="en-US" dirty="0"/>
              <a:t>Occluded – open</a:t>
            </a:r>
          </a:p>
          <a:p>
            <a:pPr marL="514350" indent="-514350">
              <a:buAutoNum type="alphaLcPeriod"/>
            </a:pPr>
            <a:r>
              <a:rPr lang="en-US" dirty="0"/>
              <a:t>Stent</a:t>
            </a:r>
          </a:p>
          <a:p>
            <a:pPr marL="514350" indent="-514350">
              <a:buAutoNum type="alphaLcPeriod"/>
            </a:pPr>
            <a:r>
              <a:rPr lang="en-US" dirty="0"/>
              <a:t>Stent-graft</a:t>
            </a:r>
          </a:p>
          <a:p>
            <a:pPr marL="514350" indent="-514350">
              <a:buAutoNum type="alphaLcPeriod"/>
            </a:pPr>
            <a:r>
              <a:rPr lang="en-US" dirty="0"/>
              <a:t>Chimney</a:t>
            </a:r>
          </a:p>
          <a:p>
            <a:pPr marL="514350" indent="-514350">
              <a:buAutoNum type="alphaLcPeriod"/>
            </a:pPr>
            <a:r>
              <a:rPr lang="en-US" dirty="0"/>
              <a:t>Scallop</a:t>
            </a:r>
          </a:p>
          <a:p>
            <a:pPr marL="514350" indent="-514350">
              <a:buAutoNum type="alphaLcPeriod"/>
            </a:pPr>
            <a:r>
              <a:rPr lang="en-US" dirty="0"/>
              <a:t>Stented Scallop</a:t>
            </a:r>
          </a:p>
          <a:p>
            <a:pPr marL="514350" indent="-514350">
              <a:buAutoNum type="alphaLcPeriod"/>
            </a:pPr>
            <a:r>
              <a:rPr lang="en-US" dirty="0"/>
              <a:t>Fenestration</a:t>
            </a:r>
          </a:p>
          <a:p>
            <a:pPr marL="514350" indent="-514350">
              <a:buAutoNum type="alphaLcPeriod"/>
            </a:pPr>
            <a:r>
              <a:rPr lang="en-US" dirty="0"/>
              <a:t>Stented-fen</a:t>
            </a:r>
          </a:p>
          <a:p>
            <a:pPr marL="514350" indent="-514350">
              <a:buAutoNum type="alphaLcPeriod"/>
            </a:pPr>
            <a:r>
              <a:rPr lang="en-US" dirty="0"/>
              <a:t>Fen branch</a:t>
            </a:r>
          </a:p>
          <a:p>
            <a:pPr marL="514350" indent="-514350">
              <a:buAutoNum type="alphaLcPeriod"/>
            </a:pPr>
            <a:r>
              <a:rPr lang="en-US" dirty="0"/>
              <a:t>Side-arm branch</a:t>
            </a:r>
          </a:p>
          <a:p>
            <a:pPr marL="514350" indent="-514350">
              <a:buAutoNum type="alphaLcPeriod"/>
            </a:pPr>
            <a:r>
              <a:rPr lang="en-US" dirty="0"/>
              <a:t>Surgical bypass</a:t>
            </a:r>
          </a:p>
          <a:p>
            <a:pPr marL="514350" indent="-514350">
              <a:buAutoNum type="alphaLcPeriod"/>
            </a:pPr>
            <a:r>
              <a:rPr lang="en-US" dirty="0" err="1"/>
              <a:t>Thromboembolectomy</a:t>
            </a:r>
            <a:endParaRPr lang="en-US" dirty="0"/>
          </a:p>
          <a:p>
            <a:pPr marL="514350" indent="-514350">
              <a:buAutoNum type="alphaLcPeriod"/>
            </a:pPr>
            <a:r>
              <a:rPr lang="en-US" b="1" u="sng" dirty="0" err="1">
                <a:solidFill>
                  <a:srgbClr val="FF0000"/>
                </a:solidFill>
              </a:rPr>
              <a:t>liac</a:t>
            </a:r>
            <a:r>
              <a:rPr lang="en-US" b="1" u="sng" dirty="0">
                <a:solidFill>
                  <a:srgbClr val="FF0000"/>
                </a:solidFill>
              </a:rPr>
              <a:t> device</a:t>
            </a:r>
          </a:p>
          <a:p>
            <a:pPr marL="514350" indent="-514350">
              <a:buAutoNum type="alphaLcPeriod"/>
            </a:pPr>
            <a:r>
              <a:rPr lang="en-US" dirty="0"/>
              <a:t>Unknown (left blank)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7B971A-84D5-497D-B039-DE77550CC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Select A9:  Treatment Left Subclavian </a:t>
            </a:r>
          </a:p>
        </p:txBody>
      </p:sp>
    </p:spTree>
    <p:extLst>
      <p:ext uri="{BB962C8B-B14F-4D97-AF65-F5344CB8AC3E}">
        <p14:creationId xmlns:p14="http://schemas.microsoft.com/office/powerpoint/2010/main" val="634354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240D0C-508B-1141-AA19-677D5EBA574C}"/>
              </a:ext>
            </a:extLst>
          </p:cNvPr>
          <p:cNvSpPr txBox="1"/>
          <p:nvPr/>
        </p:nvSpPr>
        <p:spPr>
          <a:xfrm>
            <a:off x="2901968" y="1553717"/>
            <a:ext cx="3148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Iliac Device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82441D-382A-634E-AB12-E9C181911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628" y="2404486"/>
            <a:ext cx="3412977" cy="256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645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F70AB7-8750-4C43-8C77-419E69163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Anatomy and Physiology:</a:t>
            </a:r>
            <a:br>
              <a:rPr lang="en-US" dirty="0"/>
            </a:br>
            <a:r>
              <a:rPr lang="en-US" dirty="0"/>
              <a:t>Dissection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95D33D-1EC2-D242-A5A9-BC2A7CA0F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297" y="2110901"/>
            <a:ext cx="7920664" cy="362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98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84118-A5D1-374A-B90E-EF4B0C42E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27" y="0"/>
            <a:ext cx="8262462" cy="1143000"/>
          </a:xfrm>
        </p:spPr>
        <p:txBody>
          <a:bodyPr/>
          <a:lstStyle/>
          <a:p>
            <a:r>
              <a:rPr lang="en-US" dirty="0"/>
              <a:t>Aortic Dissection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81EDD1-86C6-2845-8275-24CFDC4A0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8381" y="1664367"/>
            <a:ext cx="3282131" cy="24615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5CDB9C-51B3-FD40-80C6-61444D72E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12" y="1382765"/>
            <a:ext cx="3035300" cy="2413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6ACF40-0323-5A40-813A-69CCAC8A5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8144" y="3795765"/>
            <a:ext cx="2677092" cy="237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058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F70AB7-8750-4C43-8C77-419E69163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Anatomy and Physiology:</a:t>
            </a:r>
            <a:br>
              <a:rPr lang="en-US" dirty="0"/>
            </a:br>
            <a:r>
              <a:rPr lang="en-US" dirty="0"/>
              <a:t>Acute Aortic Syndromes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B48DAD-E2FE-4C4B-9600-2DA83D469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557" y="1346173"/>
            <a:ext cx="5233464" cy="483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424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F70AB7-8750-4C43-8C77-419E69163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Aortic Anatomy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A863EA-1FB3-4644-AF7F-35EDDB82C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122" y="1342418"/>
            <a:ext cx="6254465" cy="477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7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ABE739-30B8-493E-8C3E-C1CD55E11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789" y="1498601"/>
            <a:ext cx="8262462" cy="4348526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b="1" u="sng" dirty="0"/>
              <a:t>Inclusion: </a:t>
            </a:r>
          </a:p>
          <a:p>
            <a:pPr marL="0" indent="0">
              <a:buNone/>
            </a:pPr>
            <a:r>
              <a:rPr lang="en-US" dirty="0"/>
              <a:t>Primary endovascular repair of thoracic aortic pathology, including aneurysm, dissection,</a:t>
            </a:r>
          </a:p>
          <a:p>
            <a:pPr marL="0" indent="0">
              <a:buNone/>
            </a:pPr>
            <a:r>
              <a:rPr lang="en-US" dirty="0"/>
              <a:t>aneurysm from dissection, trauma, Penetrating Ulcer (PAU), Intramural Hematoma (IMH), PAU with</a:t>
            </a:r>
          </a:p>
          <a:p>
            <a:pPr marL="0" indent="0">
              <a:buNone/>
            </a:pPr>
            <a:r>
              <a:rPr lang="en-US" dirty="0"/>
              <a:t>IMH or Aortic Thrombus. Also included is thoraco-abdominal (type 1-4/5) and supra-renal and</a:t>
            </a:r>
          </a:p>
          <a:p>
            <a:pPr marL="0" indent="0">
              <a:buNone/>
            </a:pPr>
            <a:r>
              <a:rPr lang="en-US" dirty="0" err="1"/>
              <a:t>juxtarenal</a:t>
            </a:r>
            <a:r>
              <a:rPr lang="en-US" dirty="0"/>
              <a:t> AAA, including visceral/renal/great vessels managed with fenestration, branch graft, or debranching</a:t>
            </a:r>
          </a:p>
          <a:p>
            <a:pPr marL="0" indent="0">
              <a:buNone/>
            </a:pPr>
            <a:r>
              <a:rPr lang="en-US" dirty="0"/>
              <a:t>bypass.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/>
              <a:t>Exclusions:</a:t>
            </a:r>
          </a:p>
          <a:p>
            <a:pPr marL="400050" lvl="1" indent="0">
              <a:buNone/>
            </a:pPr>
            <a:r>
              <a:rPr lang="en-US" dirty="0"/>
              <a:t>o Repairs done for infected aneurysms, pseudoaneurysm, or aberrant subclavian artery</a:t>
            </a:r>
          </a:p>
          <a:p>
            <a:pPr marL="400050" lvl="1" indent="0">
              <a:buNone/>
            </a:pPr>
            <a:r>
              <a:rPr lang="en-US" dirty="0"/>
              <a:t>coverage for dysphagia </a:t>
            </a:r>
            <a:r>
              <a:rPr lang="en-US" dirty="0" err="1"/>
              <a:t>lusoria</a:t>
            </a:r>
            <a:r>
              <a:rPr lang="en-US" dirty="0"/>
              <a:t> if not accompanied by thoracic aneurysm</a:t>
            </a:r>
          </a:p>
          <a:p>
            <a:pPr marL="400050" lvl="1" indent="0">
              <a:buNone/>
            </a:pPr>
            <a:r>
              <a:rPr lang="en-US" dirty="0"/>
              <a:t>o Infra-renal AAA (captured in EVAR module)</a:t>
            </a:r>
          </a:p>
          <a:p>
            <a:pPr marL="400050" lvl="1" indent="0">
              <a:buNone/>
            </a:pPr>
            <a:r>
              <a:rPr lang="en-US" dirty="0"/>
              <a:t>o Revisions of prior open or endovascular thoracic aortic and thoraco-abdominal repairs in the</a:t>
            </a:r>
          </a:p>
          <a:p>
            <a:pPr marL="400050" lvl="1" indent="0">
              <a:buNone/>
            </a:pPr>
            <a:r>
              <a:rPr lang="en-US" dirty="0"/>
              <a:t>same zone, with the exception of aneurysmal degeneration of prior visceral or intercostal</a:t>
            </a:r>
          </a:p>
          <a:p>
            <a:pPr marL="400050" lvl="1" indent="0">
              <a:buNone/>
            </a:pPr>
            <a:r>
              <a:rPr lang="en-US" dirty="0"/>
              <a:t>patch during open thoracic/thoracoabdominal repair, which should be included.</a:t>
            </a:r>
          </a:p>
          <a:p>
            <a:pPr marL="400050" lvl="1" indent="0">
              <a:buNone/>
            </a:pPr>
            <a:r>
              <a:rPr lang="en-US" dirty="0"/>
              <a:t>o All repairs done for infectious etiologies (</a:t>
            </a:r>
            <a:r>
              <a:rPr lang="en-US" dirty="0" err="1"/>
              <a:t>eg</a:t>
            </a:r>
            <a:r>
              <a:rPr lang="en-US" dirty="0"/>
              <a:t>, mycotic aneurysms, </a:t>
            </a:r>
            <a:r>
              <a:rPr lang="en-US" dirty="0" err="1"/>
              <a:t>aortoesophageal</a:t>
            </a:r>
            <a:r>
              <a:rPr lang="en-US" dirty="0"/>
              <a:t> fistula,</a:t>
            </a:r>
          </a:p>
          <a:p>
            <a:pPr marL="400050" lvl="1" indent="0">
              <a:buNone/>
            </a:pPr>
            <a:r>
              <a:rPr lang="en-US" dirty="0" err="1"/>
              <a:t>aortobronchial</a:t>
            </a:r>
            <a:r>
              <a:rPr lang="en-US" dirty="0"/>
              <a:t> fistula, </a:t>
            </a:r>
            <a:r>
              <a:rPr lang="en-US" dirty="0" err="1"/>
              <a:t>aortogastric</a:t>
            </a:r>
            <a:r>
              <a:rPr lang="en-US" dirty="0"/>
              <a:t> fistula)</a:t>
            </a:r>
          </a:p>
          <a:p>
            <a:pPr marL="400050" lvl="1" indent="0">
              <a:buNone/>
            </a:pPr>
            <a:r>
              <a:rPr lang="en-US" dirty="0"/>
              <a:t>o TEVAR performed on the same OR date as the Type A repair should be excluded. TEVAR</a:t>
            </a:r>
          </a:p>
          <a:p>
            <a:pPr marL="400050" lvl="1" indent="0">
              <a:buNone/>
            </a:pPr>
            <a:r>
              <a:rPr lang="en-US" dirty="0"/>
              <a:t>performed after Type A repair may be included even if it’s during the same admission.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39500F-C021-4E77-84EA-A655E91CB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Inclusion/Exclusion Criteria:</a:t>
            </a:r>
          </a:p>
        </p:txBody>
      </p:sp>
    </p:spTree>
    <p:extLst>
      <p:ext uri="{BB962C8B-B14F-4D97-AF65-F5344CB8AC3E}">
        <p14:creationId xmlns:p14="http://schemas.microsoft.com/office/powerpoint/2010/main" val="33124375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27810E-09E8-4DA3-9336-9BC11C055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Abstraction:</a:t>
            </a:r>
          </a:p>
        </p:txBody>
      </p:sp>
    </p:spTree>
    <p:extLst>
      <p:ext uri="{BB962C8B-B14F-4D97-AF65-F5344CB8AC3E}">
        <p14:creationId xmlns:p14="http://schemas.microsoft.com/office/powerpoint/2010/main" val="29900866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9B13AD-344A-4B95-A6DC-644D013116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765516" y="1498600"/>
            <a:ext cx="4082867" cy="40894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7F47267-DDF5-4EC7-9BDA-166627684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</a:t>
            </a:r>
          </a:p>
        </p:txBody>
      </p:sp>
    </p:spTree>
    <p:extLst>
      <p:ext uri="{BB962C8B-B14F-4D97-AF65-F5344CB8AC3E}">
        <p14:creationId xmlns:p14="http://schemas.microsoft.com/office/powerpoint/2010/main" val="1826903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F70AB7-8750-4C43-8C77-419E69163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Aortic Anatomy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CB14C0-E1DE-BA44-A08C-74239E249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2475" y="1859740"/>
            <a:ext cx="3810000" cy="4889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FB6C48-E29B-0741-8531-3F5635F77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80" y="1468877"/>
            <a:ext cx="4072609" cy="389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293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F70AB7-8750-4C43-8C77-419E69163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Infrarenal Aortic Aneurysm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B00758-18B2-C745-9C00-E363DC4D1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76" y="1746925"/>
            <a:ext cx="8955892" cy="409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014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39DE7E-10EE-1344-95BC-1FB17F631B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4" t="18394" r="12202" b="9938"/>
          <a:stretch/>
        </p:blipFill>
        <p:spPr>
          <a:xfrm>
            <a:off x="0" y="0"/>
            <a:ext cx="9180513" cy="6858000"/>
          </a:xfrm>
        </p:spPr>
      </p:pic>
    </p:spTree>
    <p:extLst>
      <p:ext uri="{BB962C8B-B14F-4D97-AF65-F5344CB8AC3E}">
        <p14:creationId xmlns:p14="http://schemas.microsoft.com/office/powerpoint/2010/main" val="3674064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F70AB7-8750-4C43-8C77-419E69163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38" y="209955"/>
            <a:ext cx="6400858" cy="812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Thoracoabdominal Aneurysm</a:t>
            </a:r>
            <a:br>
              <a:rPr lang="en-US" dirty="0"/>
            </a:br>
            <a:r>
              <a:rPr lang="en-US" dirty="0"/>
              <a:t>(TAAA)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32243-CEBF-E946-93C1-4C1B42290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983" y="1885950"/>
            <a:ext cx="7523428" cy="364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1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F70AB7-8750-4C43-8C77-419E69163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TAAA Repair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6800CA-C6FB-6245-BD19-52AA9EB98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19" y="1951205"/>
            <a:ext cx="8382093" cy="383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26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F70AB7-8750-4C43-8C77-419E69163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Endovascular TAAA repair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3737DA-D82B-CC49-AB02-0C3F568CD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645" y="1404430"/>
            <a:ext cx="4322171" cy="502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479181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Blank Presentation">
  <a:themeElements>
    <a:clrScheme name="Blank Presentatio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</TotalTime>
  <Words>586</Words>
  <Application>Microsoft Office PowerPoint</Application>
  <PresentationFormat>Custom</PresentationFormat>
  <Paragraphs>195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ＭＳ Ｐゴシック</vt:lpstr>
      <vt:lpstr>Arial</vt:lpstr>
      <vt:lpstr>Calibri</vt:lpstr>
      <vt:lpstr>Calibri Light</vt:lpstr>
      <vt:lpstr>Lucida Sans Unicode</vt:lpstr>
      <vt:lpstr>Times New Roman</vt:lpstr>
      <vt:lpstr>Wingdings 3</vt:lpstr>
      <vt:lpstr>3_Office Theme</vt:lpstr>
      <vt:lpstr>2_Office Theme</vt:lpstr>
      <vt:lpstr>1_Office Theme</vt:lpstr>
      <vt:lpstr>1_Custom Design</vt:lpstr>
      <vt:lpstr>Custom Design</vt:lpstr>
      <vt:lpstr>1_Blank Presentation</vt:lpstr>
      <vt:lpstr> </vt:lpstr>
      <vt:lpstr>Agenda: </vt:lpstr>
      <vt:lpstr>Inclusion/Exclusion Criteria:</vt:lpstr>
      <vt:lpstr>Aortic Anatomy</vt:lpstr>
      <vt:lpstr>Infrarenal Aortic Aneurysm</vt:lpstr>
      <vt:lpstr>PowerPoint Presentation</vt:lpstr>
      <vt:lpstr>Thoracoabdominal Aneurysm (TAAA)</vt:lpstr>
      <vt:lpstr>Open TAAA Repair</vt:lpstr>
      <vt:lpstr>Endovascular TAAA repair</vt:lpstr>
      <vt:lpstr>Chimneys, Periscopes, Snorkels, Sandwich…ChiMPS..?</vt:lpstr>
      <vt:lpstr>ChiMPS</vt:lpstr>
      <vt:lpstr>Branch Vessel Treatment</vt:lpstr>
      <vt:lpstr>Branch Vessel Treatment: Occlusion</vt:lpstr>
      <vt:lpstr>PowerPoint Presentation</vt:lpstr>
      <vt:lpstr>Stents vs. Stentgrafts</vt:lpstr>
      <vt:lpstr>Branch Vessel Treatment</vt:lpstr>
      <vt:lpstr>Branch Vessel Treatment: Chimney</vt:lpstr>
      <vt:lpstr>Select A9:  Treatment Left Subclavian </vt:lpstr>
      <vt:lpstr>PowerPoint Presentation</vt:lpstr>
      <vt:lpstr>Select A9:  Treatment Left Subclavian </vt:lpstr>
      <vt:lpstr>PowerPoint Presentation</vt:lpstr>
      <vt:lpstr>Select A9:  Treatment Left Subclavian </vt:lpstr>
      <vt:lpstr>PowerPoint Presentation</vt:lpstr>
      <vt:lpstr>Select A9:  Treatment Left Subclavian </vt:lpstr>
      <vt:lpstr>PowerPoint Presentation</vt:lpstr>
      <vt:lpstr>Anatomy and Physiology: Dissection</vt:lpstr>
      <vt:lpstr>Aortic Dissection</vt:lpstr>
      <vt:lpstr>Anatomy and Physiology: Acute Aortic Syndromes</vt:lpstr>
      <vt:lpstr>Aortic Anatomy</vt:lpstr>
      <vt:lpstr>Case Abstraction:</vt:lpstr>
      <vt:lpstr>Questions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Best Practice Case Studies</dc:title>
  <dc:creator>Nadine Caputo</dc:creator>
  <cp:lastModifiedBy>Jim Wadzinski</cp:lastModifiedBy>
  <cp:revision>72</cp:revision>
  <dcterms:created xsi:type="dcterms:W3CDTF">2016-03-22T16:14:56Z</dcterms:created>
  <dcterms:modified xsi:type="dcterms:W3CDTF">2019-05-30T18:20:06Z</dcterms:modified>
</cp:coreProperties>
</file>