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4"/>
    <p:sldMasterId id="2147483661" r:id="rId5"/>
  </p:sldMasterIdLst>
  <p:notesMasterIdLst>
    <p:notesMasterId r:id="rId7"/>
  </p:notesMasterIdLst>
  <p:sldIdLst>
    <p:sldId id="279" r:id="rId6"/>
  </p:sldIdLst>
  <p:sldSz cx="51206400" cy="32918400"/>
  <p:notesSz cx="6858000" cy="9313863"/>
  <p:custDataLst>
    <p:tags r:id="rId8"/>
  </p:custDataLst>
  <p:defaultTextStyle>
    <a:defPPr>
      <a:defRPr lang="en-US"/>
    </a:defPPr>
    <a:lvl1pPr algn="l" rtl="0" fontAlgn="base">
      <a:spcBef>
        <a:spcPct val="0"/>
      </a:spcBef>
      <a:spcAft>
        <a:spcPct val="0"/>
      </a:spcAft>
      <a:defRPr sz="9500" kern="1200">
        <a:solidFill>
          <a:schemeClr val="tx1"/>
        </a:solidFill>
        <a:latin typeface="Arial" charset="0"/>
        <a:ea typeface="+mn-ea"/>
        <a:cs typeface="+mn-cs"/>
      </a:defRPr>
    </a:lvl1pPr>
    <a:lvl2pPr marL="457200" algn="l" rtl="0" fontAlgn="base">
      <a:spcBef>
        <a:spcPct val="0"/>
      </a:spcBef>
      <a:spcAft>
        <a:spcPct val="0"/>
      </a:spcAft>
      <a:defRPr sz="9500" kern="1200">
        <a:solidFill>
          <a:schemeClr val="tx1"/>
        </a:solidFill>
        <a:latin typeface="Arial" charset="0"/>
        <a:ea typeface="+mn-ea"/>
        <a:cs typeface="+mn-cs"/>
      </a:defRPr>
    </a:lvl2pPr>
    <a:lvl3pPr marL="914400" algn="l" rtl="0" fontAlgn="base">
      <a:spcBef>
        <a:spcPct val="0"/>
      </a:spcBef>
      <a:spcAft>
        <a:spcPct val="0"/>
      </a:spcAft>
      <a:defRPr sz="9500" kern="1200">
        <a:solidFill>
          <a:schemeClr val="tx1"/>
        </a:solidFill>
        <a:latin typeface="Arial" charset="0"/>
        <a:ea typeface="+mn-ea"/>
        <a:cs typeface="+mn-cs"/>
      </a:defRPr>
    </a:lvl3pPr>
    <a:lvl4pPr marL="1371600" algn="l" rtl="0" fontAlgn="base">
      <a:spcBef>
        <a:spcPct val="0"/>
      </a:spcBef>
      <a:spcAft>
        <a:spcPct val="0"/>
      </a:spcAft>
      <a:defRPr sz="9500" kern="1200">
        <a:solidFill>
          <a:schemeClr val="tx1"/>
        </a:solidFill>
        <a:latin typeface="Arial" charset="0"/>
        <a:ea typeface="+mn-ea"/>
        <a:cs typeface="+mn-cs"/>
      </a:defRPr>
    </a:lvl4pPr>
    <a:lvl5pPr marL="1828800" algn="l" rtl="0" fontAlgn="base">
      <a:spcBef>
        <a:spcPct val="0"/>
      </a:spcBef>
      <a:spcAft>
        <a:spcPct val="0"/>
      </a:spcAft>
      <a:defRPr sz="9500" kern="1200">
        <a:solidFill>
          <a:schemeClr val="tx1"/>
        </a:solidFill>
        <a:latin typeface="Arial" charset="0"/>
        <a:ea typeface="+mn-ea"/>
        <a:cs typeface="+mn-cs"/>
      </a:defRPr>
    </a:lvl5pPr>
    <a:lvl6pPr marL="2286000" algn="l" defTabSz="914400" rtl="0" eaLnBrk="1" latinLnBrk="0" hangingPunct="1">
      <a:defRPr sz="9500" kern="1200">
        <a:solidFill>
          <a:schemeClr val="tx1"/>
        </a:solidFill>
        <a:latin typeface="Arial" charset="0"/>
        <a:ea typeface="+mn-ea"/>
        <a:cs typeface="+mn-cs"/>
      </a:defRPr>
    </a:lvl6pPr>
    <a:lvl7pPr marL="2743200" algn="l" defTabSz="914400" rtl="0" eaLnBrk="1" latinLnBrk="0" hangingPunct="1">
      <a:defRPr sz="9500" kern="1200">
        <a:solidFill>
          <a:schemeClr val="tx1"/>
        </a:solidFill>
        <a:latin typeface="Arial" charset="0"/>
        <a:ea typeface="+mn-ea"/>
        <a:cs typeface="+mn-cs"/>
      </a:defRPr>
    </a:lvl7pPr>
    <a:lvl8pPr marL="3200400" algn="l" defTabSz="914400" rtl="0" eaLnBrk="1" latinLnBrk="0" hangingPunct="1">
      <a:defRPr sz="9500" kern="1200">
        <a:solidFill>
          <a:schemeClr val="tx1"/>
        </a:solidFill>
        <a:latin typeface="Arial" charset="0"/>
        <a:ea typeface="+mn-ea"/>
        <a:cs typeface="+mn-cs"/>
      </a:defRPr>
    </a:lvl8pPr>
    <a:lvl9pPr marL="3657600" algn="l" defTabSz="914400" rtl="0" eaLnBrk="1" latinLnBrk="0" hangingPunct="1">
      <a:defRPr sz="9500"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DNA Header" id="{CDC80810-E0C5-41BC-829D-B99B380CAC3A}">
          <p14:sldIdLst/>
        </p14:section>
        <p14:section name="Red Header" id="{E34F8915-3563-4C2D-B2A7-4BD0CAF246A6}">
          <p14:sldIdLst>
            <p14:sldId id="279"/>
          </p14:sldIdLst>
        </p14:section>
      </p14:sectionLst>
    </p:ext>
    <p:ext uri="{EFAFB233-063F-42B5-8137-9DF3F51BA10A}">
      <p15:sldGuideLst xmlns:p15="http://schemas.microsoft.com/office/powerpoint/2012/main">
        <p15:guide id="1" orient="horz" pos="19563">
          <p15:clr>
            <a:srgbClr val="A4A3A4"/>
          </p15:clr>
        </p15:guide>
        <p15:guide id="2" orient="horz" pos="15336">
          <p15:clr>
            <a:srgbClr val="A4A3A4"/>
          </p15:clr>
        </p15:guide>
        <p15:guide id="3" orient="horz" pos="11496">
          <p15:clr>
            <a:srgbClr val="A4A3A4"/>
          </p15:clr>
        </p15:guide>
        <p15:guide id="4" orient="horz" pos="3864">
          <p15:clr>
            <a:srgbClr val="A4A3A4"/>
          </p15:clr>
        </p15:guide>
        <p15:guide id="5" orient="horz" pos="7656">
          <p15:clr>
            <a:srgbClr val="A4A3A4"/>
          </p15:clr>
        </p15:guide>
        <p15:guide id="6" pos="21454">
          <p15:clr>
            <a:srgbClr val="A4A3A4"/>
          </p15:clr>
        </p15:guide>
        <p15:guide id="7" pos="10774">
          <p15:clr>
            <a:srgbClr val="A4A3A4"/>
          </p15:clr>
        </p15:guide>
        <p15:guide id="8" pos="11038">
          <p15:clr>
            <a:srgbClr val="A4A3A4"/>
          </p15:clr>
        </p15:guide>
        <p15:guide id="9" pos="21168">
          <p15:clr>
            <a:srgbClr val="A4A3A4"/>
          </p15:clr>
        </p15:guide>
        <p15:guide id="10" pos="3158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4D4D"/>
    <a:srgbClr val="717170"/>
    <a:srgbClr val="A3A5B1"/>
    <a:srgbClr val="D9D9D9"/>
    <a:srgbClr val="BAA7AC"/>
    <a:srgbClr val="D7C0C6"/>
    <a:srgbClr val="A9ACB5"/>
    <a:srgbClr val="292929"/>
    <a:srgbClr val="333333"/>
    <a:srgbClr val="A2A6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19" autoAdjust="0"/>
    <p:restoredTop sz="89979" autoAdjust="0"/>
  </p:normalViewPr>
  <p:slideViewPr>
    <p:cSldViewPr snapToGrid="0" showGuides="1">
      <p:cViewPr varScale="1">
        <p:scale>
          <a:sx n="24" d="100"/>
          <a:sy n="24" d="100"/>
        </p:scale>
        <p:origin x="1296" y="96"/>
      </p:cViewPr>
      <p:guideLst>
        <p:guide orient="horz" pos="19563"/>
        <p:guide orient="horz" pos="15336"/>
        <p:guide orient="horz" pos="11496"/>
        <p:guide orient="horz" pos="3864"/>
        <p:guide orient="horz" pos="7656"/>
        <p:guide pos="21454"/>
        <p:guide pos="10774"/>
        <p:guide pos="11038"/>
        <p:guide pos="21168"/>
        <p:guide pos="31584"/>
      </p:guideLst>
    </p:cSldViewPr>
  </p:slideViewPr>
  <p:notesTextViewPr>
    <p:cViewPr>
      <p:scale>
        <a:sx n="3" d="2"/>
        <a:sy n="3" d="2"/>
      </p:scale>
      <p:origin x="0" y="0"/>
    </p:cViewPr>
  </p:notesTextViewPr>
  <p:sorterViewPr>
    <p:cViewPr varScale="1">
      <p:scale>
        <a:sx n="1" d="1"/>
        <a:sy n="1" d="1"/>
      </p:scale>
      <p:origin x="0" y="-19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2.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Sheet1!$C$1</c:f>
              <c:strCache>
                <c:ptCount val="1"/>
                <c:pt idx="0">
                  <c:v>OSU</c:v>
                </c:pt>
              </c:strCache>
            </c:strRef>
          </c:tx>
          <c:spPr>
            <a:ln>
              <a:solidFill>
                <a:srgbClr val="FF0000"/>
              </a:solidFill>
            </a:ln>
          </c:spPr>
          <c:marker>
            <c:spPr>
              <a:solidFill>
                <a:srgbClr val="FF0000"/>
              </a:solidFill>
              <a:ln>
                <a:solidFill>
                  <a:srgbClr val="FF0000"/>
                </a:solidFill>
              </a:ln>
            </c:spPr>
          </c:marker>
          <c:cat>
            <c:strRef>
              <c:f>Sheet1!$B$2:$B$5</c:f>
              <c:strCache>
                <c:ptCount val="4"/>
                <c:pt idx="0">
                  <c:v>Fall 2017</c:v>
                </c:pt>
                <c:pt idx="1">
                  <c:v>Spring 2018</c:v>
                </c:pt>
                <c:pt idx="2">
                  <c:v>Fall 2018</c:v>
                </c:pt>
                <c:pt idx="3">
                  <c:v>Spring 2019</c:v>
                </c:pt>
              </c:strCache>
            </c:strRef>
          </c:cat>
          <c:val>
            <c:numRef>
              <c:f>Sheet1!$C$2:$C$5</c:f>
              <c:numCache>
                <c:formatCode>0%</c:formatCode>
                <c:ptCount val="4"/>
                <c:pt idx="0">
                  <c:v>0.68</c:v>
                </c:pt>
                <c:pt idx="1">
                  <c:v>0.61</c:v>
                </c:pt>
                <c:pt idx="2">
                  <c:v>0.83</c:v>
                </c:pt>
                <c:pt idx="3">
                  <c:v>0.97</c:v>
                </c:pt>
              </c:numCache>
            </c:numRef>
          </c:val>
          <c:smooth val="0"/>
          <c:extLst>
            <c:ext xmlns:c16="http://schemas.microsoft.com/office/drawing/2014/chart" uri="{C3380CC4-5D6E-409C-BE32-E72D297353CC}">
              <c16:uniqueId val="{00000000-6ACD-4191-B762-969342CAE420}"/>
            </c:ext>
          </c:extLst>
        </c:ser>
        <c:ser>
          <c:idx val="1"/>
          <c:order val="1"/>
          <c:tx>
            <c:strRef>
              <c:f>Sheet1!$D$1</c:f>
              <c:strCache>
                <c:ptCount val="1"/>
                <c:pt idx="0">
                  <c:v>VQI</c:v>
                </c:pt>
              </c:strCache>
            </c:strRef>
          </c:tx>
          <c:spPr>
            <a:ln>
              <a:solidFill>
                <a:srgbClr val="00B0F0"/>
              </a:solidFill>
            </a:ln>
          </c:spPr>
          <c:marker>
            <c:spPr>
              <a:solidFill>
                <a:srgbClr val="00B0F0"/>
              </a:solidFill>
              <a:ln>
                <a:solidFill>
                  <a:srgbClr val="00B0F0"/>
                </a:solidFill>
              </a:ln>
            </c:spPr>
          </c:marker>
          <c:cat>
            <c:strRef>
              <c:f>Sheet1!$B$2:$B$5</c:f>
              <c:strCache>
                <c:ptCount val="4"/>
                <c:pt idx="0">
                  <c:v>Fall 2017</c:v>
                </c:pt>
                <c:pt idx="1">
                  <c:v>Spring 2018</c:v>
                </c:pt>
                <c:pt idx="2">
                  <c:v>Fall 2018</c:v>
                </c:pt>
                <c:pt idx="3">
                  <c:v>Spring 2019</c:v>
                </c:pt>
              </c:strCache>
            </c:strRef>
          </c:cat>
          <c:val>
            <c:numRef>
              <c:f>Sheet1!$D$2:$D$5</c:f>
              <c:numCache>
                <c:formatCode>0%</c:formatCode>
                <c:ptCount val="4"/>
                <c:pt idx="0">
                  <c:v>0.78</c:v>
                </c:pt>
                <c:pt idx="1">
                  <c:v>0.76</c:v>
                </c:pt>
                <c:pt idx="2">
                  <c:v>0.77</c:v>
                </c:pt>
                <c:pt idx="3">
                  <c:v>0.77</c:v>
                </c:pt>
              </c:numCache>
            </c:numRef>
          </c:val>
          <c:smooth val="0"/>
          <c:extLst>
            <c:ext xmlns:c16="http://schemas.microsoft.com/office/drawing/2014/chart" uri="{C3380CC4-5D6E-409C-BE32-E72D297353CC}">
              <c16:uniqueId val="{00000001-6ACD-4191-B762-969342CAE420}"/>
            </c:ext>
          </c:extLst>
        </c:ser>
        <c:dLbls>
          <c:showLegendKey val="0"/>
          <c:showVal val="0"/>
          <c:showCatName val="0"/>
          <c:showSerName val="0"/>
          <c:showPercent val="0"/>
          <c:showBubbleSize val="0"/>
        </c:dLbls>
        <c:marker val="1"/>
        <c:smooth val="0"/>
        <c:axId val="22696704"/>
        <c:axId val="22698624"/>
      </c:lineChart>
      <c:catAx>
        <c:axId val="22696704"/>
        <c:scaling>
          <c:orientation val="minMax"/>
        </c:scaling>
        <c:delete val="0"/>
        <c:axPos val="b"/>
        <c:numFmt formatCode="General" sourceLinked="0"/>
        <c:majorTickMark val="out"/>
        <c:minorTickMark val="none"/>
        <c:tickLblPos val="nextTo"/>
        <c:crossAx val="22698624"/>
        <c:crosses val="autoZero"/>
        <c:auto val="1"/>
        <c:lblAlgn val="ctr"/>
        <c:lblOffset val="100"/>
        <c:noMultiLvlLbl val="0"/>
      </c:catAx>
      <c:valAx>
        <c:axId val="22698624"/>
        <c:scaling>
          <c:orientation val="minMax"/>
        </c:scaling>
        <c:delete val="0"/>
        <c:axPos val="l"/>
        <c:majorGridlines/>
        <c:numFmt formatCode="0%" sourceLinked="1"/>
        <c:majorTickMark val="out"/>
        <c:minorTickMark val="none"/>
        <c:tickLblPos val="nextTo"/>
        <c:crossAx val="22696704"/>
        <c:crosses val="autoZero"/>
        <c:crossBetween val="between"/>
      </c:valAx>
    </c:plotArea>
    <c:legend>
      <c:legendPos val="r"/>
      <c:layout/>
      <c:overlay val="0"/>
    </c:legend>
    <c:plotVisOnly val="1"/>
    <c:dispBlanksAs val="gap"/>
    <c:showDLblsOverMax val="0"/>
  </c:chart>
  <c:txPr>
    <a:bodyPr/>
    <a:lstStyle/>
    <a:p>
      <a:pPr>
        <a:defRPr sz="2000" baseline="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6387" name="Rectangle 3"/>
          <p:cNvSpPr>
            <a:spLocks noGrp="1" noChangeArrowheads="1"/>
          </p:cNvSpPr>
          <p:nvPr>
            <p:ph type="dt"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6388" name="Rectangle 4"/>
          <p:cNvSpPr>
            <a:spLocks noGrp="1" noRot="1" noChangeAspect="1" noChangeArrowheads="1" noTextEdit="1"/>
          </p:cNvSpPr>
          <p:nvPr>
            <p:ph type="sldImg" idx="2"/>
          </p:nvPr>
        </p:nvSpPr>
        <p:spPr bwMode="auto">
          <a:xfrm>
            <a:off x="712788" y="698500"/>
            <a:ext cx="5432425" cy="3492500"/>
          </a:xfrm>
          <a:prstGeom prst="rect">
            <a:avLst/>
          </a:prstGeom>
          <a:noFill/>
          <a:ln w="9525">
            <a:solidFill>
              <a:srgbClr val="000000"/>
            </a:solidFill>
            <a:miter lim="800000"/>
            <a:headEnd/>
            <a:tailEnd/>
          </a:ln>
          <a:effectLst/>
        </p:spPr>
      </p:sp>
      <p:sp>
        <p:nvSpPr>
          <p:cNvPr id="16389" name="Rectangle 5"/>
          <p:cNvSpPr>
            <a:spLocks noGrp="1" noChangeArrowheads="1"/>
          </p:cNvSpPr>
          <p:nvPr>
            <p:ph type="body" sz="quarter" idx="3"/>
          </p:nvPr>
        </p:nvSpPr>
        <p:spPr bwMode="auto">
          <a:xfrm>
            <a:off x="685800" y="4424363"/>
            <a:ext cx="5486400" cy="419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390" name="Rectangle 6"/>
          <p:cNvSpPr>
            <a:spLocks noGrp="1" noChangeArrowheads="1"/>
          </p:cNvSpPr>
          <p:nvPr>
            <p:ph type="ftr" sz="quarter" idx="4"/>
          </p:nvPr>
        </p:nvSpPr>
        <p:spPr bwMode="auto">
          <a:xfrm>
            <a:off x="0" y="8847138"/>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6391" name="Rectangle 7"/>
          <p:cNvSpPr>
            <a:spLocks noGrp="1" noChangeArrowheads="1"/>
          </p:cNvSpPr>
          <p:nvPr>
            <p:ph type="sldNum" sz="quarter" idx="5"/>
          </p:nvPr>
        </p:nvSpPr>
        <p:spPr bwMode="auto">
          <a:xfrm>
            <a:off x="3884613" y="8847138"/>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BD7702C-C699-4CE4-9B53-F5D371EFF682}" type="slidenum">
              <a:rPr lang="en-US"/>
              <a:pPr/>
              <a:t>‹#›</a:t>
            </a:fld>
            <a:endParaRPr lang="en-US"/>
          </a:p>
        </p:txBody>
      </p:sp>
    </p:spTree>
    <p:extLst>
      <p:ext uri="{BB962C8B-B14F-4D97-AF65-F5344CB8AC3E}">
        <p14:creationId xmlns:p14="http://schemas.microsoft.com/office/powerpoint/2010/main" val="266188965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NA Desig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2276475" y="3055938"/>
            <a:ext cx="35123438" cy="769937"/>
          </a:xfrm>
        </p:spPr>
        <p:txBody>
          <a:bodyPr/>
          <a:lstStyle>
            <a:lvl2pPr>
              <a:defRPr sz="4000"/>
            </a:lvl2pPr>
            <a:lvl3pPr>
              <a:defRPr sz="4000"/>
            </a:lvl3pPr>
            <a:lvl4pPr>
              <a:defRPr sz="4000"/>
            </a:lvl4pPr>
            <a:lvl5pPr>
              <a:defRPr sz="4000"/>
            </a:lvl5pPr>
          </a:lstStyle>
          <a:p>
            <a:pPr lvl="0"/>
            <a:r>
              <a:rPr lang="en-US" dirty="0" smtClean="0"/>
              <a:t>Click to edit Master text styles</a:t>
            </a:r>
          </a:p>
        </p:txBody>
      </p:sp>
      <p:sp>
        <p:nvSpPr>
          <p:cNvPr id="8" name="Text Placeholder 7"/>
          <p:cNvSpPr>
            <a:spLocks noGrp="1"/>
          </p:cNvSpPr>
          <p:nvPr>
            <p:ph type="body" sz="quarter" idx="10"/>
          </p:nvPr>
        </p:nvSpPr>
        <p:spPr>
          <a:xfrm>
            <a:off x="1684808" y="4686298"/>
            <a:ext cx="40108652" cy="1075020"/>
          </a:xfrm>
        </p:spPr>
        <p:txBody>
          <a:bodyPr/>
          <a:lstStyle>
            <a:lvl1pPr>
              <a:lnSpc>
                <a:spcPct val="95000"/>
              </a:lnSpc>
              <a:defRPr sz="4000" b="0">
                <a:solidFill>
                  <a:schemeClr val="bg1"/>
                </a:solidFill>
              </a:defRPr>
            </a:lvl1pPr>
          </a:lstStyle>
          <a:p>
            <a:pPr lvl="0"/>
            <a:r>
              <a:rPr lang="en-US" dirty="0"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ed Header Desig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2276475" y="3055938"/>
            <a:ext cx="35123438" cy="769937"/>
          </a:xfrm>
        </p:spPr>
        <p:txBody>
          <a:bodyPr/>
          <a:lstStyle>
            <a:lvl2pPr>
              <a:defRPr sz="4000"/>
            </a:lvl2pPr>
            <a:lvl3pPr>
              <a:defRPr sz="4000"/>
            </a:lvl3pPr>
            <a:lvl4pPr>
              <a:defRPr sz="4000"/>
            </a:lvl4pPr>
            <a:lvl5pPr>
              <a:defRPr sz="4000"/>
            </a:lvl5pPr>
          </a:lstStyle>
          <a:p>
            <a:pPr lvl="0"/>
            <a:r>
              <a:rPr lang="en-US" dirty="0" smtClean="0"/>
              <a:t>Click to edit Master text styles</a:t>
            </a:r>
          </a:p>
        </p:txBody>
      </p:sp>
      <p:sp>
        <p:nvSpPr>
          <p:cNvPr id="8" name="Text Placeholder 7"/>
          <p:cNvSpPr>
            <a:spLocks noGrp="1"/>
          </p:cNvSpPr>
          <p:nvPr>
            <p:ph type="body" sz="quarter" idx="10"/>
          </p:nvPr>
        </p:nvSpPr>
        <p:spPr>
          <a:xfrm>
            <a:off x="2276475" y="4584698"/>
            <a:ext cx="40108652" cy="1075020"/>
          </a:xfrm>
        </p:spPr>
        <p:txBody>
          <a:bodyPr/>
          <a:lstStyle>
            <a:lvl1pPr>
              <a:lnSpc>
                <a:spcPct val="95000"/>
              </a:lnSpc>
              <a:defRPr sz="4000" b="0">
                <a:solidFill>
                  <a:schemeClr val="bg1"/>
                </a:solidFill>
              </a:defRPr>
            </a:lvl1pPr>
          </a:lstStyle>
          <a:p>
            <a:pPr lvl="0"/>
            <a:r>
              <a:rPr lang="en-US" dirty="0" smtClean="0"/>
              <a:t>Click to edit Master text styles</a:t>
            </a:r>
          </a:p>
        </p:txBody>
      </p:sp>
    </p:spTree>
    <p:extLst>
      <p:ext uri="{BB962C8B-B14F-4D97-AF65-F5344CB8AC3E}">
        <p14:creationId xmlns:p14="http://schemas.microsoft.com/office/powerpoint/2010/main" val="266682352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2.emf"/></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5.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 name="Rectangle 8"/>
          <p:cNvSpPr/>
          <p:nvPr userDrawn="1"/>
        </p:nvSpPr>
        <p:spPr bwMode="auto">
          <a:xfrm>
            <a:off x="0" y="-50800"/>
            <a:ext cx="51206400" cy="329692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806950" rtl="0" eaLnBrk="1" fontAlgn="base" latinLnBrk="0" hangingPunct="1">
              <a:lnSpc>
                <a:spcPct val="100000"/>
              </a:lnSpc>
              <a:spcBef>
                <a:spcPct val="0"/>
              </a:spcBef>
              <a:spcAft>
                <a:spcPct val="0"/>
              </a:spcAft>
              <a:buClrTx/>
              <a:buSzTx/>
              <a:buFontTx/>
              <a:buNone/>
              <a:tabLst/>
            </a:pPr>
            <a:endParaRPr kumimoji="0" lang="en-US" sz="9500" b="0" i="0" u="none" strike="noStrike" cap="none" normalizeH="0" baseline="0" dirty="0" smtClean="0">
              <a:ln>
                <a:noFill/>
              </a:ln>
              <a:solidFill>
                <a:schemeClr val="tx1"/>
              </a:solidFill>
              <a:effectLst/>
              <a:latin typeface="Arial" charset="0"/>
            </a:endParaRPr>
          </a:p>
        </p:txBody>
      </p:sp>
      <p:pic>
        <p:nvPicPr>
          <p:cNvPr id="10" name="Picture 14"/>
          <p:cNvPicPr>
            <a:picLocks noChangeAspect="1" noChangeArrowheads="1"/>
          </p:cNvPicPr>
          <p:nvPr userDrawn="1"/>
        </p:nvPicPr>
        <p:blipFill>
          <a:blip r:embed="rId3">
            <a:extLst>
              <a:ext uri="{28A0092B-C50C-407E-A947-70E740481C1C}">
                <a14:useLocalDpi xmlns:a14="http://schemas.microsoft.com/office/drawing/2010/main" val="0"/>
              </a:ext>
            </a:extLst>
          </a:blip>
          <a:stretch>
            <a:fillRect/>
          </a:stretch>
        </p:blipFill>
        <p:spPr bwMode="auto">
          <a:xfrm>
            <a:off x="40040134" y="31086709"/>
            <a:ext cx="10436225" cy="866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12"/>
          <p:cNvPicPr>
            <a:picLocks noChangeAspect="1" noChangeArrowheads="1"/>
          </p:cNvPicPr>
          <p:nvPr userDrawn="1"/>
        </p:nvPicPr>
        <p:blipFill rotWithShape="1">
          <a:blip r:embed="rId4">
            <a:extLst>
              <a:ext uri="{28A0092B-C50C-407E-A947-70E740481C1C}">
                <a14:useLocalDpi xmlns:a14="http://schemas.microsoft.com/office/drawing/2010/main" val="0"/>
              </a:ext>
            </a:extLst>
          </a:blip>
          <a:srcRect r="49881" b="36172"/>
          <a:stretch/>
        </p:blipFill>
        <p:spPr bwMode="auto">
          <a:xfrm>
            <a:off x="25890623" y="3058409"/>
            <a:ext cx="18983853" cy="22296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11"/>
          <p:cNvSpPr/>
          <p:nvPr userDrawn="1"/>
        </p:nvSpPr>
        <p:spPr bwMode="invGray">
          <a:xfrm>
            <a:off x="1031875" y="4521200"/>
            <a:ext cx="49107725" cy="1447800"/>
          </a:xfrm>
          <a:prstGeom prst="rect">
            <a:avLst/>
          </a:prstGeom>
          <a:solidFill>
            <a:srgbClr val="BB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pic>
        <p:nvPicPr>
          <p:cNvPr id="13" name="Picture 14"/>
          <p:cNvPicPr>
            <a:picLocks noChangeAspect="1" noChangeArrowheads="1"/>
          </p:cNvPicPr>
          <p:nvPr userDrawn="1"/>
        </p:nvPicPr>
        <p:blipFill>
          <a:blip r:embed="rId3">
            <a:extLst>
              <a:ext uri="{28A0092B-C50C-407E-A947-70E740481C1C}">
                <a14:useLocalDpi xmlns:a14="http://schemas.microsoft.com/office/drawing/2010/main" val="0"/>
              </a:ext>
            </a:extLst>
          </a:blip>
          <a:stretch>
            <a:fillRect/>
          </a:stretch>
        </p:blipFill>
        <p:spPr bwMode="auto">
          <a:xfrm rot="10800000">
            <a:off x="4276938" y="31086709"/>
            <a:ext cx="10436216" cy="866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Rectangle 13"/>
          <p:cNvSpPr/>
          <p:nvPr userDrawn="1"/>
        </p:nvSpPr>
        <p:spPr bwMode="auto">
          <a:xfrm>
            <a:off x="1031875" y="31900813"/>
            <a:ext cx="49107725" cy="361950"/>
          </a:xfrm>
          <a:prstGeom prst="rect">
            <a:avLst/>
          </a:prstGeom>
          <a:solidFill>
            <a:srgbClr val="BB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15" name="Picture 14"/>
          <p:cNvPicPr>
            <a:picLocks noChangeAspect="1" noChangeArrowheads="1"/>
          </p:cNvPicPr>
          <p:nvPr userDrawn="1"/>
        </p:nvPicPr>
        <p:blipFill rotWithShape="1">
          <a:blip r:embed="rId3">
            <a:extLst>
              <a:ext uri="{28A0092B-C50C-407E-A947-70E740481C1C}">
                <a14:useLocalDpi xmlns:a14="http://schemas.microsoft.com/office/drawing/2010/main" val="0"/>
              </a:ext>
            </a:extLst>
          </a:blip>
          <a:srcRect l="67932" t="-3515"/>
          <a:stretch/>
        </p:blipFill>
        <p:spPr bwMode="auto">
          <a:xfrm>
            <a:off x="0" y="31056263"/>
            <a:ext cx="3346659" cy="896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 name="Picture 2"/>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43731476" y="553664"/>
            <a:ext cx="4683300" cy="33706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8789" name="Rectangle 5"/>
          <p:cNvSpPr>
            <a:spLocks noGrp="1" noChangeArrowheads="1"/>
          </p:cNvSpPr>
          <p:nvPr>
            <p:ph type="title"/>
          </p:nvPr>
        </p:nvSpPr>
        <p:spPr bwMode="auto">
          <a:xfrm>
            <a:off x="2276475" y="1112838"/>
            <a:ext cx="35204400" cy="1271587"/>
          </a:xfrm>
          <a:prstGeom prst="rect">
            <a:avLst/>
          </a:prstGeom>
          <a:noFill/>
          <a:ln w="9525">
            <a:noFill/>
            <a:miter lim="800000"/>
            <a:headEnd/>
            <a:tailEnd/>
          </a:ln>
          <a:effectLst/>
        </p:spPr>
        <p:txBody>
          <a:bodyPr vert="horz" wrap="square" lIns="425263" tIns="212634" rIns="425263" bIns="212634" numCol="1" anchor="t" anchorCtr="0" compatLnSpc="1">
            <a:prstTxWarp prst="textNoShape">
              <a:avLst/>
            </a:prstTxWarp>
          </a:bodyPr>
          <a:lstStyle/>
          <a:p>
            <a:pPr lvl="0"/>
            <a:r>
              <a:rPr lang="en-US" dirty="0" smtClean="0"/>
              <a:t>Click to edit Master title style</a:t>
            </a:r>
          </a:p>
        </p:txBody>
      </p:sp>
      <p:sp>
        <p:nvSpPr>
          <p:cNvPr id="118790" name="Rectangle 6"/>
          <p:cNvSpPr>
            <a:spLocks noGrp="1" noChangeArrowheads="1"/>
          </p:cNvSpPr>
          <p:nvPr>
            <p:ph type="body" idx="1"/>
          </p:nvPr>
        </p:nvSpPr>
        <p:spPr bwMode="auto">
          <a:xfrm>
            <a:off x="2276475" y="3055938"/>
            <a:ext cx="35123438" cy="769937"/>
          </a:xfrm>
          <a:prstGeom prst="rect">
            <a:avLst/>
          </a:prstGeom>
          <a:noFill/>
          <a:ln w="9525">
            <a:noFill/>
            <a:miter lim="800000"/>
            <a:headEnd/>
            <a:tailEnd/>
          </a:ln>
          <a:effectLst/>
        </p:spPr>
        <p:txBody>
          <a:bodyPr vert="horz" wrap="square" lIns="429579" tIns="0" rIns="0" bIns="0" numCol="1" anchor="t" anchorCtr="0" compatLnSpc="1">
            <a:prstTxWarp prst="textNoShape">
              <a:avLst/>
            </a:prstTxWarp>
          </a:bodyPr>
          <a:lstStyle/>
          <a:p>
            <a:pPr lvl="0"/>
            <a:r>
              <a:rPr lang="en-US" dirty="0" smtClean="0"/>
              <a:t>Click to edit Master text styles</a:t>
            </a:r>
          </a:p>
        </p:txBody>
      </p:sp>
    </p:spTree>
  </p:cSld>
  <p:clrMap bg1="lt1" tx1="dk1" bg2="lt2" tx2="dk2" accent1="accent1" accent2="accent2" accent3="accent3" accent4="accent4" accent5="accent5" accent6="accent6" hlink="hlink" folHlink="folHlink"/>
  <p:sldLayoutIdLst>
    <p:sldLayoutId id="2147483655" r:id="rId1"/>
  </p:sldLayoutIdLst>
  <p:timing>
    <p:tnLst>
      <p:par>
        <p:cTn id="1" dur="indefinite" restart="never" nodeType="tmRoot"/>
      </p:par>
    </p:tnLst>
  </p:timing>
  <p:txStyles>
    <p:titleStyle>
      <a:lvl1pPr algn="l" defTabSz="18610263" rtl="0" fontAlgn="base">
        <a:lnSpc>
          <a:spcPct val="85000"/>
        </a:lnSpc>
        <a:spcBef>
          <a:spcPct val="0"/>
        </a:spcBef>
        <a:spcAft>
          <a:spcPct val="0"/>
        </a:spcAft>
        <a:defRPr sz="9500" b="1">
          <a:solidFill>
            <a:srgbClr val="717170"/>
          </a:solidFill>
          <a:latin typeface="+mj-lt"/>
          <a:ea typeface="+mj-ea"/>
          <a:cs typeface="+mj-cs"/>
        </a:defRPr>
      </a:lvl1pPr>
      <a:lvl2pPr algn="l" defTabSz="18610263" rtl="0" fontAlgn="base">
        <a:lnSpc>
          <a:spcPct val="85000"/>
        </a:lnSpc>
        <a:spcBef>
          <a:spcPct val="0"/>
        </a:spcBef>
        <a:spcAft>
          <a:spcPct val="0"/>
        </a:spcAft>
        <a:defRPr sz="9500" b="1">
          <a:solidFill>
            <a:srgbClr val="292929"/>
          </a:solidFill>
          <a:latin typeface="Arial" charset="0"/>
          <a:cs typeface="Arial" charset="0"/>
        </a:defRPr>
      </a:lvl2pPr>
      <a:lvl3pPr algn="l" defTabSz="18610263" rtl="0" fontAlgn="base">
        <a:lnSpc>
          <a:spcPct val="85000"/>
        </a:lnSpc>
        <a:spcBef>
          <a:spcPct val="0"/>
        </a:spcBef>
        <a:spcAft>
          <a:spcPct val="0"/>
        </a:spcAft>
        <a:defRPr sz="9500" b="1">
          <a:solidFill>
            <a:srgbClr val="292929"/>
          </a:solidFill>
          <a:latin typeface="Arial" charset="0"/>
          <a:cs typeface="Arial" charset="0"/>
        </a:defRPr>
      </a:lvl3pPr>
      <a:lvl4pPr algn="l" defTabSz="18610263" rtl="0" fontAlgn="base">
        <a:lnSpc>
          <a:spcPct val="85000"/>
        </a:lnSpc>
        <a:spcBef>
          <a:spcPct val="0"/>
        </a:spcBef>
        <a:spcAft>
          <a:spcPct val="0"/>
        </a:spcAft>
        <a:defRPr sz="9500" b="1">
          <a:solidFill>
            <a:srgbClr val="292929"/>
          </a:solidFill>
          <a:latin typeface="Arial" charset="0"/>
          <a:cs typeface="Arial" charset="0"/>
        </a:defRPr>
      </a:lvl4pPr>
      <a:lvl5pPr algn="l" defTabSz="18610263" rtl="0" fontAlgn="base">
        <a:lnSpc>
          <a:spcPct val="85000"/>
        </a:lnSpc>
        <a:spcBef>
          <a:spcPct val="0"/>
        </a:spcBef>
        <a:spcAft>
          <a:spcPct val="0"/>
        </a:spcAft>
        <a:defRPr sz="9500" b="1">
          <a:solidFill>
            <a:srgbClr val="292929"/>
          </a:solidFill>
          <a:latin typeface="Arial" charset="0"/>
          <a:cs typeface="Arial" charset="0"/>
        </a:defRPr>
      </a:lvl5pPr>
      <a:lvl6pPr marL="457200" algn="l" defTabSz="18610263" rtl="0" fontAlgn="base">
        <a:lnSpc>
          <a:spcPct val="85000"/>
        </a:lnSpc>
        <a:spcBef>
          <a:spcPct val="0"/>
        </a:spcBef>
        <a:spcAft>
          <a:spcPct val="0"/>
        </a:spcAft>
        <a:defRPr sz="9500" b="1">
          <a:solidFill>
            <a:srgbClr val="292929"/>
          </a:solidFill>
          <a:latin typeface="Arial" charset="0"/>
          <a:cs typeface="Arial" charset="0"/>
        </a:defRPr>
      </a:lvl6pPr>
      <a:lvl7pPr marL="914400" algn="l" defTabSz="18610263" rtl="0" fontAlgn="base">
        <a:lnSpc>
          <a:spcPct val="85000"/>
        </a:lnSpc>
        <a:spcBef>
          <a:spcPct val="0"/>
        </a:spcBef>
        <a:spcAft>
          <a:spcPct val="0"/>
        </a:spcAft>
        <a:defRPr sz="9500" b="1">
          <a:solidFill>
            <a:srgbClr val="292929"/>
          </a:solidFill>
          <a:latin typeface="Arial" charset="0"/>
          <a:cs typeface="Arial" charset="0"/>
        </a:defRPr>
      </a:lvl7pPr>
      <a:lvl8pPr marL="1371600" algn="l" defTabSz="18610263" rtl="0" fontAlgn="base">
        <a:lnSpc>
          <a:spcPct val="85000"/>
        </a:lnSpc>
        <a:spcBef>
          <a:spcPct val="0"/>
        </a:spcBef>
        <a:spcAft>
          <a:spcPct val="0"/>
        </a:spcAft>
        <a:defRPr sz="9500" b="1">
          <a:solidFill>
            <a:srgbClr val="292929"/>
          </a:solidFill>
          <a:latin typeface="Arial" charset="0"/>
          <a:cs typeface="Arial" charset="0"/>
        </a:defRPr>
      </a:lvl8pPr>
      <a:lvl9pPr marL="1828800" algn="l" defTabSz="18610263" rtl="0" fontAlgn="base">
        <a:lnSpc>
          <a:spcPct val="85000"/>
        </a:lnSpc>
        <a:spcBef>
          <a:spcPct val="0"/>
        </a:spcBef>
        <a:spcAft>
          <a:spcPct val="0"/>
        </a:spcAft>
        <a:defRPr sz="9500" b="1">
          <a:solidFill>
            <a:srgbClr val="292929"/>
          </a:solidFill>
          <a:latin typeface="Arial" charset="0"/>
          <a:cs typeface="Arial" charset="0"/>
        </a:defRPr>
      </a:lvl9pPr>
    </p:titleStyle>
    <p:bodyStyle>
      <a:lvl1pPr marL="1585913" indent="-1585913" algn="l" defTabSz="18610263" rtl="0" fontAlgn="base">
        <a:lnSpc>
          <a:spcPct val="85000"/>
        </a:lnSpc>
        <a:spcBef>
          <a:spcPct val="0"/>
        </a:spcBef>
        <a:spcAft>
          <a:spcPct val="0"/>
        </a:spcAft>
        <a:defRPr sz="6500" b="1">
          <a:solidFill>
            <a:srgbClr val="717170"/>
          </a:solidFill>
          <a:latin typeface="+mn-lt"/>
          <a:ea typeface="+mn-ea"/>
          <a:cs typeface="+mn-cs"/>
        </a:defRPr>
      </a:lvl1pPr>
      <a:lvl2pPr marL="3430588" indent="-1319213" algn="l" defTabSz="18610263" rtl="0" fontAlgn="base">
        <a:spcBef>
          <a:spcPct val="20000"/>
        </a:spcBef>
        <a:spcAft>
          <a:spcPct val="0"/>
        </a:spcAft>
        <a:defRPr sz="13700">
          <a:solidFill>
            <a:schemeClr val="tx1"/>
          </a:solidFill>
          <a:latin typeface="Times New Roman" pitchFamily="18" charset="0"/>
          <a:cs typeface="+mn-cs"/>
        </a:defRPr>
      </a:lvl2pPr>
      <a:lvl3pPr marL="5283200" indent="-1060450" algn="l" defTabSz="18610263" rtl="0" fontAlgn="base">
        <a:spcBef>
          <a:spcPct val="20000"/>
        </a:spcBef>
        <a:spcAft>
          <a:spcPct val="0"/>
        </a:spcAft>
        <a:defRPr sz="11600">
          <a:solidFill>
            <a:schemeClr val="tx1"/>
          </a:solidFill>
          <a:latin typeface="Times New Roman" pitchFamily="18" charset="0"/>
          <a:cs typeface="+mn-cs"/>
        </a:defRPr>
      </a:lvl3pPr>
      <a:lvl4pPr marL="7402513" indent="-1060450" algn="l" defTabSz="18610263" rtl="0" fontAlgn="base">
        <a:spcBef>
          <a:spcPct val="20000"/>
        </a:spcBef>
        <a:spcAft>
          <a:spcPct val="0"/>
        </a:spcAft>
        <a:defRPr sz="10000">
          <a:solidFill>
            <a:schemeClr val="tx1"/>
          </a:solidFill>
          <a:latin typeface="Times New Roman" pitchFamily="18" charset="0"/>
          <a:cs typeface="+mn-cs"/>
        </a:defRPr>
      </a:lvl4pPr>
      <a:lvl5pPr marL="9513888" indent="-1060450" algn="l" defTabSz="18610263" rtl="0" fontAlgn="base">
        <a:spcBef>
          <a:spcPct val="20000"/>
        </a:spcBef>
        <a:spcAft>
          <a:spcPct val="0"/>
        </a:spcAft>
        <a:defRPr sz="10000">
          <a:solidFill>
            <a:schemeClr val="tx1"/>
          </a:solidFill>
          <a:latin typeface="Times New Roman" pitchFamily="18" charset="0"/>
          <a:cs typeface="+mn-cs"/>
        </a:defRPr>
      </a:lvl5pPr>
      <a:lvl6pPr marL="9971088" indent="-1060450" algn="l" defTabSz="18610263" rtl="0" fontAlgn="base">
        <a:spcBef>
          <a:spcPct val="20000"/>
        </a:spcBef>
        <a:spcAft>
          <a:spcPct val="0"/>
        </a:spcAft>
        <a:defRPr sz="10000">
          <a:solidFill>
            <a:schemeClr val="tx1"/>
          </a:solidFill>
          <a:latin typeface="Times New Roman" pitchFamily="18" charset="0"/>
          <a:cs typeface="+mn-cs"/>
        </a:defRPr>
      </a:lvl6pPr>
      <a:lvl7pPr marL="10428288" indent="-1060450" algn="l" defTabSz="18610263" rtl="0" fontAlgn="base">
        <a:spcBef>
          <a:spcPct val="20000"/>
        </a:spcBef>
        <a:spcAft>
          <a:spcPct val="0"/>
        </a:spcAft>
        <a:defRPr sz="10000">
          <a:solidFill>
            <a:schemeClr val="tx1"/>
          </a:solidFill>
          <a:latin typeface="Times New Roman" pitchFamily="18" charset="0"/>
          <a:cs typeface="+mn-cs"/>
        </a:defRPr>
      </a:lvl7pPr>
      <a:lvl8pPr marL="10885488" indent="-1060450" algn="l" defTabSz="18610263" rtl="0" fontAlgn="base">
        <a:spcBef>
          <a:spcPct val="20000"/>
        </a:spcBef>
        <a:spcAft>
          <a:spcPct val="0"/>
        </a:spcAft>
        <a:defRPr sz="10000">
          <a:solidFill>
            <a:schemeClr val="tx1"/>
          </a:solidFill>
          <a:latin typeface="Times New Roman" pitchFamily="18" charset="0"/>
          <a:cs typeface="+mn-cs"/>
        </a:defRPr>
      </a:lvl8pPr>
      <a:lvl9pPr marL="11342688" indent="-1060450" algn="l" defTabSz="18610263" rtl="0" fontAlgn="base">
        <a:spcBef>
          <a:spcPct val="20000"/>
        </a:spcBef>
        <a:spcAft>
          <a:spcPct val="0"/>
        </a:spcAft>
        <a:defRPr sz="10000">
          <a:solidFill>
            <a:schemeClr val="tx1"/>
          </a:solidFill>
          <a:latin typeface="Times New Roman" pitchFamily="18" charset="0"/>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2" name="Picture 3"/>
          <p:cNvPicPr>
            <a:picLocks noChangeAspect="1" noChangeArrowheads="1"/>
          </p:cNvPicPr>
          <p:nvPr userDrawn="1"/>
        </p:nvPicPr>
        <p:blipFill rotWithShape="1">
          <a:blip r:embed="rId3">
            <a:lum bright="40000" contrast="-40000"/>
            <a:extLst>
              <a:ext uri="{28A0092B-C50C-407E-A947-70E740481C1C}">
                <a14:useLocalDpi xmlns:a14="http://schemas.microsoft.com/office/drawing/2010/main" val="0"/>
              </a:ext>
            </a:extLst>
          </a:blip>
          <a:srcRect t="44104"/>
          <a:stretch/>
        </p:blipFill>
        <p:spPr bwMode="auto">
          <a:xfrm rot="10800000">
            <a:off x="43002376" y="28551911"/>
            <a:ext cx="8051624" cy="43947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Rectangle 16"/>
          <p:cNvSpPr/>
          <p:nvPr userDrawn="1"/>
        </p:nvSpPr>
        <p:spPr bwMode="invGray">
          <a:xfrm>
            <a:off x="0" y="0"/>
            <a:ext cx="51206400" cy="5943600"/>
          </a:xfrm>
          <a:prstGeom prst="rect">
            <a:avLst/>
          </a:prstGeom>
          <a:solidFill>
            <a:srgbClr val="BB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8789" name="Rectangle 5"/>
          <p:cNvSpPr>
            <a:spLocks noGrp="1" noChangeArrowheads="1"/>
          </p:cNvSpPr>
          <p:nvPr>
            <p:ph type="title"/>
          </p:nvPr>
        </p:nvSpPr>
        <p:spPr bwMode="auto">
          <a:xfrm>
            <a:off x="2276475" y="1112838"/>
            <a:ext cx="35204400" cy="1271587"/>
          </a:xfrm>
          <a:prstGeom prst="rect">
            <a:avLst/>
          </a:prstGeom>
          <a:noFill/>
          <a:ln w="9525">
            <a:noFill/>
            <a:miter lim="800000"/>
            <a:headEnd/>
            <a:tailEnd/>
          </a:ln>
          <a:effectLst/>
        </p:spPr>
        <p:txBody>
          <a:bodyPr vert="horz" wrap="square" lIns="425263" tIns="212634" rIns="425263" bIns="212634" numCol="1" anchor="t" anchorCtr="0" compatLnSpc="1">
            <a:prstTxWarp prst="textNoShape">
              <a:avLst/>
            </a:prstTxWarp>
          </a:bodyPr>
          <a:lstStyle/>
          <a:p>
            <a:pPr lvl="0"/>
            <a:r>
              <a:rPr lang="en-US" dirty="0" smtClean="0"/>
              <a:t>Click to edit Master title style</a:t>
            </a:r>
          </a:p>
        </p:txBody>
      </p:sp>
      <p:sp>
        <p:nvSpPr>
          <p:cNvPr id="118790" name="Rectangle 6"/>
          <p:cNvSpPr>
            <a:spLocks noGrp="1" noChangeArrowheads="1"/>
          </p:cNvSpPr>
          <p:nvPr>
            <p:ph type="body" idx="1"/>
          </p:nvPr>
        </p:nvSpPr>
        <p:spPr bwMode="auto">
          <a:xfrm>
            <a:off x="2276475" y="3055938"/>
            <a:ext cx="35123438" cy="769937"/>
          </a:xfrm>
          <a:prstGeom prst="rect">
            <a:avLst/>
          </a:prstGeom>
          <a:noFill/>
          <a:ln w="9525">
            <a:noFill/>
            <a:miter lim="800000"/>
            <a:headEnd/>
            <a:tailEnd/>
          </a:ln>
          <a:effectLst/>
        </p:spPr>
        <p:txBody>
          <a:bodyPr vert="horz" wrap="square" lIns="429579" tIns="0" rIns="0" bIns="0" numCol="1" anchor="t" anchorCtr="0" compatLnSpc="1">
            <a:prstTxWarp prst="textNoShape">
              <a:avLst/>
            </a:prstTxWarp>
          </a:bodyPr>
          <a:lstStyle/>
          <a:p>
            <a:pPr lvl="0"/>
            <a:r>
              <a:rPr lang="en-US" dirty="0" smtClean="0"/>
              <a:t>Click to edit Master text styles</a:t>
            </a:r>
          </a:p>
        </p:txBody>
      </p:sp>
      <p:pic>
        <p:nvPicPr>
          <p:cNvPr id="21" name="Picture 2"/>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invGray">
          <a:xfrm>
            <a:off x="42898870" y="1091218"/>
            <a:ext cx="5628391" cy="405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 name="Rectangle 22"/>
          <p:cNvSpPr/>
          <p:nvPr userDrawn="1"/>
        </p:nvSpPr>
        <p:spPr bwMode="auto">
          <a:xfrm>
            <a:off x="0" y="32251650"/>
            <a:ext cx="51206400" cy="762000"/>
          </a:xfrm>
          <a:prstGeom prst="rect">
            <a:avLst/>
          </a:prstGeom>
          <a:solidFill>
            <a:srgbClr val="BB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624262483"/>
      </p:ext>
    </p:extLst>
  </p:cSld>
  <p:clrMap bg1="lt1" tx1="dk1" bg2="lt2" tx2="dk2" accent1="accent1" accent2="accent2" accent3="accent3" accent4="accent4" accent5="accent5" accent6="accent6" hlink="hlink" folHlink="folHlink"/>
  <p:sldLayoutIdLst>
    <p:sldLayoutId id="2147483662" r:id="rId1"/>
  </p:sldLayoutIdLst>
  <p:timing>
    <p:tnLst>
      <p:par>
        <p:cTn id="1" dur="indefinite" restart="never" nodeType="tmRoot"/>
      </p:par>
    </p:tnLst>
  </p:timing>
  <p:txStyles>
    <p:titleStyle>
      <a:lvl1pPr algn="l" defTabSz="18610263" rtl="0" fontAlgn="base">
        <a:lnSpc>
          <a:spcPct val="85000"/>
        </a:lnSpc>
        <a:spcBef>
          <a:spcPct val="0"/>
        </a:spcBef>
        <a:spcAft>
          <a:spcPct val="0"/>
        </a:spcAft>
        <a:defRPr sz="9500" b="1">
          <a:solidFill>
            <a:schemeClr val="bg1"/>
          </a:solidFill>
          <a:latin typeface="+mj-lt"/>
          <a:ea typeface="+mj-ea"/>
          <a:cs typeface="+mj-cs"/>
        </a:defRPr>
      </a:lvl1pPr>
      <a:lvl2pPr algn="l" defTabSz="18610263" rtl="0" fontAlgn="base">
        <a:lnSpc>
          <a:spcPct val="85000"/>
        </a:lnSpc>
        <a:spcBef>
          <a:spcPct val="0"/>
        </a:spcBef>
        <a:spcAft>
          <a:spcPct val="0"/>
        </a:spcAft>
        <a:defRPr sz="9500" b="1">
          <a:solidFill>
            <a:srgbClr val="292929"/>
          </a:solidFill>
          <a:latin typeface="Arial" charset="0"/>
          <a:cs typeface="Arial" charset="0"/>
        </a:defRPr>
      </a:lvl2pPr>
      <a:lvl3pPr algn="l" defTabSz="18610263" rtl="0" fontAlgn="base">
        <a:lnSpc>
          <a:spcPct val="85000"/>
        </a:lnSpc>
        <a:spcBef>
          <a:spcPct val="0"/>
        </a:spcBef>
        <a:spcAft>
          <a:spcPct val="0"/>
        </a:spcAft>
        <a:defRPr sz="9500" b="1">
          <a:solidFill>
            <a:srgbClr val="292929"/>
          </a:solidFill>
          <a:latin typeface="Arial" charset="0"/>
          <a:cs typeface="Arial" charset="0"/>
        </a:defRPr>
      </a:lvl3pPr>
      <a:lvl4pPr algn="l" defTabSz="18610263" rtl="0" fontAlgn="base">
        <a:lnSpc>
          <a:spcPct val="85000"/>
        </a:lnSpc>
        <a:spcBef>
          <a:spcPct val="0"/>
        </a:spcBef>
        <a:spcAft>
          <a:spcPct val="0"/>
        </a:spcAft>
        <a:defRPr sz="9500" b="1">
          <a:solidFill>
            <a:srgbClr val="292929"/>
          </a:solidFill>
          <a:latin typeface="Arial" charset="0"/>
          <a:cs typeface="Arial" charset="0"/>
        </a:defRPr>
      </a:lvl4pPr>
      <a:lvl5pPr algn="l" defTabSz="18610263" rtl="0" fontAlgn="base">
        <a:lnSpc>
          <a:spcPct val="85000"/>
        </a:lnSpc>
        <a:spcBef>
          <a:spcPct val="0"/>
        </a:spcBef>
        <a:spcAft>
          <a:spcPct val="0"/>
        </a:spcAft>
        <a:defRPr sz="9500" b="1">
          <a:solidFill>
            <a:srgbClr val="292929"/>
          </a:solidFill>
          <a:latin typeface="Arial" charset="0"/>
          <a:cs typeface="Arial" charset="0"/>
        </a:defRPr>
      </a:lvl5pPr>
      <a:lvl6pPr marL="457200" algn="l" defTabSz="18610263" rtl="0" fontAlgn="base">
        <a:lnSpc>
          <a:spcPct val="85000"/>
        </a:lnSpc>
        <a:spcBef>
          <a:spcPct val="0"/>
        </a:spcBef>
        <a:spcAft>
          <a:spcPct val="0"/>
        </a:spcAft>
        <a:defRPr sz="9500" b="1">
          <a:solidFill>
            <a:srgbClr val="292929"/>
          </a:solidFill>
          <a:latin typeface="Arial" charset="0"/>
          <a:cs typeface="Arial" charset="0"/>
        </a:defRPr>
      </a:lvl6pPr>
      <a:lvl7pPr marL="914400" algn="l" defTabSz="18610263" rtl="0" fontAlgn="base">
        <a:lnSpc>
          <a:spcPct val="85000"/>
        </a:lnSpc>
        <a:spcBef>
          <a:spcPct val="0"/>
        </a:spcBef>
        <a:spcAft>
          <a:spcPct val="0"/>
        </a:spcAft>
        <a:defRPr sz="9500" b="1">
          <a:solidFill>
            <a:srgbClr val="292929"/>
          </a:solidFill>
          <a:latin typeface="Arial" charset="0"/>
          <a:cs typeface="Arial" charset="0"/>
        </a:defRPr>
      </a:lvl7pPr>
      <a:lvl8pPr marL="1371600" algn="l" defTabSz="18610263" rtl="0" fontAlgn="base">
        <a:lnSpc>
          <a:spcPct val="85000"/>
        </a:lnSpc>
        <a:spcBef>
          <a:spcPct val="0"/>
        </a:spcBef>
        <a:spcAft>
          <a:spcPct val="0"/>
        </a:spcAft>
        <a:defRPr sz="9500" b="1">
          <a:solidFill>
            <a:srgbClr val="292929"/>
          </a:solidFill>
          <a:latin typeface="Arial" charset="0"/>
          <a:cs typeface="Arial" charset="0"/>
        </a:defRPr>
      </a:lvl8pPr>
      <a:lvl9pPr marL="1828800" algn="l" defTabSz="18610263" rtl="0" fontAlgn="base">
        <a:lnSpc>
          <a:spcPct val="85000"/>
        </a:lnSpc>
        <a:spcBef>
          <a:spcPct val="0"/>
        </a:spcBef>
        <a:spcAft>
          <a:spcPct val="0"/>
        </a:spcAft>
        <a:defRPr sz="9500" b="1">
          <a:solidFill>
            <a:srgbClr val="292929"/>
          </a:solidFill>
          <a:latin typeface="Arial" charset="0"/>
          <a:cs typeface="Arial" charset="0"/>
        </a:defRPr>
      </a:lvl9pPr>
    </p:titleStyle>
    <p:bodyStyle>
      <a:lvl1pPr marL="1585913" indent="-1585913" algn="l" defTabSz="18610263" rtl="0" fontAlgn="base">
        <a:lnSpc>
          <a:spcPct val="85000"/>
        </a:lnSpc>
        <a:spcBef>
          <a:spcPct val="0"/>
        </a:spcBef>
        <a:spcAft>
          <a:spcPct val="0"/>
        </a:spcAft>
        <a:defRPr sz="6500" b="1">
          <a:solidFill>
            <a:schemeClr val="bg1"/>
          </a:solidFill>
          <a:latin typeface="+mn-lt"/>
          <a:ea typeface="+mn-ea"/>
          <a:cs typeface="+mn-cs"/>
        </a:defRPr>
      </a:lvl1pPr>
      <a:lvl2pPr marL="3430588" indent="-1319213" algn="l" defTabSz="18610263" rtl="0" fontAlgn="base">
        <a:spcBef>
          <a:spcPct val="20000"/>
        </a:spcBef>
        <a:spcAft>
          <a:spcPct val="0"/>
        </a:spcAft>
        <a:defRPr sz="13700">
          <a:solidFill>
            <a:schemeClr val="tx1"/>
          </a:solidFill>
          <a:latin typeface="Times New Roman" pitchFamily="18" charset="0"/>
          <a:cs typeface="+mn-cs"/>
        </a:defRPr>
      </a:lvl2pPr>
      <a:lvl3pPr marL="5283200" indent="-1060450" algn="l" defTabSz="18610263" rtl="0" fontAlgn="base">
        <a:spcBef>
          <a:spcPct val="20000"/>
        </a:spcBef>
        <a:spcAft>
          <a:spcPct val="0"/>
        </a:spcAft>
        <a:defRPr sz="11600">
          <a:solidFill>
            <a:schemeClr val="tx1"/>
          </a:solidFill>
          <a:latin typeface="Times New Roman" pitchFamily="18" charset="0"/>
          <a:cs typeface="+mn-cs"/>
        </a:defRPr>
      </a:lvl3pPr>
      <a:lvl4pPr marL="7402513" indent="-1060450" algn="l" defTabSz="18610263" rtl="0" fontAlgn="base">
        <a:spcBef>
          <a:spcPct val="20000"/>
        </a:spcBef>
        <a:spcAft>
          <a:spcPct val="0"/>
        </a:spcAft>
        <a:defRPr sz="10000">
          <a:solidFill>
            <a:schemeClr val="tx1"/>
          </a:solidFill>
          <a:latin typeface="Times New Roman" pitchFamily="18" charset="0"/>
          <a:cs typeface="+mn-cs"/>
        </a:defRPr>
      </a:lvl4pPr>
      <a:lvl5pPr marL="9513888" indent="-1060450" algn="l" defTabSz="18610263" rtl="0" fontAlgn="base">
        <a:spcBef>
          <a:spcPct val="20000"/>
        </a:spcBef>
        <a:spcAft>
          <a:spcPct val="0"/>
        </a:spcAft>
        <a:defRPr sz="10000">
          <a:solidFill>
            <a:schemeClr val="tx1"/>
          </a:solidFill>
          <a:latin typeface="Times New Roman" pitchFamily="18" charset="0"/>
          <a:cs typeface="+mn-cs"/>
        </a:defRPr>
      </a:lvl5pPr>
      <a:lvl6pPr marL="9971088" indent="-1060450" algn="l" defTabSz="18610263" rtl="0" fontAlgn="base">
        <a:spcBef>
          <a:spcPct val="20000"/>
        </a:spcBef>
        <a:spcAft>
          <a:spcPct val="0"/>
        </a:spcAft>
        <a:defRPr sz="10000">
          <a:solidFill>
            <a:schemeClr val="tx1"/>
          </a:solidFill>
          <a:latin typeface="Times New Roman" pitchFamily="18" charset="0"/>
          <a:cs typeface="+mn-cs"/>
        </a:defRPr>
      </a:lvl6pPr>
      <a:lvl7pPr marL="10428288" indent="-1060450" algn="l" defTabSz="18610263" rtl="0" fontAlgn="base">
        <a:spcBef>
          <a:spcPct val="20000"/>
        </a:spcBef>
        <a:spcAft>
          <a:spcPct val="0"/>
        </a:spcAft>
        <a:defRPr sz="10000">
          <a:solidFill>
            <a:schemeClr val="tx1"/>
          </a:solidFill>
          <a:latin typeface="Times New Roman" pitchFamily="18" charset="0"/>
          <a:cs typeface="+mn-cs"/>
        </a:defRPr>
      </a:lvl7pPr>
      <a:lvl8pPr marL="10885488" indent="-1060450" algn="l" defTabSz="18610263" rtl="0" fontAlgn="base">
        <a:spcBef>
          <a:spcPct val="20000"/>
        </a:spcBef>
        <a:spcAft>
          <a:spcPct val="0"/>
        </a:spcAft>
        <a:defRPr sz="10000">
          <a:solidFill>
            <a:schemeClr val="tx1"/>
          </a:solidFill>
          <a:latin typeface="Times New Roman" pitchFamily="18" charset="0"/>
          <a:cs typeface="+mn-cs"/>
        </a:defRPr>
      </a:lvl8pPr>
      <a:lvl9pPr marL="11342688" indent="-1060450" algn="l" defTabSz="18610263" rtl="0" fontAlgn="base">
        <a:spcBef>
          <a:spcPct val="20000"/>
        </a:spcBef>
        <a:spcAft>
          <a:spcPct val="0"/>
        </a:spcAft>
        <a:defRPr sz="10000">
          <a:solidFill>
            <a:schemeClr val="tx1"/>
          </a:solidFill>
          <a:latin typeface="Times New Roman" pitchFamily="18" charset="0"/>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xfrm>
            <a:off x="2276475" y="1112838"/>
            <a:ext cx="35204400" cy="2644758"/>
          </a:xfrm>
          <a:ln>
            <a:noFill/>
          </a:ln>
        </p:spPr>
        <p:txBody>
          <a:bodyPr/>
          <a:lstStyle/>
          <a:p>
            <a:pPr algn="ctr"/>
            <a:r>
              <a:rPr lang="en-US" dirty="0" smtClean="0">
                <a:ln w="3175" cmpd="dbl">
                  <a:noFill/>
                </a:ln>
              </a:rPr>
              <a:t>Increasing Compliance of Peripheral Vascular Intervention Pre-procedural ABIs</a:t>
            </a:r>
            <a:endParaRPr lang="en-US" dirty="0">
              <a:ln w="3175" cmpd="dbl">
                <a:noFill/>
              </a:ln>
            </a:endParaRPr>
          </a:p>
        </p:txBody>
      </p:sp>
      <p:sp>
        <p:nvSpPr>
          <p:cNvPr id="120835" name="Rectangle 3"/>
          <p:cNvSpPr>
            <a:spLocks noGrp="1" noChangeArrowheads="1"/>
          </p:cNvSpPr>
          <p:nvPr>
            <p:ph idx="1"/>
          </p:nvPr>
        </p:nvSpPr>
        <p:spPr>
          <a:xfrm>
            <a:off x="2276475" y="4107682"/>
            <a:ext cx="35123438" cy="1456066"/>
          </a:xfrm>
        </p:spPr>
        <p:txBody>
          <a:bodyPr/>
          <a:lstStyle/>
          <a:p>
            <a:pPr algn="ctr"/>
            <a:r>
              <a:rPr lang="en-US" sz="4400" dirty="0" smtClean="0">
                <a:solidFill>
                  <a:schemeClr val="tx2">
                    <a:lumMod val="40000"/>
                    <a:lumOff val="60000"/>
                  </a:schemeClr>
                </a:solidFill>
              </a:rPr>
              <a:t>Megan Pepin, RN- Program Manager, Michelle Farneman, Sr. Quality Manager, Shelby Hamilton, RN, BSN,  Dr. Jean Starr,             Dr. Cindy Baker, Dr. Kristine Orion</a:t>
            </a:r>
            <a:endParaRPr lang="en-US" sz="4400" dirty="0">
              <a:solidFill>
                <a:schemeClr val="tx2">
                  <a:lumMod val="40000"/>
                  <a:lumOff val="60000"/>
                </a:schemeClr>
              </a:solidFill>
            </a:endParaRPr>
          </a:p>
        </p:txBody>
      </p:sp>
      <p:sp>
        <p:nvSpPr>
          <p:cNvPr id="30" name="AutoShape 104"/>
          <p:cNvSpPr>
            <a:spLocks noChangeArrowheads="1"/>
          </p:cNvSpPr>
          <p:nvPr/>
        </p:nvSpPr>
        <p:spPr bwMode="auto">
          <a:xfrm>
            <a:off x="34613554" y="6562725"/>
            <a:ext cx="14895576" cy="1227138"/>
          </a:xfrm>
          <a:prstGeom prst="rect">
            <a:avLst/>
          </a:prstGeom>
          <a:solidFill>
            <a:schemeClr val="bg1"/>
          </a:solidFill>
          <a:ln w="12700" algn="ctr">
            <a:noFill/>
            <a:round/>
            <a:headEnd/>
            <a:tailEnd/>
          </a:ln>
          <a:effectLst/>
        </p:spPr>
        <p:txBody>
          <a:bodyPr lIns="457105" tIns="45710" rIns="91416" bIns="45710" anchor="ctr"/>
          <a:lstStyle/>
          <a:p>
            <a:pPr algn="ctr" defTabSz="917575">
              <a:lnSpc>
                <a:spcPct val="85000"/>
              </a:lnSpc>
              <a:spcBef>
                <a:spcPct val="40000"/>
              </a:spcBef>
            </a:pPr>
            <a:r>
              <a:rPr lang="en-US" sz="5400" b="1" dirty="0" smtClean="0">
                <a:solidFill>
                  <a:srgbClr val="4D4D4D"/>
                </a:solidFill>
              </a:rPr>
              <a:t>Challenges/Lessons Learned</a:t>
            </a:r>
            <a:endParaRPr lang="en-US" sz="5400" b="1" dirty="0">
              <a:solidFill>
                <a:srgbClr val="4D4D4D"/>
              </a:solidFill>
            </a:endParaRPr>
          </a:p>
        </p:txBody>
      </p:sp>
      <p:sp>
        <p:nvSpPr>
          <p:cNvPr id="31" name="Text Box 7"/>
          <p:cNvSpPr txBox="1">
            <a:spLocks noChangeArrowheads="1"/>
          </p:cNvSpPr>
          <p:nvPr/>
        </p:nvSpPr>
        <p:spPr bwMode="auto">
          <a:xfrm>
            <a:off x="1457744" y="8299450"/>
            <a:ext cx="13676115" cy="7335118"/>
          </a:xfrm>
          <a:prstGeom prst="rect">
            <a:avLst/>
          </a:prstGeom>
          <a:noFill/>
          <a:ln w="9525" algn="ctr">
            <a:noFill/>
            <a:miter lim="800000"/>
            <a:headEnd/>
            <a:tailEnd/>
          </a:ln>
          <a:effectLst/>
        </p:spPr>
        <p:txBody>
          <a:bodyPr lIns="0" tIns="0" rIns="0" bIns="0"/>
          <a:lstStyle/>
          <a:p>
            <a:pPr defTabSz="18611850">
              <a:lnSpc>
                <a:spcPct val="90000"/>
              </a:lnSpc>
              <a:spcBef>
                <a:spcPct val="40000"/>
              </a:spcBef>
            </a:pPr>
            <a:r>
              <a:rPr lang="en-US" sz="4400" dirty="0" smtClean="0"/>
              <a:t>A</a:t>
            </a:r>
            <a:r>
              <a:rPr lang="en-US" sz="4000" dirty="0" smtClean="0"/>
              <a:t>ccording to SVS/AHA/ACC guidelines, an Ankle Brachial Index should be conducted on patients presenting with risk factors for PAD so that therapeutic interventions known to diminish their increased risk of myocardial infarction (MI), stroke, and death may be offered. Looking at our Fall 2017 report, we observed that The Ohio State University </a:t>
            </a:r>
            <a:r>
              <a:rPr lang="en-US" sz="4000" dirty="0" err="1" smtClean="0"/>
              <a:t>Wexner</a:t>
            </a:r>
            <a:r>
              <a:rPr lang="en-US" sz="4000" dirty="0" smtClean="0"/>
              <a:t> Medical Center pre-procedural ABIs were not only the lowest in our region but also below the national average. Upon further investigation, OSUWMC ABI rates had been lower than national SVS rates since 2014. The 2017 OSUWMC rate was 68% with the VQI regional rate comparison at 90% and VQI national rate at 78%.</a:t>
            </a:r>
            <a:endParaRPr lang="en-US" sz="4000" dirty="0"/>
          </a:p>
        </p:txBody>
      </p:sp>
      <p:sp>
        <p:nvSpPr>
          <p:cNvPr id="34" name="AutoShape 94"/>
          <p:cNvSpPr>
            <a:spLocks noChangeArrowheads="1"/>
          </p:cNvSpPr>
          <p:nvPr/>
        </p:nvSpPr>
        <p:spPr bwMode="auto">
          <a:xfrm>
            <a:off x="1457744" y="6612403"/>
            <a:ext cx="14896753" cy="1227138"/>
          </a:xfrm>
          <a:prstGeom prst="rect">
            <a:avLst/>
          </a:prstGeom>
          <a:solidFill>
            <a:schemeClr val="bg1"/>
          </a:solidFill>
          <a:ln w="12700" algn="ctr">
            <a:noFill/>
            <a:round/>
            <a:headEnd/>
            <a:tailEnd/>
          </a:ln>
          <a:effectLst/>
        </p:spPr>
        <p:txBody>
          <a:bodyPr lIns="457105" tIns="45710" rIns="91416" bIns="45710" anchor="ctr"/>
          <a:lstStyle/>
          <a:p>
            <a:pPr algn="ctr" defTabSz="917575">
              <a:lnSpc>
                <a:spcPct val="85000"/>
              </a:lnSpc>
              <a:spcBef>
                <a:spcPct val="40000"/>
              </a:spcBef>
            </a:pPr>
            <a:r>
              <a:rPr lang="en-US" sz="5400" b="1" dirty="0" smtClean="0">
                <a:solidFill>
                  <a:srgbClr val="4D4D4D"/>
                </a:solidFill>
              </a:rPr>
              <a:t>Problem Statement</a:t>
            </a:r>
            <a:endParaRPr lang="en-US" sz="5400" b="1" dirty="0">
              <a:solidFill>
                <a:srgbClr val="4D4D4D"/>
              </a:solidFill>
            </a:endParaRPr>
          </a:p>
        </p:txBody>
      </p:sp>
      <p:sp>
        <p:nvSpPr>
          <p:cNvPr id="45" name="AutoShape 96"/>
          <p:cNvSpPr>
            <a:spLocks noChangeArrowheads="1"/>
          </p:cNvSpPr>
          <p:nvPr/>
        </p:nvSpPr>
        <p:spPr bwMode="auto">
          <a:xfrm>
            <a:off x="18133949" y="6562725"/>
            <a:ext cx="14895576" cy="1227138"/>
          </a:xfrm>
          <a:prstGeom prst="rect">
            <a:avLst/>
          </a:prstGeom>
          <a:solidFill>
            <a:schemeClr val="bg1"/>
          </a:solidFill>
          <a:ln w="12700" algn="ctr">
            <a:noFill/>
            <a:round/>
            <a:headEnd/>
            <a:tailEnd/>
          </a:ln>
          <a:effectLst/>
        </p:spPr>
        <p:txBody>
          <a:bodyPr lIns="457105" tIns="45710" rIns="91416" bIns="45710" anchor="ctr"/>
          <a:lstStyle/>
          <a:p>
            <a:pPr algn="ctr" defTabSz="917575">
              <a:lnSpc>
                <a:spcPct val="85000"/>
              </a:lnSpc>
              <a:spcBef>
                <a:spcPct val="40000"/>
              </a:spcBef>
            </a:pPr>
            <a:r>
              <a:rPr lang="en-US" sz="5400" b="1" dirty="0" smtClean="0">
                <a:solidFill>
                  <a:srgbClr val="4D4D4D"/>
                </a:solidFill>
              </a:rPr>
              <a:t>Improvement Strategies</a:t>
            </a:r>
            <a:endParaRPr lang="en-US" sz="5400" b="1" dirty="0">
              <a:solidFill>
                <a:srgbClr val="4D4D4D"/>
              </a:solidFill>
            </a:endParaRPr>
          </a:p>
        </p:txBody>
      </p:sp>
      <p:sp>
        <p:nvSpPr>
          <p:cNvPr id="46" name="Text Box 105"/>
          <p:cNvSpPr txBox="1">
            <a:spLocks noChangeArrowheads="1"/>
          </p:cNvSpPr>
          <p:nvPr/>
        </p:nvSpPr>
        <p:spPr bwMode="auto">
          <a:xfrm>
            <a:off x="34833874" y="8586520"/>
            <a:ext cx="14675256" cy="7433768"/>
          </a:xfrm>
          <a:prstGeom prst="rect">
            <a:avLst/>
          </a:prstGeom>
          <a:noFill/>
          <a:ln w="9525" algn="ctr">
            <a:noFill/>
            <a:miter lim="800000"/>
            <a:headEnd/>
            <a:tailEnd/>
          </a:ln>
          <a:effectLst/>
        </p:spPr>
        <p:txBody>
          <a:bodyPr lIns="0" tIns="0" rIns="0" bIns="0"/>
          <a:lstStyle/>
          <a:p>
            <a:pPr marL="1028700" lvl="1" indent="-571500" defTabSz="18611850">
              <a:lnSpc>
                <a:spcPct val="90000"/>
              </a:lnSpc>
              <a:spcBef>
                <a:spcPct val="40000"/>
              </a:spcBef>
              <a:buFont typeface="Arial" panose="020B0604020202020204" pitchFamily="34" charset="0"/>
              <a:buChar char="•"/>
            </a:pPr>
            <a:r>
              <a:rPr lang="en-US" sz="4000" dirty="0" smtClean="0">
                <a:latin typeface="+mn-lt"/>
              </a:rPr>
              <a:t>Variation between Vascular Surgery and Interventional Cardiology criteria that dictated whether pre-procedure ABIs were completed within appropriate timeframe.</a:t>
            </a:r>
          </a:p>
          <a:p>
            <a:pPr marL="1028700" lvl="1" indent="-571500" defTabSz="18611850">
              <a:lnSpc>
                <a:spcPct val="90000"/>
              </a:lnSpc>
              <a:spcBef>
                <a:spcPct val="40000"/>
              </a:spcBef>
              <a:buFont typeface="Arial" panose="020B0604020202020204" pitchFamily="34" charset="0"/>
              <a:buChar char="•"/>
            </a:pPr>
            <a:r>
              <a:rPr lang="en-US" sz="4000" dirty="0" smtClean="0">
                <a:latin typeface="+mn-lt"/>
              </a:rPr>
              <a:t>Limitations on outside hospital transfer patients’ records being scanned into the system.</a:t>
            </a:r>
          </a:p>
          <a:p>
            <a:pPr marL="1028700" lvl="1" indent="-571500" defTabSz="18611850">
              <a:lnSpc>
                <a:spcPct val="90000"/>
              </a:lnSpc>
              <a:spcBef>
                <a:spcPct val="40000"/>
              </a:spcBef>
              <a:buFont typeface="Arial" panose="020B0604020202020204" pitchFamily="34" charset="0"/>
              <a:buChar char="•"/>
            </a:pPr>
            <a:r>
              <a:rPr lang="en-US" sz="4000" dirty="0" smtClean="0">
                <a:latin typeface="+mn-lt"/>
              </a:rPr>
              <a:t>Records of patients seen at offsite offices not having ABI testing results in the EHR.</a:t>
            </a:r>
          </a:p>
          <a:p>
            <a:pPr marL="1028700" lvl="1" indent="-571500" defTabSz="18611850">
              <a:lnSpc>
                <a:spcPct val="90000"/>
              </a:lnSpc>
              <a:spcBef>
                <a:spcPct val="40000"/>
              </a:spcBef>
              <a:buFont typeface="Arial" panose="020B0604020202020204" pitchFamily="34" charset="0"/>
              <a:buChar char="•"/>
            </a:pPr>
            <a:r>
              <a:rPr lang="en-US" sz="4000" dirty="0">
                <a:latin typeface="+mn-lt"/>
              </a:rPr>
              <a:t>Office staff was educated on scanning/importing offsite records and physicians were asked to dictate results in their charting</a:t>
            </a:r>
            <a:endParaRPr lang="en-US" sz="4000" dirty="0" smtClean="0">
              <a:latin typeface="+mn-lt"/>
            </a:endParaRPr>
          </a:p>
        </p:txBody>
      </p:sp>
      <p:sp>
        <p:nvSpPr>
          <p:cNvPr id="57" name="AutoShape 114"/>
          <p:cNvSpPr>
            <a:spLocks noChangeArrowheads="1"/>
          </p:cNvSpPr>
          <p:nvPr/>
        </p:nvSpPr>
        <p:spPr bwMode="auto">
          <a:xfrm>
            <a:off x="1626503" y="23812965"/>
            <a:ext cx="14895237" cy="2057400"/>
          </a:xfrm>
          <a:prstGeom prst="rect">
            <a:avLst/>
          </a:prstGeom>
          <a:solidFill>
            <a:schemeClr val="bg1"/>
          </a:solidFill>
          <a:ln w="12700" algn="ctr">
            <a:noFill/>
            <a:round/>
            <a:headEnd/>
            <a:tailEnd/>
          </a:ln>
          <a:effectLst/>
        </p:spPr>
        <p:txBody>
          <a:bodyPr lIns="457105" tIns="45710" rIns="91416" bIns="45710" anchor="ctr"/>
          <a:lstStyle/>
          <a:p>
            <a:pPr algn="ctr" defTabSz="917575">
              <a:lnSpc>
                <a:spcPct val="85000"/>
              </a:lnSpc>
              <a:spcBef>
                <a:spcPct val="40000"/>
              </a:spcBef>
            </a:pPr>
            <a:r>
              <a:rPr lang="en-US" sz="5400" b="1" dirty="0" smtClean="0">
                <a:solidFill>
                  <a:srgbClr val="4D4D4D"/>
                </a:solidFill>
              </a:rPr>
              <a:t>Goal</a:t>
            </a:r>
            <a:endParaRPr lang="en-US" sz="5400" b="1" dirty="0">
              <a:solidFill>
                <a:srgbClr val="4D4D4D"/>
              </a:solidFill>
            </a:endParaRPr>
          </a:p>
        </p:txBody>
      </p:sp>
      <p:sp>
        <p:nvSpPr>
          <p:cNvPr id="75" name="Text Box 108"/>
          <p:cNvSpPr txBox="1">
            <a:spLocks noChangeArrowheads="1"/>
          </p:cNvSpPr>
          <p:nvPr/>
        </p:nvSpPr>
        <p:spPr bwMode="auto">
          <a:xfrm>
            <a:off x="18126288" y="8586520"/>
            <a:ext cx="14839935" cy="12619615"/>
          </a:xfrm>
          <a:prstGeom prst="rect">
            <a:avLst/>
          </a:prstGeom>
          <a:noFill/>
          <a:ln w="9525" algn="ctr">
            <a:noFill/>
            <a:miter lim="800000"/>
            <a:headEnd/>
            <a:tailEnd/>
          </a:ln>
          <a:effectLst/>
        </p:spPr>
        <p:txBody>
          <a:bodyPr lIns="0" tIns="0" rIns="0" bIns="0"/>
          <a:lstStyle/>
          <a:p>
            <a:pPr defTabSz="18611850">
              <a:lnSpc>
                <a:spcPct val="90000"/>
              </a:lnSpc>
              <a:spcBef>
                <a:spcPct val="40000"/>
              </a:spcBef>
            </a:pPr>
            <a:r>
              <a:rPr lang="en-US" sz="4000" dirty="0" smtClean="0"/>
              <a:t>Using DMAIC methodology, a process improvement team with project leads and process owners was assembled, and a retrospective analysis of 2016-2017 cases that met criteria was completed.  In doing this, we identified several areas for improvement and developed the following plan with the primary focus on education:</a:t>
            </a:r>
          </a:p>
          <a:p>
            <a:pPr marL="571500" indent="-571500" defTabSz="18611850">
              <a:lnSpc>
                <a:spcPct val="90000"/>
              </a:lnSpc>
              <a:spcBef>
                <a:spcPct val="40000"/>
              </a:spcBef>
              <a:buFont typeface="Arial" panose="020B0604020202020204" pitchFamily="34" charset="0"/>
              <a:buChar char="•"/>
            </a:pPr>
            <a:r>
              <a:rPr lang="en-US" sz="4000" dirty="0" smtClean="0"/>
              <a:t>Provide education to Interventional Cardiology and Vascular Surgery regarding the importance of ABI studies and potential associated mortality/morbidity, review of current performance, and establish target benchmarks.</a:t>
            </a:r>
          </a:p>
          <a:p>
            <a:pPr marL="571500" indent="-571500" defTabSz="18611850">
              <a:lnSpc>
                <a:spcPct val="90000"/>
              </a:lnSpc>
              <a:spcBef>
                <a:spcPct val="40000"/>
              </a:spcBef>
              <a:buFont typeface="Arial" panose="020B0604020202020204" pitchFamily="34" charset="0"/>
              <a:buChar char="•"/>
            </a:pPr>
            <a:r>
              <a:rPr lang="en-US" sz="4000" dirty="0" smtClean="0"/>
              <a:t>Align clinical practice with guidelines within all disciplines.</a:t>
            </a:r>
          </a:p>
          <a:p>
            <a:pPr marL="571500" indent="-571500" defTabSz="18611850">
              <a:lnSpc>
                <a:spcPct val="90000"/>
              </a:lnSpc>
              <a:spcBef>
                <a:spcPct val="40000"/>
              </a:spcBef>
              <a:buFont typeface="Arial" panose="020B0604020202020204" pitchFamily="34" charset="0"/>
              <a:buChar char="•"/>
            </a:pPr>
            <a:r>
              <a:rPr lang="en-US" sz="4000" dirty="0" smtClean="0"/>
              <a:t>Performed an internal audit  to identify all patients that had pre-procedural ABIs captured as “Not Measured” then contacted appropriate offices to obtain any pre-procedural testing.</a:t>
            </a:r>
          </a:p>
          <a:p>
            <a:pPr marL="571500" indent="-571500" defTabSz="18611850">
              <a:lnSpc>
                <a:spcPct val="90000"/>
              </a:lnSpc>
              <a:spcBef>
                <a:spcPct val="40000"/>
              </a:spcBef>
              <a:buFont typeface="Arial" panose="020B0604020202020204" pitchFamily="34" charset="0"/>
              <a:buChar char="•"/>
            </a:pPr>
            <a:r>
              <a:rPr lang="en-US" sz="4000" dirty="0" smtClean="0"/>
              <a:t>Established a patient database that updated monthly with the names of patients that did not have pre-procedure ABIs in order to contact either the physician directly or the office to see if they were available. </a:t>
            </a:r>
          </a:p>
          <a:p>
            <a:pPr marL="571500" indent="-571500" defTabSz="18611850">
              <a:lnSpc>
                <a:spcPct val="90000"/>
              </a:lnSpc>
              <a:spcBef>
                <a:spcPct val="40000"/>
              </a:spcBef>
              <a:buFont typeface="Arial" panose="020B0604020202020204" pitchFamily="34" charset="0"/>
              <a:buChar char="•"/>
            </a:pPr>
            <a:r>
              <a:rPr lang="en-US" sz="4000" dirty="0" smtClean="0"/>
              <a:t>Quarterly compliance reports distributed for 1 year and audit of PVI cases to evaluate effectiveness of education, identify challenges, and need for potential changes.</a:t>
            </a:r>
            <a:r>
              <a:rPr lang="en-US" sz="4400" dirty="0"/>
              <a:t>	</a:t>
            </a:r>
          </a:p>
        </p:txBody>
      </p:sp>
      <p:cxnSp>
        <p:nvCxnSpPr>
          <p:cNvPr id="78" name="Straight Connector 77"/>
          <p:cNvCxnSpPr/>
          <p:nvPr/>
        </p:nvCxnSpPr>
        <p:spPr bwMode="auto">
          <a:xfrm>
            <a:off x="1600407" y="7739063"/>
            <a:ext cx="14898342" cy="0"/>
          </a:xfrm>
          <a:prstGeom prst="line">
            <a:avLst/>
          </a:prstGeom>
          <a:solidFill>
            <a:schemeClr val="accent1"/>
          </a:solidFill>
          <a:ln w="9525" cap="flat" cmpd="sng" algn="ctr">
            <a:solidFill>
              <a:srgbClr val="C00000"/>
            </a:solidFill>
            <a:prstDash val="solid"/>
            <a:round/>
            <a:headEnd type="none" w="med" len="med"/>
            <a:tailEnd type="none" w="med" len="med"/>
          </a:ln>
          <a:effectLst/>
        </p:spPr>
      </p:cxnSp>
      <p:cxnSp>
        <p:nvCxnSpPr>
          <p:cNvPr id="79" name="Straight Connector 78"/>
          <p:cNvCxnSpPr/>
          <p:nvPr/>
        </p:nvCxnSpPr>
        <p:spPr bwMode="auto">
          <a:xfrm>
            <a:off x="1453049" y="23910925"/>
            <a:ext cx="14898342" cy="0"/>
          </a:xfrm>
          <a:prstGeom prst="line">
            <a:avLst/>
          </a:prstGeom>
          <a:solidFill>
            <a:schemeClr val="accent1"/>
          </a:solidFill>
          <a:ln w="9525" cap="flat" cmpd="sng" algn="ctr">
            <a:solidFill>
              <a:srgbClr val="C00000"/>
            </a:solidFill>
            <a:prstDash val="solid"/>
            <a:round/>
            <a:headEnd type="none" w="med" len="med"/>
            <a:tailEnd type="none" w="med" len="med"/>
          </a:ln>
          <a:effectLst/>
        </p:spPr>
      </p:cxnSp>
      <p:cxnSp>
        <p:nvCxnSpPr>
          <p:cNvPr id="80" name="Straight Connector 79"/>
          <p:cNvCxnSpPr/>
          <p:nvPr/>
        </p:nvCxnSpPr>
        <p:spPr bwMode="auto">
          <a:xfrm>
            <a:off x="18069264" y="7739063"/>
            <a:ext cx="14898342" cy="0"/>
          </a:xfrm>
          <a:prstGeom prst="line">
            <a:avLst/>
          </a:prstGeom>
          <a:solidFill>
            <a:schemeClr val="accent1"/>
          </a:solidFill>
          <a:ln w="9525" cap="flat" cmpd="sng" algn="ctr">
            <a:solidFill>
              <a:srgbClr val="C00000"/>
            </a:solidFill>
            <a:prstDash val="solid"/>
            <a:round/>
            <a:headEnd type="none" w="med" len="med"/>
            <a:tailEnd type="none" w="med" len="med"/>
          </a:ln>
          <a:effectLst/>
        </p:spPr>
      </p:cxnSp>
      <p:cxnSp>
        <p:nvCxnSpPr>
          <p:cNvPr id="81" name="Straight Connector 80"/>
          <p:cNvCxnSpPr/>
          <p:nvPr/>
        </p:nvCxnSpPr>
        <p:spPr bwMode="auto">
          <a:xfrm>
            <a:off x="34612171" y="7739063"/>
            <a:ext cx="14898342" cy="0"/>
          </a:xfrm>
          <a:prstGeom prst="line">
            <a:avLst/>
          </a:prstGeom>
          <a:solidFill>
            <a:schemeClr val="accent1"/>
          </a:solidFill>
          <a:ln w="9525" cap="flat" cmpd="sng" algn="ctr">
            <a:solidFill>
              <a:srgbClr val="C00000"/>
            </a:solidFill>
            <a:prstDash val="solid"/>
            <a:round/>
            <a:headEnd type="none" w="med" len="med"/>
            <a:tailEnd type="none" w="med" len="med"/>
          </a:ln>
          <a:effectLst/>
        </p:spPr>
      </p:cxnSp>
      <p:cxnSp>
        <p:nvCxnSpPr>
          <p:cNvPr id="82" name="Straight Connector 81"/>
          <p:cNvCxnSpPr/>
          <p:nvPr/>
        </p:nvCxnSpPr>
        <p:spPr bwMode="auto">
          <a:xfrm>
            <a:off x="1600407" y="6462385"/>
            <a:ext cx="14898342" cy="0"/>
          </a:xfrm>
          <a:prstGeom prst="line">
            <a:avLst/>
          </a:prstGeom>
          <a:solidFill>
            <a:schemeClr val="accent1"/>
          </a:solidFill>
          <a:ln w="9525" cap="flat" cmpd="sng" algn="ctr">
            <a:solidFill>
              <a:srgbClr val="C00000"/>
            </a:solidFill>
            <a:prstDash val="solid"/>
            <a:round/>
            <a:headEnd type="none" w="med" len="med"/>
            <a:tailEnd type="none" w="med" len="med"/>
          </a:ln>
          <a:effectLst/>
        </p:spPr>
      </p:cxnSp>
      <p:cxnSp>
        <p:nvCxnSpPr>
          <p:cNvPr id="83" name="Straight Connector 82"/>
          <p:cNvCxnSpPr/>
          <p:nvPr/>
        </p:nvCxnSpPr>
        <p:spPr bwMode="auto">
          <a:xfrm>
            <a:off x="1453049" y="25682247"/>
            <a:ext cx="14898342" cy="0"/>
          </a:xfrm>
          <a:prstGeom prst="line">
            <a:avLst/>
          </a:prstGeom>
          <a:solidFill>
            <a:schemeClr val="accent1"/>
          </a:solidFill>
          <a:ln w="9525" cap="flat" cmpd="sng" algn="ctr">
            <a:solidFill>
              <a:srgbClr val="C00000"/>
            </a:solidFill>
            <a:prstDash val="solid"/>
            <a:round/>
            <a:headEnd type="none" w="med" len="med"/>
            <a:tailEnd type="none" w="med" len="med"/>
          </a:ln>
          <a:effectLst/>
        </p:spPr>
      </p:cxnSp>
      <p:cxnSp>
        <p:nvCxnSpPr>
          <p:cNvPr id="84" name="Straight Connector 83"/>
          <p:cNvCxnSpPr/>
          <p:nvPr/>
        </p:nvCxnSpPr>
        <p:spPr bwMode="auto">
          <a:xfrm>
            <a:off x="18069264" y="6462385"/>
            <a:ext cx="14898342" cy="0"/>
          </a:xfrm>
          <a:prstGeom prst="line">
            <a:avLst/>
          </a:prstGeom>
          <a:solidFill>
            <a:schemeClr val="accent1"/>
          </a:solidFill>
          <a:ln w="9525" cap="flat" cmpd="sng" algn="ctr">
            <a:solidFill>
              <a:srgbClr val="C00000"/>
            </a:solidFill>
            <a:prstDash val="solid"/>
            <a:round/>
            <a:headEnd type="none" w="med" len="med"/>
            <a:tailEnd type="none" w="med" len="med"/>
          </a:ln>
          <a:effectLst/>
        </p:spPr>
      </p:cxnSp>
      <p:cxnSp>
        <p:nvCxnSpPr>
          <p:cNvPr id="85" name="Straight Connector 84"/>
          <p:cNvCxnSpPr/>
          <p:nvPr/>
        </p:nvCxnSpPr>
        <p:spPr bwMode="auto">
          <a:xfrm>
            <a:off x="34612171" y="6462385"/>
            <a:ext cx="14898342" cy="0"/>
          </a:xfrm>
          <a:prstGeom prst="line">
            <a:avLst/>
          </a:prstGeom>
          <a:solidFill>
            <a:schemeClr val="accent1"/>
          </a:solidFill>
          <a:ln w="9525" cap="flat" cmpd="sng" algn="ctr">
            <a:solidFill>
              <a:srgbClr val="C00000"/>
            </a:solidFill>
            <a:prstDash val="solid"/>
            <a:round/>
            <a:headEnd type="none" w="med" len="med"/>
            <a:tailEnd type="none" w="med" len="med"/>
          </a:ln>
          <a:effectLst/>
        </p:spPr>
      </p:cxnSp>
      <p:sp>
        <p:nvSpPr>
          <p:cNvPr id="4" name="TextBox 3"/>
          <p:cNvSpPr txBox="1"/>
          <p:nvPr/>
        </p:nvSpPr>
        <p:spPr>
          <a:xfrm>
            <a:off x="1453049" y="26220451"/>
            <a:ext cx="15204013" cy="2616101"/>
          </a:xfrm>
          <a:prstGeom prst="rect">
            <a:avLst/>
          </a:prstGeom>
          <a:noFill/>
        </p:spPr>
        <p:txBody>
          <a:bodyPr wrap="square" rtlCol="0">
            <a:spAutoFit/>
          </a:bodyPr>
          <a:lstStyle/>
          <a:p>
            <a:r>
              <a:rPr lang="en-US" sz="4000" dirty="0" smtClean="0"/>
              <a:t>Our goal was twofold. First, to educate in a multidisciplinary fashion on why pre-procedural ABIs are important.  Second, we sought to improve our overall percentage of pre-procedure ABIs to meet the national rate of 78% by December 31, 2018</a:t>
            </a:r>
            <a:r>
              <a:rPr lang="en-US" sz="4400" dirty="0" smtClean="0"/>
              <a:t>.</a:t>
            </a:r>
            <a:endParaRPr lang="en-US" sz="4400" dirty="0"/>
          </a:p>
        </p:txBody>
      </p:sp>
      <p:cxnSp>
        <p:nvCxnSpPr>
          <p:cNvPr id="28" name="Straight Connector 27"/>
          <p:cNvCxnSpPr/>
          <p:nvPr/>
        </p:nvCxnSpPr>
        <p:spPr bwMode="auto">
          <a:xfrm>
            <a:off x="18132566" y="22279357"/>
            <a:ext cx="14898342" cy="0"/>
          </a:xfrm>
          <a:prstGeom prst="line">
            <a:avLst/>
          </a:prstGeom>
          <a:solidFill>
            <a:schemeClr val="accent1"/>
          </a:solidFill>
          <a:ln w="9525" cap="flat" cmpd="sng" algn="ctr">
            <a:solidFill>
              <a:srgbClr val="C00000"/>
            </a:solidFill>
            <a:prstDash val="solid"/>
            <a:round/>
            <a:headEnd type="none" w="med" len="med"/>
            <a:tailEnd type="none" w="med" len="med"/>
          </a:ln>
          <a:effectLst/>
        </p:spPr>
      </p:cxnSp>
      <p:sp>
        <p:nvSpPr>
          <p:cNvPr id="5" name="TextBox 4"/>
          <p:cNvSpPr txBox="1"/>
          <p:nvPr/>
        </p:nvSpPr>
        <p:spPr>
          <a:xfrm>
            <a:off x="20781437" y="22603998"/>
            <a:ext cx="9085405" cy="923330"/>
          </a:xfrm>
          <a:prstGeom prst="rect">
            <a:avLst/>
          </a:prstGeom>
          <a:noFill/>
        </p:spPr>
        <p:txBody>
          <a:bodyPr wrap="square" rtlCol="0">
            <a:spAutoFit/>
          </a:bodyPr>
          <a:lstStyle/>
          <a:p>
            <a:pPr algn="ctr"/>
            <a:r>
              <a:rPr lang="en-US" sz="5400" b="1" dirty="0" smtClean="0">
                <a:solidFill>
                  <a:srgbClr val="4D4D4D"/>
                </a:solidFill>
              </a:rPr>
              <a:t>Results</a:t>
            </a:r>
            <a:endParaRPr lang="en-US" sz="4800" b="1" dirty="0">
              <a:solidFill>
                <a:srgbClr val="4D4D4D"/>
              </a:solidFill>
            </a:endParaRPr>
          </a:p>
        </p:txBody>
      </p:sp>
      <p:cxnSp>
        <p:nvCxnSpPr>
          <p:cNvPr id="32" name="Straight Connector 31"/>
          <p:cNvCxnSpPr/>
          <p:nvPr/>
        </p:nvCxnSpPr>
        <p:spPr bwMode="auto">
          <a:xfrm>
            <a:off x="18133949" y="23924658"/>
            <a:ext cx="14898342" cy="0"/>
          </a:xfrm>
          <a:prstGeom prst="line">
            <a:avLst/>
          </a:prstGeom>
          <a:solidFill>
            <a:schemeClr val="accent1"/>
          </a:solidFill>
          <a:ln w="9525" cap="flat" cmpd="sng" algn="ctr">
            <a:solidFill>
              <a:srgbClr val="C00000"/>
            </a:solidFill>
            <a:prstDash val="solid"/>
            <a:round/>
            <a:headEnd type="none" w="med" len="med"/>
            <a:tailEnd type="none" w="med" len="med"/>
          </a:ln>
          <a:effectLst/>
        </p:spPr>
      </p:cxnSp>
      <p:pic>
        <p:nvPicPr>
          <p:cNvPr id="7" name="Picture 6"/>
          <p:cNvPicPr>
            <a:picLocks noChangeAspect="1"/>
          </p:cNvPicPr>
          <p:nvPr/>
        </p:nvPicPr>
        <p:blipFill>
          <a:blip r:embed="rId2"/>
          <a:stretch>
            <a:fillRect/>
          </a:stretch>
        </p:blipFill>
        <p:spPr>
          <a:xfrm>
            <a:off x="1453049" y="15558352"/>
            <a:ext cx="14895237" cy="7716410"/>
          </a:xfrm>
          <a:prstGeom prst="rect">
            <a:avLst/>
          </a:prstGeom>
        </p:spPr>
      </p:pic>
      <p:sp>
        <p:nvSpPr>
          <p:cNvPr id="8" name="TextBox 7"/>
          <p:cNvSpPr txBox="1"/>
          <p:nvPr/>
        </p:nvSpPr>
        <p:spPr>
          <a:xfrm>
            <a:off x="18323323" y="24410150"/>
            <a:ext cx="14903237" cy="2554545"/>
          </a:xfrm>
          <a:prstGeom prst="rect">
            <a:avLst/>
          </a:prstGeom>
          <a:noFill/>
        </p:spPr>
        <p:txBody>
          <a:bodyPr wrap="square" rtlCol="0">
            <a:spAutoFit/>
          </a:bodyPr>
          <a:lstStyle/>
          <a:p>
            <a:r>
              <a:rPr lang="en-US" sz="4000" dirty="0" smtClean="0"/>
              <a:t>After instituting our plan</a:t>
            </a:r>
            <a:r>
              <a:rPr lang="en-US" sz="4000" dirty="0"/>
              <a:t>, </a:t>
            </a:r>
            <a:r>
              <a:rPr lang="en-US" sz="4000" dirty="0" smtClean="0"/>
              <a:t>we saw an </a:t>
            </a:r>
            <a:r>
              <a:rPr lang="en-US" sz="4000" dirty="0"/>
              <a:t>overall 29% improvement in acquisition of ABIs in 2018 </a:t>
            </a:r>
            <a:r>
              <a:rPr lang="en-US" sz="4000" dirty="0" smtClean="0"/>
              <a:t>in comparison to fiscal years 2016-2017. The VQI Spring 2018 summary reported a 97% compliance rate, well above our set goal and national average.  </a:t>
            </a:r>
            <a:endParaRPr lang="en-US" sz="4000" dirty="0"/>
          </a:p>
        </p:txBody>
      </p:sp>
      <p:cxnSp>
        <p:nvCxnSpPr>
          <p:cNvPr id="35" name="Straight Connector 34"/>
          <p:cNvCxnSpPr/>
          <p:nvPr/>
        </p:nvCxnSpPr>
        <p:spPr bwMode="auto">
          <a:xfrm>
            <a:off x="34833874" y="22241710"/>
            <a:ext cx="14898342" cy="0"/>
          </a:xfrm>
          <a:prstGeom prst="line">
            <a:avLst/>
          </a:prstGeom>
          <a:solidFill>
            <a:schemeClr val="accent1"/>
          </a:solidFill>
          <a:ln w="9525" cap="flat" cmpd="sng" algn="ctr">
            <a:solidFill>
              <a:srgbClr val="C00000"/>
            </a:solidFill>
            <a:prstDash val="solid"/>
            <a:round/>
            <a:headEnd type="none" w="med" len="med"/>
            <a:tailEnd type="none" w="med" len="med"/>
          </a:ln>
          <a:effectLst/>
        </p:spPr>
      </p:cxnSp>
      <p:sp>
        <p:nvSpPr>
          <p:cNvPr id="9" name="TextBox 8"/>
          <p:cNvSpPr txBox="1"/>
          <p:nvPr/>
        </p:nvSpPr>
        <p:spPr>
          <a:xfrm>
            <a:off x="35115908" y="22603998"/>
            <a:ext cx="14675255" cy="923330"/>
          </a:xfrm>
          <a:prstGeom prst="rect">
            <a:avLst/>
          </a:prstGeom>
          <a:noFill/>
        </p:spPr>
        <p:txBody>
          <a:bodyPr wrap="square" rtlCol="0">
            <a:spAutoFit/>
          </a:bodyPr>
          <a:lstStyle/>
          <a:p>
            <a:pPr algn="ctr"/>
            <a:r>
              <a:rPr lang="en-US" sz="5400" b="1" dirty="0" smtClean="0">
                <a:solidFill>
                  <a:srgbClr val="4D4D4D"/>
                </a:solidFill>
              </a:rPr>
              <a:t>Success Factors</a:t>
            </a:r>
            <a:endParaRPr lang="en-US" sz="5400" b="1" dirty="0">
              <a:solidFill>
                <a:srgbClr val="4D4D4D"/>
              </a:solidFill>
            </a:endParaRPr>
          </a:p>
        </p:txBody>
      </p:sp>
      <p:cxnSp>
        <p:nvCxnSpPr>
          <p:cNvPr id="37" name="Straight Connector 36"/>
          <p:cNvCxnSpPr/>
          <p:nvPr/>
        </p:nvCxnSpPr>
        <p:spPr bwMode="auto">
          <a:xfrm>
            <a:off x="34833874" y="23924658"/>
            <a:ext cx="14898342" cy="0"/>
          </a:xfrm>
          <a:prstGeom prst="line">
            <a:avLst/>
          </a:prstGeom>
          <a:solidFill>
            <a:schemeClr val="accent1"/>
          </a:solidFill>
          <a:ln w="9525" cap="flat" cmpd="sng" algn="ctr">
            <a:solidFill>
              <a:srgbClr val="C00000"/>
            </a:solidFill>
            <a:prstDash val="solid"/>
            <a:round/>
            <a:headEnd type="none" w="med" len="med"/>
            <a:tailEnd type="none" w="med" len="med"/>
          </a:ln>
          <a:effectLst/>
        </p:spPr>
      </p:cxnSp>
      <p:sp>
        <p:nvSpPr>
          <p:cNvPr id="10" name="TextBox 9"/>
          <p:cNvSpPr txBox="1"/>
          <p:nvPr/>
        </p:nvSpPr>
        <p:spPr>
          <a:xfrm>
            <a:off x="34892821" y="24405760"/>
            <a:ext cx="14898342" cy="7478970"/>
          </a:xfrm>
          <a:prstGeom prst="rect">
            <a:avLst/>
          </a:prstGeom>
          <a:noFill/>
        </p:spPr>
        <p:txBody>
          <a:bodyPr wrap="square" rtlCol="0">
            <a:spAutoFit/>
          </a:bodyPr>
          <a:lstStyle/>
          <a:p>
            <a:pPr marL="571500" indent="-571500">
              <a:buFont typeface="Arial" panose="020B0604020202020204" pitchFamily="34" charset="0"/>
              <a:buChar char="•"/>
            </a:pPr>
            <a:r>
              <a:rPr lang="en-US" sz="4000" dirty="0" smtClean="0"/>
              <a:t>The </a:t>
            </a:r>
            <a:r>
              <a:rPr lang="en-US" sz="4000" dirty="0"/>
              <a:t>success of this project is attributed to engaging the participating services and physicians, providing education and standardizing practices to ensure the guidelines were followed.   </a:t>
            </a:r>
            <a:endParaRPr lang="en-US" sz="4000" dirty="0" smtClean="0"/>
          </a:p>
          <a:p>
            <a:pPr marL="571500" indent="-571500">
              <a:buFont typeface="Arial" panose="020B0604020202020204" pitchFamily="34" charset="0"/>
              <a:buChar char="•"/>
            </a:pPr>
            <a:r>
              <a:rPr lang="en-US" sz="4000" dirty="0" smtClean="0"/>
              <a:t>A </a:t>
            </a:r>
            <a:r>
              <a:rPr lang="en-US" sz="4000" dirty="0"/>
              <a:t>continual monthly report outlining current performance and opportunities for improvement ensured the team was kept up to date of the improvement observed as the project progressed.  </a:t>
            </a:r>
            <a:endParaRPr lang="en-US" sz="4000" dirty="0" smtClean="0"/>
          </a:p>
          <a:p>
            <a:pPr marL="571500" indent="-571500">
              <a:buFont typeface="Arial" panose="020B0604020202020204" pitchFamily="34" charset="0"/>
              <a:buChar char="•"/>
            </a:pPr>
            <a:r>
              <a:rPr lang="en-US" sz="4000" dirty="0" smtClean="0"/>
              <a:t>Finally, </a:t>
            </a:r>
            <a:r>
              <a:rPr lang="en-US" sz="4000" dirty="0"/>
              <a:t>a patient database was created to track those patients with pre-procedure ABIs captured as “not measured” so chart could be audited and testing requested if applicable; this is a database that will be used going forward to help maintain our results</a:t>
            </a:r>
          </a:p>
        </p:txBody>
      </p:sp>
      <p:graphicFrame>
        <p:nvGraphicFramePr>
          <p:cNvPr id="33" name="Chart 32"/>
          <p:cNvGraphicFramePr/>
          <p:nvPr>
            <p:extLst>
              <p:ext uri="{D42A27DB-BD31-4B8C-83A1-F6EECF244321}">
                <p14:modId xmlns:p14="http://schemas.microsoft.com/office/powerpoint/2010/main" val="1040758454"/>
              </p:ext>
            </p:extLst>
          </p:nvPr>
        </p:nvGraphicFramePr>
        <p:xfrm>
          <a:off x="19202400" y="27315756"/>
          <a:ext cx="11847443" cy="4568974"/>
        </p:xfrm>
        <a:graphic>
          <a:graphicData uri="http://schemas.openxmlformats.org/drawingml/2006/chart">
            <c:chart xmlns:c="http://schemas.openxmlformats.org/drawingml/2006/chart" xmlns:r="http://schemas.openxmlformats.org/officeDocument/2006/relationships" r:id="rId3"/>
          </a:graphicData>
        </a:graphic>
      </p:graphicFrame>
      <p:pic>
        <p:nvPicPr>
          <p:cNvPr id="3" name="Picture 2"/>
          <p:cNvPicPr>
            <a:picLocks noChangeAspect="1"/>
          </p:cNvPicPr>
          <p:nvPr/>
        </p:nvPicPr>
        <p:blipFill>
          <a:blip r:embed="rId4"/>
          <a:stretch>
            <a:fillRect/>
          </a:stretch>
        </p:blipFill>
        <p:spPr>
          <a:xfrm>
            <a:off x="38739249" y="14641328"/>
            <a:ext cx="7428571" cy="7238095"/>
          </a:xfrm>
          <a:prstGeom prst="rect">
            <a:avLst/>
          </a:prstGeom>
        </p:spPr>
      </p:pic>
    </p:spTree>
    <p:extLst>
      <p:ext uri="{BB962C8B-B14F-4D97-AF65-F5344CB8AC3E}">
        <p14:creationId xmlns:p14="http://schemas.microsoft.com/office/powerpoint/2010/main" val="272749752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8&quot; unique_id=&quot;12046&quot;&gt;&lt;/object&gt;&lt;object type=&quot;2&quot; unique_id=&quot;12047&quot;&gt;&lt;object type=&quot;3&quot; unique_id=&quot;12055&quot;&gt;&lt;property id=&quot;20148&quot; value=&quot;5&quot;/&gt;&lt;property id=&quot;20300&quot; value=&quot;Slide 1&quot;/&gt;&lt;property id=&quot;20307&quot; value=&quot;273&quot;/&gt;&lt;/object&gt;&lt;object type=&quot;3&quot; unique_id=&quot;12056&quot;&gt;&lt;property id=&quot;20148&quot; value=&quot;5&quot;/&gt;&lt;property id=&quot;20300&quot; value=&quot;Slide 2&quot;/&gt;&lt;property id=&quot;20307&quot; value=&quot;274&quot;/&gt;&lt;/object&gt;&lt;/object&gt;&lt;/object&gt;&lt;/database&gt;"/>
  <p:tag name="SECTOMILLISECCONVERTED" val="1"/>
</p:tagLst>
</file>

<file path=ppt/theme/theme1.xml><?xml version="1.0" encoding="utf-8"?>
<a:theme xmlns:a="http://schemas.openxmlformats.org/drawingml/2006/main" name="2013 OSUWMC Scientific Poster Template">
  <a:themeElements>
    <a:clrScheme name="OSUWMC Sept 2013">
      <a:dk1>
        <a:srgbClr val="000000"/>
      </a:dk1>
      <a:lt1>
        <a:srgbClr val="FFFFFF"/>
      </a:lt1>
      <a:dk2>
        <a:srgbClr val="666666"/>
      </a:dk2>
      <a:lt2>
        <a:srgbClr val="F2F2F2"/>
      </a:lt2>
      <a:accent1>
        <a:srgbClr val="BB0000"/>
      </a:accent1>
      <a:accent2>
        <a:srgbClr val="D25F15"/>
      </a:accent2>
      <a:accent3>
        <a:srgbClr val="7DA1C4"/>
      </a:accent3>
      <a:accent4>
        <a:srgbClr val="880063"/>
      </a:accent4>
      <a:accent5>
        <a:srgbClr val="999500"/>
      </a:accent5>
      <a:accent6>
        <a:srgbClr val="65513C"/>
      </a:accent6>
      <a:hlink>
        <a:srgbClr val="4B79A5"/>
      </a:hlink>
      <a:folHlink>
        <a:srgbClr val="A3A3A3"/>
      </a:folHlink>
    </a:clrScheme>
    <a:fontScheme name="4_Blank Presentati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806950" rtl="0" eaLnBrk="1" fontAlgn="base" latinLnBrk="0" hangingPunct="1">
          <a:lnSpc>
            <a:spcPct val="100000"/>
          </a:lnSpc>
          <a:spcBef>
            <a:spcPct val="0"/>
          </a:spcBef>
          <a:spcAft>
            <a:spcPct val="0"/>
          </a:spcAft>
          <a:buClrTx/>
          <a:buSzTx/>
          <a:buFontTx/>
          <a:buNone/>
          <a:tabLst/>
          <a:defRPr kumimoji="0" lang="en-US" sz="95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806950" rtl="0" eaLnBrk="1" fontAlgn="base" latinLnBrk="0" hangingPunct="1">
          <a:lnSpc>
            <a:spcPct val="100000"/>
          </a:lnSpc>
          <a:spcBef>
            <a:spcPct val="0"/>
          </a:spcBef>
          <a:spcAft>
            <a:spcPct val="0"/>
          </a:spcAft>
          <a:buClrTx/>
          <a:buSzTx/>
          <a:buFontTx/>
          <a:buNone/>
          <a:tabLst/>
          <a:defRPr kumimoji="0" lang="en-US" sz="9500" b="0" i="0" u="none" strike="noStrike" cap="none" normalizeH="0" baseline="0" smtClean="0">
            <a:ln>
              <a:noFill/>
            </a:ln>
            <a:solidFill>
              <a:schemeClr val="tx1"/>
            </a:solidFill>
            <a:effectLst/>
            <a:latin typeface="Arial" charset="0"/>
          </a:defRPr>
        </a:defPPr>
      </a:lstStyle>
    </a:lnDef>
  </a:objectDefaults>
  <a:extraClrSchemeLst>
    <a:extraClrScheme>
      <a:clrScheme name="4_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4_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4_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4_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4_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4_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4_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4_Blank Presentation 8">
        <a:dk1>
          <a:srgbClr val="000000"/>
        </a:dk1>
        <a:lt1>
          <a:srgbClr val="FFFFFF"/>
        </a:lt1>
        <a:dk2>
          <a:srgbClr val="000000"/>
        </a:dk2>
        <a:lt2>
          <a:srgbClr val="A89487"/>
        </a:lt2>
        <a:accent1>
          <a:srgbClr val="006191"/>
        </a:accent1>
        <a:accent2>
          <a:srgbClr val="C91648"/>
        </a:accent2>
        <a:accent3>
          <a:srgbClr val="FFFFFF"/>
        </a:accent3>
        <a:accent4>
          <a:srgbClr val="000000"/>
        </a:accent4>
        <a:accent5>
          <a:srgbClr val="AAB7C7"/>
        </a:accent5>
        <a:accent6>
          <a:srgbClr val="B61340"/>
        </a:accent6>
        <a:hlink>
          <a:srgbClr val="DA6F2B"/>
        </a:hlink>
        <a:folHlink>
          <a:srgbClr val="6B8C2C"/>
        </a:folHlink>
      </a:clrScheme>
      <a:clrMap bg1="lt1" tx1="dk1" bg2="lt2" tx2="dk2" accent1="accent1" accent2="accent2" accent3="accent3" accent4="accent4" accent5="accent5" accent6="accent6" hlink="hlink" folHlink="folHlink"/>
    </a:extraClrScheme>
    <a:extraClrScheme>
      <a:clrScheme name="4_Blank Presentation 9">
        <a:dk1>
          <a:srgbClr val="000000"/>
        </a:dk1>
        <a:lt1>
          <a:srgbClr val="FFFFFF"/>
        </a:lt1>
        <a:dk2>
          <a:srgbClr val="000000"/>
        </a:dk2>
        <a:lt2>
          <a:srgbClr val="7C8192"/>
        </a:lt2>
        <a:accent1>
          <a:srgbClr val="006191"/>
        </a:accent1>
        <a:accent2>
          <a:srgbClr val="C91648"/>
        </a:accent2>
        <a:accent3>
          <a:srgbClr val="FFFFFF"/>
        </a:accent3>
        <a:accent4>
          <a:srgbClr val="000000"/>
        </a:accent4>
        <a:accent5>
          <a:srgbClr val="AAB7C7"/>
        </a:accent5>
        <a:accent6>
          <a:srgbClr val="B61340"/>
        </a:accent6>
        <a:hlink>
          <a:srgbClr val="DA6F2B"/>
        </a:hlink>
        <a:folHlink>
          <a:srgbClr val="6B8C2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Red Header">
  <a:themeElements>
    <a:clrScheme name="OSUWMC Sept 2013">
      <a:dk1>
        <a:srgbClr val="000000"/>
      </a:dk1>
      <a:lt1>
        <a:srgbClr val="FFFFFF"/>
      </a:lt1>
      <a:dk2>
        <a:srgbClr val="666666"/>
      </a:dk2>
      <a:lt2>
        <a:srgbClr val="F2F2F2"/>
      </a:lt2>
      <a:accent1>
        <a:srgbClr val="BB0000"/>
      </a:accent1>
      <a:accent2>
        <a:srgbClr val="D25F15"/>
      </a:accent2>
      <a:accent3>
        <a:srgbClr val="7DA1C4"/>
      </a:accent3>
      <a:accent4>
        <a:srgbClr val="880063"/>
      </a:accent4>
      <a:accent5>
        <a:srgbClr val="999500"/>
      </a:accent5>
      <a:accent6>
        <a:srgbClr val="65513C"/>
      </a:accent6>
      <a:hlink>
        <a:srgbClr val="4B79A5"/>
      </a:hlink>
      <a:folHlink>
        <a:srgbClr val="A3A3A3"/>
      </a:folHlink>
    </a:clrScheme>
    <a:fontScheme name="4_Blank Presentati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806950" rtl="0" eaLnBrk="1" fontAlgn="base" latinLnBrk="0" hangingPunct="1">
          <a:lnSpc>
            <a:spcPct val="100000"/>
          </a:lnSpc>
          <a:spcBef>
            <a:spcPct val="0"/>
          </a:spcBef>
          <a:spcAft>
            <a:spcPct val="0"/>
          </a:spcAft>
          <a:buClrTx/>
          <a:buSzTx/>
          <a:buFontTx/>
          <a:buNone/>
          <a:tabLst/>
          <a:defRPr kumimoji="0" lang="en-US" sz="95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806950" rtl="0" eaLnBrk="1" fontAlgn="base" latinLnBrk="0" hangingPunct="1">
          <a:lnSpc>
            <a:spcPct val="100000"/>
          </a:lnSpc>
          <a:spcBef>
            <a:spcPct val="0"/>
          </a:spcBef>
          <a:spcAft>
            <a:spcPct val="0"/>
          </a:spcAft>
          <a:buClrTx/>
          <a:buSzTx/>
          <a:buFontTx/>
          <a:buNone/>
          <a:tabLst/>
          <a:defRPr kumimoji="0" lang="en-US" sz="9500" b="0" i="0" u="none" strike="noStrike" cap="none" normalizeH="0" baseline="0" smtClean="0">
            <a:ln>
              <a:noFill/>
            </a:ln>
            <a:solidFill>
              <a:schemeClr val="tx1"/>
            </a:solidFill>
            <a:effectLst/>
            <a:latin typeface="Arial" charset="0"/>
          </a:defRPr>
        </a:defPPr>
      </a:lstStyle>
    </a:lnDef>
  </a:objectDefaults>
  <a:extraClrSchemeLst>
    <a:extraClrScheme>
      <a:clrScheme name="4_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4_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4_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4_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4_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4_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4_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4_Blank Presentation 8">
        <a:dk1>
          <a:srgbClr val="000000"/>
        </a:dk1>
        <a:lt1>
          <a:srgbClr val="FFFFFF"/>
        </a:lt1>
        <a:dk2>
          <a:srgbClr val="000000"/>
        </a:dk2>
        <a:lt2>
          <a:srgbClr val="A89487"/>
        </a:lt2>
        <a:accent1>
          <a:srgbClr val="006191"/>
        </a:accent1>
        <a:accent2>
          <a:srgbClr val="C91648"/>
        </a:accent2>
        <a:accent3>
          <a:srgbClr val="FFFFFF"/>
        </a:accent3>
        <a:accent4>
          <a:srgbClr val="000000"/>
        </a:accent4>
        <a:accent5>
          <a:srgbClr val="AAB7C7"/>
        </a:accent5>
        <a:accent6>
          <a:srgbClr val="B61340"/>
        </a:accent6>
        <a:hlink>
          <a:srgbClr val="DA6F2B"/>
        </a:hlink>
        <a:folHlink>
          <a:srgbClr val="6B8C2C"/>
        </a:folHlink>
      </a:clrScheme>
      <a:clrMap bg1="lt1" tx1="dk1" bg2="lt2" tx2="dk2" accent1="accent1" accent2="accent2" accent3="accent3" accent4="accent4" accent5="accent5" accent6="accent6" hlink="hlink" folHlink="folHlink"/>
    </a:extraClrScheme>
    <a:extraClrScheme>
      <a:clrScheme name="4_Blank Presentation 9">
        <a:dk1>
          <a:srgbClr val="000000"/>
        </a:dk1>
        <a:lt1>
          <a:srgbClr val="FFFFFF"/>
        </a:lt1>
        <a:dk2>
          <a:srgbClr val="000000"/>
        </a:dk2>
        <a:lt2>
          <a:srgbClr val="7C8192"/>
        </a:lt2>
        <a:accent1>
          <a:srgbClr val="006191"/>
        </a:accent1>
        <a:accent2>
          <a:srgbClr val="C91648"/>
        </a:accent2>
        <a:accent3>
          <a:srgbClr val="FFFFFF"/>
        </a:accent3>
        <a:accent4>
          <a:srgbClr val="000000"/>
        </a:accent4>
        <a:accent5>
          <a:srgbClr val="AAB7C7"/>
        </a:accent5>
        <a:accent6>
          <a:srgbClr val="B61340"/>
        </a:accent6>
        <a:hlink>
          <a:srgbClr val="DA6F2B"/>
        </a:hlink>
        <a:folHlink>
          <a:srgbClr val="6B8C2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review xmlns="2789d12c-9c7d-485e-80e7-093e7df1ec59">
      <Url xsi:nil="true"/>
      <Description xsi:nil="true"/>
    </Preview>
    <Data_x0020_Classification xmlns="2789d12c-9c7d-485e-80e7-093e7df1ec59">Public</Data_x0020_Classification>
    <Thumbnail xmlns="2789d12c-9c7d-485e-80e7-093e7df1ec59">
      <Url xsi:nil="true"/>
      <Description xsi:nil="true"/>
    </Thumbnail>
    <Security_x0020_Disclaimer xmlns="2789d12c-9c7d-485e-80e7-093e7df1ec59">Yes</Security_x0020_Disclaimer>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9B9990401DE874BA94FAA5CA5B76D50" ma:contentTypeVersion="4" ma:contentTypeDescription="Create a new document." ma:contentTypeScope="" ma:versionID="16da7db7a4546f8497b2d46606256eb6">
  <xsd:schema xmlns:xsd="http://www.w3.org/2001/XMLSchema" xmlns:xs="http://www.w3.org/2001/XMLSchema" xmlns:p="http://schemas.microsoft.com/office/2006/metadata/properties" xmlns:ns2="2789d12c-9c7d-485e-80e7-093e7df1ec59" targetNamespace="http://schemas.microsoft.com/office/2006/metadata/properties" ma:root="true" ma:fieldsID="6c94f50a99228b69898bdc9cd9e52dd1" ns2:_="">
    <xsd:import namespace="2789d12c-9c7d-485e-80e7-093e7df1ec59"/>
    <xsd:element name="properties">
      <xsd:complexType>
        <xsd:sequence>
          <xsd:element name="documentManagement">
            <xsd:complexType>
              <xsd:all>
                <xsd:element ref="ns2:Thumbnail" minOccurs="0"/>
                <xsd:element ref="ns2:Preview" minOccurs="0"/>
                <xsd:element ref="ns2:Data_x0020_Classification"/>
                <xsd:element ref="ns2:Security_x0020_Disclaimer"/>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789d12c-9c7d-485e-80e7-093e7df1ec59" elementFormDefault="qualified">
    <xsd:import namespace="http://schemas.microsoft.com/office/2006/documentManagement/types"/>
    <xsd:import namespace="http://schemas.microsoft.com/office/infopath/2007/PartnerControls"/>
    <xsd:element name="Thumbnail" ma:index="8" nillable="true" ma:displayName="Thumbnail" ma:format="Image" ma:internalName="Thumbnail">
      <xsd:complexType>
        <xsd:complexContent>
          <xsd:extension base="dms:URL">
            <xsd:sequence>
              <xsd:element name="Url" type="dms:ValidUrl" minOccurs="0" nillable="true"/>
              <xsd:element name="Description" type="xsd:string" nillable="true"/>
            </xsd:sequence>
          </xsd:extension>
        </xsd:complexContent>
      </xsd:complexType>
    </xsd:element>
    <xsd:element name="Preview" ma:index="9" nillable="true" ma:displayName="Preview" ma:format="Hyperlink" ma:internalName="Preview">
      <xsd:complexType>
        <xsd:complexContent>
          <xsd:extension base="dms:URL">
            <xsd:sequence>
              <xsd:element name="Url" type="dms:ValidUrl" minOccurs="0" nillable="true"/>
              <xsd:element name="Description" type="xsd:string" nillable="true"/>
            </xsd:sequence>
          </xsd:extension>
        </xsd:complexContent>
      </xsd:complexType>
    </xsd:element>
    <xsd:element name="Data_x0020_Classification" ma:index="10" ma:displayName="Data Classification" ma:default="Limited Access" ma:format="Dropdown" ma:internalName="Data_x0020_Classification">
      <xsd:simpleType>
        <xsd:restriction base="dms:Choice">
          <xsd:enumeration value="Public"/>
          <xsd:enumeration value="Limited Access"/>
        </xsd:restriction>
      </xsd:simpleType>
    </xsd:element>
    <xsd:element name="Security_x0020_Disclaimer" ma:index="11" ma:displayName="Security Disclaimer" ma:description="This document does not contain Personal Health Information (PHI) or other restricted data." ma:format="Dropdown" ma:internalName="Security_x0020_Disclaimer">
      <xsd:simpleType>
        <xsd:restriction base="dms:Choice">
          <xsd:enumeration value="Ye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9FDC8BE-3ED1-4EDF-A7B1-7374EF6059C9}">
  <ds:schemaRefs>
    <ds:schemaRef ds:uri="http://schemas.microsoft.com/office/infopath/2007/PartnerControls"/>
    <ds:schemaRef ds:uri="http://purl.org/dc/elements/1.1/"/>
    <ds:schemaRef ds:uri="http://schemas.microsoft.com/office/2006/metadata/properties"/>
    <ds:schemaRef ds:uri="2789d12c-9c7d-485e-80e7-093e7df1ec59"/>
    <ds:schemaRef ds:uri="http://schemas.microsoft.com/office/2006/documentManagement/types"/>
    <ds:schemaRef ds:uri="http://purl.org/dc/terms/"/>
    <ds:schemaRef ds:uri="http://schemas.openxmlformats.org/package/2006/metadata/core-properties"/>
    <ds:schemaRef ds:uri="http://purl.org/dc/dcmitype/"/>
    <ds:schemaRef ds:uri="http://www.w3.org/XML/1998/namespace"/>
  </ds:schemaRefs>
</ds:datastoreItem>
</file>

<file path=customXml/itemProps2.xml><?xml version="1.0" encoding="utf-8"?>
<ds:datastoreItem xmlns:ds="http://schemas.openxmlformats.org/officeDocument/2006/customXml" ds:itemID="{0C11DFA6-3C6C-4555-8F3F-661AF79E455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789d12c-9c7d-485e-80e7-093e7df1ec5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F6D5B94-1117-4AD4-8E96-16C50DC97C1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8285</TotalTime>
  <Words>613</Words>
  <Application>Microsoft Office PowerPoint</Application>
  <PresentationFormat>Custom</PresentationFormat>
  <Paragraphs>24</Paragraphs>
  <Slides>1</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vt:i4>
      </vt:variant>
    </vt:vector>
  </HeadingPairs>
  <TitlesOfParts>
    <vt:vector size="5" baseType="lpstr">
      <vt:lpstr>Arial</vt:lpstr>
      <vt:lpstr>Times New Roman</vt:lpstr>
      <vt:lpstr>2013 OSUWMC Scientific Poster Template</vt:lpstr>
      <vt:lpstr>Red Header</vt:lpstr>
      <vt:lpstr>Increasing Compliance of Peripheral Vascular Intervention Pre-procedural ABIs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2013 OSUWMC SCIENTIFIC POSTER Template_10-10</dc:title>
  <dc:creator>Pepin, Megan</dc:creator>
  <cp:lastModifiedBy>Pepin, Megan</cp:lastModifiedBy>
  <cp:revision>234</cp:revision>
  <dcterms:created xsi:type="dcterms:W3CDTF">2009-09-25T22:33:23Z</dcterms:created>
  <dcterms:modified xsi:type="dcterms:W3CDTF">2019-05-07T13:25:33Z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0x01010009B9990401DE874BA94FAA5CA5B76D50</vt:lpwstr>
  </property>
</Properties>
</file>