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86" r:id="rId2"/>
    <p:sldId id="259" r:id="rId3"/>
    <p:sldId id="287" r:id="rId4"/>
    <p:sldId id="260" r:id="rId5"/>
    <p:sldId id="266" r:id="rId6"/>
    <p:sldId id="263" r:id="rId7"/>
    <p:sldId id="285" r:id="rId8"/>
    <p:sldId id="267" r:id="rId9"/>
    <p:sldId id="265" r:id="rId10"/>
    <p:sldId id="264" r:id="rId11"/>
    <p:sldId id="262" r:id="rId12"/>
    <p:sldId id="268" r:id="rId13"/>
    <p:sldId id="271" r:id="rId14"/>
    <p:sldId id="273" r:id="rId15"/>
    <p:sldId id="274" r:id="rId16"/>
    <p:sldId id="275" r:id="rId17"/>
    <p:sldId id="272" r:id="rId18"/>
    <p:sldId id="269" r:id="rId19"/>
    <p:sldId id="270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1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2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72637\Desktop\Copy%20of%202018%20Data%20Manager%20Data%20Abstraction%20Timefor%20tiff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hcs.pvt\dfsdata\NASFS09\VOL18\Data\Quality\Rosha\DM%20Survey%20Poster\2018%20Data%20Manager%20Data%20Abstraction%20Time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72637\Desktop\Copy%20of%202018%20Data%20Manager%20Data%20Abstraction%20Timefor%20tiff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(2)!PivotTable2</c:name>
    <c:fmtId val="1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'Sheet3 (2)'!$B$1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7B-4B1E-A4B2-9DE7568435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7B-4B1E-A4B2-9DE7568435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7B-4B1E-A4B2-9DE7568435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7B-4B1E-A4B2-9DE7568435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7B-4B1E-A4B2-9DE7568435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C7B-4B1E-A4B2-9DE7568435E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'Sheet3 (2)'!$A$2:$A$4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'Sheet3 (2)'!$B$2:$B$4</c:f>
              <c:numCache>
                <c:formatCode>General</c:formatCode>
                <c:ptCount val="2"/>
                <c:pt idx="0">
                  <c:v>62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C7B-4B1E-A4B2-9DE7568435E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(10)!PivotTable2</c:name>
    <c:fmtId val="4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(10)'!$B$1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'Sheet3 (10)'!$A$2:$A$6</c:f>
              <c:strCache>
                <c:ptCount val="4"/>
                <c:pt idx="0">
                  <c:v>Real time</c:v>
                </c:pt>
                <c:pt idx="1">
                  <c:v>Within 1 week of surgery date</c:v>
                </c:pt>
                <c:pt idx="2">
                  <c:v>2-4 weeks after surgery date</c:v>
                </c:pt>
                <c:pt idx="3">
                  <c:v>&gt;4 weeks after surgery date</c:v>
                </c:pt>
              </c:strCache>
            </c:strRef>
          </c:cat>
          <c:val>
            <c:numRef>
              <c:f>'Sheet3 (10)'!$B$2:$B$6</c:f>
              <c:numCache>
                <c:formatCode>General</c:formatCode>
                <c:ptCount val="4"/>
                <c:pt idx="0">
                  <c:v>11</c:v>
                </c:pt>
                <c:pt idx="1">
                  <c:v>26</c:v>
                </c:pt>
                <c:pt idx="2">
                  <c:v>46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8-414B-921A-45B52A47A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(12)!PivotTable2</c:name>
    <c:fmtId val="52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(12)'!$B$1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4F1-4592-820E-B2BBC12CFC1F}"/>
              </c:ext>
            </c:extLst>
          </c:dPt>
          <c:cat>
            <c:strRef>
              <c:f>'Sheet3 (12)'!$A$2:$A$8</c:f>
              <c:strCache>
                <c:ptCount val="6"/>
                <c:pt idx="0">
                  <c:v>&lt;30 min</c:v>
                </c:pt>
                <c:pt idx="1">
                  <c:v>30 min - &lt;1 hr</c:v>
                </c:pt>
                <c:pt idx="2">
                  <c:v>1-2 hours</c:v>
                </c:pt>
                <c:pt idx="3">
                  <c:v>2-4 hours</c:v>
                </c:pt>
                <c:pt idx="4">
                  <c:v>&gt;4 hours</c:v>
                </c:pt>
                <c:pt idx="5">
                  <c:v>I don't use this module</c:v>
                </c:pt>
              </c:strCache>
            </c:strRef>
          </c:cat>
          <c:val>
            <c:numRef>
              <c:f>'Sheet3 (12)'!$B$2:$B$8</c:f>
              <c:numCache>
                <c:formatCode>General</c:formatCode>
                <c:ptCount val="6"/>
                <c:pt idx="0">
                  <c:v>5</c:v>
                </c:pt>
                <c:pt idx="1">
                  <c:v>23</c:v>
                </c:pt>
                <c:pt idx="2">
                  <c:v>15</c:v>
                </c:pt>
                <c:pt idx="3">
                  <c:v>14</c:v>
                </c:pt>
                <c:pt idx="4">
                  <c:v>1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0-433F-AF90-C5E7A02657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(13)!PivotTable2</c:name>
    <c:fmtId val="57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(13)'!$B$1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5CB-4185-BFB6-50826DBC94A2}"/>
              </c:ext>
            </c:extLst>
          </c:dPt>
          <c:cat>
            <c:strRef>
              <c:f>'Sheet3 (13)'!$A$2:$A$7</c:f>
              <c:strCache>
                <c:ptCount val="5"/>
                <c:pt idx="0">
                  <c:v>&lt;30 min</c:v>
                </c:pt>
                <c:pt idx="1">
                  <c:v>30 min - &lt;1 hr</c:v>
                </c:pt>
                <c:pt idx="2">
                  <c:v>1-2 hours</c:v>
                </c:pt>
                <c:pt idx="3">
                  <c:v>2-4 hours</c:v>
                </c:pt>
                <c:pt idx="4">
                  <c:v>I don't use this module</c:v>
                </c:pt>
              </c:strCache>
            </c:strRef>
          </c:cat>
          <c:val>
            <c:numRef>
              <c:f>'Sheet3 (13)'!$B$2:$B$7</c:f>
              <c:numCache>
                <c:formatCode>General</c:formatCode>
                <c:ptCount val="5"/>
                <c:pt idx="0">
                  <c:v>11</c:v>
                </c:pt>
                <c:pt idx="1">
                  <c:v>34</c:v>
                </c:pt>
                <c:pt idx="2">
                  <c:v>35</c:v>
                </c:pt>
                <c:pt idx="3">
                  <c:v>3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08-4D94-9D08-D36E90F6D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(14)!PivotTable2</c:name>
    <c:fmtId val="60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(14)'!$B$1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A4D-40D8-9967-5747F829B815}"/>
              </c:ext>
            </c:extLst>
          </c:dPt>
          <c:cat>
            <c:strRef>
              <c:f>'Sheet3 (14)'!$A$2:$A$7</c:f>
              <c:strCache>
                <c:ptCount val="5"/>
                <c:pt idx="0">
                  <c:v>&lt;30 min</c:v>
                </c:pt>
                <c:pt idx="1">
                  <c:v> 30 min - &lt;1 hr</c:v>
                </c:pt>
                <c:pt idx="2">
                  <c:v> 1-2 hours</c:v>
                </c:pt>
                <c:pt idx="3">
                  <c:v> 2-4 hours</c:v>
                </c:pt>
                <c:pt idx="4">
                  <c:v>I don't use this module</c:v>
                </c:pt>
              </c:strCache>
            </c:strRef>
          </c:cat>
          <c:val>
            <c:numRef>
              <c:f>'Sheet3 (14)'!$B$2:$B$7</c:f>
              <c:numCache>
                <c:formatCode>General</c:formatCode>
                <c:ptCount val="5"/>
                <c:pt idx="0">
                  <c:v>27</c:v>
                </c:pt>
                <c:pt idx="1">
                  <c:v>50</c:v>
                </c:pt>
                <c:pt idx="2">
                  <c:v>23</c:v>
                </c:pt>
                <c:pt idx="3">
                  <c:v>1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9-48FC-902A-4ED28BC8A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(15)!PivotTable2</c:name>
    <c:fmtId val="6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(15)'!$B$1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1BF-4169-A19B-924BC02B1BB2}"/>
              </c:ext>
            </c:extLst>
          </c:dPt>
          <c:cat>
            <c:strRef>
              <c:f>'Sheet3 (15)'!$A$2:$A$8</c:f>
              <c:strCache>
                <c:ptCount val="6"/>
                <c:pt idx="0">
                  <c:v>&lt;30 min</c:v>
                </c:pt>
                <c:pt idx="1">
                  <c:v> 30 min - &lt;1 hr</c:v>
                </c:pt>
                <c:pt idx="2">
                  <c:v> 1-2 hours</c:v>
                </c:pt>
                <c:pt idx="3">
                  <c:v> 2-4 hours</c:v>
                </c:pt>
                <c:pt idx="4">
                  <c:v> &gt;4</c:v>
                </c:pt>
                <c:pt idx="5">
                  <c:v>I don't use this module</c:v>
                </c:pt>
              </c:strCache>
            </c:strRef>
          </c:cat>
          <c:val>
            <c:numRef>
              <c:f>'Sheet3 (15)'!$B$2:$B$8</c:f>
              <c:numCache>
                <c:formatCode>General</c:formatCode>
                <c:ptCount val="6"/>
                <c:pt idx="0">
                  <c:v>14</c:v>
                </c:pt>
                <c:pt idx="1">
                  <c:v>45</c:v>
                </c:pt>
                <c:pt idx="2">
                  <c:v>32</c:v>
                </c:pt>
                <c:pt idx="3">
                  <c:v>5</c:v>
                </c:pt>
                <c:pt idx="4">
                  <c:v>1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8E-4C74-B645-12A9A8987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(16)!PivotTable2</c:name>
    <c:fmtId val="7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(16)'!$B$1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0CE-476E-BBF9-27E8CEAA13B5}"/>
              </c:ext>
            </c:extLst>
          </c:dPt>
          <c:cat>
            <c:strRef>
              <c:f>'Sheet3 (16)'!$A$2:$A$7</c:f>
              <c:strCache>
                <c:ptCount val="5"/>
                <c:pt idx="0">
                  <c:v>&lt;30 min</c:v>
                </c:pt>
                <c:pt idx="1">
                  <c:v> 30 min - &lt;1 hr</c:v>
                </c:pt>
                <c:pt idx="2">
                  <c:v> 1-2 hours</c:v>
                </c:pt>
                <c:pt idx="3">
                  <c:v> 2-4 hours</c:v>
                </c:pt>
                <c:pt idx="4">
                  <c:v>I don't use this module</c:v>
                </c:pt>
              </c:strCache>
            </c:strRef>
          </c:cat>
          <c:val>
            <c:numRef>
              <c:f>'Sheet3 (16)'!$B$2:$B$7</c:f>
              <c:numCache>
                <c:formatCode>General</c:formatCode>
                <c:ptCount val="5"/>
                <c:pt idx="0">
                  <c:v>14</c:v>
                </c:pt>
                <c:pt idx="1">
                  <c:v>31</c:v>
                </c:pt>
                <c:pt idx="2">
                  <c:v>28</c:v>
                </c:pt>
                <c:pt idx="3">
                  <c:v>1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19-49C5-ADB3-2ADA35443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(17)!PivotTable2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(17)'!$B$1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DF3-4602-89E0-7E79A1067F25}"/>
              </c:ext>
            </c:extLst>
          </c:dPt>
          <c:cat>
            <c:strRef>
              <c:f>'Sheet3 (17)'!$A$2:$A$7</c:f>
              <c:strCache>
                <c:ptCount val="5"/>
                <c:pt idx="0">
                  <c:v>&lt;30 min</c:v>
                </c:pt>
                <c:pt idx="1">
                  <c:v> 30 min - &lt;1 hr</c:v>
                </c:pt>
                <c:pt idx="2">
                  <c:v> 1-2 hours</c:v>
                </c:pt>
                <c:pt idx="3">
                  <c:v> 2-4 hours</c:v>
                </c:pt>
                <c:pt idx="4">
                  <c:v>I don't use this module</c:v>
                </c:pt>
              </c:strCache>
            </c:strRef>
          </c:cat>
          <c:val>
            <c:numRef>
              <c:f>'Sheet3 (17)'!$B$2:$B$7</c:f>
              <c:numCache>
                <c:formatCode>General</c:formatCode>
                <c:ptCount val="5"/>
                <c:pt idx="0">
                  <c:v>13</c:v>
                </c:pt>
                <c:pt idx="1">
                  <c:v>26</c:v>
                </c:pt>
                <c:pt idx="2">
                  <c:v>28</c:v>
                </c:pt>
                <c:pt idx="3">
                  <c:v>1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9-44AB-9B54-2A577C0F4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(18)!PivotTable2</c:name>
    <c:fmtId val="82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(18)'!$B$1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2A1-45BA-938B-D4FCF19C7300}"/>
              </c:ext>
            </c:extLst>
          </c:dPt>
          <c:cat>
            <c:strRef>
              <c:f>'Sheet3 (18)'!$A$2:$A$7</c:f>
              <c:strCache>
                <c:ptCount val="5"/>
                <c:pt idx="0">
                  <c:v>&lt;30 min</c:v>
                </c:pt>
                <c:pt idx="1">
                  <c:v> 30 min - &lt;1 hr</c:v>
                </c:pt>
                <c:pt idx="2">
                  <c:v> 1-2 hours</c:v>
                </c:pt>
                <c:pt idx="3">
                  <c:v> 2-4 hours</c:v>
                </c:pt>
                <c:pt idx="4">
                  <c:v>I don't use this module</c:v>
                </c:pt>
              </c:strCache>
            </c:strRef>
          </c:cat>
          <c:val>
            <c:numRef>
              <c:f>'Sheet3 (18)'!$B$2:$B$7</c:f>
              <c:numCache>
                <c:formatCode>General</c:formatCode>
                <c:ptCount val="5"/>
                <c:pt idx="0">
                  <c:v>7</c:v>
                </c:pt>
                <c:pt idx="1">
                  <c:v>33</c:v>
                </c:pt>
                <c:pt idx="2">
                  <c:v>27</c:v>
                </c:pt>
                <c:pt idx="3">
                  <c:v>3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5B-4055-A29A-9461EBC5F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(19)!PivotTable2</c:name>
    <c:fmtId val="86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(19)'!$B$1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3D6-414B-8358-51A61364119A}"/>
              </c:ext>
            </c:extLst>
          </c:dPt>
          <c:cat>
            <c:strRef>
              <c:f>'Sheet3 (19)'!$A$2:$A$5</c:f>
              <c:strCache>
                <c:ptCount val="3"/>
                <c:pt idx="0">
                  <c:v>&lt;30 min</c:v>
                </c:pt>
                <c:pt idx="1">
                  <c:v> 30 min - &lt;1 hr</c:v>
                </c:pt>
                <c:pt idx="2">
                  <c:v>I don't use this module</c:v>
                </c:pt>
              </c:strCache>
            </c:strRef>
          </c:cat>
          <c:val>
            <c:numRef>
              <c:f>'Sheet3 (19)'!$B$2:$B$5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F-4B5E-93B0-5675C35A7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(20)!PivotTable2</c:name>
    <c:fmtId val="90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(20)'!$B$1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5E0-4668-995A-D972CB44A285}"/>
              </c:ext>
            </c:extLst>
          </c:dPt>
          <c:cat>
            <c:strRef>
              <c:f>'Sheet3 (20)'!$A$2:$A$6</c:f>
              <c:strCache>
                <c:ptCount val="4"/>
                <c:pt idx="0">
                  <c:v>&lt;30 min</c:v>
                </c:pt>
                <c:pt idx="1">
                  <c:v> 30 min - &lt;1 hr</c:v>
                </c:pt>
                <c:pt idx="2">
                  <c:v> 1-2 hours</c:v>
                </c:pt>
                <c:pt idx="3">
                  <c:v>I don't use this module</c:v>
                </c:pt>
              </c:strCache>
            </c:strRef>
          </c:cat>
          <c:val>
            <c:numRef>
              <c:f>'Sheet3 (20)'!$B$2:$B$6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3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5-48DB-B200-29A774749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tiff.xlsx]Sheet3!PivotTable2</c:name>
    <c:fmtId val="1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BD-4228-A3C4-030D711313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BD-4228-A3C4-030D711313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7BD-4228-A3C4-030D7113137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7BD-4228-A3C4-030D711313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7BD-4228-A3C4-030D711313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7BD-4228-A3C4-030D71131376}"/>
              </c:ext>
            </c:extLst>
          </c:dPt>
          <c:cat>
            <c:strRef>
              <c:f>Sheet3!$A$2:$A$7</c:f>
              <c:strCache>
                <c:ptCount val="5"/>
                <c:pt idx="0">
                  <c:v>No, Data abstraction is my full-time responsibility</c:v>
                </c:pt>
                <c:pt idx="1">
                  <c:v>Yes, I have clinical/patient care responsibilities</c:v>
                </c:pt>
                <c:pt idx="2">
                  <c:v>Yes, I have more than 1 of these responsibilities</c:v>
                </c:pt>
                <c:pt idx="3">
                  <c:v>Yes, I have other/non-clinical responsibilities</c:v>
                </c:pt>
                <c:pt idx="4">
                  <c:v>Yes, I have quality improvement responsibilities</c:v>
                </c:pt>
              </c:strCache>
            </c:strRef>
          </c:cat>
          <c:val>
            <c:numRef>
              <c:f>Sheet3!$B$2:$B$7</c:f>
              <c:numCache>
                <c:formatCode>General</c:formatCode>
                <c:ptCount val="5"/>
                <c:pt idx="0">
                  <c:v>27</c:v>
                </c:pt>
                <c:pt idx="1">
                  <c:v>3</c:v>
                </c:pt>
                <c:pt idx="2">
                  <c:v>46</c:v>
                </c:pt>
                <c:pt idx="3">
                  <c:v>11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BD-4228-A3C4-030D71131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8503240"/>
        <c:axId val="448501272"/>
      </c:barChart>
      <c:valAx>
        <c:axId val="448501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03240"/>
        <c:crosses val="autoZero"/>
        <c:crossBetween val="between"/>
      </c:valAx>
      <c:catAx>
        <c:axId val="448503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501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(21)!PivotTable2</c:name>
    <c:fmtId val="9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(21)'!$B$1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32F-4B21-AD32-1759169C0B2A}"/>
              </c:ext>
            </c:extLst>
          </c:dPt>
          <c:cat>
            <c:strRef>
              <c:f>'Sheet3 (21)'!$A$2:$A$7</c:f>
              <c:strCache>
                <c:ptCount val="5"/>
                <c:pt idx="0">
                  <c:v>&lt;30 min</c:v>
                </c:pt>
                <c:pt idx="1">
                  <c:v> 30 min - &lt;1 hr</c:v>
                </c:pt>
                <c:pt idx="2">
                  <c:v> 1-2 hours</c:v>
                </c:pt>
                <c:pt idx="3">
                  <c:v> 2-4 hours</c:v>
                </c:pt>
                <c:pt idx="4">
                  <c:v>I don't use this module</c:v>
                </c:pt>
              </c:strCache>
            </c:strRef>
          </c:cat>
          <c:val>
            <c:numRef>
              <c:f>'Sheet3 (21)'!$B$2:$B$7</c:f>
              <c:numCache>
                <c:formatCode>General</c:formatCode>
                <c:ptCount val="5"/>
                <c:pt idx="0">
                  <c:v>11</c:v>
                </c:pt>
                <c:pt idx="1">
                  <c:v>25</c:v>
                </c:pt>
                <c:pt idx="2">
                  <c:v>25</c:v>
                </c:pt>
                <c:pt idx="3">
                  <c:v>6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7-43A2-B7BD-FE9B757BD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(22)!PivotTable2</c:name>
    <c:fmtId val="98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(22)'!$B$1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C57-4C0E-B564-1791AAE2E4DD}"/>
              </c:ext>
            </c:extLst>
          </c:dPt>
          <c:cat>
            <c:strRef>
              <c:f>'Sheet3 (22)'!$A$2:$A$6</c:f>
              <c:strCache>
                <c:ptCount val="4"/>
                <c:pt idx="0">
                  <c:v>&lt;30 min</c:v>
                </c:pt>
                <c:pt idx="1">
                  <c:v> 30 min - &lt;1 hr</c:v>
                </c:pt>
                <c:pt idx="2">
                  <c:v> 1-2 hours</c:v>
                </c:pt>
                <c:pt idx="3">
                  <c:v>I don't use this module</c:v>
                </c:pt>
              </c:strCache>
            </c:strRef>
          </c:cat>
          <c:val>
            <c:numRef>
              <c:f>'Sheet3 (22)'!$B$2:$B$6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1</c:v>
                </c:pt>
                <c:pt idx="3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5-4A43-8F32-3427A9ACD9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(23)!PivotTable2</c:name>
    <c:fmtId val="102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(23)'!$B$1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3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995-4641-8E60-DD6CFD5EB309}"/>
              </c:ext>
            </c:extLst>
          </c:dPt>
          <c:cat>
            <c:strRef>
              <c:f>'Sheet3 (23)'!$A$2:$A$6</c:f>
              <c:strCache>
                <c:ptCount val="4"/>
                <c:pt idx="0">
                  <c:v>&lt;30 min</c:v>
                </c:pt>
                <c:pt idx="1">
                  <c:v> 30 min - &lt;1 hr</c:v>
                </c:pt>
                <c:pt idx="2">
                  <c:v> 1-2 hours</c:v>
                </c:pt>
                <c:pt idx="3">
                  <c:v>I don't use this module</c:v>
                </c:pt>
              </c:strCache>
            </c:strRef>
          </c:cat>
          <c:val>
            <c:numRef>
              <c:f>'Sheet3 (23)'!$B$2:$B$6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2</c:v>
                </c:pt>
                <c:pt idx="3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4-495C-9459-2A74E3571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(24)!PivotTable2</c:name>
    <c:fmtId val="10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pieChart>
        <c:varyColors val="1"/>
        <c:ser>
          <c:idx val="0"/>
          <c:order val="0"/>
          <c:tx>
            <c:strRef>
              <c:f>'Sheet3 (24)'!$B$1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D1-49E8-B9F5-696ACC99F0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CF-4FA7-AB13-88A623D8AA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D1-49E8-B9F5-696ACC99F03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'Sheet3 (24)'!$A$2:$A$5</c:f>
              <c:strCache>
                <c:ptCount val="3"/>
                <c:pt idx="0">
                  <c:v>No</c:v>
                </c:pt>
                <c:pt idx="1">
                  <c:v>What is a regional data manager group?</c:v>
                </c:pt>
                <c:pt idx="2">
                  <c:v>Yes</c:v>
                </c:pt>
              </c:strCache>
            </c:strRef>
          </c:cat>
          <c:val>
            <c:numRef>
              <c:f>'Sheet3 (24)'!$B$2:$B$5</c:f>
              <c:numCache>
                <c:formatCode>General</c:formatCode>
                <c:ptCount val="3"/>
                <c:pt idx="0">
                  <c:v>34</c:v>
                </c:pt>
                <c:pt idx="1">
                  <c:v>10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F-4FA7-AB13-88A623D8AA5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(25)!PivotTable2</c:name>
    <c:fmtId val="110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  <c:marker>
          <c:symbol val="none"/>
        </c:marke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  <a:scene3d>
            <a:camera prst="orthographicFront"/>
            <a:lightRig rig="brightRoom" dir="t"/>
          </a:scene3d>
          <a:sp3d prstMaterial="flat">
            <a:bevelT w="50800" h="101600" prst="angle"/>
            <a:contourClr>
              <a:srgbClr val="000000"/>
            </a:contourClr>
          </a:sp3d>
        </c:spPr>
      </c:pivotFmt>
    </c:pivotFmts>
    <c:plotArea>
      <c:layout/>
      <c:pieChart>
        <c:varyColors val="1"/>
        <c:ser>
          <c:idx val="0"/>
          <c:order val="0"/>
          <c:tx>
            <c:strRef>
              <c:f>'Sheet3 (25)'!$B$1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9AD-43BF-A1CF-C864D168CC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9AD-43BF-A1CF-C864D168CC47}"/>
              </c:ext>
            </c:extLst>
          </c:dPt>
          <c:dLbls>
            <c:dLbl>
              <c:idx val="0"/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AD-43BF-A1CF-C864D168CC4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9AD-43BF-A1CF-C864D168CC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'Sheet3 (25)'!$A$2:$A$4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'Sheet3 (25)'!$B$2:$B$4</c:f>
              <c:numCache>
                <c:formatCode>General</c:formatCode>
                <c:ptCount val="2"/>
                <c:pt idx="0">
                  <c:v>78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AD-43BF-A1CF-C864D168CC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(26)!PivotTable2</c:name>
    <c:fmtId val="116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'Sheet3 (26)'!$B$1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E5-453B-8F6D-B27A997C42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E5-453B-8F6D-B27A997C421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'Sheet3 (26)'!$A$2:$A$4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'Sheet3 (26)'!$B$2:$B$4</c:f>
              <c:numCache>
                <c:formatCode>General</c:formatCode>
                <c:ptCount val="2"/>
                <c:pt idx="0">
                  <c:v>114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E5-453B-8F6D-B27A997C421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(3)!PivotTable2</c:name>
    <c:fmtId val="1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(3)'!$B$1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'Sheet3 (3)'!$A$2:$A$7</c:f>
              <c:strCache>
                <c:ptCount val="5"/>
                <c:pt idx="0">
                  <c:v>&lt;12 months</c:v>
                </c:pt>
                <c:pt idx="1">
                  <c:v>1-3 years</c:v>
                </c:pt>
                <c:pt idx="2">
                  <c:v>4-6 years</c:v>
                </c:pt>
                <c:pt idx="3">
                  <c:v>7-9 years</c:v>
                </c:pt>
                <c:pt idx="4">
                  <c:v>&gt;10 years</c:v>
                </c:pt>
              </c:strCache>
            </c:strRef>
          </c:cat>
          <c:val>
            <c:numRef>
              <c:f>'Sheet3 (3)'!$B$2:$B$7</c:f>
              <c:numCache>
                <c:formatCode>General</c:formatCode>
                <c:ptCount val="5"/>
                <c:pt idx="0">
                  <c:v>24</c:v>
                </c:pt>
                <c:pt idx="1">
                  <c:v>55</c:v>
                </c:pt>
                <c:pt idx="2">
                  <c:v>35</c:v>
                </c:pt>
                <c:pt idx="3">
                  <c:v>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1-499B-BEB9-24E221C18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9309784"/>
        <c:axId val="449310440"/>
      </c:barChart>
      <c:catAx>
        <c:axId val="44930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10440"/>
        <c:crosses val="autoZero"/>
        <c:auto val="1"/>
        <c:lblAlgn val="ctr"/>
        <c:lblOffset val="100"/>
        <c:noMultiLvlLbl val="0"/>
      </c:catAx>
      <c:valAx>
        <c:axId val="44931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0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[2018 Data Manager Data Abstraction Time graphs.xlsx]Sheet3 (4)!PivotTable2</c:name>
    <c:fmtId val="20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FF0000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chemeClr val="accent1"/>
            </a:solidFill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'Sheet3 (4)'!$B$1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70-41C3-A2BC-E554632071D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70-41C3-A2BC-E554632071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70-41C3-A2BC-E554632071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70-41C3-A2BC-E554632071D2}"/>
              </c:ext>
            </c:extLst>
          </c:dPt>
          <c:dLbls>
            <c:dLbl>
              <c:idx val="2"/>
              <c:layout>
                <c:manualLayout>
                  <c:x val="-1.5176832734617963E-2"/>
                  <c:y val="-9.91232663433790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810999431522652E-2"/>
                      <c:h val="4.92198673181562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70-41C3-A2BC-E554632071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'Sheet3 (4)'!$A$2:$A$6</c:f>
              <c:strCache>
                <c:ptCount val="4"/>
                <c:pt idx="0">
                  <c:v>Non Clinical</c:v>
                </c:pt>
                <c:pt idx="1">
                  <c:v>Other</c:v>
                </c:pt>
                <c:pt idx="2">
                  <c:v>Physician</c:v>
                </c:pt>
                <c:pt idx="3">
                  <c:v>Registered Nurse</c:v>
                </c:pt>
              </c:strCache>
            </c:strRef>
          </c:cat>
          <c:val>
            <c:numRef>
              <c:f>'Sheet3 (4)'!$B$2:$B$6</c:f>
              <c:numCache>
                <c:formatCode>General</c:formatCode>
                <c:ptCount val="4"/>
                <c:pt idx="0">
                  <c:v>14</c:v>
                </c:pt>
                <c:pt idx="1">
                  <c:v>25</c:v>
                </c:pt>
                <c:pt idx="2">
                  <c:v>3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70-41C3-A2BC-E55463207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(5)!PivotTable2</c:name>
    <c:fmtId val="2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2690351505104924E-2"/>
          <c:y val="4.0779915891423477E-2"/>
          <c:w val="0.95817089251403387"/>
          <c:h val="0.90336845717657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'Sheet3 (5)'!$B$1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'Sheet3 (5)'!$A$2:$A$6</c:f>
              <c:strCache>
                <c:ptCount val="4"/>
                <c:pt idx="0">
                  <c:v>0-15</c:v>
                </c:pt>
                <c:pt idx="1">
                  <c:v>16-30</c:v>
                </c:pt>
                <c:pt idx="2">
                  <c:v>31-50</c:v>
                </c:pt>
                <c:pt idx="3">
                  <c:v>&gt;50</c:v>
                </c:pt>
              </c:strCache>
            </c:strRef>
          </c:cat>
          <c:val>
            <c:numRef>
              <c:f>'Sheet3 (5)'!$B$2:$B$6</c:f>
              <c:numCache>
                <c:formatCode>General</c:formatCode>
                <c:ptCount val="4"/>
                <c:pt idx="0">
                  <c:v>35</c:v>
                </c:pt>
                <c:pt idx="1">
                  <c:v>24</c:v>
                </c:pt>
                <c:pt idx="2">
                  <c:v>30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7-4674-BA7B-1F8C78EFA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9309784"/>
        <c:axId val="449310440"/>
      </c:barChart>
      <c:catAx>
        <c:axId val="44930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10440"/>
        <c:crosses val="autoZero"/>
        <c:auto val="1"/>
        <c:lblAlgn val="ctr"/>
        <c:lblOffset val="100"/>
        <c:noMultiLvlLbl val="0"/>
      </c:catAx>
      <c:valAx>
        <c:axId val="44931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0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(6)!PivotTable2</c:name>
    <c:fmtId val="2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(6)'!$B$1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'Sheet3 (6)'!$A$2:$A$7</c:f>
              <c:strCache>
                <c:ptCount val="5"/>
                <c:pt idx="0">
                  <c:v>Just me</c:v>
                </c:pt>
                <c:pt idx="1">
                  <c:v>2 people </c:v>
                </c:pt>
                <c:pt idx="2">
                  <c:v>2-4 people</c:v>
                </c:pt>
                <c:pt idx="3">
                  <c:v>3-4 people </c:v>
                </c:pt>
                <c:pt idx="4">
                  <c:v>&gt;4 people</c:v>
                </c:pt>
              </c:strCache>
            </c:strRef>
          </c:cat>
          <c:val>
            <c:numRef>
              <c:f>'Sheet3 (6)'!$B$2:$B$7</c:f>
              <c:numCache>
                <c:formatCode>General</c:formatCode>
                <c:ptCount val="5"/>
                <c:pt idx="0">
                  <c:v>70</c:v>
                </c:pt>
                <c:pt idx="1">
                  <c:v>33</c:v>
                </c:pt>
                <c:pt idx="2">
                  <c:v>1</c:v>
                </c:pt>
                <c:pt idx="3">
                  <c:v>15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F-4D65-9C89-A7C7061BA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9309784"/>
        <c:axId val="449310440"/>
      </c:barChart>
      <c:catAx>
        <c:axId val="44930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10440"/>
        <c:crosses val="autoZero"/>
        <c:auto val="1"/>
        <c:lblAlgn val="ctr"/>
        <c:lblOffset val="100"/>
        <c:noMultiLvlLbl val="0"/>
      </c:catAx>
      <c:valAx>
        <c:axId val="44931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0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(7)!PivotTable2</c:name>
    <c:fmtId val="29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'Sheet3 (7)'!$B$1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'Sheet3 (7)'!$A$2:$A$6</c:f>
              <c:strCache>
                <c:ptCount val="4"/>
                <c:pt idx="0">
                  <c:v>1</c:v>
                </c:pt>
                <c:pt idx="1">
                  <c:v>2-3</c:v>
                </c:pt>
                <c:pt idx="2">
                  <c:v>4-6</c:v>
                </c:pt>
                <c:pt idx="3">
                  <c:v>&gt;7</c:v>
                </c:pt>
              </c:strCache>
            </c:strRef>
          </c:cat>
          <c:val>
            <c:numRef>
              <c:f>'Sheet3 (7)'!$B$2:$B$6</c:f>
              <c:numCache>
                <c:formatCode>General</c:formatCode>
                <c:ptCount val="4"/>
                <c:pt idx="0">
                  <c:v>82</c:v>
                </c:pt>
                <c:pt idx="1">
                  <c:v>32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35-4F7D-90F9-03CF5C30C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49309784"/>
        <c:axId val="449310440"/>
      </c:barChart>
      <c:catAx>
        <c:axId val="44930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10440"/>
        <c:crosses val="autoZero"/>
        <c:auto val="1"/>
        <c:lblAlgn val="ctr"/>
        <c:lblOffset val="100"/>
        <c:noMultiLvlLbl val="0"/>
      </c:catAx>
      <c:valAx>
        <c:axId val="44931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309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(8)!PivotTable2</c:name>
    <c:fmtId val="33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'Sheet3 (8)'!$B$1</c:f>
              <c:strCache>
                <c:ptCount val="1"/>
                <c:pt idx="0">
                  <c:v>Total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44-4352-B169-10A7BB9D01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B44-4352-B169-10A7BB9D018D}"/>
              </c:ext>
            </c:extLst>
          </c:dPt>
          <c:dLbls>
            <c:dLbl>
              <c:idx val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B44-4352-B169-10A7BB9D018D}"/>
                </c:ext>
              </c:extLst>
            </c:dLbl>
            <c:dLbl>
              <c:idx val="1"/>
              <c:layout>
                <c:manualLayout>
                  <c:x val="5.3431252992240552E-2"/>
                  <c:y val="0.13688848676592194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38746286342612"/>
                      <c:h val="0.11375258090985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B44-4352-B169-10A7BB9D018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'Sheet3 (8)'!$A$2:$A$4</c:f>
              <c:strCache>
                <c:ptCount val="2"/>
                <c:pt idx="0">
                  <c:v>Hospital</c:v>
                </c:pt>
                <c:pt idx="1">
                  <c:v>Private practice</c:v>
                </c:pt>
              </c:strCache>
            </c:strRef>
          </c:cat>
          <c:val>
            <c:numRef>
              <c:f>'Sheet3 (8)'!$B$2:$B$4</c:f>
              <c:numCache>
                <c:formatCode>General</c:formatCode>
                <c:ptCount val="2"/>
                <c:pt idx="0">
                  <c:v>118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44-4352-B169-10A7BB9D01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2018 Data Manager Data Abstraction Timefor tiff.xlsx]Sheet3 (9)!PivotTable2</c:name>
    <c:fmtId val="4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2.793605344786447E-2"/>
          <c:y val="2.2824536376604851E-2"/>
          <c:w val="0.95924343373162269"/>
          <c:h val="0.81519673806822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'Sheet3 (9)'!$B$1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'Sheet3 (9)'!$A$2:$A$7</c:f>
              <c:strCache>
                <c:ptCount val="5"/>
                <c:pt idx="0">
                  <c:v>No surgeon involvement 
not available to answer questions</c:v>
                </c:pt>
                <c:pt idx="1">
                  <c:v>Minimally involved 
available for questions 
when asked</c:v>
                </c:pt>
                <c:pt idx="2">
                  <c:v>Moderately involved
aware of data elements 
and available for case discussion</c:v>
                </c:pt>
                <c:pt idx="3">
                  <c:v>Very involved
routinely participates 
in data capture and case discussion</c:v>
                </c:pt>
                <c:pt idx="4">
                  <c:v>Surgeon is solely responsible for data capture</c:v>
                </c:pt>
              </c:strCache>
            </c:strRef>
          </c:cat>
          <c:val>
            <c:numRef>
              <c:f>'Sheet3 (9)'!$B$2:$B$7</c:f>
              <c:numCache>
                <c:formatCode>General</c:formatCode>
                <c:ptCount val="5"/>
                <c:pt idx="0">
                  <c:v>1</c:v>
                </c:pt>
                <c:pt idx="1">
                  <c:v>55</c:v>
                </c:pt>
                <c:pt idx="2">
                  <c:v>49</c:v>
                </c:pt>
                <c:pt idx="3">
                  <c:v>18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F1-40FB-89B4-89D6C1224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1563080"/>
        <c:axId val="481562096"/>
      </c:barChart>
      <c:catAx>
        <c:axId val="48156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2096"/>
        <c:crosses val="autoZero"/>
        <c:auto val="1"/>
        <c:lblAlgn val="ctr"/>
        <c:lblOffset val="100"/>
        <c:noMultiLvlLbl val="0"/>
      </c:catAx>
      <c:valAx>
        <c:axId val="48156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563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CA13C-201E-4E22-8218-3D14446D8187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95926-62F0-4409-9828-80BEDB9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17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9C8B0-6996-45CB-82E8-BCF3F6C136BF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7E09D-6FDC-49BA-AA03-FB35CB6E4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9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spita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hersey\Desktop\Chairs Mtg\Exterior 03.JPG"/>
          <p:cNvPicPr>
            <a:picLocks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3"/>
          <a:stretch/>
        </p:blipFill>
        <p:spPr bwMode="auto">
          <a:xfrm>
            <a:off x="0" y="1031240"/>
            <a:ext cx="1219200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538596"/>
            <a:ext cx="2904468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rgbClr val="F9E0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fld id="{5A538393-4241-4111-B95D-E39065102F4B}" type="datetime1">
              <a:rPr lang="en-US" smtClean="0"/>
              <a:pPr defTabSz="855857"/>
              <a:t>6/6/2019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538596"/>
            <a:ext cx="5791200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rgbClr val="F9E0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933" y="6538596"/>
            <a:ext cx="2802868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9E0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fld id="{E4BE22E9-8450-4028-A8B2-CB890EA6702D}" type="slidenum">
              <a:rPr lang="en-US" smtClean="0"/>
              <a:pPr defTabSz="855857"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454400" y="1"/>
            <a:ext cx="7924800" cy="93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4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34441"/>
            <a:ext cx="11785600" cy="5212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80" b="1">
                <a:solidFill>
                  <a:srgbClr val="0028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28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60">
                <a:solidFill>
                  <a:srgbClr val="0028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920">
                <a:solidFill>
                  <a:srgbClr val="0028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920">
                <a:solidFill>
                  <a:srgbClr val="00285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538596"/>
            <a:ext cx="2904468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fld id="{5A538393-4241-4111-B95D-E39065102F4B}" type="datetime1">
              <a:rPr lang="en-US" smtClean="0"/>
              <a:pPr defTabSz="855857"/>
              <a:t>6/6/2019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538596"/>
            <a:ext cx="5791200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933" y="6538596"/>
            <a:ext cx="2802868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fld id="{E4BE22E9-8450-4028-A8B2-CB890EA6702D}" type="slidenum">
              <a:rPr lang="en-US" smtClean="0"/>
              <a:pPr defTabSz="855857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54400" y="1"/>
            <a:ext cx="7924800" cy="93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538596"/>
            <a:ext cx="2904468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fld id="{5A538393-4241-4111-B95D-E39065102F4B}" type="datetime1">
              <a:rPr lang="en-US" smtClean="0"/>
              <a:pPr defTabSz="855857"/>
              <a:t>6/6/2019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538596"/>
            <a:ext cx="5791200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933" y="6538596"/>
            <a:ext cx="2802868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fld id="{E4BE22E9-8450-4028-A8B2-CB890EA6702D}" type="slidenum">
              <a:rPr lang="en-US" smtClean="0"/>
              <a:pPr defTabSz="855857"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54400" y="1"/>
            <a:ext cx="7924800" cy="93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9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538596"/>
            <a:ext cx="2904468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fld id="{5A538393-4241-4111-B95D-E39065102F4B}" type="datetime1">
              <a:rPr lang="en-US" smtClean="0"/>
              <a:pPr defTabSz="855857"/>
              <a:t>6/6/2019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538596"/>
            <a:ext cx="5791200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933" y="6538596"/>
            <a:ext cx="2802868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fld id="{E4BE22E9-8450-4028-A8B2-CB890EA6702D}" type="slidenum">
              <a:rPr lang="en-US" smtClean="0"/>
              <a:pPr defTabSz="855857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48" y="1193801"/>
            <a:ext cx="7156704" cy="38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0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32688"/>
            <a:ext cx="12192000" cy="27432"/>
          </a:xfrm>
          <a:prstGeom prst="rect">
            <a:avLst/>
          </a:prstGeom>
          <a:solidFill>
            <a:srgbClr val="FFC8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55857"/>
            <a:endParaRPr lang="en-US" sz="216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0" y="1"/>
            <a:ext cx="7924800" cy="93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1" y="6538596"/>
            <a:ext cx="2904468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fld id="{5A538393-4241-4111-B95D-E39065102F4B}" type="datetime1">
              <a:rPr lang="en-US" smtClean="0"/>
              <a:pPr defTabSz="855857"/>
              <a:t>6/6/2019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1200" y="6538596"/>
            <a:ext cx="5791200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933" y="6538596"/>
            <a:ext cx="2802868" cy="319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8F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855857"/>
            <a:fld id="{E4BE22E9-8450-4028-A8B2-CB890EA6702D}" type="slidenum">
              <a:rPr lang="en-US" smtClean="0"/>
              <a:pPr defTabSz="855857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229" y="174243"/>
            <a:ext cx="58420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8968"/>
            <a:ext cx="3080133" cy="77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1097253" rtl="0" eaLnBrk="1" latinLnBrk="0" hangingPunct="1">
        <a:spcBef>
          <a:spcPct val="0"/>
        </a:spcBef>
        <a:buNone/>
        <a:defRPr sz="3733" b="1" kern="1200">
          <a:solidFill>
            <a:srgbClr val="00539D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11470" indent="-411470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91518" indent="-342891" algn="l" defTabSz="10972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71566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920192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468818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017445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071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697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323" indent="-274313" algn="l" defTabSz="10972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0960" y="457200"/>
            <a:ext cx="9803853" cy="546608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Data Manager Survey Results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889" y="4294311"/>
            <a:ext cx="2619375" cy="1752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623" y="333569"/>
            <a:ext cx="2571750" cy="17811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1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What type of facility are you?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46162986"/>
              </p:ext>
            </p:extLst>
          </p:nvPr>
        </p:nvGraphicFramePr>
        <p:xfrm>
          <a:off x="1960605" y="1744191"/>
          <a:ext cx="8081319" cy="407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81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10560" y="1"/>
            <a:ext cx="8422640" cy="932687"/>
          </a:xfrm>
          <a:noFill/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How would you quantify surgeon involvement with data collection at your organization?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06807667"/>
              </p:ext>
            </p:extLst>
          </p:nvPr>
        </p:nvGraphicFramePr>
        <p:xfrm>
          <a:off x="741680" y="1639888"/>
          <a:ext cx="10154920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1023853" y="2248341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856373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854901"/>
              </p:ext>
            </p:extLst>
          </p:nvPr>
        </p:nvGraphicFramePr>
        <p:xfrm>
          <a:off x="842046" y="1235075"/>
          <a:ext cx="11146753" cy="485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What is the usual timing of data abstraction?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603409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951355"/>
              </p:ext>
            </p:extLst>
          </p:nvPr>
        </p:nvGraphicFramePr>
        <p:xfrm>
          <a:off x="914400" y="1235075"/>
          <a:ext cx="11074400" cy="477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TEVAR/Complex EVAR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00008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259107"/>
              </p:ext>
            </p:extLst>
          </p:nvPr>
        </p:nvGraphicFramePr>
        <p:xfrm>
          <a:off x="838200" y="1235076"/>
          <a:ext cx="11150600" cy="5025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and EVAR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7200" y="2215390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83342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327030"/>
              </p:ext>
            </p:extLst>
          </p:nvPr>
        </p:nvGraphicFramePr>
        <p:xfrm>
          <a:off x="842046" y="1235076"/>
          <a:ext cx="11146753" cy="489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a CEA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209457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759379"/>
              </p:ext>
            </p:extLst>
          </p:nvPr>
        </p:nvGraphicFramePr>
        <p:xfrm>
          <a:off x="906162" y="1235076"/>
          <a:ext cx="11082638" cy="461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CAS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683782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778148"/>
              </p:ext>
            </p:extLst>
          </p:nvPr>
        </p:nvGraphicFramePr>
        <p:xfrm>
          <a:off x="842046" y="1235075"/>
          <a:ext cx="11146753" cy="473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Infra-inguinal bypass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997601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84510"/>
              </p:ext>
            </p:extLst>
          </p:nvPr>
        </p:nvGraphicFramePr>
        <p:xfrm>
          <a:off x="1013254" y="1235075"/>
          <a:ext cx="10975546" cy="467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Supra-inguinal bypass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83843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992742"/>
              </p:ext>
            </p:extLst>
          </p:nvPr>
        </p:nvGraphicFramePr>
        <p:xfrm>
          <a:off x="842046" y="1235075"/>
          <a:ext cx="11146753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a PVI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64562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942 Data Manger users were notified via email of the survey</a:t>
            </a:r>
          </a:p>
          <a:p>
            <a:r>
              <a:rPr lang="en-US" dirty="0"/>
              <a:t>130 Data Managers responded</a:t>
            </a:r>
          </a:p>
          <a:p>
            <a:r>
              <a:rPr lang="en-US" dirty="0"/>
              <a:t>14% response rate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318028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875468"/>
              </p:ext>
            </p:extLst>
          </p:nvPr>
        </p:nvGraphicFramePr>
        <p:xfrm>
          <a:off x="963826" y="1235076"/>
          <a:ext cx="11024973" cy="481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Varicose Vein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210999"/>
            <a:ext cx="3089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2077132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601242"/>
              </p:ext>
            </p:extLst>
          </p:nvPr>
        </p:nvGraphicFramePr>
        <p:xfrm>
          <a:off x="906162" y="1235076"/>
          <a:ext cx="11082638" cy="4926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HD access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64082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597530"/>
              </p:ext>
            </p:extLst>
          </p:nvPr>
        </p:nvGraphicFramePr>
        <p:xfrm>
          <a:off x="1021492" y="1235075"/>
          <a:ext cx="10967308" cy="477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Open AAA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773977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127230"/>
              </p:ext>
            </p:extLst>
          </p:nvPr>
        </p:nvGraphicFramePr>
        <p:xfrm>
          <a:off x="842046" y="1235076"/>
          <a:ext cx="11146753" cy="472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IVC filter access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053443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18860"/>
              </p:ext>
            </p:extLst>
          </p:nvPr>
        </p:nvGraphicFramePr>
        <p:xfrm>
          <a:off x="955588" y="1235076"/>
          <a:ext cx="11033211" cy="462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Time to abstract a LE amputation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207152"/>
            <a:ext cx="30891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7928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448903"/>
              </p:ext>
            </p:extLst>
          </p:nvPr>
        </p:nvGraphicFramePr>
        <p:xfrm>
          <a:off x="203200" y="1235075"/>
          <a:ext cx="117856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Do you attend Regional Data Manager meetings?</a:t>
            </a:r>
          </a:p>
        </p:txBody>
      </p:sp>
    </p:spTree>
    <p:extLst>
      <p:ext uri="{BB962C8B-B14F-4D97-AF65-F5344CB8AC3E}">
        <p14:creationId xmlns:p14="http://schemas.microsoft.com/office/powerpoint/2010/main" val="259130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144577"/>
              </p:ext>
            </p:extLst>
          </p:nvPr>
        </p:nvGraphicFramePr>
        <p:xfrm>
          <a:off x="203200" y="1235075"/>
          <a:ext cx="117856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Do you attend the VQI annual meeting at VAM</a:t>
            </a:r>
          </a:p>
        </p:txBody>
      </p:sp>
    </p:spTree>
    <p:extLst>
      <p:ext uri="{BB962C8B-B14F-4D97-AF65-F5344CB8AC3E}">
        <p14:creationId xmlns:p14="http://schemas.microsoft.com/office/powerpoint/2010/main" val="1454379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23728"/>
              </p:ext>
            </p:extLst>
          </p:nvPr>
        </p:nvGraphicFramePr>
        <p:xfrm>
          <a:off x="203200" y="1235075"/>
          <a:ext cx="117856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3166" y="0"/>
            <a:ext cx="8276281" cy="932687"/>
          </a:xfrm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Are you a Regional DM Lead/Coordinator</a:t>
            </a:r>
          </a:p>
        </p:txBody>
      </p:sp>
    </p:spTree>
    <p:extLst>
      <p:ext uri="{BB962C8B-B14F-4D97-AF65-F5344CB8AC3E}">
        <p14:creationId xmlns:p14="http://schemas.microsoft.com/office/powerpoint/2010/main" val="66316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280721"/>
              </p:ext>
            </p:extLst>
          </p:nvPr>
        </p:nvGraphicFramePr>
        <p:xfrm>
          <a:off x="203200" y="1235075"/>
          <a:ext cx="117856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Do you abstract for another registry besides VQI?</a:t>
            </a:r>
          </a:p>
        </p:txBody>
      </p:sp>
    </p:spTree>
    <p:extLst>
      <p:ext uri="{BB962C8B-B14F-4D97-AF65-F5344CB8AC3E}">
        <p14:creationId xmlns:p14="http://schemas.microsoft.com/office/powerpoint/2010/main" val="278556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115908"/>
              </p:ext>
            </p:extLst>
          </p:nvPr>
        </p:nvGraphicFramePr>
        <p:xfrm>
          <a:off x="203200" y="1235075"/>
          <a:ext cx="117856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Do you have other responsibilities within your organization?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3220" y="6173400"/>
            <a:ext cx="30891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94999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260082"/>
              </p:ext>
            </p:extLst>
          </p:nvPr>
        </p:nvGraphicFramePr>
        <p:xfrm>
          <a:off x="203200" y="1235075"/>
          <a:ext cx="11785600" cy="521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How long have you been abstracting VQI data?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41685" y="3460935"/>
            <a:ext cx="939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6413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What is your background?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597418"/>
              </p:ext>
            </p:extLst>
          </p:nvPr>
        </p:nvGraphicFramePr>
        <p:xfrm>
          <a:off x="1616161" y="1485901"/>
          <a:ext cx="8267700" cy="537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07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616046"/>
              </p:ext>
            </p:extLst>
          </p:nvPr>
        </p:nvGraphicFramePr>
        <p:xfrm>
          <a:off x="865131" y="1265555"/>
          <a:ext cx="10617200" cy="498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On average how many cases per month do you abstract?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33353" y="2184069"/>
            <a:ext cx="308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5788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4400" y="1"/>
            <a:ext cx="8382000" cy="932687"/>
          </a:xfrm>
          <a:noFill/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How many individuals assist you with abstracting VQI data within your organization?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91418989"/>
              </p:ext>
            </p:extLst>
          </p:nvPr>
        </p:nvGraphicFramePr>
        <p:xfrm>
          <a:off x="980302" y="1847850"/>
          <a:ext cx="9179697" cy="3712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833353" y="2184069"/>
            <a:ext cx="308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54465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Number of facilities you are responsible for VQI abstraction?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8624415"/>
              </p:ext>
            </p:extLst>
          </p:nvPr>
        </p:nvGraphicFramePr>
        <p:xfrm>
          <a:off x="865131" y="1924564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833353" y="2184069"/>
            <a:ext cx="3089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People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50241267"/>
      </p:ext>
    </p:extLst>
  </p:cSld>
  <p:clrMapOvr>
    <a:masterClrMapping/>
  </p:clrMapOvr>
</p:sld>
</file>

<file path=ppt/theme/theme1.xml><?xml version="1.0" encoding="utf-8"?>
<a:theme xmlns:a="http://schemas.openxmlformats.org/drawingml/2006/main" name="BSWH THH 2018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H THH 2018 PowerPoint Template v3 [Read-Only]" id="{F8EA199F-C8AF-4953-AA65-2B2857885C0C}" vid="{4670A3DA-84D6-45AF-9702-9919D63499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226</Words>
  <Application>Microsoft Office PowerPoint</Application>
  <PresentationFormat>Widescreen</PresentationFormat>
  <Paragraphs>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BSWH THH 2018 </vt:lpstr>
      <vt:lpstr>PowerPoint Presentation</vt:lpstr>
      <vt:lpstr>Results</vt:lpstr>
      <vt:lpstr>Do you abstract for another registry besides VQI?</vt:lpstr>
      <vt:lpstr>Do you have other responsibilities within your organization?</vt:lpstr>
      <vt:lpstr>How long have you been abstracting VQI data?</vt:lpstr>
      <vt:lpstr>What is your background?</vt:lpstr>
      <vt:lpstr>On average how many cases per month do you abstract?</vt:lpstr>
      <vt:lpstr>How many individuals assist you with abstracting VQI data within your organization?</vt:lpstr>
      <vt:lpstr>Number of facilities you are responsible for VQI abstraction?</vt:lpstr>
      <vt:lpstr>What type of facility are you?</vt:lpstr>
      <vt:lpstr>How would you quantify surgeon involvement with data collection at your organization?</vt:lpstr>
      <vt:lpstr>What is the usual timing of data abstraction?</vt:lpstr>
      <vt:lpstr>Time to abstract TEVAR/Complex EVAR</vt:lpstr>
      <vt:lpstr>Time to abstract and EVAR</vt:lpstr>
      <vt:lpstr>Time to abstract a CEA</vt:lpstr>
      <vt:lpstr>Time to abstract CAS</vt:lpstr>
      <vt:lpstr>Time to abstract Infra-inguinal bypass</vt:lpstr>
      <vt:lpstr>Time to abstract Supra-inguinal bypass</vt:lpstr>
      <vt:lpstr>Time to abstract a PVI</vt:lpstr>
      <vt:lpstr>Time to abstract Varicose Vein</vt:lpstr>
      <vt:lpstr>Time to abstract HD access</vt:lpstr>
      <vt:lpstr>Time to abstract Open AAA</vt:lpstr>
      <vt:lpstr>Time to abstract IVC filter access</vt:lpstr>
      <vt:lpstr>Time to abstract a LE amputation</vt:lpstr>
      <vt:lpstr>Do you attend Regional Data Manager meetings?</vt:lpstr>
      <vt:lpstr>Do you attend the VQI annual meeting at VAM</vt:lpstr>
      <vt:lpstr>Are you a Regional DM Lead/Coordinator</vt:lpstr>
    </vt:vector>
  </TitlesOfParts>
  <Company>Baylor Scott and White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VQI Regional Lead Data Manager Time Study</dc:title>
  <dc:creator>Nodine, Rosha</dc:creator>
  <cp:lastModifiedBy>Nancy Heatley</cp:lastModifiedBy>
  <cp:revision>68</cp:revision>
  <dcterms:created xsi:type="dcterms:W3CDTF">2018-10-28T15:21:50Z</dcterms:created>
  <dcterms:modified xsi:type="dcterms:W3CDTF">2019-06-06T18:28:41Z</dcterms:modified>
</cp:coreProperties>
</file>