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7" r:id="rId2"/>
    <p:sldMasterId id="2147483684" r:id="rId3"/>
    <p:sldMasterId id="2147483672" r:id="rId4"/>
    <p:sldMasterId id="2147483660" r:id="rId5"/>
  </p:sldMasterIdLst>
  <p:sldIdLst>
    <p:sldId id="256" r:id="rId6"/>
    <p:sldId id="280" r:id="rId7"/>
    <p:sldId id="313" r:id="rId8"/>
    <p:sldId id="281" r:id="rId9"/>
    <p:sldId id="282" r:id="rId10"/>
    <p:sldId id="314" r:id="rId11"/>
    <p:sldId id="284" r:id="rId12"/>
    <p:sldId id="285" r:id="rId13"/>
    <p:sldId id="315" r:id="rId14"/>
    <p:sldId id="308" r:id="rId15"/>
    <p:sldId id="316" r:id="rId16"/>
    <p:sldId id="309" r:id="rId17"/>
    <p:sldId id="319" r:id="rId18"/>
    <p:sldId id="320" r:id="rId19"/>
    <p:sldId id="321" r:id="rId20"/>
    <p:sldId id="287" r:id="rId21"/>
    <p:sldId id="288" r:id="rId22"/>
    <p:sldId id="317" r:id="rId23"/>
    <p:sldId id="290" r:id="rId24"/>
    <p:sldId id="291" r:id="rId25"/>
    <p:sldId id="318" r:id="rId26"/>
    <p:sldId id="293" r:id="rId27"/>
    <p:sldId id="294" r:id="rId28"/>
    <p:sldId id="322" r:id="rId29"/>
    <p:sldId id="311" r:id="rId30"/>
    <p:sldId id="323" r:id="rId31"/>
    <p:sldId id="324" r:id="rId32"/>
    <p:sldId id="312" r:id="rId33"/>
  </p:sldIdLst>
  <p:sldSz cx="91805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72"/>
      </p:cViewPr>
      <p:guideLst>
        <p:guide orient="horz" pos="216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9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274649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6/13/2018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9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7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2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0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9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0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6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6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6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7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274647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6/13/2018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11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6/13/2018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8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3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8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3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42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3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1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606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55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8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735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7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910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12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474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783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26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8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96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513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47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1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61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1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7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7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7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6/13/2018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3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3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5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3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9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3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30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2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2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3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2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8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2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0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1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6FBB-9603-4E59-A064-4AB742E74C1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DC49-C9FA-4DC5-B15D-F88409FE15BA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aprendeencasa.blogspot.com/2012_02_01_archiv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4CB09E-7C04-4012-886C-DFFD855775E8}"/>
              </a:ext>
            </a:extLst>
          </p:cNvPr>
          <p:cNvSpPr txBox="1"/>
          <p:nvPr/>
        </p:nvSpPr>
        <p:spPr>
          <a:xfrm>
            <a:off x="1166191" y="1815547"/>
            <a:ext cx="705015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Carotid Endarterectomy</a:t>
            </a:r>
          </a:p>
          <a:p>
            <a:pPr algn="ctr"/>
            <a:endParaRPr lang="en-US" sz="3600" b="1" dirty="0"/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Benjamin S. Brooke, MD, PhD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Division of Vascular Surgery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University of Utah School of Medicine </a:t>
            </a:r>
          </a:p>
        </p:txBody>
      </p:sp>
    </p:spTree>
    <p:extLst>
      <p:ext uri="{BB962C8B-B14F-4D97-AF65-F5344CB8AC3E}">
        <p14:creationId xmlns:p14="http://schemas.microsoft.com/office/powerpoint/2010/main" val="7743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9FF01B-282D-4D1C-863A-E5E8D2E3B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89" y="1439334"/>
            <a:ext cx="5301678" cy="4089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TIA: symptoms last &lt; 24 hours. </a:t>
            </a:r>
          </a:p>
          <a:p>
            <a:r>
              <a:rPr lang="en-US" dirty="0"/>
              <a:t>Stroke: symptoms last 24 hours or longer. Symptoms= right motor/sensory loss, speech abnormality or other new neurologic symptoms documented in medical record as being related to the left hemisphere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DAD767-9BFA-4AB4-87D4-F99D144E0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Prior Left Cortical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045" y="1845635"/>
            <a:ext cx="3368406" cy="251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1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181AE-632A-49BA-9CD6-059EA529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No</a:t>
            </a:r>
          </a:p>
          <a:p>
            <a:pPr marL="514350" indent="-514350">
              <a:buAutoNum type="alphaLcPeriod"/>
            </a:pPr>
            <a:r>
              <a:rPr lang="en-US" dirty="0"/>
              <a:t>TIA</a:t>
            </a:r>
          </a:p>
          <a:p>
            <a:pPr marL="514350" indent="-514350">
              <a:buAutoNum type="alphaLcPeriod"/>
            </a:pPr>
            <a:r>
              <a:rPr lang="en-US" dirty="0"/>
              <a:t>Stroke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7C08F-4CDF-4CEA-9008-938A178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A3: Prior Left Cortical Event</a:t>
            </a:r>
          </a:p>
        </p:txBody>
      </p:sp>
    </p:spTree>
    <p:extLst>
      <p:ext uri="{BB962C8B-B14F-4D97-AF65-F5344CB8AC3E}">
        <p14:creationId xmlns:p14="http://schemas.microsoft.com/office/powerpoint/2010/main" val="340093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181AE-632A-49BA-9CD6-059EA529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No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TIA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Stroke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7C08F-4CDF-4CEA-9008-938A178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A3: Prior Left Cortical Event</a:t>
            </a:r>
          </a:p>
        </p:txBody>
      </p:sp>
    </p:spTree>
    <p:extLst>
      <p:ext uri="{BB962C8B-B14F-4D97-AF65-F5344CB8AC3E}">
        <p14:creationId xmlns:p14="http://schemas.microsoft.com/office/powerpoint/2010/main" val="283473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5D1727-26A3-47F1-BF09-D4BD1CFD4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TIA:  symptoms last &lt; 24 hours. </a:t>
            </a:r>
          </a:p>
          <a:p>
            <a:r>
              <a:rPr lang="en-US" dirty="0"/>
              <a:t>Stroke:  symptoms lasts 24 hours or longer. </a:t>
            </a:r>
          </a:p>
          <a:p>
            <a:r>
              <a:rPr lang="en-US" dirty="0"/>
              <a:t>Symptoms include bilateral motor, sensory, or visual loss, diplopia, ataxia, or other symptoms judged to be vertebrobasilar.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DFC0F5-55BB-4560-800D-ACB7186D1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Q4:  Prior Vertebrobasilar Event</a:t>
            </a:r>
          </a:p>
        </p:txBody>
      </p:sp>
    </p:spTree>
    <p:extLst>
      <p:ext uri="{BB962C8B-B14F-4D97-AF65-F5344CB8AC3E}">
        <p14:creationId xmlns:p14="http://schemas.microsoft.com/office/powerpoint/2010/main" val="1757850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181AE-632A-49BA-9CD6-059EA529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No</a:t>
            </a:r>
          </a:p>
          <a:p>
            <a:pPr marL="514350" indent="-514350">
              <a:buAutoNum type="alphaLcPeriod"/>
            </a:pPr>
            <a:r>
              <a:rPr lang="en-US" dirty="0"/>
              <a:t>TIA</a:t>
            </a:r>
          </a:p>
          <a:p>
            <a:pPr marL="514350" indent="-514350">
              <a:buAutoNum type="alphaLcPeriod"/>
            </a:pPr>
            <a:r>
              <a:rPr lang="en-US" dirty="0"/>
              <a:t>Stroke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7C08F-4CDF-4CEA-9008-938A178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A4: Prior Vertebrobasilar Event</a:t>
            </a:r>
          </a:p>
        </p:txBody>
      </p:sp>
    </p:spTree>
    <p:extLst>
      <p:ext uri="{BB962C8B-B14F-4D97-AF65-F5344CB8AC3E}">
        <p14:creationId xmlns:p14="http://schemas.microsoft.com/office/powerpoint/2010/main" val="80424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181AE-632A-49BA-9CD6-059EA529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No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TIA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Stroke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7C08F-4CDF-4CEA-9008-938A178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A4: Prior Vertebrobasilar Event</a:t>
            </a:r>
          </a:p>
        </p:txBody>
      </p:sp>
    </p:spTree>
    <p:extLst>
      <p:ext uri="{BB962C8B-B14F-4D97-AF65-F5344CB8AC3E}">
        <p14:creationId xmlns:p14="http://schemas.microsoft.com/office/powerpoint/2010/main" val="167771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DCE39-48F6-4917-BEE7-CE88B3261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rhythm disturbance requiring treatment with medications or cardioversion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D99101-E174-4B8C-858F-7F11C3D3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Q5: New Dysrhythmia </a:t>
            </a:r>
          </a:p>
        </p:txBody>
      </p:sp>
    </p:spTree>
    <p:extLst>
      <p:ext uri="{BB962C8B-B14F-4D97-AF65-F5344CB8AC3E}">
        <p14:creationId xmlns:p14="http://schemas.microsoft.com/office/powerpoint/2010/main" val="657400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E89C2-3D44-4C68-895C-C9E3DC62C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t-IT" dirty="0"/>
              <a:t>No</a:t>
            </a:r>
          </a:p>
          <a:p>
            <a:pPr marL="514350" indent="-514350">
              <a:buAutoNum type="alphaLcPeriod"/>
            </a:pPr>
            <a:r>
              <a:rPr lang="it-IT" dirty="0"/>
              <a:t>Yes 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  <a:endParaRPr lang="it-IT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8D9E06-C585-4E63-9B40-FDF4C9A8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A5: New Dysrhythmia </a:t>
            </a:r>
          </a:p>
        </p:txBody>
      </p:sp>
    </p:spTree>
    <p:extLst>
      <p:ext uri="{BB962C8B-B14F-4D97-AF65-F5344CB8AC3E}">
        <p14:creationId xmlns:p14="http://schemas.microsoft.com/office/powerpoint/2010/main" val="384243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E89C2-3D44-4C68-895C-C9E3DC62C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t-IT" dirty="0">
                <a:solidFill>
                  <a:srgbClr val="00B050"/>
                </a:solidFill>
              </a:rPr>
              <a:t>No</a:t>
            </a:r>
          </a:p>
          <a:p>
            <a:pPr marL="514350" indent="-514350">
              <a:buAutoNum type="alphaLcPeriod"/>
            </a:pPr>
            <a:r>
              <a:rPr lang="it-IT" dirty="0">
                <a:solidFill>
                  <a:srgbClr val="C00000"/>
                </a:solidFill>
              </a:rPr>
              <a:t>Yes 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Unknown (leave blank)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8D9E06-C585-4E63-9B40-FDF4C9A8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A5: New Dysrhythmia </a:t>
            </a:r>
          </a:p>
        </p:txBody>
      </p:sp>
    </p:spTree>
    <p:extLst>
      <p:ext uri="{BB962C8B-B14F-4D97-AF65-F5344CB8AC3E}">
        <p14:creationId xmlns:p14="http://schemas.microsoft.com/office/powerpoint/2010/main" val="1407948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543E0F-2FF2-4A02-8A09-573BF87DC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Yes, if at least one of the listed complications was documented to occur: Myocardial Infarction, New Dysrhythmia, Congestive Heart Failure, Wound Infection, Reperfusion symptoms and/or any Return to OR.</a:t>
            </a:r>
          </a:p>
          <a:p>
            <a:r>
              <a:rPr lang="en-US" dirty="0"/>
              <a:t>If No is selected, all listed complications will be recorded as no.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C22289-8137-48CC-AA3B-F56DA62D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 Post Op Complication</a:t>
            </a:r>
          </a:p>
        </p:txBody>
      </p:sp>
    </p:spTree>
    <p:extLst>
      <p:ext uri="{BB962C8B-B14F-4D97-AF65-F5344CB8AC3E}">
        <p14:creationId xmlns:p14="http://schemas.microsoft.com/office/powerpoint/2010/main" val="96509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A9F3A6-B21F-4F1D-8F1E-C9200B989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66" y="1371601"/>
            <a:ext cx="6223167" cy="4089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De-identified CEA case review</a:t>
            </a:r>
          </a:p>
          <a:p>
            <a:pPr>
              <a:lnSpc>
                <a:spcPct val="150000"/>
              </a:lnSpc>
            </a:pPr>
            <a:r>
              <a:rPr lang="en-US" dirty="0"/>
              <a:t>IRR variable variation discussion </a:t>
            </a:r>
          </a:p>
          <a:p>
            <a:r>
              <a:rPr lang="en-US" dirty="0"/>
              <a:t>General Q &amp; A for CEA VQI abstraction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7C59E9-9393-457C-9062-0F551826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868333" y="3766343"/>
            <a:ext cx="4022655" cy="293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0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C4FA50-0AD5-40C0-B5A2-116A42D99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84" y="1763645"/>
            <a:ext cx="8262462" cy="40894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No</a:t>
            </a:r>
          </a:p>
          <a:p>
            <a:pPr marL="514350" indent="-514350">
              <a:buAutoNum type="alphaLcPeriod"/>
            </a:pPr>
            <a:r>
              <a:rPr lang="en-US" dirty="0"/>
              <a:t>Yes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C399AA-3E46-4027-9F99-2876E28F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A6:  Post Op Complication</a:t>
            </a:r>
          </a:p>
        </p:txBody>
      </p:sp>
    </p:spTree>
    <p:extLst>
      <p:ext uri="{BB962C8B-B14F-4D97-AF65-F5344CB8AC3E}">
        <p14:creationId xmlns:p14="http://schemas.microsoft.com/office/powerpoint/2010/main" val="445908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C4FA50-0AD5-40C0-B5A2-116A42D99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84" y="1763645"/>
            <a:ext cx="8262462" cy="40894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No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Yes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Unknown (leave blank)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C399AA-3E46-4027-9F99-2876E28F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A6:  Post Op Complication</a:t>
            </a:r>
          </a:p>
        </p:txBody>
      </p:sp>
    </p:spTree>
    <p:extLst>
      <p:ext uri="{BB962C8B-B14F-4D97-AF65-F5344CB8AC3E}">
        <p14:creationId xmlns:p14="http://schemas.microsoft.com/office/powerpoint/2010/main" val="1102701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B4D124-CA70-4AF4-ADAC-8B4E76BB6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772" y="1935923"/>
            <a:ext cx="8262462" cy="4089400"/>
          </a:xfrm>
        </p:spPr>
        <p:txBody>
          <a:bodyPr/>
          <a:lstStyle/>
          <a:p>
            <a:r>
              <a:rPr lang="en-US" dirty="0"/>
              <a:t>IV meds required: Indicates continuous infusion (&gt;=15 minutes) of anti-HTN IV medication, or more than one dose required greater than one hour after surgery.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1B0EF0-247B-46BB-9F07-E430782AE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Q7:  Post Op Hypertension</a:t>
            </a:r>
          </a:p>
        </p:txBody>
      </p:sp>
    </p:spTree>
    <p:extLst>
      <p:ext uri="{BB962C8B-B14F-4D97-AF65-F5344CB8AC3E}">
        <p14:creationId xmlns:p14="http://schemas.microsoft.com/office/powerpoint/2010/main" val="1355646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C9723-6339-4A0A-9D45-EBD6EABE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No</a:t>
            </a:r>
          </a:p>
          <a:p>
            <a:pPr marL="514350" indent="-514350">
              <a:buAutoNum type="alphaLcPeriod"/>
            </a:pPr>
            <a:r>
              <a:rPr lang="en-US" dirty="0"/>
              <a:t>Yes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DE646B-EE80-4B87-8DB8-9EA590D5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A7:  Post Op Hypertension</a:t>
            </a:r>
          </a:p>
        </p:txBody>
      </p:sp>
    </p:spTree>
    <p:extLst>
      <p:ext uri="{BB962C8B-B14F-4D97-AF65-F5344CB8AC3E}">
        <p14:creationId xmlns:p14="http://schemas.microsoft.com/office/powerpoint/2010/main" val="2621250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C9723-6339-4A0A-9D45-EBD6EABE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No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Yes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DE646B-EE80-4B87-8DB8-9EA590D5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A7:  Post Op Hypertension</a:t>
            </a:r>
          </a:p>
        </p:txBody>
      </p:sp>
    </p:spTree>
    <p:extLst>
      <p:ext uri="{BB962C8B-B14F-4D97-AF65-F5344CB8AC3E}">
        <p14:creationId xmlns:p14="http://schemas.microsoft.com/office/powerpoint/2010/main" val="3306702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D43D66-08FD-43F2-A13B-E62789085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19" y="1260061"/>
            <a:ext cx="8593480" cy="5153991"/>
          </a:xfrm>
        </p:spPr>
        <p:txBody>
          <a:bodyPr>
            <a:normAutofit/>
          </a:bodyPr>
          <a:lstStyle/>
          <a:p>
            <a:r>
              <a:rPr lang="en-US" dirty="0"/>
              <a:t>No help text!!!</a:t>
            </a:r>
          </a:p>
          <a:p>
            <a:endParaRPr lang="en-US" dirty="0"/>
          </a:p>
          <a:p>
            <a:r>
              <a:rPr lang="en-US" dirty="0"/>
              <a:t>Indicate whether protamine sulfate was used to reverse effect of heparin anticoagulation at the conclusion of the procedure.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CE27A9-0E89-4727-BA7D-3565AA33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Q8:  Protamine </a:t>
            </a:r>
          </a:p>
        </p:txBody>
      </p:sp>
    </p:spTree>
    <p:extLst>
      <p:ext uri="{BB962C8B-B14F-4D97-AF65-F5344CB8AC3E}">
        <p14:creationId xmlns:p14="http://schemas.microsoft.com/office/powerpoint/2010/main" val="2791264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C9723-6339-4A0A-9D45-EBD6EABE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No</a:t>
            </a:r>
          </a:p>
          <a:p>
            <a:pPr marL="514350" indent="-514350">
              <a:buAutoNum type="alphaLcPeriod"/>
            </a:pPr>
            <a:r>
              <a:rPr lang="en-US" dirty="0"/>
              <a:t>Yes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DE646B-EE80-4B87-8DB8-9EA590D5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A8:  Protamine</a:t>
            </a:r>
          </a:p>
        </p:txBody>
      </p:sp>
    </p:spTree>
    <p:extLst>
      <p:ext uri="{BB962C8B-B14F-4D97-AF65-F5344CB8AC3E}">
        <p14:creationId xmlns:p14="http://schemas.microsoft.com/office/powerpoint/2010/main" val="1063303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C9723-6339-4A0A-9D45-EBD6EABE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No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Yes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DE646B-EE80-4B87-8DB8-9EA590D5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A8:  Protamine</a:t>
            </a:r>
          </a:p>
        </p:txBody>
      </p:sp>
    </p:spTree>
    <p:extLst>
      <p:ext uri="{BB962C8B-B14F-4D97-AF65-F5344CB8AC3E}">
        <p14:creationId xmlns:p14="http://schemas.microsoft.com/office/powerpoint/2010/main" val="578109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9B13AD-344A-4B95-A6DC-644D01311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65516" y="1498600"/>
            <a:ext cx="4082867" cy="40894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7F47267-DDF5-4EC7-9BDA-16662768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182690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6FE5E9-8866-4506-9D0B-CD5B291E8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audit:  Please do not ask for any help from anyone (i.e. other data abstractors/physicians/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r>
              <a:rPr lang="en-US" dirty="0"/>
              <a:t>No dates included</a:t>
            </a:r>
          </a:p>
          <a:p>
            <a:r>
              <a:rPr lang="en-US" dirty="0"/>
              <a:t>Instructed if they could not find a data element, it was ok to leave it blank and submit without validation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10D8C4-C0DB-4870-BD1B-98FDCB74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of the IRR project:</a:t>
            </a:r>
          </a:p>
        </p:txBody>
      </p:sp>
    </p:spTree>
    <p:extLst>
      <p:ext uri="{BB962C8B-B14F-4D97-AF65-F5344CB8AC3E}">
        <p14:creationId xmlns:p14="http://schemas.microsoft.com/office/powerpoint/2010/main" val="167785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52BDD5-4A8B-473E-A07C-96509A121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24" y="1375508"/>
            <a:ext cx="8516220" cy="50780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Score</a:t>
            </a:r>
            <a:r>
              <a:rPr lang="en-US" dirty="0"/>
              <a:t>	</a:t>
            </a:r>
            <a:r>
              <a:rPr lang="en-US" u="sng" dirty="0"/>
              <a:t>Definitions</a:t>
            </a:r>
          </a:p>
          <a:p>
            <a:pPr marL="0" indent="0">
              <a:buNone/>
            </a:pPr>
            <a:r>
              <a:rPr lang="en-US" dirty="0"/>
              <a:t>0	No symptoms</a:t>
            </a:r>
            <a:br>
              <a:rPr lang="en-US" dirty="0"/>
            </a:br>
            <a:r>
              <a:rPr lang="en-US" dirty="0"/>
              <a:t>1	No significant disability (Able to carry out all usual 	activities, despite some symptoms)</a:t>
            </a:r>
            <a:br>
              <a:rPr lang="en-US" dirty="0"/>
            </a:br>
            <a:r>
              <a:rPr lang="en-US" dirty="0"/>
              <a:t>2	Slight disability (Able to look after own affairs 	without assistance, but unable to carry out all 	previous activities )</a:t>
            </a:r>
            <a:br>
              <a:rPr lang="en-US" dirty="0"/>
            </a:br>
            <a:r>
              <a:rPr lang="en-US" dirty="0"/>
              <a:t>3	Moderate disability (Requires some help, but able to 	walk unassisted)</a:t>
            </a:r>
            <a:br>
              <a:rPr lang="en-US" dirty="0"/>
            </a:br>
            <a:r>
              <a:rPr lang="en-US" dirty="0"/>
              <a:t>4	Moderately severe disability (Unable to attend to 	own bodily needs without assistance, and unable to 	walk unassisted) </a:t>
            </a:r>
            <a:br>
              <a:rPr lang="en-US" dirty="0"/>
            </a:br>
            <a:r>
              <a:rPr lang="en-US" dirty="0"/>
              <a:t>5	Severe disability (Requires constant nursing care and 	attention, bedridden, incontinent)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C80E53-0351-4EB9-90F8-F209620B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Q1: Modified Rankin Scale</a:t>
            </a:r>
          </a:p>
        </p:txBody>
      </p:sp>
    </p:spTree>
    <p:extLst>
      <p:ext uri="{BB962C8B-B14F-4D97-AF65-F5344CB8AC3E}">
        <p14:creationId xmlns:p14="http://schemas.microsoft.com/office/powerpoint/2010/main" val="30607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0B6B42-6D9B-4327-9C45-C516008C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35886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/>
              <a:t>No symptoms</a:t>
            </a:r>
          </a:p>
          <a:p>
            <a:pPr marL="514350" indent="-514350">
              <a:buAutoNum type="alphaLcPeriod"/>
            </a:pPr>
            <a:r>
              <a:rPr lang="en-US" dirty="0"/>
              <a:t>No significant disability </a:t>
            </a:r>
          </a:p>
          <a:p>
            <a:pPr marL="514350" indent="-514350">
              <a:buAutoNum type="alphaLcPeriod"/>
            </a:pPr>
            <a:r>
              <a:rPr lang="en-US" dirty="0"/>
              <a:t>Moderate disability </a:t>
            </a:r>
          </a:p>
          <a:p>
            <a:pPr marL="514350" indent="-514350">
              <a:buAutoNum type="alphaLcPeriod"/>
            </a:pPr>
            <a:r>
              <a:rPr lang="en-US" dirty="0"/>
              <a:t>Moderately severe disability </a:t>
            </a:r>
          </a:p>
          <a:p>
            <a:pPr marL="514350" indent="-514350">
              <a:buAutoNum type="alphaLcPeriod"/>
            </a:pPr>
            <a:r>
              <a:rPr lang="en-US" dirty="0"/>
              <a:t>Severe disability 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EA22DD-53AF-47E0-8421-C4DB1AB8A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A1:  Modified Rankin </a:t>
            </a:r>
          </a:p>
        </p:txBody>
      </p:sp>
    </p:spTree>
    <p:extLst>
      <p:ext uri="{BB962C8B-B14F-4D97-AF65-F5344CB8AC3E}">
        <p14:creationId xmlns:p14="http://schemas.microsoft.com/office/powerpoint/2010/main" val="294770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0B6B42-6D9B-4327-9C45-C516008C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35886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No symptoms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No significant disability 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Moderate disability 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Moderately severe disability 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Severe disability 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Unknown (leave blank)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EA22DD-53AF-47E0-8421-C4DB1AB8A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A1:  Modified Rankin</a:t>
            </a:r>
          </a:p>
        </p:txBody>
      </p:sp>
    </p:spTree>
    <p:extLst>
      <p:ext uri="{BB962C8B-B14F-4D97-AF65-F5344CB8AC3E}">
        <p14:creationId xmlns:p14="http://schemas.microsoft.com/office/powerpoint/2010/main" val="40428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8E0EC-4666-4DC6-883B-BD1C181D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Elective = planned/scheduled procedure;</a:t>
            </a:r>
          </a:p>
          <a:p>
            <a:r>
              <a:rPr lang="en-US" dirty="0"/>
              <a:t>Urgent = surgery within 24 hours of admit or patient can't be discharged; </a:t>
            </a:r>
          </a:p>
          <a:p>
            <a:r>
              <a:rPr lang="en-US" dirty="0"/>
              <a:t>Emergent = surgery within 6 hours of admission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671FE3-D705-4D36-B664-5FBFCCB7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Q2:  Urgency</a:t>
            </a:r>
          </a:p>
        </p:txBody>
      </p:sp>
    </p:spTree>
    <p:extLst>
      <p:ext uri="{BB962C8B-B14F-4D97-AF65-F5344CB8AC3E}">
        <p14:creationId xmlns:p14="http://schemas.microsoft.com/office/powerpoint/2010/main" val="384443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8E0EC-4666-4DC6-883B-BD1C181D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/>
              <a:t>Elective</a:t>
            </a:r>
          </a:p>
          <a:p>
            <a:pPr marL="514350" indent="-514350">
              <a:buAutoNum type="alphaLcPeriod"/>
            </a:pPr>
            <a:r>
              <a:rPr lang="en-US" dirty="0"/>
              <a:t>Urgent</a:t>
            </a:r>
          </a:p>
          <a:p>
            <a:pPr marL="514350" indent="-514350">
              <a:buAutoNum type="alphaLcPeriod"/>
            </a:pPr>
            <a:r>
              <a:rPr lang="en-US" dirty="0"/>
              <a:t>Emergent</a:t>
            </a:r>
          </a:p>
          <a:p>
            <a:pPr marL="514350" indent="-514350">
              <a:buAutoNum type="alphaLcPeriod"/>
            </a:pPr>
            <a:r>
              <a:rPr lang="en-US" dirty="0"/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671FE3-D705-4D36-B664-5FBFCCB7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A2:  Urgency</a:t>
            </a:r>
          </a:p>
        </p:txBody>
      </p:sp>
    </p:spTree>
    <p:extLst>
      <p:ext uri="{BB962C8B-B14F-4D97-AF65-F5344CB8AC3E}">
        <p14:creationId xmlns:p14="http://schemas.microsoft.com/office/powerpoint/2010/main" val="127041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48E0EC-4666-4DC6-883B-BD1C181D7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Elective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00B050"/>
                </a:solidFill>
              </a:rPr>
              <a:t>Urgent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Emergent</a:t>
            </a:r>
          </a:p>
          <a:p>
            <a:pPr marL="514350" indent="-514350">
              <a:buAutoNum type="alphaLcPeriod"/>
            </a:pPr>
            <a:r>
              <a:rPr lang="en-US" dirty="0">
                <a:solidFill>
                  <a:srgbClr val="C00000"/>
                </a:solidFill>
              </a:rPr>
              <a:t>Unknown (leave blank)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671FE3-D705-4D36-B664-5FBFCCB7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A2:  Urgency</a:t>
            </a:r>
          </a:p>
        </p:txBody>
      </p:sp>
    </p:spTree>
    <p:extLst>
      <p:ext uri="{BB962C8B-B14F-4D97-AF65-F5344CB8AC3E}">
        <p14:creationId xmlns:p14="http://schemas.microsoft.com/office/powerpoint/2010/main" val="177388842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573</Words>
  <Application>Microsoft Office PowerPoint</Application>
  <PresentationFormat>Custom</PresentationFormat>
  <Paragraphs>120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Lucida Sans Unicode</vt:lpstr>
      <vt:lpstr>Wingdings 3</vt:lpstr>
      <vt:lpstr>3_Office Theme</vt:lpstr>
      <vt:lpstr>2_Office Theme</vt:lpstr>
      <vt:lpstr>1_Office Theme</vt:lpstr>
      <vt:lpstr>1_Custom Design</vt:lpstr>
      <vt:lpstr>Custom Design</vt:lpstr>
      <vt:lpstr> </vt:lpstr>
      <vt:lpstr>Agenda: </vt:lpstr>
      <vt:lpstr>Limitations of the IRR project:</vt:lpstr>
      <vt:lpstr>Q1: Modified Rankin Scale</vt:lpstr>
      <vt:lpstr>Select A1:  Modified Rankin </vt:lpstr>
      <vt:lpstr>A1:  Modified Rankin</vt:lpstr>
      <vt:lpstr>Q2:  Urgency</vt:lpstr>
      <vt:lpstr>Select A2:  Urgency</vt:lpstr>
      <vt:lpstr>A2:  Urgency</vt:lpstr>
      <vt:lpstr>Q3: Prior Left Cortical Event</vt:lpstr>
      <vt:lpstr>Select A3: Prior Left Cortical Event</vt:lpstr>
      <vt:lpstr>A3: Prior Left Cortical Event</vt:lpstr>
      <vt:lpstr>Q4:  Prior Vertebrobasilar Event</vt:lpstr>
      <vt:lpstr>Select A4: Prior Vertebrobasilar Event</vt:lpstr>
      <vt:lpstr>A4: Prior Vertebrobasilar Event</vt:lpstr>
      <vt:lpstr>Q5: New Dysrhythmia </vt:lpstr>
      <vt:lpstr>Select A5: New Dysrhythmia </vt:lpstr>
      <vt:lpstr>A5: New Dysrhythmia </vt:lpstr>
      <vt:lpstr>Q6:  Post Op Complication</vt:lpstr>
      <vt:lpstr>Select A6:  Post Op Complication</vt:lpstr>
      <vt:lpstr>A6:  Post Op Complication</vt:lpstr>
      <vt:lpstr>Q7:  Post Op Hypertension</vt:lpstr>
      <vt:lpstr>Select A7:  Post Op Hypertension</vt:lpstr>
      <vt:lpstr>A7:  Post Op Hypertension</vt:lpstr>
      <vt:lpstr>Q8:  Protamine </vt:lpstr>
      <vt:lpstr>Select A8:  Protamine</vt:lpstr>
      <vt:lpstr>A8:  Protamine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Case Studies</dc:title>
  <dc:creator>Nadine Caputo</dc:creator>
  <cp:lastModifiedBy>Nancy Heatley</cp:lastModifiedBy>
  <cp:revision>73</cp:revision>
  <dcterms:created xsi:type="dcterms:W3CDTF">2016-03-22T16:14:56Z</dcterms:created>
  <dcterms:modified xsi:type="dcterms:W3CDTF">2018-06-13T16:01:29Z</dcterms:modified>
</cp:coreProperties>
</file>