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7" r:id="rId2"/>
    <p:sldMasterId id="2147483684" r:id="rId3"/>
    <p:sldMasterId id="2147483672" r:id="rId4"/>
    <p:sldMasterId id="2147483660" r:id="rId5"/>
  </p:sldMasterIdLst>
  <p:sldIdLst>
    <p:sldId id="256" r:id="rId6"/>
    <p:sldId id="257" r:id="rId7"/>
    <p:sldId id="274" r:id="rId8"/>
    <p:sldId id="270" r:id="rId9"/>
    <p:sldId id="271" r:id="rId10"/>
    <p:sldId id="280" r:id="rId11"/>
    <p:sldId id="281" r:id="rId12"/>
    <p:sldId id="282" r:id="rId13"/>
    <p:sldId id="287" r:id="rId14"/>
    <p:sldId id="283" r:id="rId15"/>
    <p:sldId id="284" r:id="rId16"/>
    <p:sldId id="285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</p:sldIdLst>
  <p:sldSz cx="91805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>
        <p:scale>
          <a:sx n="85" d="100"/>
          <a:sy n="85" d="100"/>
        </p:scale>
        <p:origin x="-1192" y="-280"/>
      </p:cViewPr>
      <p:guideLst>
        <p:guide orient="horz" pos="2160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Hospital Cost (%)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Medical/Surgical Supply</c:v>
                </c:pt>
                <c:pt idx="1">
                  <c:v>Bed cost</c:v>
                </c:pt>
                <c:pt idx="2">
                  <c:v>OR Utilization</c:v>
                </c:pt>
                <c:pt idx="3">
                  <c:v>Imaging</c:v>
                </c:pt>
                <c:pt idx="4">
                  <c:v>Medication</c:v>
                </c:pt>
                <c:pt idx="5">
                  <c:v>Lab Test</c:v>
                </c:pt>
                <c:pt idx="6">
                  <c:v>Cardiac Testing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0.52568995379849204</c:v>
                </c:pt>
                <c:pt idx="1">
                  <c:v>0.146647826136</c:v>
                </c:pt>
                <c:pt idx="2">
                  <c:v>0.145628351787911</c:v>
                </c:pt>
                <c:pt idx="3">
                  <c:v>7.3061970711397903E-2</c:v>
                </c:pt>
                <c:pt idx="4">
                  <c:v>3.7316127884995401E-2</c:v>
                </c:pt>
                <c:pt idx="5">
                  <c:v>1.8176534482152298E-2</c:v>
                </c:pt>
                <c:pt idx="6">
                  <c:v>1.5075570396973799E-2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E-47DE-90C1-8A7F96B2F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223212385613896"/>
          <c:y val="5.9820768073734501E-2"/>
          <c:w val="0.43087598425196899"/>
          <c:h val="0.86957189193596496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9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274649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9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7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2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0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9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0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6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6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6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7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274647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0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8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7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7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11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8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6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74646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3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8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3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4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13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1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0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45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8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73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7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1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61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7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8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2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96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7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1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61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1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7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7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7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3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3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5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3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9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3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30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2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2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3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2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8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2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0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1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2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7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89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0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6FBB-9603-4E59-A064-4AB742E74C1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DC49-C9FA-4DC5-B15D-F88409FE15B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9230" y="1273712"/>
            <a:ext cx="820701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CC0000"/>
                </a:solidFill>
              </a:rPr>
              <a:t>Episode-Based Cost Reduction for Endovascular Aneurysm Repair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90783" y="4045003"/>
            <a:ext cx="934904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 3" panose="05040102010807070707" pitchFamily="18" charset="2"/>
              <a:buChar char="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Nathan K Itoga, MD</a:t>
            </a:r>
            <a:r>
              <a:rPr lang="en-US" sz="1800" baseline="30000" dirty="0"/>
              <a:t>1</a:t>
            </a:r>
            <a:r>
              <a:rPr lang="en-US" sz="1800" dirty="0"/>
              <a:t>; Ning Tang, MD</a:t>
            </a:r>
            <a:r>
              <a:rPr lang="en-US" sz="1800" baseline="30000" dirty="0"/>
              <a:t>2</a:t>
            </a:r>
            <a:r>
              <a:rPr lang="en-US" sz="1800" dirty="0"/>
              <a:t>; Diana Patterson</a:t>
            </a:r>
            <a:r>
              <a:rPr lang="en-US" sz="1800" baseline="30000" dirty="0"/>
              <a:t>2</a:t>
            </a:r>
            <a:r>
              <a:rPr lang="en-US" sz="1800" dirty="0"/>
              <a:t>; Raymond Lew</a:t>
            </a:r>
            <a:r>
              <a:rPr lang="en-US" sz="1800" baseline="30000" dirty="0"/>
              <a:t>2</a:t>
            </a:r>
            <a:r>
              <a:rPr lang="en-US" sz="1800" dirty="0"/>
              <a:t>; Rika </a:t>
            </a:r>
            <a:r>
              <a:rPr lang="en-US" sz="1800" dirty="0" err="1"/>
              <a:t>Ohkuma</a:t>
            </a:r>
            <a:r>
              <a:rPr lang="en-US" sz="1800" dirty="0"/>
              <a:t>, MD</a:t>
            </a:r>
            <a:r>
              <a:rPr lang="en-US" sz="1800" baseline="30000" dirty="0"/>
              <a:t>2</a:t>
            </a:r>
            <a:r>
              <a:rPr lang="en-US" sz="1800" dirty="0"/>
              <a:t>; Matthew W. Mell MD, MS</a:t>
            </a:r>
            <a:r>
              <a:rPr lang="en-US" sz="1800" baseline="30000" dirty="0"/>
              <a:t>1</a:t>
            </a:r>
            <a:r>
              <a:rPr lang="en-US" sz="1800" dirty="0"/>
              <a:t>; Ronald L. Dalman, MD</a:t>
            </a:r>
            <a:r>
              <a:rPr lang="en-US" sz="1800" baseline="30000" dirty="0"/>
              <a:t>1</a:t>
            </a:r>
          </a:p>
          <a:p>
            <a:pPr algn="ctr"/>
            <a:endParaRPr lang="en-US" sz="1400" baseline="30000" dirty="0"/>
          </a:p>
          <a:p>
            <a:pPr marL="0" indent="0" algn="ctr">
              <a:buNone/>
            </a:pPr>
            <a:r>
              <a:rPr lang="en-US" sz="1400" baseline="30000" dirty="0"/>
              <a:t>1</a:t>
            </a:r>
            <a:r>
              <a:rPr lang="en-US" sz="1400" dirty="0"/>
              <a:t>Division of Vascular Surgery – Stanford University School of Medicine</a:t>
            </a:r>
          </a:p>
          <a:p>
            <a:pPr marL="0" indent="0" algn="ctr">
              <a:buNone/>
            </a:pPr>
            <a:r>
              <a:rPr lang="en-US" sz="1400" baseline="30000" dirty="0"/>
              <a:t>2</a:t>
            </a:r>
            <a:r>
              <a:rPr lang="en-US" sz="1400" dirty="0"/>
              <a:t>High Value Care, Department of Quality, Stanford Health Care, Stanford, CA</a:t>
            </a:r>
            <a:endParaRPr lang="en-US" sz="2400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429" y="6071755"/>
            <a:ext cx="1970665" cy="67491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094" y="6084456"/>
            <a:ext cx="2091440" cy="6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8345" y="3141411"/>
            <a:ext cx="797592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8345" y="2888826"/>
            <a:ext cx="0" cy="47625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68731" y="2894660"/>
            <a:ext cx="0" cy="47625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7024" y="2913309"/>
            <a:ext cx="0" cy="47625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14272" y="2894660"/>
            <a:ext cx="0" cy="47625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91" y="3477062"/>
            <a:ext cx="11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9/2013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6431" y="3558540"/>
            <a:ext cx="124460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7/2015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061" y="3529989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3/2016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6172" y="3495422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1/2017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5296" y="2324173"/>
            <a:ext cx="310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Reference period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7955" y="2046302"/>
            <a:ext cx="228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Planning/ Implementation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3311" y="2354078"/>
            <a:ext cx="248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Evaluate 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6668" y="4927557"/>
            <a:ext cx="4232063" cy="85471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(n=141)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5184" y="4927557"/>
            <a:ext cx="2238139" cy="8547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POST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(n=47)</a:t>
            </a:r>
          </a:p>
        </p:txBody>
      </p:sp>
    </p:spTree>
    <p:extLst>
      <p:ext uri="{BB962C8B-B14F-4D97-AF65-F5344CB8AC3E}">
        <p14:creationId xmlns:p14="http://schemas.microsoft.com/office/powerpoint/2010/main" val="161103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3087" y="336430"/>
            <a:ext cx="793630" cy="4830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8" y="6469"/>
            <a:ext cx="6830241" cy="11430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CC0000"/>
                </a:solidFill>
              </a:rPr>
              <a:t>Results</a:t>
            </a:r>
            <a:r>
              <a:rPr lang="en-US" sz="3400" dirty="0"/>
              <a:t> – </a:t>
            </a:r>
            <a:r>
              <a:rPr lang="en-US" sz="3400" dirty="0">
                <a:solidFill>
                  <a:srgbClr val="CC0000"/>
                </a:solidFill>
              </a:rPr>
              <a:t> </a:t>
            </a:r>
            <a:r>
              <a:rPr lang="en-US" sz="3400" b="1" dirty="0">
                <a:solidFill>
                  <a:schemeClr val="tx1"/>
                </a:solidFill>
              </a:rPr>
              <a:t>PRE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CC0000"/>
                </a:solidFill>
              </a:rPr>
              <a:t>savings opportunities </a:t>
            </a:r>
            <a:endParaRPr lang="en-US" sz="3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71732312"/>
              </p:ext>
            </p:extLst>
          </p:nvPr>
        </p:nvGraphicFramePr>
        <p:xfrm>
          <a:off x="-1010169" y="1838934"/>
          <a:ext cx="7393969" cy="384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819572" y="2072433"/>
            <a:ext cx="2238163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2000" dirty="0"/>
              <a:t>1. </a:t>
            </a:r>
            <a:r>
              <a:rPr lang="en-US" sz="2000" dirty="0" err="1"/>
              <a:t>Endoprostheses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770484" y="3183328"/>
            <a:ext cx="2336341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2000" dirty="0"/>
              <a:t>2. Pre-procedural “boarding”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6770484" y="4716489"/>
            <a:ext cx="2360940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2000" dirty="0"/>
              <a:t>3. Inpatient imaging and reformatting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1699" y="2299974"/>
            <a:ext cx="419326" cy="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90727" y="2742938"/>
            <a:ext cx="1739010" cy="74170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00766" y="3793515"/>
            <a:ext cx="1828971" cy="119026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7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C0000"/>
                </a:solidFill>
              </a:rPr>
              <a:t>Endoprostheses</a:t>
            </a:r>
            <a:r>
              <a:rPr lang="en-US" dirty="0">
                <a:solidFill>
                  <a:srgbClr val="CC0000"/>
                </a:solidFill>
              </a:rPr>
              <a:t> – 31% reduction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55" y="1975450"/>
            <a:ext cx="4518058" cy="2579297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70891" y="1613140"/>
            <a:ext cx="4632385" cy="3165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 3" panose="05040102010807070707" pitchFamily="18" charset="2"/>
              <a:buChar char="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en-US" sz="2800" dirty="0"/>
          </a:p>
          <a:p>
            <a:endParaRPr lang="en-US" sz="2400" dirty="0"/>
          </a:p>
          <a:p>
            <a:r>
              <a:rPr lang="en-US" sz="2400" i="1" dirty="0"/>
              <a:t>Advisory Board benchmarking </a:t>
            </a:r>
          </a:p>
          <a:p>
            <a:r>
              <a:rPr lang="en-US" sz="2400" i="1" dirty="0"/>
              <a:t>Vendor negotiations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659" y="4638398"/>
            <a:ext cx="21804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ff1"/>
              </a:rPr>
              <a:t>(J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ff1"/>
              </a:rPr>
              <a:t>Vasc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ff1"/>
              </a:rPr>
              <a:t>Surg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2017;66:1073-82.)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5356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Boarding – 34% reduction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3660306" cy="4102100"/>
          </a:xfrm>
        </p:spPr>
        <p:txBody>
          <a:bodyPr/>
          <a:lstStyle/>
          <a:p>
            <a:r>
              <a:rPr lang="en-US" sz="2800" i="1" dirty="0"/>
              <a:t>Limit indications</a:t>
            </a:r>
          </a:p>
          <a:p>
            <a:r>
              <a:rPr lang="en-US" sz="2800" i="1" dirty="0"/>
              <a:t>Facilitate off-site housing and transportation</a:t>
            </a:r>
          </a:p>
          <a:p>
            <a:r>
              <a:rPr lang="en-US" sz="2800" i="1" dirty="0"/>
              <a:t>Use existing lab/image data</a:t>
            </a:r>
          </a:p>
          <a:p>
            <a:endParaRPr lang="en-US" dirty="0"/>
          </a:p>
        </p:txBody>
      </p:sp>
      <p:pic>
        <p:nvPicPr>
          <p:cNvPr id="4" name="Picture 6" descr="Image result for IV hyd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51" y="1851315"/>
            <a:ext cx="4659312" cy="2795588"/>
          </a:xfrm>
          <a:prstGeom prst="rect">
            <a:avLst/>
          </a:prstGeom>
          <a:noFill/>
          <a:ln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9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 – 93% reduction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3370" y="2144443"/>
            <a:ext cx="3826539" cy="4102100"/>
          </a:xfrm>
        </p:spPr>
        <p:txBody>
          <a:bodyPr>
            <a:normAutofit/>
          </a:bodyPr>
          <a:lstStyle/>
          <a:p>
            <a:r>
              <a:rPr lang="en-US" sz="2800" i="1" dirty="0"/>
              <a:t>Minimize pre-discharge CTA. </a:t>
            </a:r>
          </a:p>
          <a:p>
            <a:r>
              <a:rPr lang="en-US" sz="2800" i="1" dirty="0"/>
              <a:t>Eliminate (99.1%) post-processing</a:t>
            </a:r>
          </a:p>
          <a:p>
            <a:endParaRPr lang="en-US" sz="2800" dirty="0"/>
          </a:p>
        </p:txBody>
      </p:sp>
      <p:pic>
        <p:nvPicPr>
          <p:cNvPr id="4" name="Picture 3" descr="CT_20130918092951_Image001.jpg"/>
          <p:cNvPicPr>
            <a:picLocks noChangeAspect="1"/>
          </p:cNvPicPr>
          <p:nvPr/>
        </p:nvPicPr>
        <p:blipFill rotWithShape="1">
          <a:blip r:embed="rId2"/>
          <a:srcRect l="38747" t="8855" r="35723" b="5705"/>
          <a:stretch/>
        </p:blipFill>
        <p:spPr>
          <a:xfrm>
            <a:off x="4386765" y="2145605"/>
            <a:ext cx="1390282" cy="2889780"/>
          </a:xfrm>
          <a:prstGeom prst="rect">
            <a:avLst/>
          </a:prstGeom>
          <a:ln>
            <a:solidFill>
              <a:srgbClr val="CC0000"/>
            </a:solidFill>
          </a:ln>
        </p:spPr>
      </p:pic>
      <p:pic>
        <p:nvPicPr>
          <p:cNvPr id="5" name="Picture 4" descr="CT_20130918092951_Image011.jpg"/>
          <p:cNvPicPr>
            <a:picLocks noChangeAspect="1"/>
          </p:cNvPicPr>
          <p:nvPr/>
        </p:nvPicPr>
        <p:blipFill rotWithShape="1">
          <a:blip r:embed="rId3"/>
          <a:srcRect l="33469" t="7289" r="37897"/>
          <a:stretch/>
        </p:blipFill>
        <p:spPr>
          <a:xfrm>
            <a:off x="5964159" y="2144443"/>
            <a:ext cx="1445342" cy="2890942"/>
          </a:xfrm>
          <a:prstGeom prst="rect">
            <a:avLst/>
          </a:prstGeom>
          <a:ln>
            <a:solidFill>
              <a:srgbClr val="CC0000"/>
            </a:solidFill>
          </a:ln>
        </p:spPr>
      </p:pic>
      <p:pic>
        <p:nvPicPr>
          <p:cNvPr id="6" name="Picture 5" descr="CT_20130918092951_Image009.jpg"/>
          <p:cNvPicPr>
            <a:picLocks noChangeAspect="1"/>
          </p:cNvPicPr>
          <p:nvPr/>
        </p:nvPicPr>
        <p:blipFill rotWithShape="1">
          <a:blip r:embed="rId4"/>
          <a:srcRect l="34425" t="4681" r="39390" b="8667"/>
          <a:stretch/>
        </p:blipFill>
        <p:spPr>
          <a:xfrm>
            <a:off x="7596613" y="2123792"/>
            <a:ext cx="1417812" cy="2932244"/>
          </a:xfrm>
          <a:prstGeom prst="rect">
            <a:avLst/>
          </a:prstGeom>
          <a:ln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157283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Pharmacy charges – 38% reduction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177" y="2056921"/>
            <a:ext cx="4649637" cy="2877389"/>
          </a:xfrm>
        </p:spPr>
        <p:txBody>
          <a:bodyPr>
            <a:normAutofit/>
          </a:bodyPr>
          <a:lstStyle/>
          <a:p>
            <a:r>
              <a:rPr lang="en-US" sz="2400" i="1" dirty="0"/>
              <a:t>Focused on generic drug use</a:t>
            </a:r>
          </a:p>
          <a:p>
            <a:r>
              <a:rPr lang="en-US" sz="2400" i="1" dirty="0"/>
              <a:t>Reduced intravenous IV acetaminophen, decreased used of albumin for fluid resuscitation in post-operative period</a:t>
            </a:r>
          </a:p>
          <a:p>
            <a:endParaRPr lang="en-US" sz="2400" dirty="0"/>
          </a:p>
        </p:txBody>
      </p:sp>
      <p:pic>
        <p:nvPicPr>
          <p:cNvPr id="4" name="Picture 2" descr="Image result for iv tyle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20" y="1961943"/>
            <a:ext cx="319722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no 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6"/>
          <a:stretch/>
        </p:blipFill>
        <p:spPr bwMode="auto">
          <a:xfrm>
            <a:off x="6111724" y="2329851"/>
            <a:ext cx="2797177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9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51110" y="2363548"/>
            <a:ext cx="2235026" cy="2847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170" y="2363548"/>
            <a:ext cx="2129940" cy="284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Patient characteristics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02857"/>
              </p:ext>
            </p:extLst>
          </p:nvPr>
        </p:nvGraphicFramePr>
        <p:xfrm>
          <a:off x="70891" y="2367818"/>
          <a:ext cx="8909206" cy="23481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0970">
                  <a:extLst>
                    <a:ext uri="{9D8B030D-6E8A-4147-A177-3AD203B41FA5}">
                      <a16:colId xmlns:a16="http://schemas.microsoft.com/office/drawing/2014/main" val="2148394445"/>
                    </a:ext>
                  </a:extLst>
                </a:gridCol>
                <a:gridCol w="1396051">
                  <a:extLst>
                    <a:ext uri="{9D8B030D-6E8A-4147-A177-3AD203B41FA5}">
                      <a16:colId xmlns:a16="http://schemas.microsoft.com/office/drawing/2014/main" val="2480267051"/>
                    </a:ext>
                  </a:extLst>
                </a:gridCol>
                <a:gridCol w="2123968">
                  <a:extLst>
                    <a:ext uri="{9D8B030D-6E8A-4147-A177-3AD203B41FA5}">
                      <a16:colId xmlns:a16="http://schemas.microsoft.com/office/drawing/2014/main" val="593220513"/>
                    </a:ext>
                  </a:extLst>
                </a:gridCol>
                <a:gridCol w="2223100">
                  <a:extLst>
                    <a:ext uri="{9D8B030D-6E8A-4147-A177-3AD203B41FA5}">
                      <a16:colId xmlns:a16="http://schemas.microsoft.com/office/drawing/2014/main" val="2599632822"/>
                    </a:ext>
                  </a:extLst>
                </a:gridCol>
                <a:gridCol w="1295117">
                  <a:extLst>
                    <a:ext uri="{9D8B030D-6E8A-4147-A177-3AD203B41FA5}">
                      <a16:colId xmlns:a16="http://schemas.microsoft.com/office/drawing/2014/main" val="193287503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PRE</a:t>
                      </a:r>
                      <a:r>
                        <a:rPr lang="en-US" sz="1800" dirty="0">
                          <a:effectLst/>
                        </a:rPr>
                        <a:t> (n=141)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POST</a:t>
                      </a:r>
                      <a:r>
                        <a:rPr lang="en-US" sz="1800" dirty="0">
                          <a:effectLst/>
                        </a:rPr>
                        <a:t> (n=47)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P-value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44009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73.3±9.4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74.9±8.9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64027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52347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Elective Case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82.1%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73189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Case Mix Index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3.60±0.57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4.32±0.90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940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Procedure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Standard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0.343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22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Complex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8322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Commercial payer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04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08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47048" y="2363548"/>
            <a:ext cx="2035835" cy="284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82883" y="2363548"/>
            <a:ext cx="2139351" cy="2847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C0000"/>
                </a:solidFill>
              </a:rPr>
              <a:t>Clinical outcomes (Intra-op)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875234"/>
              </p:ext>
            </p:extLst>
          </p:nvPr>
        </p:nvGraphicFramePr>
        <p:xfrm>
          <a:off x="269639" y="2363548"/>
          <a:ext cx="8190651" cy="14774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70400">
                  <a:extLst>
                    <a:ext uri="{9D8B030D-6E8A-4147-A177-3AD203B41FA5}">
                      <a16:colId xmlns:a16="http://schemas.microsoft.com/office/drawing/2014/main" val="1942282141"/>
                    </a:ext>
                  </a:extLst>
                </a:gridCol>
                <a:gridCol w="2049852">
                  <a:extLst>
                    <a:ext uri="{9D8B030D-6E8A-4147-A177-3AD203B41FA5}">
                      <a16:colId xmlns:a16="http://schemas.microsoft.com/office/drawing/2014/main" val="575253015"/>
                    </a:ext>
                  </a:extLst>
                </a:gridCol>
                <a:gridCol w="2118960">
                  <a:extLst>
                    <a:ext uri="{9D8B030D-6E8A-4147-A177-3AD203B41FA5}">
                      <a16:colId xmlns:a16="http://schemas.microsoft.com/office/drawing/2014/main" val="2865385851"/>
                    </a:ext>
                  </a:extLst>
                </a:gridCol>
                <a:gridCol w="951439">
                  <a:extLst>
                    <a:ext uri="{9D8B030D-6E8A-4147-A177-3AD203B41FA5}">
                      <a16:colId xmlns:a16="http://schemas.microsoft.com/office/drawing/2014/main" val="439864423"/>
                    </a:ext>
                  </a:extLst>
                </a:gridCol>
              </a:tblGrid>
              <a:tr h="303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PRE</a:t>
                      </a:r>
                      <a:r>
                        <a:rPr lang="en-US" sz="1800" dirty="0">
                          <a:effectLst/>
                        </a:rPr>
                        <a:t> (n=141)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POST</a:t>
                      </a:r>
                      <a:r>
                        <a:rPr lang="en-US" sz="1800" dirty="0">
                          <a:effectLst/>
                        </a:rPr>
                        <a:t> (n=47)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P-value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10437899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Procedure Time (min)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147.9 ± 75.6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160.8±78.2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7384027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Iodinated Contrast (ml)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68.6±36.7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79.3±29.9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62186767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Estimated</a:t>
                      </a:r>
                      <a:r>
                        <a:rPr lang="en-US" sz="1800" baseline="0" dirty="0">
                          <a:effectLst/>
                        </a:rPr>
                        <a:t> blood loss</a:t>
                      </a:r>
                      <a:r>
                        <a:rPr lang="en-US" sz="1800" dirty="0">
                          <a:effectLst/>
                        </a:rPr>
                        <a:t> (ml)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394 ±984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260±276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83500857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Transfusion</a:t>
                      </a:r>
                      <a:r>
                        <a:rPr lang="en-US" sz="1800" baseline="0" dirty="0">
                          <a:effectLst/>
                        </a:rPr>
                        <a:t> - </a:t>
                      </a:r>
                      <a:r>
                        <a:rPr lang="en-US" sz="1800" dirty="0" err="1">
                          <a:effectLst/>
                        </a:rPr>
                        <a:t>pRBC</a:t>
                      </a:r>
                      <a:r>
                        <a:rPr lang="en-US" sz="1800" dirty="0">
                          <a:effectLst/>
                        </a:rPr>
                        <a:t> (units)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0.6±2.5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0.3±0.9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52591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125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38158" y="1983985"/>
            <a:ext cx="2072913" cy="3278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5457" y="1983985"/>
            <a:ext cx="1975449" cy="3278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CC0000"/>
                </a:solidFill>
              </a:rPr>
              <a:t>Clinical Outcomes (Complications)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270437"/>
              </p:ext>
            </p:extLst>
          </p:nvPr>
        </p:nvGraphicFramePr>
        <p:xfrm>
          <a:off x="510565" y="1983986"/>
          <a:ext cx="8038213" cy="2989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13256">
                  <a:extLst>
                    <a:ext uri="{9D8B030D-6E8A-4147-A177-3AD203B41FA5}">
                      <a16:colId xmlns:a16="http://schemas.microsoft.com/office/drawing/2014/main" val="1942282141"/>
                    </a:ext>
                  </a:extLst>
                </a:gridCol>
                <a:gridCol w="2011702">
                  <a:extLst>
                    <a:ext uri="{9D8B030D-6E8A-4147-A177-3AD203B41FA5}">
                      <a16:colId xmlns:a16="http://schemas.microsoft.com/office/drawing/2014/main" val="575253015"/>
                    </a:ext>
                  </a:extLst>
                </a:gridCol>
                <a:gridCol w="2084048">
                  <a:extLst>
                    <a:ext uri="{9D8B030D-6E8A-4147-A177-3AD203B41FA5}">
                      <a16:colId xmlns:a16="http://schemas.microsoft.com/office/drawing/2014/main" val="2865385851"/>
                    </a:ext>
                  </a:extLst>
                </a:gridCol>
                <a:gridCol w="929207">
                  <a:extLst>
                    <a:ext uri="{9D8B030D-6E8A-4147-A177-3AD203B41FA5}">
                      <a16:colId xmlns:a16="http://schemas.microsoft.com/office/drawing/2014/main" val="439864423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PRE</a:t>
                      </a:r>
                      <a:r>
                        <a:rPr lang="en-US" sz="1800" dirty="0">
                          <a:effectLst/>
                        </a:rPr>
                        <a:t> (n=141)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POST</a:t>
                      </a:r>
                      <a:r>
                        <a:rPr lang="en-US" sz="1800" dirty="0">
                          <a:effectLst/>
                        </a:rPr>
                        <a:t> (n=47)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P-value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10437899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Identified by billing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623896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Bowel Ischemia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0221671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Leg Embolism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45525077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Renal Complication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409147187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Dysrhythmia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67631393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Post-op MI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38587075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Respiratory complication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5187907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Return to 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24460741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Surgical Site Infection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14715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2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8074" y="2401757"/>
            <a:ext cx="2022183" cy="3586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6227" y="2401757"/>
            <a:ext cx="1949569" cy="3586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Clinical Outcomes (Post-op)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980619"/>
              </p:ext>
            </p:extLst>
          </p:nvPr>
        </p:nvGraphicFramePr>
        <p:xfrm>
          <a:off x="700960" y="2382698"/>
          <a:ext cx="7880101" cy="18357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3985">
                  <a:extLst>
                    <a:ext uri="{9D8B030D-6E8A-4147-A177-3AD203B41FA5}">
                      <a16:colId xmlns:a16="http://schemas.microsoft.com/office/drawing/2014/main" val="1942282141"/>
                    </a:ext>
                  </a:extLst>
                </a:gridCol>
                <a:gridCol w="1972132">
                  <a:extLst>
                    <a:ext uri="{9D8B030D-6E8A-4147-A177-3AD203B41FA5}">
                      <a16:colId xmlns:a16="http://schemas.microsoft.com/office/drawing/2014/main" val="575253015"/>
                    </a:ext>
                  </a:extLst>
                </a:gridCol>
                <a:gridCol w="2033106">
                  <a:extLst>
                    <a:ext uri="{9D8B030D-6E8A-4147-A177-3AD203B41FA5}">
                      <a16:colId xmlns:a16="http://schemas.microsoft.com/office/drawing/2014/main" val="2865385851"/>
                    </a:ext>
                  </a:extLst>
                </a:gridCol>
                <a:gridCol w="920878">
                  <a:extLst>
                    <a:ext uri="{9D8B030D-6E8A-4147-A177-3AD203B41FA5}">
                      <a16:colId xmlns:a16="http://schemas.microsoft.com/office/drawing/2014/main" val="439864423"/>
                    </a:ext>
                  </a:extLst>
                </a:gridCol>
              </a:tblGrid>
              <a:tr h="368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PRE</a:t>
                      </a:r>
                      <a:r>
                        <a:rPr lang="en-US" sz="1800" dirty="0">
                          <a:effectLst/>
                        </a:rPr>
                        <a:t> (n=141)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POST</a:t>
                      </a:r>
                      <a:r>
                        <a:rPr lang="en-US" sz="1800" dirty="0">
                          <a:effectLst/>
                        </a:rPr>
                        <a:t> (n=47)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P-value</a:t>
                      </a:r>
                      <a:r>
                        <a:rPr lang="en-US" sz="1800" baseline="30000">
                          <a:effectLst/>
                        </a:rPr>
                        <a:t>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10437899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 LOS</a:t>
                      </a:r>
                      <a:r>
                        <a:rPr lang="en-US" sz="1800" baseline="0" dirty="0">
                          <a:effectLst/>
                        </a:rPr>
                        <a:t> +/- SD</a:t>
                      </a:r>
                      <a:r>
                        <a:rPr lang="en-US" sz="1800" dirty="0">
                          <a:effectLst/>
                        </a:rPr>
                        <a:t> (days)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3.0±2.5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2.6±2.5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5445079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Median LOS (IQR)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(1-11)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(1-7)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13656114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Procedures requiring ICU stay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06099097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Discharge Home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79.7%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403523484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30d Mortality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5461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77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6426" y="1413919"/>
            <a:ext cx="7905442" cy="4102100"/>
          </a:xfrm>
        </p:spPr>
        <p:txBody>
          <a:bodyPr/>
          <a:lstStyle/>
          <a:p>
            <a:r>
              <a:rPr lang="en-US" dirty="0"/>
              <a:t>We like to repair AAAs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610" t="11770" r="39262" b="24117"/>
          <a:stretch/>
        </p:blipFill>
        <p:spPr bwMode="auto">
          <a:xfrm>
            <a:off x="5296589" y="1733396"/>
            <a:ext cx="3491338" cy="4414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7" y="2209747"/>
            <a:ext cx="4699819" cy="3524864"/>
          </a:xfrm>
          <a:prstGeom prst="rect">
            <a:avLst/>
          </a:prstGeom>
          <a:ln>
            <a:solidFill>
              <a:srgbClr val="A4001D"/>
            </a:solidFill>
          </a:ln>
        </p:spPr>
      </p:pic>
    </p:spTree>
    <p:extLst>
      <p:ext uri="{BB962C8B-B14F-4D97-AF65-F5344CB8AC3E}">
        <p14:creationId xmlns:p14="http://schemas.microsoft.com/office/powerpoint/2010/main" val="400145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Limitations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Single academic medical center</a:t>
            </a:r>
          </a:p>
          <a:p>
            <a:endParaRPr lang="en-US" dirty="0"/>
          </a:p>
          <a:p>
            <a:r>
              <a:rPr lang="en-US" dirty="0"/>
              <a:t>Hospital accounting practices differ by institution</a:t>
            </a:r>
          </a:p>
          <a:p>
            <a:endParaRPr lang="en-US" dirty="0"/>
          </a:p>
          <a:p>
            <a:r>
              <a:rPr lang="en-US" dirty="0"/>
              <a:t>Costs were not accounted for beyond index hospitalization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63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use of SVS VQI EVAR Cost Reduction Project to lower costs</a:t>
            </a:r>
          </a:p>
          <a:p>
            <a:endParaRPr lang="en-US" dirty="0"/>
          </a:p>
          <a:p>
            <a:r>
              <a:rPr lang="en-US" dirty="0"/>
              <a:t>Coordinated effort between health care system and surgeons </a:t>
            </a:r>
          </a:p>
          <a:p>
            <a:endParaRPr lang="en-US" dirty="0"/>
          </a:p>
          <a:p>
            <a:r>
              <a:rPr lang="en-US" dirty="0"/>
              <a:t>Greatest cost savings for </a:t>
            </a:r>
            <a:r>
              <a:rPr lang="en-US" u="sng" dirty="0"/>
              <a:t>our institution </a:t>
            </a:r>
            <a:r>
              <a:rPr lang="en-US" dirty="0"/>
              <a:t>realized in </a:t>
            </a:r>
            <a:r>
              <a:rPr lang="en-US" b="1" dirty="0"/>
              <a:t>graft costs</a:t>
            </a:r>
            <a:r>
              <a:rPr lang="en-US" dirty="0"/>
              <a:t>, </a:t>
            </a:r>
            <a:r>
              <a:rPr lang="en-US" b="1" dirty="0"/>
              <a:t>pre-procedural admission</a:t>
            </a:r>
            <a:r>
              <a:rPr lang="en-US" dirty="0"/>
              <a:t>s, and </a:t>
            </a:r>
            <a:r>
              <a:rPr lang="en-US" b="1" dirty="0"/>
              <a:t>inpatient radiology costs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Substantial EVAR cost reductions are achievable</a:t>
            </a:r>
          </a:p>
          <a:p>
            <a:endParaRPr lang="en-US" dirty="0"/>
          </a:p>
          <a:p>
            <a:r>
              <a:rPr lang="en-US" dirty="0"/>
              <a:t>Value of SVS PSO VQI EVAR Cost Demonstration Project</a:t>
            </a:r>
          </a:p>
          <a:p>
            <a:endParaRPr lang="en-US" dirty="0"/>
          </a:p>
          <a:p>
            <a:r>
              <a:rPr lang="en-US" dirty="0"/>
              <a:t>Focused cost reductions can improve sustainability, access &amp; programmatic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41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Stanford Vascular Surgery</a:t>
            </a:r>
            <a:endParaRPr lang="en-US" sz="4000" dirty="0"/>
          </a:p>
        </p:txBody>
      </p:sp>
      <p:pic>
        <p:nvPicPr>
          <p:cNvPr id="3" name="Picture 2" descr="Vascular_2017_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4" b="4638"/>
          <a:stretch/>
        </p:blipFill>
        <p:spPr>
          <a:xfrm>
            <a:off x="702170" y="1658475"/>
            <a:ext cx="7797894" cy="42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1" y="8571"/>
            <a:ext cx="685612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C0000"/>
                </a:solidFill>
              </a:rPr>
              <a:t>EVAR dominates AAA repair in the USA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602"/>
          <a:stretch/>
        </p:blipFill>
        <p:spPr>
          <a:xfrm>
            <a:off x="147855" y="2025569"/>
            <a:ext cx="8917453" cy="3819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080" y="5167223"/>
            <a:ext cx="8547600" cy="3129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58928" y="6196183"/>
            <a:ext cx="3165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Circulation 2016:134:1948-1958 © AHA</a:t>
            </a:r>
          </a:p>
        </p:txBody>
      </p:sp>
    </p:spTree>
    <p:extLst>
      <p:ext uri="{BB962C8B-B14F-4D97-AF65-F5344CB8AC3E}">
        <p14:creationId xmlns:p14="http://schemas.microsoft.com/office/powerpoint/2010/main" val="246641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But… costs exceed hospital reimbursements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882" y="1504628"/>
            <a:ext cx="3585471" cy="206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954" y="3645131"/>
            <a:ext cx="3940720" cy="2594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342" y="6153984"/>
            <a:ext cx="1675011" cy="170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" b="-751"/>
          <a:stretch/>
        </p:blipFill>
        <p:spPr>
          <a:xfrm>
            <a:off x="238804" y="1863640"/>
            <a:ext cx="4457727" cy="151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104" y="3571893"/>
            <a:ext cx="2154697" cy="1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6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1738" y="5263512"/>
            <a:ext cx="8316316" cy="1072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 3" panose="05040102010807070707" pitchFamily="18" charset="2"/>
              <a:buChar char="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US" sz="3600" dirty="0">
                <a:solidFill>
                  <a:srgbClr val="CC0000"/>
                </a:solidFill>
              </a:rPr>
              <a:t>2-3 fold variation in costs between centers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US" sz="3600" dirty="0">
                <a:solidFill>
                  <a:srgbClr val="CC0000"/>
                </a:solidFill>
              </a:rPr>
              <a:t>At many centers, costs exceed reimbursements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</p:txBody>
      </p:sp>
      <p:pic>
        <p:nvPicPr>
          <p:cNvPr id="6" name="Picture 5" descr="Screen Shot 2017-09-14 at 6.09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19"/>
          <a:stretch/>
        </p:blipFill>
        <p:spPr>
          <a:xfrm>
            <a:off x="1095555" y="1378976"/>
            <a:ext cx="7116792" cy="3714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8524" y="6480698"/>
            <a:ext cx="26384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ff1"/>
              </a:rPr>
              <a:t>(J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Vasc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Surg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2017;66:1073-82. © SVS)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315434" y="242304"/>
            <a:ext cx="6649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00"/>
                </a:solidFill>
                <a:latin typeface="+mj-lt"/>
              </a:rPr>
              <a:t>EVAR Cost Demonstration Project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20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Costs vary by category &amp; center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5057" y="5695460"/>
            <a:ext cx="3702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Standard EVAR without complication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71" y="1515063"/>
            <a:ext cx="7815965" cy="4186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0545" y="4092995"/>
            <a:ext cx="1003300" cy="393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5876685" y="5803182"/>
            <a:ext cx="26384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ff1"/>
              </a:rPr>
              <a:t>(J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Vasc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Surg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2017;66:1073-82. © SVS)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4649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3298" y="1625600"/>
            <a:ext cx="4658263" cy="410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guidance from the SVS VQI EVAR Cost Demonstration Project </a:t>
            </a:r>
          </a:p>
          <a:p>
            <a:pPr lvl="1"/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Identify improvement opportunities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dirty="0"/>
              <a:t>Reduce EVAR costs while maintaining quality outcomes.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897"/>
          <a:stretch/>
        </p:blipFill>
        <p:spPr>
          <a:xfrm>
            <a:off x="4789320" y="1625600"/>
            <a:ext cx="4143744" cy="2930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879" t="43600" b="41235"/>
          <a:stretch/>
        </p:blipFill>
        <p:spPr>
          <a:xfrm>
            <a:off x="5237116" y="4638398"/>
            <a:ext cx="1175657" cy="571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5666" y="4638398"/>
            <a:ext cx="23169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ff1"/>
              </a:rPr>
              <a:t>(J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Vasc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Surg</a:t>
            </a:r>
            <a:r>
              <a:rPr lang="en-US" sz="1100" dirty="0">
                <a:latin typeface="ff1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ff1"/>
              </a:rPr>
              <a:t>2017;66:1073-82. ©)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763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platforms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3962230" cy="4102100"/>
          </a:xfrm>
        </p:spPr>
        <p:txBody>
          <a:bodyPr/>
          <a:lstStyle/>
          <a:p>
            <a:r>
              <a:rPr lang="en-US" dirty="0"/>
              <a:t>High Value Care (HVC) Team</a:t>
            </a:r>
          </a:p>
          <a:p>
            <a:endParaRPr lang="en-US" dirty="0"/>
          </a:p>
          <a:p>
            <a:r>
              <a:rPr lang="en-US" dirty="0"/>
              <a:t>Institution-wide pharmacy cost reduction project</a:t>
            </a:r>
          </a:p>
          <a:p>
            <a:endParaRPr lang="en-US" dirty="0"/>
          </a:p>
        </p:txBody>
      </p:sp>
      <p:pic>
        <p:nvPicPr>
          <p:cNvPr id="4" name="Picture 3" descr="Screen Shot 2017-09-18 at 8.1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43" y="1820133"/>
            <a:ext cx="3949051" cy="2631097"/>
          </a:xfrm>
          <a:prstGeom prst="rect">
            <a:avLst/>
          </a:prstGeom>
          <a:ln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45331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Direct costs</a:t>
            </a:r>
          </a:p>
          <a:p>
            <a:r>
              <a:rPr lang="en-US" dirty="0"/>
              <a:t>Case mix index (CMI)</a:t>
            </a:r>
          </a:p>
          <a:p>
            <a:r>
              <a:rPr lang="en-US" dirty="0"/>
              <a:t>Type of repair</a:t>
            </a:r>
          </a:p>
          <a:p>
            <a:pPr lvl="1"/>
            <a:r>
              <a:rPr lang="en-US" dirty="0"/>
              <a:t>Standard (</a:t>
            </a:r>
            <a:r>
              <a:rPr lang="en-US" dirty="0" err="1"/>
              <a:t>infrarenal</a:t>
            </a:r>
            <a:r>
              <a:rPr lang="en-US" dirty="0"/>
              <a:t>) vs. complex (</a:t>
            </a:r>
            <a:r>
              <a:rPr lang="en-US" dirty="0" err="1"/>
              <a:t>fEVAR</a:t>
            </a:r>
            <a:r>
              <a:rPr lang="en-US" dirty="0"/>
              <a:t>, </a:t>
            </a:r>
            <a:r>
              <a:rPr lang="en-US" dirty="0" err="1"/>
              <a:t>snEVAR</a:t>
            </a:r>
            <a:r>
              <a:rPr lang="en-US" dirty="0"/>
              <a:t> ± IIA preservation)</a:t>
            </a:r>
          </a:p>
          <a:p>
            <a:pPr lvl="1"/>
            <a:r>
              <a:rPr lang="en-US" dirty="0"/>
              <a:t>Elective vs. non-elective (symptomatic or rupture)</a:t>
            </a:r>
          </a:p>
          <a:p>
            <a:r>
              <a:rPr lang="en-US" dirty="0"/>
              <a:t>Clinical variables</a:t>
            </a:r>
          </a:p>
          <a:p>
            <a:pPr lvl="1"/>
            <a:r>
              <a:rPr lang="en-US" dirty="0"/>
              <a:t>Intra-operative details</a:t>
            </a:r>
          </a:p>
          <a:p>
            <a:pPr lvl="1"/>
            <a:r>
              <a:rPr lang="en-US" dirty="0"/>
              <a:t>Complications (VQI)</a:t>
            </a:r>
          </a:p>
          <a:p>
            <a:pPr lvl="1"/>
            <a:r>
              <a:rPr lang="en-US" dirty="0"/>
              <a:t>Length of stay, ICU, discharge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6357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693</Words>
  <Application>Microsoft Office PowerPoint</Application>
  <PresentationFormat>Custom</PresentationFormat>
  <Paragraphs>212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ff1</vt:lpstr>
      <vt:lpstr>Lucida Sans Unicode</vt:lpstr>
      <vt:lpstr>Times New Roman</vt:lpstr>
      <vt:lpstr>Wingdings</vt:lpstr>
      <vt:lpstr>Wingdings 3</vt:lpstr>
      <vt:lpstr>3_Office Theme</vt:lpstr>
      <vt:lpstr>2_Office Theme</vt:lpstr>
      <vt:lpstr>1_Office Theme</vt:lpstr>
      <vt:lpstr>1_Custom Design</vt:lpstr>
      <vt:lpstr>Custom Design</vt:lpstr>
      <vt:lpstr> </vt:lpstr>
      <vt:lpstr>Disclosures</vt:lpstr>
      <vt:lpstr>EVAR dominates AAA repair in the USA</vt:lpstr>
      <vt:lpstr>But… costs exceed hospital reimbursements</vt:lpstr>
      <vt:lpstr>PowerPoint Presentation</vt:lpstr>
      <vt:lpstr>Costs vary by category &amp; center</vt:lpstr>
      <vt:lpstr>Objective</vt:lpstr>
      <vt:lpstr>Implementation platforms</vt:lpstr>
      <vt:lpstr>Outcomes</vt:lpstr>
      <vt:lpstr>Timeline</vt:lpstr>
      <vt:lpstr>Results –  PRE savings opportunities </vt:lpstr>
      <vt:lpstr>Endoprostheses – 31% reduction</vt:lpstr>
      <vt:lpstr>Boarding – 34% reduction </vt:lpstr>
      <vt:lpstr>Imaging – 93% reduction</vt:lpstr>
      <vt:lpstr>Pharmacy charges – 38% reduction</vt:lpstr>
      <vt:lpstr>Patient characteristics</vt:lpstr>
      <vt:lpstr>Clinical outcomes (Intra-op)</vt:lpstr>
      <vt:lpstr>Clinical Outcomes (Complications)</vt:lpstr>
      <vt:lpstr>Clinical Outcomes (Post-op)</vt:lpstr>
      <vt:lpstr>Limitations</vt:lpstr>
      <vt:lpstr>Summary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Case Studies</dc:title>
  <dc:creator>Nadine Caputo</dc:creator>
  <cp:lastModifiedBy>Jim Wadzinski</cp:lastModifiedBy>
  <cp:revision>44</cp:revision>
  <dcterms:created xsi:type="dcterms:W3CDTF">2016-03-22T16:14:56Z</dcterms:created>
  <dcterms:modified xsi:type="dcterms:W3CDTF">2018-06-01T20:05:20Z</dcterms:modified>
</cp:coreProperties>
</file>