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7" r:id="rId2"/>
    <p:sldMasterId id="2147483684" r:id="rId3"/>
    <p:sldMasterId id="2147483672" r:id="rId4"/>
    <p:sldMasterId id="2147483660" r:id="rId5"/>
  </p:sldMasterIdLst>
  <p:sldIdLst>
    <p:sldId id="256" r:id="rId6"/>
    <p:sldId id="292" r:id="rId7"/>
    <p:sldId id="274" r:id="rId8"/>
    <p:sldId id="293" r:id="rId9"/>
    <p:sldId id="270" r:id="rId10"/>
    <p:sldId id="280" r:id="rId11"/>
    <p:sldId id="283" r:id="rId12"/>
    <p:sldId id="284" r:id="rId13"/>
    <p:sldId id="275" r:id="rId14"/>
    <p:sldId id="286" r:id="rId15"/>
    <p:sldId id="257" r:id="rId16"/>
    <p:sldId id="287" r:id="rId17"/>
    <p:sldId id="285" r:id="rId18"/>
    <p:sldId id="289" r:id="rId19"/>
    <p:sldId id="281" r:id="rId20"/>
    <p:sldId id="288" r:id="rId21"/>
    <p:sldId id="282" r:id="rId22"/>
    <p:sldId id="290" r:id="rId23"/>
    <p:sldId id="291" r:id="rId24"/>
  </p:sldIdLst>
  <p:sldSz cx="91805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944" y="-104"/>
      </p:cViewPr>
      <p:guideLst>
        <p:guide orient="horz" pos="2160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3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5" y="274653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30" y="274653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6/18/18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3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7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4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8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8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0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3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0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6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6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6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5" y="274651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9" y="274651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6/18/18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9" y="6356363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3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2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2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3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9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9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5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2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5" y="274650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274650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6/18/18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62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2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3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43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8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8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4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9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8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8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3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1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6" y="987430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5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6" y="987430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3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2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7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1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8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8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43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8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1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7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9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8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8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8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2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6" y="987430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96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6" y="987430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7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2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1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5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1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7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7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7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65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6/18/18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80" y="6356365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5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5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3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" y="5731159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3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31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5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30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4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4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2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" y="5731157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2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30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4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3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4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6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9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3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2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9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5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6FBB-9603-4E59-A064-4AB742E74C1B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5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40" y="6356355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9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5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DC49-C9FA-4DC5-B15D-F88409FE15BA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5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40" y="6356355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49403B-7FB3-4FCA-89DB-9957796AA4C1}"/>
              </a:ext>
            </a:extLst>
          </p:cNvPr>
          <p:cNvSpPr/>
          <p:nvPr/>
        </p:nvSpPr>
        <p:spPr>
          <a:xfrm>
            <a:off x="718768" y="1797924"/>
            <a:ext cx="7643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Vascular Ultrasound Registry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Pilot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1FB4F3-097A-40E9-B48C-B9932949ECC2}"/>
              </a:ext>
            </a:extLst>
          </p:cNvPr>
          <p:cNvSpPr/>
          <p:nvPr/>
        </p:nvSpPr>
        <p:spPr>
          <a:xfrm>
            <a:off x="671777" y="3341155"/>
            <a:ext cx="81138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David Dawson, </a:t>
            </a:r>
            <a:r>
              <a:rPr lang="en-US" sz="2800" b="1" dirty="0" smtClean="0">
                <a:latin typeface="Calibri" pitchFamily="34" charset="0"/>
              </a:rPr>
              <a:t>MD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UC </a:t>
            </a:r>
            <a:r>
              <a:rPr lang="en-US" sz="2400" dirty="0">
                <a:latin typeface="Calibri" pitchFamily="34" charset="0"/>
              </a:rPr>
              <a:t>Davis </a:t>
            </a:r>
            <a:r>
              <a:rPr lang="en-US" sz="2400" dirty="0" smtClean="0">
                <a:latin typeface="Calibri" pitchFamily="34" charset="0"/>
              </a:rPr>
              <a:t>Health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</a:rPr>
              <a:t>Gregory L. Moneta, MD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Oregon Health and Sciences University </a:t>
            </a:r>
            <a:r>
              <a:rPr lang="en-US" sz="2400" b="1" dirty="0" smtClean="0">
                <a:latin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</a:rPr>
            </a:b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Co</a:t>
            </a:r>
            <a:r>
              <a:rPr lang="en-US" sz="2400" b="1" dirty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Chairs, </a:t>
            </a:r>
            <a:r>
              <a:rPr lang="en-US" sz="2400" b="1" dirty="0">
                <a:latin typeface="Calibri" pitchFamily="34" charset="0"/>
              </a:rPr>
              <a:t>SVS PSO Vascular Ultrasound Registry Committee</a:t>
            </a:r>
          </a:p>
        </p:txBody>
      </p:sp>
      <p:pic>
        <p:nvPicPr>
          <p:cNvPr id="2" name="Picture 1" descr="SVS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61" y="6253750"/>
            <a:ext cx="2117506" cy="43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77" y="6235007"/>
            <a:ext cx="1312644" cy="47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08299" y="1398014"/>
            <a:ext cx="8377451" cy="36177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Down Arrow 36"/>
          <p:cNvSpPr/>
          <p:nvPr/>
        </p:nvSpPr>
        <p:spPr>
          <a:xfrm>
            <a:off x="4684969" y="4599569"/>
            <a:ext cx="757706" cy="10138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337154" y="3233574"/>
            <a:ext cx="5261249" cy="1184573"/>
            <a:chOff x="2337154" y="3276262"/>
            <a:chExt cx="5261249" cy="1184573"/>
          </a:xfrm>
        </p:grpSpPr>
        <p:cxnSp>
          <p:nvCxnSpPr>
            <p:cNvPr id="29" name="Elbow Connector 28"/>
            <p:cNvCxnSpPr/>
            <p:nvPr/>
          </p:nvCxnSpPr>
          <p:spPr>
            <a:xfrm rot="5400000">
              <a:off x="6557896" y="3420329"/>
              <a:ext cx="1056511" cy="102450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6200000" flipH="1">
              <a:off x="2299805" y="3313611"/>
              <a:ext cx="1184573" cy="11098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3896" y="2582589"/>
            <a:ext cx="21663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Measurements, calculations, annotations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9196" y="1497050"/>
            <a:ext cx="21663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Examination performed by RVT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9868" y="2548883"/>
            <a:ext cx="2166398" cy="1754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Structured Reporting</a:t>
            </a:r>
            <a:br>
              <a:rPr lang="en-US" dirty="0" smtClean="0"/>
            </a:br>
            <a:r>
              <a:rPr lang="en-US" dirty="0" smtClean="0"/>
              <a:t>DICOM SR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3510" y="4440795"/>
            <a:ext cx="39165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Vascular Information System (VIS)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36271" y="5639038"/>
            <a:ext cx="348308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VQI Vascular Ultrasound Registry (VUR)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7880" y="2876716"/>
            <a:ext cx="21663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Images, videos</a:t>
            </a:r>
            <a:endParaRPr lang="en-US" dirty="0"/>
          </a:p>
        </p:txBody>
      </p:sp>
      <p:cxnSp>
        <p:nvCxnSpPr>
          <p:cNvPr id="11" name="Elbow Connector 10"/>
          <p:cNvCxnSpPr>
            <a:stCxn id="6" idx="3"/>
            <a:endCxn id="5" idx="1"/>
          </p:cNvCxnSpPr>
          <p:nvPr/>
        </p:nvCxnSpPr>
        <p:spPr>
          <a:xfrm flipV="1">
            <a:off x="3314278" y="1820216"/>
            <a:ext cx="544918" cy="1241166"/>
          </a:xfrm>
          <a:prstGeom prst="bentConnector3">
            <a:avLst>
              <a:gd name="adj1" fmla="val 50000"/>
            </a:avLst>
          </a:prstGeom>
          <a:ln>
            <a:solidFill>
              <a:srgbClr val="8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H="1" flipV="1">
            <a:off x="6027937" y="1780523"/>
            <a:ext cx="544918" cy="1241166"/>
          </a:xfrm>
          <a:prstGeom prst="bentConnector3">
            <a:avLst>
              <a:gd name="adj1" fmla="val 50000"/>
            </a:avLst>
          </a:prstGeom>
          <a:ln>
            <a:solidFill>
              <a:srgbClr val="8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2488" y="1547419"/>
            <a:ext cx="262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Participating site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0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5" grpId="0" animBg="1"/>
      <p:bldP spid="7" grpId="0" animBg="1"/>
      <p:bldP spid="8" grpId="0" animBg="1"/>
      <p:bldP spid="9" grpId="0" animBg="1"/>
      <p:bldP spid="6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VUR Pilot Sites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438102"/>
            <a:ext cx="7905442" cy="42895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Sites expected </a:t>
            </a:r>
            <a:r>
              <a:rPr lang="en-US" dirty="0"/>
              <a:t>to be part of the </a:t>
            </a:r>
            <a:r>
              <a:rPr lang="en-US" dirty="0" smtClean="0"/>
              <a:t>pilot project: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Froedert</a:t>
            </a:r>
            <a:r>
              <a:rPr lang="en-US" dirty="0" smtClean="0"/>
              <a:t> </a:t>
            </a:r>
            <a:r>
              <a:rPr lang="en-US" dirty="0"/>
              <a:t>Health System, Dr. CJ </a:t>
            </a:r>
            <a:r>
              <a:rPr lang="en-US" dirty="0" smtClean="0"/>
              <a:t>Lee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Johns Hopkins </a:t>
            </a:r>
            <a:r>
              <a:rPr lang="en-US" dirty="0" err="1" smtClean="0"/>
              <a:t>Bayview</a:t>
            </a:r>
            <a:r>
              <a:rPr lang="en-US" dirty="0" smtClean="0"/>
              <a:t> Medical Center, Dr. Mahmoud </a:t>
            </a:r>
            <a:r>
              <a:rPr lang="en-US" dirty="0" err="1" smtClean="0"/>
              <a:t>Malas</a:t>
            </a:r>
            <a:r>
              <a:rPr lang="en-US" dirty="0" smtClean="0"/>
              <a:t> and Alexander </a:t>
            </a:r>
            <a:r>
              <a:rPr lang="en-US" dirty="0" err="1" smtClean="0"/>
              <a:t>Nodel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Northside</a:t>
            </a:r>
            <a:r>
              <a:rPr lang="en-US" dirty="0" smtClean="0"/>
              <a:t> Hospital, Dr. </a:t>
            </a:r>
            <a:r>
              <a:rPr lang="en-US" dirty="0" err="1" smtClean="0"/>
              <a:t>Siddharth</a:t>
            </a:r>
            <a:r>
              <a:rPr lang="en-US" dirty="0" smtClean="0"/>
              <a:t> Patel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Norton </a:t>
            </a:r>
            <a:r>
              <a:rPr lang="en-US" dirty="0"/>
              <a:t>Healthcare, Kelly </a:t>
            </a:r>
            <a:r>
              <a:rPr lang="en-US" dirty="0" smtClean="0"/>
              <a:t>Byrnes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Novant</a:t>
            </a:r>
            <a:r>
              <a:rPr lang="en-US" dirty="0" smtClean="0"/>
              <a:t> </a:t>
            </a:r>
            <a:r>
              <a:rPr lang="en-US" dirty="0"/>
              <a:t>Forsyth, Drs. Raymond Workman and Phillip </a:t>
            </a:r>
            <a:r>
              <a:rPr lang="en-US" dirty="0" smtClean="0"/>
              <a:t>Moore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Oregon </a:t>
            </a:r>
            <a:r>
              <a:rPr lang="en-US" dirty="0"/>
              <a:t>Health &amp; Science University, Dr. </a:t>
            </a:r>
            <a:r>
              <a:rPr lang="en-US" dirty="0" smtClean="0"/>
              <a:t>Greg Moneta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Partners </a:t>
            </a:r>
            <a:r>
              <a:rPr lang="en-US" dirty="0"/>
              <a:t>HealthCare (Mass General), Dr. Javier </a:t>
            </a:r>
            <a:r>
              <a:rPr lang="en-US" dirty="0" smtClean="0"/>
              <a:t>Romero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ProMedica </a:t>
            </a:r>
            <a:r>
              <a:rPr lang="en-US" dirty="0"/>
              <a:t>(</a:t>
            </a:r>
            <a:r>
              <a:rPr lang="en-US" dirty="0" err="1"/>
              <a:t>Jobst</a:t>
            </a:r>
            <a:r>
              <a:rPr lang="en-US" dirty="0"/>
              <a:t> Vascular Institute), Dr. </a:t>
            </a:r>
            <a:r>
              <a:rPr lang="en-US" dirty="0" err="1"/>
              <a:t>Fedor</a:t>
            </a:r>
            <a:r>
              <a:rPr lang="en-US" dirty="0"/>
              <a:t> Lurie and Robin </a:t>
            </a:r>
            <a:r>
              <a:rPr lang="en-US" dirty="0" err="1" smtClean="0"/>
              <a:t>Acino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Sarasota Memorial Health System, Dr. Russell </a:t>
            </a:r>
            <a:r>
              <a:rPr lang="en-US" dirty="0" smtClean="0"/>
              <a:t>Sampson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Sentara </a:t>
            </a:r>
            <a:r>
              <a:rPr lang="en-US" dirty="0"/>
              <a:t>Norfolk General Hospital, Carolyn </a:t>
            </a:r>
            <a:r>
              <a:rPr lang="en-US" dirty="0" err="1" smtClean="0"/>
              <a:t>Strek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4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01488" y="4273040"/>
            <a:ext cx="348308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VQI Vascular Ultrasound Registry (VUR)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101526" y="2841705"/>
            <a:ext cx="1719019" cy="1443696"/>
            <a:chOff x="2101526" y="2803702"/>
            <a:chExt cx="1719019" cy="1443696"/>
          </a:xfrm>
        </p:grpSpPr>
        <p:cxnSp>
          <p:nvCxnSpPr>
            <p:cNvPr id="39" name="Straight Arrow Connector 38"/>
            <p:cNvCxnSpPr>
              <a:stCxn id="3" idx="3"/>
            </p:cNvCxnSpPr>
            <p:nvPr/>
          </p:nvCxnSpPr>
          <p:spPr>
            <a:xfrm>
              <a:off x="2903928" y="2988368"/>
              <a:ext cx="916617" cy="1259030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101526" y="2803702"/>
              <a:ext cx="802402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Site 3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10196" y="3320441"/>
            <a:ext cx="1836832" cy="964960"/>
            <a:chOff x="1610196" y="3293110"/>
            <a:chExt cx="1836832" cy="96496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414846" y="3492690"/>
              <a:ext cx="1032182" cy="765380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10196" y="3293110"/>
              <a:ext cx="802402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Site 2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95624" y="2382720"/>
            <a:ext cx="1355750" cy="1902681"/>
            <a:chOff x="2795624" y="2334045"/>
            <a:chExt cx="1355750" cy="190268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573399" y="2527539"/>
              <a:ext cx="577975" cy="1709187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795624" y="2334045"/>
              <a:ext cx="802402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Site 4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703160" y="1884233"/>
            <a:ext cx="802402" cy="2401168"/>
            <a:chOff x="3703160" y="1856902"/>
            <a:chExt cx="802402" cy="2401168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4142004" y="2210376"/>
              <a:ext cx="361543" cy="2047694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703160" y="1856902"/>
              <a:ext cx="802402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Site 5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78946" y="3878565"/>
            <a:ext cx="1811870" cy="696297"/>
            <a:chOff x="1278946" y="3878565"/>
            <a:chExt cx="1811870" cy="69629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038336" y="4065976"/>
              <a:ext cx="1052480" cy="508886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78946" y="3878565"/>
              <a:ext cx="802402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Site 1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46695" y="1857822"/>
            <a:ext cx="705053" cy="2427579"/>
            <a:chOff x="4946695" y="1851834"/>
            <a:chExt cx="705053" cy="2427579"/>
          </a:xfrm>
        </p:grpSpPr>
        <p:sp>
          <p:nvSpPr>
            <p:cNvPr id="28" name="TextBox 27"/>
            <p:cNvSpPr txBox="1"/>
            <p:nvPr/>
          </p:nvSpPr>
          <p:spPr>
            <a:xfrm>
              <a:off x="4946695" y="1851834"/>
              <a:ext cx="705053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Site 6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5047814" y="2213370"/>
              <a:ext cx="239078" cy="2066043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399988" y="2361376"/>
            <a:ext cx="1088539" cy="1924025"/>
            <a:chOff x="5399988" y="2334045"/>
            <a:chExt cx="1088539" cy="1924025"/>
          </a:xfrm>
        </p:grpSpPr>
        <p:sp>
          <p:nvSpPr>
            <p:cNvPr id="30" name="TextBox 29"/>
            <p:cNvSpPr txBox="1"/>
            <p:nvPr/>
          </p:nvSpPr>
          <p:spPr>
            <a:xfrm>
              <a:off x="5792769" y="2334045"/>
              <a:ext cx="695758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Site 7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5399988" y="2536519"/>
              <a:ext cx="397854" cy="1721551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794849" y="2821283"/>
            <a:ext cx="1324938" cy="1464118"/>
            <a:chOff x="5794849" y="2807617"/>
            <a:chExt cx="1324938" cy="1464118"/>
          </a:xfrm>
        </p:grpSpPr>
        <p:sp>
          <p:nvSpPr>
            <p:cNvPr id="31" name="TextBox 30"/>
            <p:cNvSpPr txBox="1"/>
            <p:nvPr/>
          </p:nvSpPr>
          <p:spPr>
            <a:xfrm>
              <a:off x="6414734" y="2807617"/>
              <a:ext cx="705053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Site 8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31" idx="1"/>
            </p:cNvCxnSpPr>
            <p:nvPr/>
          </p:nvCxnSpPr>
          <p:spPr>
            <a:xfrm flipH="1">
              <a:off x="5794849" y="2992283"/>
              <a:ext cx="619885" cy="1279452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139344" y="3289925"/>
            <a:ext cx="1506361" cy="995476"/>
            <a:chOff x="6139344" y="3289925"/>
            <a:chExt cx="1506361" cy="995476"/>
          </a:xfrm>
        </p:grpSpPr>
        <p:sp>
          <p:nvSpPr>
            <p:cNvPr id="32" name="TextBox 31"/>
            <p:cNvSpPr txBox="1"/>
            <p:nvPr/>
          </p:nvSpPr>
          <p:spPr>
            <a:xfrm>
              <a:off x="6940652" y="3289925"/>
              <a:ext cx="705053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Site 9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32" idx="1"/>
            </p:cNvCxnSpPr>
            <p:nvPr/>
          </p:nvCxnSpPr>
          <p:spPr>
            <a:xfrm flipH="1">
              <a:off x="6139344" y="3474591"/>
              <a:ext cx="801308" cy="810810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590558" y="3873498"/>
            <a:ext cx="1582749" cy="659430"/>
            <a:chOff x="6590558" y="3873498"/>
            <a:chExt cx="1582749" cy="659430"/>
          </a:xfrm>
        </p:grpSpPr>
        <p:sp>
          <p:nvSpPr>
            <p:cNvPr id="21" name="TextBox 20"/>
            <p:cNvSpPr txBox="1"/>
            <p:nvPr/>
          </p:nvSpPr>
          <p:spPr>
            <a:xfrm>
              <a:off x="7351260" y="3873498"/>
              <a:ext cx="822047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Site 10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21" idx="1"/>
            </p:cNvCxnSpPr>
            <p:nvPr/>
          </p:nvCxnSpPr>
          <p:spPr>
            <a:xfrm flipH="1">
              <a:off x="6590558" y="4058164"/>
              <a:ext cx="760702" cy="474764"/>
            </a:xfrm>
            <a:prstGeom prst="straightConnector1">
              <a:avLst/>
            </a:prstGeom>
            <a:ln>
              <a:solidFill>
                <a:srgbClr val="40315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512247" y="5239879"/>
            <a:ext cx="862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DICOM SR data individual examinations from all registry sites is entered into VUR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1727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VUR Initial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11" y="1617134"/>
            <a:ext cx="8062018" cy="408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Establish technical capabilities, build database</a:t>
            </a:r>
          </a:p>
          <a:p>
            <a:r>
              <a:rPr lang="en-US" dirty="0" smtClean="0"/>
              <a:t>Identify best practices for standardization of vascular lab data collection</a:t>
            </a:r>
          </a:p>
          <a:p>
            <a:pPr lvl="1"/>
            <a:r>
              <a:rPr lang="en-US" dirty="0" smtClean="0"/>
              <a:t>Pilot project limited to cerebrovascular examinations</a:t>
            </a:r>
          </a:p>
          <a:p>
            <a:pPr lvl="1"/>
            <a:r>
              <a:rPr lang="en-US" dirty="0" smtClean="0"/>
              <a:t>Carotid duplex scan are common and relatively standardized</a:t>
            </a:r>
            <a:endParaRPr lang="en-US" dirty="0"/>
          </a:p>
          <a:p>
            <a:r>
              <a:rPr lang="en-US" dirty="0" smtClean="0"/>
              <a:t>Integrate VUR data in VQI to increase the value/capabilities of VQI</a:t>
            </a:r>
          </a:p>
        </p:txBody>
      </p:sp>
    </p:spTree>
    <p:extLst>
      <p:ext uri="{BB962C8B-B14F-4D97-AF65-F5344CB8AC3E}">
        <p14:creationId xmlns:p14="http://schemas.microsoft.com/office/powerpoint/2010/main" val="322527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inuous_improv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65" y="2401168"/>
            <a:ext cx="3105955" cy="34195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336" y="1722709"/>
            <a:ext cx="8011147" cy="4089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Use test environment to build VUR</a:t>
            </a:r>
          </a:p>
          <a:p>
            <a:pPr lvl="1"/>
            <a:r>
              <a:rPr lang="en-US" sz="2000" dirty="0" smtClean="0"/>
              <a:t>Entries from previous carotid examinations in each site’s </a:t>
            </a:r>
            <a:r>
              <a:rPr lang="en-US" sz="2000" dirty="0" err="1" smtClean="0"/>
              <a:t>Medstreaming</a:t>
            </a:r>
            <a:r>
              <a:rPr lang="en-US" sz="2000" dirty="0" smtClean="0"/>
              <a:t> VIR records</a:t>
            </a:r>
          </a:p>
          <a:p>
            <a:r>
              <a:rPr lang="en-US" sz="2400" dirty="0" smtClean="0"/>
              <a:t>Working group to define what carotid </a:t>
            </a:r>
            <a:br>
              <a:rPr lang="en-US" sz="2400" dirty="0" smtClean="0"/>
            </a:br>
            <a:r>
              <a:rPr lang="en-US" sz="2400" dirty="0" smtClean="0"/>
              <a:t>information will be prospectively entered</a:t>
            </a:r>
            <a:br>
              <a:rPr lang="en-US" sz="2400" dirty="0" smtClean="0"/>
            </a:br>
            <a:r>
              <a:rPr lang="en-US" sz="2400" dirty="0" smtClean="0"/>
              <a:t>(standardizing fields, images to be</a:t>
            </a:r>
            <a:br>
              <a:rPr lang="en-US" sz="2400" dirty="0" smtClean="0"/>
            </a:br>
            <a:r>
              <a:rPr lang="en-US" sz="2400" dirty="0" smtClean="0"/>
              <a:t>entered, maintaining compliance with</a:t>
            </a:r>
            <a:br>
              <a:rPr lang="en-US" sz="2400" dirty="0" smtClean="0"/>
            </a:br>
            <a:r>
              <a:rPr lang="en-US" sz="2400" dirty="0" smtClean="0"/>
              <a:t>IAC standards)</a:t>
            </a:r>
          </a:p>
          <a:p>
            <a:r>
              <a:rPr lang="en-US" sz="2400" dirty="0" smtClean="0"/>
              <a:t>Identify variations in standards and</a:t>
            </a:r>
            <a:br>
              <a:rPr lang="en-US" sz="2400" dirty="0" smtClean="0"/>
            </a:br>
            <a:r>
              <a:rPr lang="en-US" sz="2400" dirty="0" smtClean="0"/>
              <a:t>procedures at different sites</a:t>
            </a:r>
          </a:p>
          <a:p>
            <a:r>
              <a:rPr lang="en-US" sz="2400" dirty="0" smtClean="0"/>
              <a:t>Suggest modifications to achieve standardization</a:t>
            </a:r>
            <a:br>
              <a:rPr lang="en-US" sz="2400" dirty="0" smtClean="0"/>
            </a:br>
            <a:r>
              <a:rPr lang="en-US" sz="2400" dirty="0" smtClean="0"/>
              <a:t>and maximum utility, with minimal workflow impact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Direct User Benefits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6685" y="1653192"/>
            <a:ext cx="7707459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Develop </a:t>
            </a:r>
            <a:r>
              <a:rPr lang="en-US" dirty="0"/>
              <a:t>meaningful business </a:t>
            </a:r>
            <a:r>
              <a:rPr lang="en-US" dirty="0" smtClean="0"/>
              <a:t>analytics</a:t>
            </a:r>
          </a:p>
          <a:p>
            <a:r>
              <a:rPr lang="en-US" dirty="0" smtClean="0"/>
              <a:t>Benchmark </a:t>
            </a:r>
            <a:r>
              <a:rPr lang="en-US" dirty="0"/>
              <a:t>vascular laboratory performance </a:t>
            </a:r>
          </a:p>
          <a:p>
            <a:r>
              <a:rPr lang="en-US" dirty="0" smtClean="0"/>
              <a:t>Meet accreditation</a:t>
            </a:r>
            <a:br>
              <a:rPr lang="en-US" dirty="0" smtClean="0"/>
            </a:br>
            <a:r>
              <a:rPr lang="en-US" dirty="0" smtClean="0"/>
              <a:t>and other reporting</a:t>
            </a:r>
            <a:br>
              <a:rPr lang="en-US" dirty="0" smtClean="0"/>
            </a:br>
            <a:r>
              <a:rPr lang="en-US" dirty="0" smtClean="0"/>
              <a:t>requirements </a:t>
            </a:r>
          </a:p>
        </p:txBody>
      </p:sp>
      <p:pic>
        <p:nvPicPr>
          <p:cNvPr id="3" name="Picture 2" descr="business-benefit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5" y="3158737"/>
            <a:ext cx="4147772" cy="276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96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Applications within VQI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2922" y="1593353"/>
            <a:ext cx="7707459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Use objective data from VUR in analysis of data from other VQI modules</a:t>
            </a:r>
          </a:p>
          <a:p>
            <a:r>
              <a:rPr lang="en-US" dirty="0" smtClean="0"/>
              <a:t>Validate </a:t>
            </a:r>
            <a:r>
              <a:rPr lang="en-US" dirty="0"/>
              <a:t>existing and new vascular testing technologies </a:t>
            </a:r>
          </a:p>
          <a:p>
            <a:r>
              <a:rPr lang="en-US" dirty="0"/>
              <a:t>Conduct clinical trials (e.g. post-approval studies of devices/therapeutics)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931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Potential Study Ideas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Image analysis, machine learning, artificial intelligence</a:t>
            </a:r>
          </a:p>
          <a:p>
            <a:pPr lvl="1"/>
            <a:r>
              <a:rPr lang="en-US" dirty="0" smtClean="0"/>
              <a:t>Vessel wall characterization (IMT)</a:t>
            </a:r>
          </a:p>
          <a:p>
            <a:pPr lvl="1"/>
            <a:r>
              <a:rPr lang="en-US" dirty="0" smtClean="0"/>
              <a:t>Features of symptomatic vs. asymptomatic plaques</a:t>
            </a:r>
          </a:p>
          <a:p>
            <a:pPr lvl="1"/>
            <a:r>
              <a:rPr lang="en-US" dirty="0" smtClean="0"/>
              <a:t>Risk prediction modeling</a:t>
            </a:r>
          </a:p>
          <a:p>
            <a:r>
              <a:rPr lang="en-US" dirty="0" smtClean="0"/>
              <a:t>Inter-observer and inter-facility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1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5236" y="1521112"/>
            <a:ext cx="7905442" cy="4102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Vascular Ultrasound Registry is joint initiative that has engaged SVU with the SVS PSO</a:t>
            </a:r>
          </a:p>
          <a:p>
            <a:r>
              <a:rPr lang="en-US" dirty="0" smtClean="0"/>
              <a:t>Leverages existing informatics technologies to facilitate automated data capture</a:t>
            </a:r>
          </a:p>
          <a:p>
            <a:pPr lvl="1"/>
            <a:r>
              <a:rPr lang="en-US" dirty="0" err="1" smtClean="0"/>
              <a:t>Medstreaming</a:t>
            </a:r>
            <a:r>
              <a:rPr lang="en-US" dirty="0" smtClean="0"/>
              <a:t>/M2S providing key support</a:t>
            </a:r>
          </a:p>
          <a:p>
            <a:pPr lvl="1"/>
            <a:r>
              <a:rPr lang="en-US" dirty="0" smtClean="0"/>
              <a:t>End product will be vendor neutral</a:t>
            </a:r>
          </a:p>
          <a:p>
            <a:r>
              <a:rPr lang="en-US" dirty="0" smtClean="0"/>
              <a:t>First VQI registry to incorporate imaging</a:t>
            </a:r>
          </a:p>
          <a:p>
            <a:pPr lvl="1"/>
            <a:r>
              <a:rPr lang="en-US" dirty="0" smtClean="0"/>
              <a:t>Can be combined with the comprehensive </a:t>
            </a:r>
            <a:r>
              <a:rPr lang="en-US" dirty="0"/>
              <a:t>clinical information </a:t>
            </a:r>
            <a:r>
              <a:rPr lang="en-US" dirty="0" smtClean="0"/>
              <a:t>gathered in </a:t>
            </a:r>
            <a:r>
              <a:rPr lang="en-US" dirty="0"/>
              <a:t>12 existing VQI </a:t>
            </a:r>
            <a:r>
              <a:rPr lang="en-US" dirty="0" smtClean="0"/>
              <a:t>registries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7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initiative announced January 16,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Ultrasound Registry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52" y="2274613"/>
            <a:ext cx="6581598" cy="332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22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Collaboration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Formal collaboration between the SVS PSO,</a:t>
            </a:r>
            <a:br>
              <a:rPr lang="en-US" smtClean="0"/>
            </a:br>
            <a:r>
              <a:rPr lang="en-US" smtClean="0"/>
              <a:t>Society for Vascular Ultrasound (SVU) and</a:t>
            </a:r>
            <a:br>
              <a:rPr lang="en-US" smtClean="0"/>
            </a:br>
            <a:r>
              <a:rPr lang="en-US" smtClean="0"/>
              <a:t>M2S/Medstreaming</a:t>
            </a:r>
          </a:p>
          <a:p>
            <a:pPr lvl="1"/>
            <a:r>
              <a:rPr lang="en-US" smtClean="0"/>
              <a:t>Shared interest to pursue a novel approach to incorporate images and structured data into clinical data registries</a:t>
            </a:r>
          </a:p>
          <a:p>
            <a:r>
              <a:rPr lang="en-US" smtClean="0"/>
              <a:t>Vendor neutral tools for direct entry of data and images</a:t>
            </a:r>
          </a:p>
          <a:p>
            <a:r>
              <a:rPr lang="en-US" smtClean="0"/>
              <a:t>Unified goal to improve quality, enhance research, develop education content and support advocacy efforts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1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11526" y="1432092"/>
            <a:ext cx="4054727" cy="29113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Concept discussions among leadership of Society for Vascular Ultrasound (SVU) since 2014</a:t>
            </a:r>
          </a:p>
          <a:p>
            <a:pPr lvl="1"/>
            <a:r>
              <a:rPr lang="en-US" sz="1600" dirty="0" smtClean="0"/>
              <a:t>SVU established Research Committee chaired by Dr. Douglas Wooster in 2016</a:t>
            </a:r>
          </a:p>
          <a:p>
            <a:pPr lvl="1"/>
            <a:r>
              <a:rPr lang="en-US" sz="1600" dirty="0" smtClean="0"/>
              <a:t>SVU Research Committee charged with defining initial project that would serve as foundation of vascular ultrasound registry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1476" y="1430873"/>
            <a:ext cx="3926406" cy="290405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Medstreaming</a:t>
            </a:r>
            <a:r>
              <a:rPr lang="en-US" sz="2000" dirty="0"/>
              <a:t> customers expressed interest in </a:t>
            </a:r>
            <a:r>
              <a:rPr lang="en-US" sz="2000" dirty="0" smtClean="0"/>
              <a:t>combining </a:t>
            </a:r>
            <a:r>
              <a:rPr lang="en-US" sz="2000" dirty="0"/>
              <a:t>their data to support research</a:t>
            </a:r>
          </a:p>
          <a:p>
            <a:pPr lvl="1"/>
            <a:r>
              <a:rPr lang="en-US" sz="1600" dirty="0"/>
              <a:t>Concept evolved into idea </a:t>
            </a:r>
            <a:r>
              <a:rPr lang="en-US" sz="1600" dirty="0" smtClean="0"/>
              <a:t>of </a:t>
            </a:r>
            <a:r>
              <a:rPr lang="en-US" sz="1600" dirty="0"/>
              <a:t>national registry with </a:t>
            </a:r>
            <a:r>
              <a:rPr lang="en-US" sz="1600" dirty="0" smtClean="0"/>
              <a:t>SVU taking </a:t>
            </a:r>
            <a:r>
              <a:rPr lang="en-US" sz="1600" dirty="0"/>
              <a:t>the lead</a:t>
            </a:r>
          </a:p>
          <a:p>
            <a:pPr lvl="1"/>
            <a:r>
              <a:rPr lang="en-US" sz="1600" dirty="0" err="1"/>
              <a:t>Medstreaming</a:t>
            </a:r>
            <a:r>
              <a:rPr lang="en-US" sz="1600" dirty="0"/>
              <a:t> acquired M2S</a:t>
            </a:r>
          </a:p>
          <a:p>
            <a:pPr lvl="1"/>
            <a:r>
              <a:rPr lang="en-US" sz="1600" dirty="0"/>
              <a:t>Registry intended to be inclusive of </a:t>
            </a:r>
            <a:r>
              <a:rPr lang="en-US" sz="1600" dirty="0" err="1"/>
              <a:t>Medstreaming</a:t>
            </a:r>
            <a:r>
              <a:rPr lang="en-US" sz="1600" dirty="0"/>
              <a:t> customers and </a:t>
            </a:r>
            <a:r>
              <a:rPr lang="en-US" sz="1600" dirty="0" smtClean="0"/>
              <a:t>others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18030" y="4543908"/>
            <a:ext cx="8189970" cy="1286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Society for Vascular Surgery (SVS) recognized as potential partner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Necessary "infrastructure" in </a:t>
            </a:r>
            <a:r>
              <a:rPr lang="en-US" sz="1600" dirty="0" smtClean="0">
                <a:solidFill>
                  <a:prstClr val="black"/>
                </a:solidFill>
              </a:rPr>
              <a:t>place: Patient </a:t>
            </a:r>
            <a:r>
              <a:rPr lang="en-US" sz="1600" dirty="0">
                <a:solidFill>
                  <a:prstClr val="black"/>
                </a:solidFill>
              </a:rPr>
              <a:t>Safety Organization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</a:pPr>
            <a:r>
              <a:rPr lang="en-US" sz="1600" dirty="0" smtClean="0">
                <a:solidFill>
                  <a:prstClr val="black"/>
                </a:solidFill>
              </a:rPr>
              <a:t>Existing M2S relationship </a:t>
            </a:r>
            <a:r>
              <a:rPr lang="en-US" sz="1600" dirty="0">
                <a:solidFill>
                  <a:prstClr val="black"/>
                </a:solidFill>
              </a:rPr>
              <a:t>with SVS </a:t>
            </a:r>
            <a:r>
              <a:rPr lang="en-US" sz="1600" dirty="0" smtClean="0">
                <a:solidFill>
                  <a:prstClr val="black"/>
                </a:solidFill>
              </a:rPr>
              <a:t>(through </a:t>
            </a:r>
            <a:r>
              <a:rPr lang="en-US" sz="1600" dirty="0">
                <a:solidFill>
                  <a:prstClr val="black"/>
                </a:solidFill>
              </a:rPr>
              <a:t>VQI </a:t>
            </a:r>
            <a:r>
              <a:rPr lang="en-US" sz="1600" dirty="0" smtClean="0">
                <a:solidFill>
                  <a:prstClr val="black"/>
                </a:solidFill>
              </a:rPr>
              <a:t>Registry)</a:t>
            </a:r>
            <a:endParaRPr lang="en-US" sz="16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Discussions </a:t>
            </a:r>
            <a:r>
              <a:rPr lang="en-US" sz="1600" dirty="0" smtClean="0">
                <a:solidFill>
                  <a:prstClr val="black"/>
                </a:solidFill>
              </a:rPr>
              <a:t>led </a:t>
            </a:r>
            <a:r>
              <a:rPr lang="en-US" sz="1600" dirty="0">
                <a:solidFill>
                  <a:prstClr val="black"/>
                </a:solidFill>
              </a:rPr>
              <a:t>to plan for a Vascular Ultrasound Registry to be part of VQI</a:t>
            </a:r>
          </a:p>
        </p:txBody>
      </p:sp>
    </p:spTree>
    <p:extLst>
      <p:ext uri="{BB962C8B-B14F-4D97-AF65-F5344CB8AC3E}">
        <p14:creationId xmlns:p14="http://schemas.microsoft.com/office/powerpoint/2010/main" val="279015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379913"/>
            <a:ext cx="7905442" cy="46800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Steering Committee Established</a:t>
            </a:r>
          </a:p>
          <a:p>
            <a:pPr lvl="1"/>
            <a:r>
              <a:rPr lang="en-US" dirty="0" smtClean="0"/>
              <a:t>Co-Chairs</a:t>
            </a:r>
          </a:p>
          <a:p>
            <a:pPr lvl="2"/>
            <a:r>
              <a:rPr lang="en-US" dirty="0" smtClean="0"/>
              <a:t>Dr. David Dawson (SVU)</a:t>
            </a:r>
          </a:p>
          <a:p>
            <a:pPr lvl="2"/>
            <a:r>
              <a:rPr lang="en-US" dirty="0" smtClean="0"/>
              <a:t>Dr. Gregory Moneta (SVS)</a:t>
            </a:r>
          </a:p>
          <a:p>
            <a:r>
              <a:rPr lang="en-US" sz="2800" dirty="0" smtClean="0"/>
              <a:t>Formalizing Pilot Sites’ Participation</a:t>
            </a:r>
          </a:p>
          <a:p>
            <a:pPr lvl="1"/>
            <a:r>
              <a:rPr lang="en-US" dirty="0" smtClean="0"/>
              <a:t>Representatives from contracted pilot sites will serve on the Committee</a:t>
            </a:r>
          </a:p>
          <a:p>
            <a:r>
              <a:rPr lang="en-US" sz="2800" dirty="0" smtClean="0"/>
              <a:t>Kickoff Meeting on June 21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r>
              <a:rPr lang="en-US" sz="2800" dirty="0" smtClean="0"/>
              <a:t>On-site training for data transfer</a:t>
            </a:r>
          </a:p>
          <a:p>
            <a:pPr marL="0" indent="0">
              <a:buNone/>
            </a:pPr>
            <a:endParaRPr lang="en-US" sz="28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352C5-EA17-496C-BA90-5A4A2B73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Pilot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874677-0A97-480E-9150-1CCEB2013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587" y="1593450"/>
            <a:ext cx="8117053" cy="4102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Vascular </a:t>
            </a:r>
            <a:r>
              <a:rPr lang="en-US" sz="2800" dirty="0"/>
              <a:t>Ultrasound Registry’s initial efforts </a:t>
            </a:r>
            <a:r>
              <a:rPr lang="en-US" sz="2800" dirty="0" smtClean="0"/>
              <a:t>are focused </a:t>
            </a:r>
            <a:r>
              <a:rPr lang="en-US" sz="2800" dirty="0"/>
              <a:t>on proof-of-</a:t>
            </a:r>
            <a:r>
              <a:rPr lang="en-US" sz="2800" dirty="0" smtClean="0"/>
              <a:t>concept</a:t>
            </a:r>
            <a:endParaRPr lang="en-US" sz="2800" dirty="0"/>
          </a:p>
          <a:p>
            <a:pPr lvl="1"/>
            <a:r>
              <a:rPr lang="en-US" sz="2400" dirty="0" smtClean="0"/>
              <a:t>Establish </a:t>
            </a:r>
            <a:r>
              <a:rPr lang="en-US" sz="2400" dirty="0"/>
              <a:t>technical means to collect and analyze vascular laboratory </a:t>
            </a:r>
            <a:r>
              <a:rPr lang="en-US" sz="2400" dirty="0" smtClean="0"/>
              <a:t>data</a:t>
            </a:r>
          </a:p>
          <a:p>
            <a:pPr lvl="1"/>
            <a:r>
              <a:rPr lang="en-US" sz="2400" dirty="0"/>
              <a:t>Pilot project focuses on </a:t>
            </a:r>
            <a:r>
              <a:rPr lang="en-US" sz="2400" dirty="0" smtClean="0"/>
              <a:t>diagnosis </a:t>
            </a:r>
            <a:r>
              <a:rPr lang="en-US" sz="2400" dirty="0"/>
              <a:t>and treatment of carotid artery </a:t>
            </a:r>
            <a:r>
              <a:rPr lang="en-US" sz="2400" dirty="0" smtClean="0"/>
              <a:t>disease</a:t>
            </a:r>
            <a:endParaRPr lang="en-US" dirty="0"/>
          </a:p>
          <a:p>
            <a:r>
              <a:rPr lang="en-US" sz="2800" dirty="0"/>
              <a:t>Images will be </a:t>
            </a:r>
            <a:r>
              <a:rPr lang="en-US" sz="2800" dirty="0" smtClean="0"/>
              <a:t>matched </a:t>
            </a:r>
            <a:r>
              <a:rPr lang="en-US" sz="2800" dirty="0"/>
              <a:t>with clinical data in the </a:t>
            </a:r>
            <a:r>
              <a:rPr lang="en-US" sz="2800" dirty="0" smtClean="0"/>
              <a:t>VQI</a:t>
            </a:r>
          </a:p>
          <a:p>
            <a:pPr lvl="1"/>
            <a:r>
              <a:rPr lang="en-US" sz="2400" dirty="0" smtClean="0"/>
              <a:t>Includes sites participating in CEA </a:t>
            </a:r>
            <a:r>
              <a:rPr lang="en-US" sz="2400" dirty="0"/>
              <a:t>and CAS </a:t>
            </a:r>
            <a:r>
              <a:rPr lang="en-US" sz="2400" dirty="0" smtClean="0"/>
              <a:t>registries</a:t>
            </a:r>
          </a:p>
          <a:p>
            <a:pPr lvl="1"/>
            <a:r>
              <a:rPr lang="en-US" sz="2400" dirty="0" smtClean="0"/>
              <a:t>Current users of </a:t>
            </a:r>
            <a:r>
              <a:rPr lang="en-US" sz="2400" dirty="0" err="1" smtClean="0"/>
              <a:t>Medstreaming</a:t>
            </a:r>
            <a:r>
              <a:rPr lang="en-US" sz="2400" dirty="0" smtClean="0"/>
              <a:t> Vascular Information System (VIS)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894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Digital Imaging and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Communication in Medicine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2" y="5181600"/>
            <a:ext cx="286891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DICOM is both an image format and network protocol</a:t>
            </a:r>
            <a:endParaRPr lang="en-US" dirty="0"/>
          </a:p>
          <a:p>
            <a:pPr lvl="1"/>
            <a:r>
              <a:rPr lang="en-US" dirty="0" smtClean="0"/>
              <a:t>Allows interoperability of imaging and information management systems</a:t>
            </a:r>
          </a:p>
          <a:p>
            <a:r>
              <a:rPr lang="en-US" dirty="0" smtClean="0">
                <a:effectLst/>
              </a:rPr>
              <a:t>Standard implementation by manufacturers</a:t>
            </a:r>
          </a:p>
          <a:p>
            <a:pPr lvl="1"/>
            <a:r>
              <a:rPr lang="en-US" dirty="0" smtClean="0">
                <a:effectLst/>
              </a:rPr>
              <a:t>Image data in processed and unprocessed formats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en-US" dirty="0" smtClean="0">
                <a:effectLst/>
              </a:rPr>
              <a:t>etadata about the patient, machine, and data acquisition settings</a:t>
            </a:r>
          </a:p>
        </p:txBody>
      </p:sp>
    </p:spTree>
    <p:extLst>
      <p:ext uri="{BB962C8B-B14F-4D97-AF65-F5344CB8AC3E}">
        <p14:creationId xmlns:p14="http://schemas.microsoft.com/office/powerpoint/2010/main" val="83086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 Structured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DICOM SR is the standard for exchange of structured data and clinical observations (in imaging environment)</a:t>
            </a:r>
          </a:p>
          <a:p>
            <a:pPr lvl="1"/>
            <a:r>
              <a:rPr lang="en-US" dirty="0" smtClean="0">
                <a:effectLst/>
              </a:rPr>
              <a:t>Structured reporting is an extension of DICOM images</a:t>
            </a:r>
          </a:p>
          <a:p>
            <a:pPr lvl="1"/>
            <a:r>
              <a:rPr lang="en-US" dirty="0" smtClean="0"/>
              <a:t>Captures </a:t>
            </a:r>
            <a:r>
              <a:rPr lang="en-US" dirty="0" smtClean="0">
                <a:effectLst/>
              </a:rPr>
              <a:t>measurements, calculations, and other descriptive data in images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>
                <a:effectLst/>
              </a:rPr>
              <a:t>saved in a structured, customizable form</a:t>
            </a:r>
          </a:p>
          <a:p>
            <a:r>
              <a:rPr lang="en-US" dirty="0"/>
              <a:t>D</a:t>
            </a:r>
            <a:r>
              <a:rPr lang="en-US" dirty="0" smtClean="0"/>
              <a:t>ata more accessible compared to traditional text-based reporting</a:t>
            </a:r>
          </a:p>
        </p:txBody>
      </p:sp>
    </p:spTree>
    <p:extLst>
      <p:ext uri="{BB962C8B-B14F-4D97-AF65-F5344CB8AC3E}">
        <p14:creationId xmlns:p14="http://schemas.microsoft.com/office/powerpoint/2010/main" val="273171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AE8039A-18E5-4AB4-B5D3-93625186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 Efficiency: VUR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Utilize structured data and reporting capabilities to transfer images to the registry</a:t>
            </a:r>
          </a:p>
          <a:p>
            <a:r>
              <a:rPr lang="en-US" dirty="0" smtClean="0"/>
              <a:t>Minimize impact on current workflow processes</a:t>
            </a:r>
          </a:p>
          <a:p>
            <a:r>
              <a:rPr lang="en-US" dirty="0" smtClean="0"/>
              <a:t>Minimize or eliminate requirements for additional data entry other steps used in clinical setting:</a:t>
            </a:r>
          </a:p>
          <a:p>
            <a:pPr lvl="1"/>
            <a:r>
              <a:rPr lang="en-US" dirty="0" smtClean="0"/>
              <a:t>Data acquisition by vascular lab technologist (examination)</a:t>
            </a:r>
          </a:p>
          <a:p>
            <a:pPr lvl="1"/>
            <a:r>
              <a:rPr lang="en-US" dirty="0" smtClean="0"/>
              <a:t>Image and data review, reporting</a:t>
            </a:r>
            <a:br>
              <a:rPr lang="en-US" dirty="0" smtClean="0"/>
            </a:br>
            <a:r>
              <a:rPr lang="en-US" dirty="0" smtClean="0"/>
              <a:t>(technologist/interpreting physician)</a:t>
            </a:r>
          </a:p>
        </p:txBody>
      </p:sp>
    </p:spTree>
    <p:extLst>
      <p:ext uri="{BB962C8B-B14F-4D97-AF65-F5344CB8AC3E}">
        <p14:creationId xmlns:p14="http://schemas.microsoft.com/office/powerpoint/2010/main" val="34548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829</Words>
  <Application>Microsoft Macintosh PowerPoint</Application>
  <PresentationFormat>Custom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3_Office Theme</vt:lpstr>
      <vt:lpstr>2_Office Theme</vt:lpstr>
      <vt:lpstr>1_Office Theme</vt:lpstr>
      <vt:lpstr>1_Custom Design</vt:lpstr>
      <vt:lpstr>Custom Design</vt:lpstr>
      <vt:lpstr> </vt:lpstr>
      <vt:lpstr>Vascular Ultrasound Registry</vt:lpstr>
      <vt:lpstr>Registry Collaboration</vt:lpstr>
      <vt:lpstr>History</vt:lpstr>
      <vt:lpstr>Initial Steps</vt:lpstr>
      <vt:lpstr>Goal of the Pilot</vt:lpstr>
      <vt:lpstr>Digital Imaging and Communication in Medicine</vt:lpstr>
      <vt:lpstr>DICOM Structured Reporting</vt:lpstr>
      <vt:lpstr>Operation Efficiency: VUR</vt:lpstr>
      <vt:lpstr>Workflow</vt:lpstr>
      <vt:lpstr>VUR Pilot Sites</vt:lpstr>
      <vt:lpstr>Workflow</vt:lpstr>
      <vt:lpstr>VUR Initial Goals</vt:lpstr>
      <vt:lpstr>Current Activities</vt:lpstr>
      <vt:lpstr>Next Steps: Direct User Benefits</vt:lpstr>
      <vt:lpstr>Broader Applications within VQI</vt:lpstr>
      <vt:lpstr>Many Potential Study Ideas </vt:lpstr>
      <vt:lpstr>Summary</vt:lpstr>
      <vt:lpstr>PowerPoint Presentation</vt:lpstr>
    </vt:vector>
  </TitlesOfParts>
  <Manager/>
  <Company>Society for Vascular Ultrasound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Ultrasound Registry</dc:title>
  <dc:subject/>
  <dc:creator>David Dawson</dc:creator>
  <cp:keywords/>
  <dc:description>Presentation for VQI@VAM</dc:description>
  <cp:lastModifiedBy>David Dawson</cp:lastModifiedBy>
  <cp:revision>71</cp:revision>
  <dcterms:created xsi:type="dcterms:W3CDTF">2016-03-22T16:14:56Z</dcterms:created>
  <dcterms:modified xsi:type="dcterms:W3CDTF">2018-06-18T21:03:35Z</dcterms:modified>
  <cp:category/>
</cp:coreProperties>
</file>