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  <p:sldMasterId id="2147483697" r:id="rId2"/>
    <p:sldMasterId id="2147483684" r:id="rId3"/>
    <p:sldMasterId id="2147483672" r:id="rId4"/>
    <p:sldMasterId id="2147483660" r:id="rId5"/>
  </p:sldMasterIdLst>
  <p:sldIdLst>
    <p:sldId id="256" r:id="rId6"/>
    <p:sldId id="257" r:id="rId7"/>
    <p:sldId id="274" r:id="rId8"/>
    <p:sldId id="270" r:id="rId9"/>
    <p:sldId id="271" r:id="rId10"/>
    <p:sldId id="276" r:id="rId11"/>
    <p:sldId id="279" r:id="rId12"/>
    <p:sldId id="278" r:id="rId13"/>
    <p:sldId id="282" r:id="rId14"/>
    <p:sldId id="283" r:id="rId15"/>
  </p:sldIdLst>
  <p:sldSz cx="91805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434" y="108"/>
      </p:cViewPr>
      <p:guideLst>
        <p:guide orient="horz" pos="2160"/>
        <p:guide pos="28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177800"/>
            <a:ext cx="6732376" cy="889000"/>
          </a:xfrm>
          <a:prstGeom prst="rect">
            <a:avLst/>
          </a:prstGeom>
        </p:spPr>
        <p:txBody>
          <a:bodyPr/>
          <a:lstStyle>
            <a:lvl1pPr marL="185738" indent="0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1282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7" y="274638"/>
            <a:ext cx="8262462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9027" y="1600206"/>
            <a:ext cx="8262462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9025" y="6356361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6/12/2018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6678" y="6356361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9368" y="6356361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733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5873" y="274649"/>
            <a:ext cx="2065616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9028" y="274649"/>
            <a:ext cx="6043837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9025" y="6356361"/>
            <a:ext cx="2142120" cy="365125"/>
          </a:xfrm>
          <a:prstGeom prst="rect">
            <a:avLst/>
          </a:prstGeom>
        </p:spPr>
        <p:txBody>
          <a:bodyPr/>
          <a:lstStyle/>
          <a:p>
            <a:fld id="{407C0E81-E9A8-4440-BA0C-D9EB647B7BB3}" type="datetimeFigureOut">
              <a:rPr lang="en-US" smtClean="0">
                <a:solidFill>
                  <a:prstClr val="black"/>
                </a:solidFill>
              </a:rPr>
              <a:pPr/>
              <a:t>6/12/2018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6678" y="6356361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9368" y="6356361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544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65045" y="1625600"/>
            <a:ext cx="7905442" cy="4102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866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177800"/>
            <a:ext cx="6732376" cy="889000"/>
          </a:xfrm>
          <a:prstGeom prst="rect">
            <a:avLst/>
          </a:prstGeom>
        </p:spPr>
        <p:txBody>
          <a:bodyPr/>
          <a:lstStyle>
            <a:lvl1pPr marL="185738" indent="0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1282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789" y="1498601"/>
            <a:ext cx="8262462" cy="4089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1519" y="190500"/>
            <a:ext cx="6400858" cy="8128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38423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197" y="4406909"/>
            <a:ext cx="7803436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5197" y="2906713"/>
            <a:ext cx="7803436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9025" y="6356359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6/12/2018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9368" y="6356359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969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7" y="274638"/>
            <a:ext cx="8262462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9027" y="1600206"/>
            <a:ext cx="4054727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6762" y="1600206"/>
            <a:ext cx="4054727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9025" y="6356359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6/12/2018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6677" y="6356359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9368" y="6356359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6782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7" y="274638"/>
            <a:ext cx="8262462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9027" y="1535113"/>
            <a:ext cx="405632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027" y="2174875"/>
            <a:ext cx="405632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576" y="1535113"/>
            <a:ext cx="4057914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576" y="2174875"/>
            <a:ext cx="4057914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9025" y="6356359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6/12/2018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36677" y="6356359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79368" y="6356359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3062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7" y="274638"/>
            <a:ext cx="8262462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9025" y="6356359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6/12/2018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36677" y="6356359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79368" y="6356359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5300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9025" y="6356359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6/12/2018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6677" y="6356359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79368" y="6356359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462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789" y="1498601"/>
            <a:ext cx="8262462" cy="4089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1519" y="190500"/>
            <a:ext cx="6400858" cy="8128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384237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30" y="273050"/>
            <a:ext cx="302032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27" y="273059"/>
            <a:ext cx="5132162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9030" y="1435103"/>
            <a:ext cx="3020325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9025" y="6356359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6/12/2018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6677" y="6356359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9368" y="6356359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5780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9446" y="4800600"/>
            <a:ext cx="5508308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9446" y="612775"/>
            <a:ext cx="5508308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9446" y="5367338"/>
            <a:ext cx="5508308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9025" y="6356359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6/12/2018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6677" y="6356359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9368" y="6356359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7989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7" y="274638"/>
            <a:ext cx="8262462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9027" y="1600206"/>
            <a:ext cx="8262462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9025" y="6356359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6/12/2018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6677" y="6356359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9368" y="6356359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7330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5873" y="274647"/>
            <a:ext cx="2065616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9027" y="274647"/>
            <a:ext cx="6043837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9025" y="6356359"/>
            <a:ext cx="2142120" cy="365125"/>
          </a:xfrm>
          <a:prstGeom prst="rect">
            <a:avLst/>
          </a:prstGeom>
        </p:spPr>
        <p:txBody>
          <a:bodyPr/>
          <a:lstStyle/>
          <a:p>
            <a:fld id="{407C0E81-E9A8-4440-BA0C-D9EB647B7BB3}" type="datetimeFigureOut">
              <a:rPr lang="en-US" smtClean="0">
                <a:solidFill>
                  <a:prstClr val="black"/>
                </a:solidFill>
              </a:rPr>
              <a:pPr/>
              <a:t>6/12/2018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6677" y="6356359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9368" y="6356359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5449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65045" y="1625600"/>
            <a:ext cx="7905442" cy="4102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8669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177800"/>
            <a:ext cx="6732376" cy="889000"/>
          </a:xfrm>
          <a:prstGeom prst="rect">
            <a:avLst/>
          </a:prstGeom>
        </p:spPr>
        <p:txBody>
          <a:bodyPr/>
          <a:lstStyle>
            <a:lvl1pPr marL="185738" indent="0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12827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789" y="1498601"/>
            <a:ext cx="8262462" cy="4089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1520" y="190500"/>
            <a:ext cx="6400857" cy="8128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384237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197" y="4406908"/>
            <a:ext cx="7803436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5197" y="2906713"/>
            <a:ext cx="7803436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6/12/2018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9697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8" y="274638"/>
            <a:ext cx="8262462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9025" y="1600206"/>
            <a:ext cx="4054727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6761" y="1600206"/>
            <a:ext cx="4054727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6/12/2018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6782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8" y="274638"/>
            <a:ext cx="8262462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9026" y="1535113"/>
            <a:ext cx="405632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026" y="2174875"/>
            <a:ext cx="405632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577" y="1535113"/>
            <a:ext cx="4057914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577" y="2174875"/>
            <a:ext cx="4057914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6/12/2018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306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197" y="4406911"/>
            <a:ext cx="7803436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5197" y="2906713"/>
            <a:ext cx="7803436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9025" y="6356361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6/12/2018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9368" y="6356361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9697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8" y="274638"/>
            <a:ext cx="8262462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6/12/2018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5300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6/12/2018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4624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9" y="273050"/>
            <a:ext cx="302032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27" y="273058"/>
            <a:ext cx="5132162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9029" y="1435103"/>
            <a:ext cx="3020325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6/12/2018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5780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9444" y="4800600"/>
            <a:ext cx="5508308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9444" y="612775"/>
            <a:ext cx="5508308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9444" y="5367338"/>
            <a:ext cx="5508308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6/12/2018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7989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8" y="274638"/>
            <a:ext cx="8262462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9028" y="1600206"/>
            <a:ext cx="8262462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6/12/2018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7330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5873" y="274646"/>
            <a:ext cx="2065616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9026" y="274646"/>
            <a:ext cx="6043837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407C0E81-E9A8-4440-BA0C-D9EB647B7BB3}" type="datetimeFigureOut">
              <a:rPr lang="en-US" smtClean="0">
                <a:solidFill>
                  <a:prstClr val="black"/>
                </a:solidFill>
              </a:rPr>
              <a:pPr/>
              <a:t>6/12/2018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5449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65045" y="1625600"/>
            <a:ext cx="7905442" cy="4102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86699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7564" y="1122363"/>
            <a:ext cx="688538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7564" y="3602038"/>
            <a:ext cx="688538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578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8309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379" y="1709739"/>
            <a:ext cx="791819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6379" y="4589464"/>
            <a:ext cx="791819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234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7" y="274638"/>
            <a:ext cx="8262462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9028" y="1600206"/>
            <a:ext cx="4054727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6763" y="1600206"/>
            <a:ext cx="4054727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9025" y="6356361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6/12/2018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6678" y="6356361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9368" y="6356361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67822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1160" y="1825625"/>
            <a:ext cx="390171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7635" y="1825625"/>
            <a:ext cx="390171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8425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365126"/>
            <a:ext cx="791819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56" y="1681163"/>
            <a:ext cx="3883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56" y="2505075"/>
            <a:ext cx="3883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635" y="1681163"/>
            <a:ext cx="390291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7635" y="2505075"/>
            <a:ext cx="390291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0136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8017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06068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457200"/>
            <a:ext cx="296095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2914" y="987426"/>
            <a:ext cx="464763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2057400"/>
            <a:ext cx="296095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24553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457200"/>
            <a:ext cx="296095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02914" y="987426"/>
            <a:ext cx="464763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2057400"/>
            <a:ext cx="296095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57891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87358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9805" y="365125"/>
            <a:ext cx="197954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160" y="365125"/>
            <a:ext cx="5823888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97705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7564" y="1122363"/>
            <a:ext cx="688538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7564" y="3602038"/>
            <a:ext cx="688538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99103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954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7" y="274638"/>
            <a:ext cx="8262462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9027" y="1535113"/>
            <a:ext cx="405632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027" y="2174875"/>
            <a:ext cx="405632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576" y="1535113"/>
            <a:ext cx="4057914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576" y="2174875"/>
            <a:ext cx="4057914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9025" y="6356361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6/12/2018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36678" y="6356361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79368" y="6356361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30628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379" y="1709739"/>
            <a:ext cx="791819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6379" y="4589464"/>
            <a:ext cx="791819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26127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1160" y="1825625"/>
            <a:ext cx="390171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7635" y="1825625"/>
            <a:ext cx="390171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84747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365126"/>
            <a:ext cx="791819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56" y="1681163"/>
            <a:ext cx="3883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56" y="2505075"/>
            <a:ext cx="3883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635" y="1681163"/>
            <a:ext cx="390291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7635" y="2505075"/>
            <a:ext cx="390291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37834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88261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28801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457200"/>
            <a:ext cx="296095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2914" y="987426"/>
            <a:ext cx="464763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2057400"/>
            <a:ext cx="296095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79637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457200"/>
            <a:ext cx="296095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02914" y="987426"/>
            <a:ext cx="464763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2057400"/>
            <a:ext cx="296095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65137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04734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9805" y="365125"/>
            <a:ext cx="197954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160" y="365125"/>
            <a:ext cx="5823888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018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7" y="274638"/>
            <a:ext cx="8262462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9025" y="6356361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6/12/2018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36678" y="6356361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79368" y="6356361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53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9025" y="6356361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6/12/2018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6678" y="6356361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79368" y="6356361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462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31" y="273050"/>
            <a:ext cx="302032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27" y="273061"/>
            <a:ext cx="5132162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9031" y="1435103"/>
            <a:ext cx="3020325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9025" y="6356361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6/12/2018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6678" y="6356361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9368" y="6356361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578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9447" y="4800600"/>
            <a:ext cx="5508308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9447" y="612775"/>
            <a:ext cx="5508308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9447" y="5367338"/>
            <a:ext cx="5508308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9025" y="6356361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6/12/2018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6678" y="6356361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9368" y="6356361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798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 userDrawn="1"/>
        </p:nvSpPr>
        <p:spPr bwMode="auto">
          <a:xfrm>
            <a:off x="510541" y="5888346"/>
            <a:ext cx="4960352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9B2D1F">
              <a:lumMod val="75000"/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 kern="0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8" name="Freeform 7"/>
          <p:cNvSpPr>
            <a:spLocks/>
          </p:cNvSpPr>
          <p:nvPr userDrawn="1"/>
        </p:nvSpPr>
        <p:spPr bwMode="auto">
          <a:xfrm>
            <a:off x="496933" y="5882421"/>
            <a:ext cx="3705187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ysClr val="window" lastClr="FFFFFF">
              <a:lumMod val="65000"/>
            </a:sys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 kern="0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9" name="Right Triangle 8"/>
          <p:cNvSpPr>
            <a:spLocks/>
          </p:cNvSpPr>
          <p:nvPr userDrawn="1"/>
        </p:nvSpPr>
        <p:spPr bwMode="auto">
          <a:xfrm>
            <a:off x="3" y="5747926"/>
            <a:ext cx="3415900" cy="1080868"/>
          </a:xfrm>
          <a:prstGeom prst="rtTriangle">
            <a:avLst/>
          </a:prstGeom>
          <a:solidFill>
            <a:srgbClr val="C00000"/>
          </a:solidFill>
          <a:ln w="12700" cap="rnd" cmpd="thickThin" algn="ctr">
            <a:solidFill>
              <a:srgbClr val="696464">
                <a:lumMod val="40000"/>
                <a:lumOff val="60000"/>
              </a:srgbClr>
            </a:solidFill>
            <a:prstDash val="solid"/>
          </a:ln>
          <a:effectLst>
            <a:fillOverlay blend="mult">
              <a:gradFill flip="none" rotWithShape="1">
                <a:gsLst>
                  <a:gs pos="0">
                    <a:srgbClr val="D34817">
                      <a:shade val="20000"/>
                      <a:satMod val="176000"/>
                      <a:alpha val="100000"/>
                    </a:srgbClr>
                  </a:gs>
                  <a:gs pos="18000">
                    <a:srgbClr val="D34817">
                      <a:shade val="48000"/>
                      <a:satMod val="153000"/>
                      <a:alpha val="100000"/>
                    </a:srgbClr>
                  </a:gs>
                  <a:gs pos="43000">
                    <a:srgbClr val="D34817">
                      <a:tint val="86000"/>
                      <a:satMod val="149000"/>
                      <a:alpha val="100000"/>
                    </a:srgbClr>
                  </a:gs>
                  <a:gs pos="45000">
                    <a:srgbClr val="D34817">
                      <a:tint val="85000"/>
                      <a:satMod val="150000"/>
                      <a:alpha val="100000"/>
                    </a:srgbClr>
                  </a:gs>
                  <a:gs pos="50000">
                    <a:srgbClr val="D34817">
                      <a:tint val="86000"/>
                      <a:satMod val="149000"/>
                      <a:alpha val="100000"/>
                    </a:srgbClr>
                  </a:gs>
                  <a:gs pos="79000">
                    <a:srgbClr val="D34817">
                      <a:shade val="53000"/>
                      <a:satMod val="150000"/>
                      <a:alpha val="100000"/>
                    </a:srgbClr>
                  </a:gs>
                  <a:gs pos="100000">
                    <a:srgbClr val="D34817">
                      <a:shade val="25000"/>
                      <a:satMod val="170000"/>
                      <a:alpha val="100000"/>
                    </a:srgbClr>
                  </a:gs>
                </a:gsLst>
                <a:lin ang="450000" scaled="1"/>
                <a:tileRect/>
              </a:gradFill>
            </a:fillOverlay>
          </a:effectLst>
        </p:spPr>
        <p:txBody>
          <a:bodyPr vert="horz" wrap="square" lIns="91440" tIns="45720" rIns="91440" bIns="45720" anchor="ctr" compatLnSpc="1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Lucida Sans Unicode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5731155"/>
            <a:ext cx="3419107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rgbClr val="D34817">
                    <a:tint val="70000"/>
                    <a:satMod val="110000"/>
                  </a:srgbClr>
                </a:gs>
                <a:gs pos="15000">
                  <a:srgbClr val="D34817">
                    <a:shade val="40000"/>
                    <a:satMod val="110000"/>
                  </a:srgbClr>
                </a:gs>
              </a:gsLst>
              <a:lin ang="5400000" scaled="1"/>
            </a:gradFill>
            <a:prstDash val="solid"/>
            <a:miter lim="800000"/>
          </a:ln>
          <a:effectLst/>
        </p:spPr>
      </p:cxnSp>
      <p:sp>
        <p:nvSpPr>
          <p:cNvPr id="13" name="Rectangle 12"/>
          <p:cNvSpPr/>
          <p:nvPr userDrawn="1"/>
        </p:nvSpPr>
        <p:spPr bwMode="white">
          <a:xfrm>
            <a:off x="3" y="1138456"/>
            <a:ext cx="9180513" cy="16002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19129" y="1151571"/>
            <a:ext cx="535529" cy="132616"/>
          </a:xfrm>
          <a:prstGeom prst="rect">
            <a:avLst/>
          </a:prstGeom>
          <a:solidFill>
            <a:srgbClr val="C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592908" y="1151571"/>
            <a:ext cx="8587605" cy="132616"/>
          </a:xfrm>
          <a:prstGeom prst="rect">
            <a:avLst/>
          </a:prstGeom>
          <a:solidFill>
            <a:sysClr val="window" lastClr="FFFFFF">
              <a:lumMod val="65000"/>
            </a:sysClr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16" name="Slide Number Placeholder 22"/>
          <p:cNvSpPr txBox="1">
            <a:spLocks/>
          </p:cNvSpPr>
          <p:nvPr userDrawn="1"/>
        </p:nvSpPr>
        <p:spPr>
          <a:xfrm>
            <a:off x="3" y="1138456"/>
            <a:ext cx="535529" cy="16002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1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 userDrawn="1"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harpenSoften amount="59000"/>
                    </a14:imgEffect>
                    <a14:imgEffect>
                      <a14:colorTemperature colorTemp="6375"/>
                    </a14:imgEffect>
                    <a14:imgEffect>
                      <a14:saturation sat="135000"/>
                    </a14:imgEffect>
                    <a14:imgEffect>
                      <a14:brightnessContrast bright="-9000" contras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9442"/>
          <a:stretch/>
        </p:blipFill>
        <p:spPr bwMode="auto">
          <a:xfrm>
            <a:off x="6686830" y="173830"/>
            <a:ext cx="2062892" cy="80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itle Placeholder 18"/>
          <p:cNvSpPr>
            <a:spLocks noGrp="1"/>
          </p:cNvSpPr>
          <p:nvPr>
            <p:ph type="title"/>
          </p:nvPr>
        </p:nvSpPr>
        <p:spPr>
          <a:xfrm>
            <a:off x="70891" y="8571"/>
            <a:ext cx="661593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idx="1"/>
          </p:nvPr>
        </p:nvSpPr>
        <p:spPr>
          <a:xfrm>
            <a:off x="755482" y="1473201"/>
            <a:ext cx="7994239" cy="4134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1187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marL="185738" indent="0" algn="l" defTabSz="914400" rtl="0" eaLnBrk="1" latinLnBrk="0" hangingPunct="1">
        <a:spcBef>
          <a:spcPct val="0"/>
        </a:spcBef>
        <a:buNone/>
        <a:defRPr sz="36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 typeface="Wingdings 3" panose="05040102010807070707" pitchFamily="18" charset="2"/>
        <a:buChar char="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 userDrawn="1"/>
        </p:nvSpPr>
        <p:spPr bwMode="auto">
          <a:xfrm>
            <a:off x="510541" y="5888346"/>
            <a:ext cx="4960352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9B2D1F">
              <a:lumMod val="75000"/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 kern="0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8" name="Freeform 7"/>
          <p:cNvSpPr>
            <a:spLocks/>
          </p:cNvSpPr>
          <p:nvPr userDrawn="1"/>
        </p:nvSpPr>
        <p:spPr bwMode="auto">
          <a:xfrm>
            <a:off x="496932" y="5882421"/>
            <a:ext cx="3705187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ysClr val="window" lastClr="FFFFFF">
              <a:lumMod val="65000"/>
            </a:sys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 kern="0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9" name="Right Triangle 8"/>
          <p:cNvSpPr>
            <a:spLocks/>
          </p:cNvSpPr>
          <p:nvPr userDrawn="1"/>
        </p:nvSpPr>
        <p:spPr bwMode="auto">
          <a:xfrm>
            <a:off x="2" y="5747926"/>
            <a:ext cx="3415900" cy="1080868"/>
          </a:xfrm>
          <a:prstGeom prst="rtTriangle">
            <a:avLst/>
          </a:prstGeom>
          <a:solidFill>
            <a:srgbClr val="C00000"/>
          </a:solidFill>
          <a:ln w="12700" cap="rnd" cmpd="thickThin" algn="ctr">
            <a:solidFill>
              <a:srgbClr val="696464">
                <a:lumMod val="40000"/>
                <a:lumOff val="60000"/>
              </a:srgbClr>
            </a:solidFill>
            <a:prstDash val="solid"/>
          </a:ln>
          <a:effectLst>
            <a:fillOverlay blend="mult">
              <a:gradFill flip="none" rotWithShape="1">
                <a:gsLst>
                  <a:gs pos="0">
                    <a:srgbClr val="D34817">
                      <a:shade val="20000"/>
                      <a:satMod val="176000"/>
                      <a:alpha val="100000"/>
                    </a:srgbClr>
                  </a:gs>
                  <a:gs pos="18000">
                    <a:srgbClr val="D34817">
                      <a:shade val="48000"/>
                      <a:satMod val="153000"/>
                      <a:alpha val="100000"/>
                    </a:srgbClr>
                  </a:gs>
                  <a:gs pos="43000">
                    <a:srgbClr val="D34817">
                      <a:tint val="86000"/>
                      <a:satMod val="149000"/>
                      <a:alpha val="100000"/>
                    </a:srgbClr>
                  </a:gs>
                  <a:gs pos="45000">
                    <a:srgbClr val="D34817">
                      <a:tint val="85000"/>
                      <a:satMod val="150000"/>
                      <a:alpha val="100000"/>
                    </a:srgbClr>
                  </a:gs>
                  <a:gs pos="50000">
                    <a:srgbClr val="D34817">
                      <a:tint val="86000"/>
                      <a:satMod val="149000"/>
                      <a:alpha val="100000"/>
                    </a:srgbClr>
                  </a:gs>
                  <a:gs pos="79000">
                    <a:srgbClr val="D34817">
                      <a:shade val="53000"/>
                      <a:satMod val="150000"/>
                      <a:alpha val="100000"/>
                    </a:srgbClr>
                  </a:gs>
                  <a:gs pos="100000">
                    <a:srgbClr val="D34817">
                      <a:shade val="25000"/>
                      <a:satMod val="170000"/>
                      <a:alpha val="100000"/>
                    </a:srgbClr>
                  </a:gs>
                </a:gsLst>
                <a:lin ang="450000" scaled="1"/>
                <a:tileRect/>
              </a:gradFill>
            </a:fillOverlay>
          </a:effectLst>
        </p:spPr>
        <p:txBody>
          <a:bodyPr vert="horz" wrap="square" lIns="91440" tIns="45720" rIns="91440" bIns="45720" anchor="ctr" compatLnSpc="1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Lucida Sans Unicode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5731153"/>
            <a:ext cx="3419107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rgbClr val="D34817">
                    <a:tint val="70000"/>
                    <a:satMod val="110000"/>
                  </a:srgbClr>
                </a:gs>
                <a:gs pos="15000">
                  <a:srgbClr val="D34817">
                    <a:shade val="40000"/>
                    <a:satMod val="110000"/>
                  </a:srgbClr>
                </a:gs>
              </a:gsLst>
              <a:lin ang="5400000" scaled="1"/>
            </a:gradFill>
            <a:prstDash val="solid"/>
            <a:miter lim="800000"/>
          </a:ln>
          <a:effectLst/>
        </p:spPr>
      </p:cxnSp>
      <p:sp>
        <p:nvSpPr>
          <p:cNvPr id="13" name="Rectangle 12"/>
          <p:cNvSpPr/>
          <p:nvPr userDrawn="1"/>
        </p:nvSpPr>
        <p:spPr bwMode="white">
          <a:xfrm>
            <a:off x="2" y="1138456"/>
            <a:ext cx="9180513" cy="16002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19128" y="1151571"/>
            <a:ext cx="535529" cy="132616"/>
          </a:xfrm>
          <a:prstGeom prst="rect">
            <a:avLst/>
          </a:prstGeom>
          <a:solidFill>
            <a:srgbClr val="C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592908" y="1151571"/>
            <a:ext cx="8587605" cy="132616"/>
          </a:xfrm>
          <a:prstGeom prst="rect">
            <a:avLst/>
          </a:prstGeom>
          <a:solidFill>
            <a:sysClr val="window" lastClr="FFFFFF">
              <a:lumMod val="65000"/>
            </a:sysClr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16" name="Slide Number Placeholder 22"/>
          <p:cNvSpPr txBox="1">
            <a:spLocks/>
          </p:cNvSpPr>
          <p:nvPr userDrawn="1"/>
        </p:nvSpPr>
        <p:spPr>
          <a:xfrm>
            <a:off x="2" y="1138456"/>
            <a:ext cx="535529" cy="16002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1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 userDrawn="1"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harpenSoften amount="59000"/>
                    </a14:imgEffect>
                    <a14:imgEffect>
                      <a14:colorTemperature colorTemp="6375"/>
                    </a14:imgEffect>
                    <a14:imgEffect>
                      <a14:saturation sat="135000"/>
                    </a14:imgEffect>
                    <a14:imgEffect>
                      <a14:brightnessContrast bright="-9000" contras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9442"/>
          <a:stretch/>
        </p:blipFill>
        <p:spPr bwMode="auto">
          <a:xfrm>
            <a:off x="6686829" y="173830"/>
            <a:ext cx="2062892" cy="80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itle Placeholder 18"/>
          <p:cNvSpPr>
            <a:spLocks noGrp="1"/>
          </p:cNvSpPr>
          <p:nvPr>
            <p:ph type="title"/>
          </p:nvPr>
        </p:nvSpPr>
        <p:spPr>
          <a:xfrm>
            <a:off x="70890" y="8571"/>
            <a:ext cx="661593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idx="1"/>
          </p:nvPr>
        </p:nvSpPr>
        <p:spPr>
          <a:xfrm>
            <a:off x="755481" y="1473201"/>
            <a:ext cx="7994239" cy="4134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1187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marL="185738" indent="0" algn="l" defTabSz="914400" rtl="0" eaLnBrk="1" latinLnBrk="0" hangingPunct="1">
        <a:spcBef>
          <a:spcPct val="0"/>
        </a:spcBef>
        <a:buNone/>
        <a:defRPr sz="36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 typeface="Wingdings 3" panose="05040102010807070707" pitchFamily="18" charset="2"/>
        <a:buChar char="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 userDrawn="1"/>
        </p:nvSpPr>
        <p:spPr bwMode="auto">
          <a:xfrm>
            <a:off x="510541" y="5888346"/>
            <a:ext cx="4960352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9B2D1F">
              <a:lumMod val="75000"/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 kern="0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8" name="Freeform 7"/>
          <p:cNvSpPr>
            <a:spLocks/>
          </p:cNvSpPr>
          <p:nvPr userDrawn="1"/>
        </p:nvSpPr>
        <p:spPr bwMode="auto">
          <a:xfrm>
            <a:off x="496932" y="5882421"/>
            <a:ext cx="3705187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ysClr val="window" lastClr="FFFFFF">
              <a:lumMod val="65000"/>
            </a:sys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 kern="0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9" name="Right Triangle 8"/>
          <p:cNvSpPr>
            <a:spLocks/>
          </p:cNvSpPr>
          <p:nvPr userDrawn="1"/>
        </p:nvSpPr>
        <p:spPr bwMode="auto">
          <a:xfrm>
            <a:off x="1" y="5747926"/>
            <a:ext cx="3415900" cy="1080868"/>
          </a:xfrm>
          <a:prstGeom prst="rtTriangle">
            <a:avLst/>
          </a:prstGeom>
          <a:solidFill>
            <a:srgbClr val="C00000"/>
          </a:solidFill>
          <a:ln w="12700" cap="rnd" cmpd="thickThin" algn="ctr">
            <a:solidFill>
              <a:srgbClr val="696464">
                <a:lumMod val="40000"/>
                <a:lumOff val="60000"/>
              </a:srgbClr>
            </a:solidFill>
            <a:prstDash val="solid"/>
          </a:ln>
          <a:effectLst>
            <a:fillOverlay blend="mult">
              <a:gradFill flip="none" rotWithShape="1">
                <a:gsLst>
                  <a:gs pos="0">
                    <a:srgbClr val="D34817">
                      <a:shade val="20000"/>
                      <a:satMod val="176000"/>
                      <a:alpha val="100000"/>
                    </a:srgbClr>
                  </a:gs>
                  <a:gs pos="18000">
                    <a:srgbClr val="D34817">
                      <a:shade val="48000"/>
                      <a:satMod val="153000"/>
                      <a:alpha val="100000"/>
                    </a:srgbClr>
                  </a:gs>
                  <a:gs pos="43000">
                    <a:srgbClr val="D34817">
                      <a:tint val="86000"/>
                      <a:satMod val="149000"/>
                      <a:alpha val="100000"/>
                    </a:srgbClr>
                  </a:gs>
                  <a:gs pos="45000">
                    <a:srgbClr val="D34817">
                      <a:tint val="85000"/>
                      <a:satMod val="150000"/>
                      <a:alpha val="100000"/>
                    </a:srgbClr>
                  </a:gs>
                  <a:gs pos="50000">
                    <a:srgbClr val="D34817">
                      <a:tint val="86000"/>
                      <a:satMod val="149000"/>
                      <a:alpha val="100000"/>
                    </a:srgbClr>
                  </a:gs>
                  <a:gs pos="79000">
                    <a:srgbClr val="D34817">
                      <a:shade val="53000"/>
                      <a:satMod val="150000"/>
                      <a:alpha val="100000"/>
                    </a:srgbClr>
                  </a:gs>
                  <a:gs pos="100000">
                    <a:srgbClr val="D34817">
                      <a:shade val="25000"/>
                      <a:satMod val="170000"/>
                      <a:alpha val="100000"/>
                    </a:srgbClr>
                  </a:gs>
                </a:gsLst>
                <a:lin ang="450000" scaled="1"/>
                <a:tileRect/>
              </a:gradFill>
            </a:fillOverlay>
          </a:effectLst>
        </p:spPr>
        <p:txBody>
          <a:bodyPr vert="horz" wrap="square" lIns="91440" tIns="45720" rIns="91440" bIns="45720" anchor="ctr" compatLnSpc="1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Lucida Sans Unicode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5731152"/>
            <a:ext cx="3419108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rgbClr val="D34817">
                    <a:tint val="70000"/>
                    <a:satMod val="110000"/>
                  </a:srgbClr>
                </a:gs>
                <a:gs pos="15000">
                  <a:srgbClr val="D34817">
                    <a:shade val="40000"/>
                    <a:satMod val="110000"/>
                  </a:srgbClr>
                </a:gs>
              </a:gsLst>
              <a:lin ang="5400000" scaled="1"/>
            </a:gradFill>
            <a:prstDash val="solid"/>
            <a:miter lim="800000"/>
          </a:ln>
          <a:effectLst/>
        </p:spPr>
      </p:cxnSp>
      <p:sp>
        <p:nvSpPr>
          <p:cNvPr id="13" name="Rectangle 12"/>
          <p:cNvSpPr/>
          <p:nvPr userDrawn="1"/>
        </p:nvSpPr>
        <p:spPr bwMode="white">
          <a:xfrm>
            <a:off x="1" y="1138456"/>
            <a:ext cx="9180513" cy="16002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19127" y="1151571"/>
            <a:ext cx="535529" cy="132616"/>
          </a:xfrm>
          <a:prstGeom prst="rect">
            <a:avLst/>
          </a:prstGeom>
          <a:solidFill>
            <a:srgbClr val="C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592908" y="1151571"/>
            <a:ext cx="8587605" cy="132616"/>
          </a:xfrm>
          <a:prstGeom prst="rect">
            <a:avLst/>
          </a:prstGeom>
          <a:solidFill>
            <a:sysClr val="window" lastClr="FFFFFF">
              <a:lumMod val="65000"/>
            </a:sysClr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16" name="Slide Number Placeholder 22"/>
          <p:cNvSpPr txBox="1">
            <a:spLocks/>
          </p:cNvSpPr>
          <p:nvPr userDrawn="1"/>
        </p:nvSpPr>
        <p:spPr>
          <a:xfrm>
            <a:off x="1" y="1138456"/>
            <a:ext cx="535529" cy="16002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1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 userDrawn="1"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harpenSoften amount="59000"/>
                    </a14:imgEffect>
                    <a14:imgEffect>
                      <a14:colorTemperature colorTemp="6375"/>
                    </a14:imgEffect>
                    <a14:imgEffect>
                      <a14:saturation sat="135000"/>
                    </a14:imgEffect>
                    <a14:imgEffect>
                      <a14:brightnessContrast bright="-9000" contras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9442"/>
          <a:stretch/>
        </p:blipFill>
        <p:spPr bwMode="auto">
          <a:xfrm>
            <a:off x="6686829" y="173830"/>
            <a:ext cx="2062892" cy="80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itle Placeholder 18"/>
          <p:cNvSpPr>
            <a:spLocks noGrp="1"/>
          </p:cNvSpPr>
          <p:nvPr>
            <p:ph type="title"/>
          </p:nvPr>
        </p:nvSpPr>
        <p:spPr>
          <a:xfrm>
            <a:off x="70889" y="8571"/>
            <a:ext cx="661593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idx="1"/>
          </p:nvPr>
        </p:nvSpPr>
        <p:spPr>
          <a:xfrm>
            <a:off x="755480" y="1473201"/>
            <a:ext cx="7994239" cy="4134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1187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marL="185738" indent="0" algn="l" defTabSz="914400" rtl="0" eaLnBrk="1" latinLnBrk="0" hangingPunct="1">
        <a:spcBef>
          <a:spcPct val="0"/>
        </a:spcBef>
        <a:buNone/>
        <a:defRPr sz="36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 typeface="Wingdings 3" panose="05040102010807070707" pitchFamily="18" charset="2"/>
        <a:buChar char="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1161" y="365126"/>
            <a:ext cx="791819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161" y="1825625"/>
            <a:ext cx="791819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1160" y="6356351"/>
            <a:ext cx="20656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E6FBB-9603-4E59-A064-4AB742E74C1B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1045" y="6356351"/>
            <a:ext cx="30984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83738" y="6356351"/>
            <a:ext cx="20656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698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1161" y="365126"/>
            <a:ext cx="791819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161" y="1825625"/>
            <a:ext cx="791819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1160" y="6356351"/>
            <a:ext cx="20656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BDC49-C9FA-4DC5-B15D-F88409FE15BA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1045" y="6356351"/>
            <a:ext cx="30984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83738" y="6356351"/>
            <a:ext cx="20656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934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3335" y="1429555"/>
            <a:ext cx="8680361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Successful Continuation of EVAR Patient Compliance Utilizing VQI for Long Term Follow Up</a:t>
            </a:r>
          </a:p>
          <a:p>
            <a:pPr algn="ctr"/>
            <a:endParaRPr lang="en-US" sz="2600" dirty="0"/>
          </a:p>
          <a:p>
            <a:pPr algn="ctr"/>
            <a:r>
              <a:rPr lang="en-US" sz="2600" dirty="0"/>
              <a:t>Ali Arak, BS </a:t>
            </a:r>
          </a:p>
          <a:p>
            <a:pPr algn="ctr"/>
            <a:r>
              <a:rPr lang="en-US" sz="2600" dirty="0"/>
              <a:t>Fern Schwartz, BS </a:t>
            </a:r>
          </a:p>
          <a:p>
            <a:pPr algn="ctr"/>
            <a:r>
              <a:rPr lang="en-US" sz="2600" dirty="0"/>
              <a:t>UPP Vascular Surgery</a:t>
            </a:r>
          </a:p>
          <a:p>
            <a:pPr algn="ctr"/>
            <a:r>
              <a:rPr lang="en-US" sz="2600" dirty="0"/>
              <a:t>University of Pittsburgh Medical Center (UPMC)</a:t>
            </a:r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39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2567" y="2287167"/>
            <a:ext cx="8262462" cy="28301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15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88755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Objectives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dirty="0"/>
              <a:t>Create a streamlined process that incorporates VQI data and tool sets to improve EVAR follow up compliance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dirty="0"/>
              <a:t>Improve quality of patient care for EVAR patients </a:t>
            </a:r>
            <a:r>
              <a:rPr lang="en-US" strike="sngStrike" dirty="0">
                <a:solidFill>
                  <a:srgbClr val="FF0000"/>
                </a:solidFill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45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Statement/ Background 	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90831" y="1625600"/>
            <a:ext cx="8479656" cy="4102100"/>
          </a:xfrm>
        </p:spPr>
        <p:txBody>
          <a:bodyPr/>
          <a:lstStyle/>
          <a:p>
            <a:pPr marL="465138" indent="-465138" defTabSz="1893888">
              <a:buFont typeface="Wingdings" panose="05000000000000000000" pitchFamily="2" charset="2"/>
              <a:buChar char="v"/>
              <a:tabLst>
                <a:tab pos="13266738" algn="l"/>
              </a:tabLst>
            </a:pPr>
            <a:r>
              <a:rPr lang="en-US" dirty="0"/>
              <a:t>Prior to VQI implementation, our center achieved a low EVAR LTFU rate (74%) </a:t>
            </a:r>
          </a:p>
          <a:p>
            <a:pPr marL="465138" indent="-465138" defTabSz="1893888">
              <a:buFont typeface="Wingdings" panose="05000000000000000000" pitchFamily="2" charset="2"/>
              <a:buChar char="v"/>
              <a:tabLst>
                <a:tab pos="13266738" algn="l"/>
              </a:tabLst>
            </a:pPr>
            <a:r>
              <a:rPr lang="en-US" dirty="0"/>
              <a:t>A low EVAR LTFU rate may affect patient care making patients susceptible to:</a:t>
            </a:r>
          </a:p>
          <a:p>
            <a:pPr marL="0" lvl="1" indent="0">
              <a:buNone/>
            </a:pPr>
            <a:r>
              <a:rPr lang="en-US" sz="3200" dirty="0"/>
              <a:t>        - Device failure, </a:t>
            </a:r>
            <a:r>
              <a:rPr lang="en-US" sz="3200" dirty="0" err="1"/>
              <a:t>endoleaks</a:t>
            </a:r>
            <a:r>
              <a:rPr lang="en-US" sz="3200" dirty="0"/>
              <a:t>, remote aneurysm formation, or aneurysm sac expansion including remote rupture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412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Improvement Strategy 	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65045" y="1380900"/>
            <a:ext cx="7966831" cy="4427472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dirty="0">
                <a:cs typeface="Cambria"/>
              </a:rPr>
              <a:t>Create an “assembly line” model to efficiently manage data and:</a:t>
            </a:r>
          </a:p>
          <a:p>
            <a:pPr marL="0" indent="0">
              <a:buNone/>
            </a:pPr>
            <a:endParaRPr lang="en-US" dirty="0">
              <a:cs typeface="Cambria"/>
            </a:endParaRPr>
          </a:p>
          <a:p>
            <a:pPr marL="1028700" lvl="3" indent="-342900" defTabSz="688975"/>
            <a:r>
              <a:rPr lang="en-US" sz="3200" dirty="0">
                <a:cs typeface="Cambria"/>
              </a:rPr>
              <a:t>	Simplify follow up effort</a:t>
            </a:r>
          </a:p>
          <a:p>
            <a:pPr marL="457200" lvl="1" indent="-457200" defTabSz="688975"/>
            <a:endParaRPr lang="en-US" dirty="0">
              <a:cs typeface="Cambria"/>
            </a:endParaRPr>
          </a:p>
          <a:p>
            <a:pPr marL="1143000" lvl="3" indent="-457200" defTabSz="688975"/>
            <a:r>
              <a:rPr lang="en-US" sz="3200" dirty="0">
                <a:cs typeface="Cambria"/>
              </a:rPr>
              <a:t>	Increase EVAR LTFU compliance  </a:t>
            </a:r>
          </a:p>
          <a:p>
            <a:pPr marL="0" lvl="1" indent="0" defTabSz="688975">
              <a:buNone/>
            </a:pPr>
            <a:endParaRPr lang="en-US" sz="3200" dirty="0">
              <a:cs typeface="Cambria"/>
            </a:endParaRPr>
          </a:p>
          <a:p>
            <a:pPr marL="1146175" lvl="1" indent="-457200"/>
            <a:r>
              <a:rPr lang="en-US" sz="3200" dirty="0">
                <a:cs typeface="Cambria"/>
              </a:rPr>
              <a:t>  Define distinct team member goals</a:t>
            </a:r>
          </a:p>
          <a:p>
            <a:pPr marL="1371600" lvl="1" indent="-457200">
              <a:spcBef>
                <a:spcPts val="0"/>
              </a:spcBef>
              <a:buNone/>
            </a:pPr>
            <a:r>
              <a:rPr lang="en-US" sz="3200" dirty="0">
                <a:cs typeface="Cambria"/>
              </a:rPr>
              <a:t>     and  responsibilities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963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Process </a:t>
            </a:r>
            <a:endParaRPr lang="en-US" b="1" dirty="0"/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26E967F3-7357-459D-B5E6-9B01E4D1BDAC}"/>
              </a:ext>
            </a:extLst>
          </p:cNvPr>
          <p:cNvSpPr/>
          <p:nvPr/>
        </p:nvSpPr>
        <p:spPr>
          <a:xfrm>
            <a:off x="6390616" y="2970521"/>
            <a:ext cx="643944" cy="511273"/>
          </a:xfrm>
          <a:prstGeom prst="rightArrow">
            <a:avLst/>
          </a:prstGeom>
          <a:solidFill>
            <a:srgbClr val="66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0741CB-663D-495D-8D13-C4A4EC0D5298}"/>
              </a:ext>
            </a:extLst>
          </p:cNvPr>
          <p:cNvSpPr txBox="1"/>
          <p:nvPr/>
        </p:nvSpPr>
        <p:spPr>
          <a:xfrm>
            <a:off x="3640694" y="2716605"/>
            <a:ext cx="121061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800000"/>
                </a:solidFill>
              </a:rPr>
              <a:t>12 months later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8DF7BE9-6759-449C-A318-A81142966FEA}"/>
              </a:ext>
            </a:extLst>
          </p:cNvPr>
          <p:cNvGrpSpPr/>
          <p:nvPr/>
        </p:nvGrpSpPr>
        <p:grpSpPr>
          <a:xfrm>
            <a:off x="78129" y="2133772"/>
            <a:ext cx="8823199" cy="3361023"/>
            <a:chOff x="14372292" y="4889989"/>
            <a:chExt cx="12256808" cy="2164519"/>
          </a:xfrm>
        </p:grpSpPr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6768234E-FB3B-413D-9079-FD5ED0A3BBA9}"/>
                </a:ext>
              </a:extLst>
            </p:cNvPr>
            <p:cNvSpPr/>
            <p:nvPr/>
          </p:nvSpPr>
          <p:spPr>
            <a:xfrm>
              <a:off x="14372292" y="4889990"/>
              <a:ext cx="2151942" cy="2164518"/>
            </a:xfrm>
            <a:custGeom>
              <a:avLst/>
              <a:gdLst>
                <a:gd name="connsiteX0" fmla="*/ 0 w 2686086"/>
                <a:gd name="connsiteY0" fmla="*/ 262267 h 2622671"/>
                <a:gd name="connsiteX1" fmla="*/ 262267 w 2686086"/>
                <a:gd name="connsiteY1" fmla="*/ 0 h 2622671"/>
                <a:gd name="connsiteX2" fmla="*/ 2423819 w 2686086"/>
                <a:gd name="connsiteY2" fmla="*/ 0 h 2622671"/>
                <a:gd name="connsiteX3" fmla="*/ 2686086 w 2686086"/>
                <a:gd name="connsiteY3" fmla="*/ 262267 h 2622671"/>
                <a:gd name="connsiteX4" fmla="*/ 2686086 w 2686086"/>
                <a:gd name="connsiteY4" fmla="*/ 2360404 h 2622671"/>
                <a:gd name="connsiteX5" fmla="*/ 2423819 w 2686086"/>
                <a:gd name="connsiteY5" fmla="*/ 2622671 h 2622671"/>
                <a:gd name="connsiteX6" fmla="*/ 262267 w 2686086"/>
                <a:gd name="connsiteY6" fmla="*/ 2622671 h 2622671"/>
                <a:gd name="connsiteX7" fmla="*/ 0 w 2686086"/>
                <a:gd name="connsiteY7" fmla="*/ 2360404 h 2622671"/>
                <a:gd name="connsiteX8" fmla="*/ 0 w 2686086"/>
                <a:gd name="connsiteY8" fmla="*/ 262267 h 2622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86086" h="2622671">
                  <a:moveTo>
                    <a:pt x="0" y="262267"/>
                  </a:moveTo>
                  <a:cubicBezTo>
                    <a:pt x="0" y="117421"/>
                    <a:pt x="117421" y="0"/>
                    <a:pt x="262267" y="0"/>
                  </a:cubicBezTo>
                  <a:lnTo>
                    <a:pt x="2423819" y="0"/>
                  </a:lnTo>
                  <a:cubicBezTo>
                    <a:pt x="2568665" y="0"/>
                    <a:pt x="2686086" y="117421"/>
                    <a:pt x="2686086" y="262267"/>
                  </a:cubicBezTo>
                  <a:lnTo>
                    <a:pt x="2686086" y="2360404"/>
                  </a:lnTo>
                  <a:cubicBezTo>
                    <a:pt x="2686086" y="2505250"/>
                    <a:pt x="2568665" y="2622671"/>
                    <a:pt x="2423819" y="2622671"/>
                  </a:cubicBezTo>
                  <a:lnTo>
                    <a:pt x="262267" y="2622671"/>
                  </a:lnTo>
                  <a:cubicBezTo>
                    <a:pt x="117421" y="2622671"/>
                    <a:pt x="0" y="2505250"/>
                    <a:pt x="0" y="2360404"/>
                  </a:cubicBezTo>
                  <a:lnTo>
                    <a:pt x="0" y="26226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9685" tIns="179685" rIns="179685" bIns="17968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>
                  <a:solidFill>
                    <a:srgbClr val="FFFF00"/>
                  </a:solidFill>
                </a:rPr>
                <a:t>Physicians</a:t>
              </a:r>
              <a:r>
                <a:rPr lang="en-US" sz="2000" b="1" kern="1200" dirty="0"/>
                <a:t> capture EVAR procedures in VQI </a:t>
              </a: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EF22104B-DD6C-4347-B02E-26FB63251EEA}"/>
                </a:ext>
              </a:extLst>
            </p:cNvPr>
            <p:cNvSpPr/>
            <p:nvPr/>
          </p:nvSpPr>
          <p:spPr>
            <a:xfrm rot="21556679">
              <a:off x="16566624" y="5458014"/>
              <a:ext cx="725020" cy="299348"/>
            </a:xfrm>
            <a:custGeom>
              <a:avLst/>
              <a:gdLst>
                <a:gd name="connsiteX0" fmla="*/ 0 w 497880"/>
                <a:gd name="connsiteY0" fmla="*/ 92032 h 460162"/>
                <a:gd name="connsiteX1" fmla="*/ 267799 w 497880"/>
                <a:gd name="connsiteY1" fmla="*/ 92032 h 460162"/>
                <a:gd name="connsiteX2" fmla="*/ 267799 w 497880"/>
                <a:gd name="connsiteY2" fmla="*/ 0 h 460162"/>
                <a:gd name="connsiteX3" fmla="*/ 497880 w 497880"/>
                <a:gd name="connsiteY3" fmla="*/ 230081 h 460162"/>
                <a:gd name="connsiteX4" fmla="*/ 267799 w 497880"/>
                <a:gd name="connsiteY4" fmla="*/ 460162 h 460162"/>
                <a:gd name="connsiteX5" fmla="*/ 267799 w 497880"/>
                <a:gd name="connsiteY5" fmla="*/ 368130 h 460162"/>
                <a:gd name="connsiteX6" fmla="*/ 0 w 497880"/>
                <a:gd name="connsiteY6" fmla="*/ 368130 h 460162"/>
                <a:gd name="connsiteX7" fmla="*/ 0 w 497880"/>
                <a:gd name="connsiteY7" fmla="*/ 92032 h 460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7880" h="460162">
                  <a:moveTo>
                    <a:pt x="0" y="92032"/>
                  </a:moveTo>
                  <a:lnTo>
                    <a:pt x="267799" y="92032"/>
                  </a:lnTo>
                  <a:lnTo>
                    <a:pt x="267799" y="0"/>
                  </a:lnTo>
                  <a:lnTo>
                    <a:pt x="497880" y="230081"/>
                  </a:lnTo>
                  <a:lnTo>
                    <a:pt x="267799" y="460162"/>
                  </a:lnTo>
                  <a:lnTo>
                    <a:pt x="267799" y="368130"/>
                  </a:lnTo>
                  <a:lnTo>
                    <a:pt x="0" y="368130"/>
                  </a:lnTo>
                  <a:lnTo>
                    <a:pt x="0" y="92032"/>
                  </a:lnTo>
                  <a:close/>
                </a:path>
              </a:pathLst>
            </a:custGeom>
            <a:solidFill>
              <a:srgbClr val="65254F"/>
            </a:solidFill>
          </p:spPr>
          <p:style>
            <a:ln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92032" rIns="138049" bIns="92031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900" kern="1200" dirty="0"/>
            </a:p>
          </p:txBody>
        </p:sp>
        <p:sp>
          <p:nvSpPr>
            <p:cNvPr id="11" name="Freeform 38">
              <a:extLst>
                <a:ext uri="{FF2B5EF4-FFF2-40B4-BE49-F238E27FC236}">
                  <a16:creationId xmlns:a16="http://schemas.microsoft.com/office/drawing/2014/main" id="{83BDF68A-7D6D-4BBC-9867-079E172817AC}"/>
                </a:ext>
              </a:extLst>
            </p:cNvPr>
            <p:cNvSpPr/>
            <p:nvPr/>
          </p:nvSpPr>
          <p:spPr>
            <a:xfrm>
              <a:off x="17287420" y="4889990"/>
              <a:ext cx="2094167" cy="2164517"/>
            </a:xfrm>
            <a:custGeom>
              <a:avLst/>
              <a:gdLst>
                <a:gd name="connsiteX0" fmla="*/ 0 w 2686086"/>
                <a:gd name="connsiteY0" fmla="*/ 262267 h 2622671"/>
                <a:gd name="connsiteX1" fmla="*/ 262267 w 2686086"/>
                <a:gd name="connsiteY1" fmla="*/ 0 h 2622671"/>
                <a:gd name="connsiteX2" fmla="*/ 2423819 w 2686086"/>
                <a:gd name="connsiteY2" fmla="*/ 0 h 2622671"/>
                <a:gd name="connsiteX3" fmla="*/ 2686086 w 2686086"/>
                <a:gd name="connsiteY3" fmla="*/ 262267 h 2622671"/>
                <a:gd name="connsiteX4" fmla="*/ 2686086 w 2686086"/>
                <a:gd name="connsiteY4" fmla="*/ 2360404 h 2622671"/>
                <a:gd name="connsiteX5" fmla="*/ 2423819 w 2686086"/>
                <a:gd name="connsiteY5" fmla="*/ 2622671 h 2622671"/>
                <a:gd name="connsiteX6" fmla="*/ 262267 w 2686086"/>
                <a:gd name="connsiteY6" fmla="*/ 2622671 h 2622671"/>
                <a:gd name="connsiteX7" fmla="*/ 0 w 2686086"/>
                <a:gd name="connsiteY7" fmla="*/ 2360404 h 2622671"/>
                <a:gd name="connsiteX8" fmla="*/ 0 w 2686086"/>
                <a:gd name="connsiteY8" fmla="*/ 262267 h 2622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86086" h="2622671">
                  <a:moveTo>
                    <a:pt x="0" y="262267"/>
                  </a:moveTo>
                  <a:cubicBezTo>
                    <a:pt x="0" y="117421"/>
                    <a:pt x="117421" y="0"/>
                    <a:pt x="262267" y="0"/>
                  </a:cubicBezTo>
                  <a:lnTo>
                    <a:pt x="2423819" y="0"/>
                  </a:lnTo>
                  <a:cubicBezTo>
                    <a:pt x="2568665" y="0"/>
                    <a:pt x="2686086" y="117421"/>
                    <a:pt x="2686086" y="262267"/>
                  </a:cubicBezTo>
                  <a:lnTo>
                    <a:pt x="2686086" y="2360404"/>
                  </a:lnTo>
                  <a:cubicBezTo>
                    <a:pt x="2686086" y="2505250"/>
                    <a:pt x="2568665" y="2622671"/>
                    <a:pt x="2423819" y="2622671"/>
                  </a:cubicBezTo>
                  <a:lnTo>
                    <a:pt x="262267" y="2622671"/>
                  </a:lnTo>
                  <a:cubicBezTo>
                    <a:pt x="117421" y="2622671"/>
                    <a:pt x="0" y="2505250"/>
                    <a:pt x="0" y="2360404"/>
                  </a:cubicBezTo>
                  <a:lnTo>
                    <a:pt x="0" y="262267"/>
                  </a:lnTo>
                  <a:close/>
                </a:path>
              </a:pathLst>
            </a:custGeom>
            <a:gradFill flip="none" rotWithShape="0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9685" tIns="179685" rIns="179685" bIns="17968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>
                  <a:solidFill>
                    <a:srgbClr val="FFFF00"/>
                  </a:solidFill>
                </a:rPr>
                <a:t>Lead data coordinator </a:t>
              </a:r>
              <a:r>
                <a:rPr lang="en-US" b="1" kern="1200" dirty="0"/>
                <a:t>completes and submits EVAR entries in VQI </a:t>
              </a:r>
            </a:p>
          </p:txBody>
        </p:sp>
        <p:sp>
          <p:nvSpPr>
            <p:cNvPr id="12" name="Freeform 41">
              <a:extLst>
                <a:ext uri="{FF2B5EF4-FFF2-40B4-BE49-F238E27FC236}">
                  <a16:creationId xmlns:a16="http://schemas.microsoft.com/office/drawing/2014/main" id="{8915C68E-CD3B-49D8-978E-937774A0AD73}"/>
                </a:ext>
              </a:extLst>
            </p:cNvPr>
            <p:cNvSpPr/>
            <p:nvPr/>
          </p:nvSpPr>
          <p:spPr>
            <a:xfrm>
              <a:off x="19487863" y="5428864"/>
              <a:ext cx="1184847" cy="329263"/>
            </a:xfrm>
            <a:custGeom>
              <a:avLst/>
              <a:gdLst>
                <a:gd name="connsiteX0" fmla="*/ 0 w 1881409"/>
                <a:gd name="connsiteY0" fmla="*/ 123175 h 615875"/>
                <a:gd name="connsiteX1" fmla="*/ 1573472 w 1881409"/>
                <a:gd name="connsiteY1" fmla="*/ 123175 h 615875"/>
                <a:gd name="connsiteX2" fmla="*/ 1573472 w 1881409"/>
                <a:gd name="connsiteY2" fmla="*/ 0 h 615875"/>
                <a:gd name="connsiteX3" fmla="*/ 1881409 w 1881409"/>
                <a:gd name="connsiteY3" fmla="*/ 307938 h 615875"/>
                <a:gd name="connsiteX4" fmla="*/ 1573472 w 1881409"/>
                <a:gd name="connsiteY4" fmla="*/ 615875 h 615875"/>
                <a:gd name="connsiteX5" fmla="*/ 1573472 w 1881409"/>
                <a:gd name="connsiteY5" fmla="*/ 492700 h 615875"/>
                <a:gd name="connsiteX6" fmla="*/ 0 w 1881409"/>
                <a:gd name="connsiteY6" fmla="*/ 492700 h 615875"/>
                <a:gd name="connsiteX7" fmla="*/ 0 w 1881409"/>
                <a:gd name="connsiteY7" fmla="*/ 123175 h 615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81409" h="615875">
                  <a:moveTo>
                    <a:pt x="0" y="123175"/>
                  </a:moveTo>
                  <a:lnTo>
                    <a:pt x="1573472" y="123175"/>
                  </a:lnTo>
                  <a:lnTo>
                    <a:pt x="1573472" y="0"/>
                  </a:lnTo>
                  <a:lnTo>
                    <a:pt x="1881409" y="307938"/>
                  </a:lnTo>
                  <a:lnTo>
                    <a:pt x="1573472" y="615875"/>
                  </a:lnTo>
                  <a:lnTo>
                    <a:pt x="1573472" y="492700"/>
                  </a:lnTo>
                  <a:lnTo>
                    <a:pt x="0" y="492700"/>
                  </a:lnTo>
                  <a:lnTo>
                    <a:pt x="0" y="123175"/>
                  </a:lnTo>
                  <a:close/>
                </a:path>
              </a:pathLst>
            </a:custGeom>
            <a:solidFill>
              <a:srgbClr val="66254F"/>
            </a:solidFill>
          </p:spPr>
          <p:style>
            <a:ln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23175" rIns="184762" bIns="123175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600" kern="1200"/>
            </a:p>
          </p:txBody>
        </p:sp>
        <p:sp>
          <p:nvSpPr>
            <p:cNvPr id="13" name="Freeform 44">
              <a:extLst>
                <a:ext uri="{FF2B5EF4-FFF2-40B4-BE49-F238E27FC236}">
                  <a16:creationId xmlns:a16="http://schemas.microsoft.com/office/drawing/2014/main" id="{7EAB7F6D-F426-4383-9DE4-6FEB44A24340}"/>
                </a:ext>
              </a:extLst>
            </p:cNvPr>
            <p:cNvSpPr/>
            <p:nvPr/>
          </p:nvSpPr>
          <p:spPr>
            <a:xfrm>
              <a:off x="20778988" y="4889991"/>
              <a:ext cx="2318165" cy="2164517"/>
            </a:xfrm>
            <a:custGeom>
              <a:avLst/>
              <a:gdLst>
                <a:gd name="connsiteX0" fmla="*/ 0 w 2842685"/>
                <a:gd name="connsiteY0" fmla="*/ 262267 h 2622671"/>
                <a:gd name="connsiteX1" fmla="*/ 262267 w 2842685"/>
                <a:gd name="connsiteY1" fmla="*/ 0 h 2622671"/>
                <a:gd name="connsiteX2" fmla="*/ 2580418 w 2842685"/>
                <a:gd name="connsiteY2" fmla="*/ 0 h 2622671"/>
                <a:gd name="connsiteX3" fmla="*/ 2842685 w 2842685"/>
                <a:gd name="connsiteY3" fmla="*/ 262267 h 2622671"/>
                <a:gd name="connsiteX4" fmla="*/ 2842685 w 2842685"/>
                <a:gd name="connsiteY4" fmla="*/ 2360404 h 2622671"/>
                <a:gd name="connsiteX5" fmla="*/ 2580418 w 2842685"/>
                <a:gd name="connsiteY5" fmla="*/ 2622671 h 2622671"/>
                <a:gd name="connsiteX6" fmla="*/ 262267 w 2842685"/>
                <a:gd name="connsiteY6" fmla="*/ 2622671 h 2622671"/>
                <a:gd name="connsiteX7" fmla="*/ 0 w 2842685"/>
                <a:gd name="connsiteY7" fmla="*/ 2360404 h 2622671"/>
                <a:gd name="connsiteX8" fmla="*/ 0 w 2842685"/>
                <a:gd name="connsiteY8" fmla="*/ 262267 h 2622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42685" h="2622671">
                  <a:moveTo>
                    <a:pt x="0" y="262267"/>
                  </a:moveTo>
                  <a:cubicBezTo>
                    <a:pt x="0" y="117421"/>
                    <a:pt x="117421" y="0"/>
                    <a:pt x="262267" y="0"/>
                  </a:cubicBezTo>
                  <a:lnTo>
                    <a:pt x="2580418" y="0"/>
                  </a:lnTo>
                  <a:cubicBezTo>
                    <a:pt x="2725264" y="0"/>
                    <a:pt x="2842685" y="117421"/>
                    <a:pt x="2842685" y="262267"/>
                  </a:cubicBezTo>
                  <a:lnTo>
                    <a:pt x="2842685" y="2360404"/>
                  </a:lnTo>
                  <a:cubicBezTo>
                    <a:pt x="2842685" y="2505250"/>
                    <a:pt x="2725264" y="2622671"/>
                    <a:pt x="2580418" y="2622671"/>
                  </a:cubicBezTo>
                  <a:lnTo>
                    <a:pt x="262267" y="2622671"/>
                  </a:lnTo>
                  <a:cubicBezTo>
                    <a:pt x="117421" y="2622671"/>
                    <a:pt x="0" y="2505250"/>
                    <a:pt x="0" y="2360404"/>
                  </a:cubicBezTo>
                  <a:lnTo>
                    <a:pt x="0" y="262267"/>
                  </a:lnTo>
                  <a:close/>
                </a:path>
              </a:pathLst>
            </a:custGeom>
            <a:gradFill flip="none" rotWithShape="0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9685" tIns="179685" rIns="179685" bIns="17968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>
                  <a:solidFill>
                    <a:srgbClr val="FFFF00"/>
                  </a:solidFill>
                </a:rPr>
                <a:t>Abstractor</a:t>
              </a:r>
              <a:r>
                <a:rPr lang="en-US" b="1" kern="1200" dirty="0"/>
                <a:t> recalls LTFU in VQI and completes LTFU for patients who have complied with LTFU </a:t>
              </a:r>
            </a:p>
          </p:txBody>
        </p:sp>
        <p:sp>
          <p:nvSpPr>
            <p:cNvPr id="14" name="Freeform 51">
              <a:extLst>
                <a:ext uri="{FF2B5EF4-FFF2-40B4-BE49-F238E27FC236}">
                  <a16:creationId xmlns:a16="http://schemas.microsoft.com/office/drawing/2014/main" id="{7C9BEF4C-31EC-4BB0-8474-2774D35FA549}"/>
                </a:ext>
              </a:extLst>
            </p:cNvPr>
            <p:cNvSpPr/>
            <p:nvPr/>
          </p:nvSpPr>
          <p:spPr>
            <a:xfrm>
              <a:off x="24273136" y="4889989"/>
              <a:ext cx="2355964" cy="2164517"/>
            </a:xfrm>
            <a:custGeom>
              <a:avLst/>
              <a:gdLst>
                <a:gd name="connsiteX0" fmla="*/ 0 w 4166415"/>
                <a:gd name="connsiteY0" fmla="*/ 262267 h 2622671"/>
                <a:gd name="connsiteX1" fmla="*/ 262267 w 4166415"/>
                <a:gd name="connsiteY1" fmla="*/ 0 h 2622671"/>
                <a:gd name="connsiteX2" fmla="*/ 3904148 w 4166415"/>
                <a:gd name="connsiteY2" fmla="*/ 0 h 2622671"/>
                <a:gd name="connsiteX3" fmla="*/ 4166415 w 4166415"/>
                <a:gd name="connsiteY3" fmla="*/ 262267 h 2622671"/>
                <a:gd name="connsiteX4" fmla="*/ 4166415 w 4166415"/>
                <a:gd name="connsiteY4" fmla="*/ 2360404 h 2622671"/>
                <a:gd name="connsiteX5" fmla="*/ 3904148 w 4166415"/>
                <a:gd name="connsiteY5" fmla="*/ 2622671 h 2622671"/>
                <a:gd name="connsiteX6" fmla="*/ 262267 w 4166415"/>
                <a:gd name="connsiteY6" fmla="*/ 2622671 h 2622671"/>
                <a:gd name="connsiteX7" fmla="*/ 0 w 4166415"/>
                <a:gd name="connsiteY7" fmla="*/ 2360404 h 2622671"/>
                <a:gd name="connsiteX8" fmla="*/ 0 w 4166415"/>
                <a:gd name="connsiteY8" fmla="*/ 262267 h 2622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66415" h="2622671">
                  <a:moveTo>
                    <a:pt x="0" y="262267"/>
                  </a:moveTo>
                  <a:cubicBezTo>
                    <a:pt x="0" y="117421"/>
                    <a:pt x="117421" y="0"/>
                    <a:pt x="262267" y="0"/>
                  </a:cubicBezTo>
                  <a:lnTo>
                    <a:pt x="3904148" y="0"/>
                  </a:lnTo>
                  <a:cubicBezTo>
                    <a:pt x="4048994" y="0"/>
                    <a:pt x="4166415" y="117421"/>
                    <a:pt x="4166415" y="262267"/>
                  </a:cubicBezTo>
                  <a:lnTo>
                    <a:pt x="4166415" y="2360404"/>
                  </a:lnTo>
                  <a:cubicBezTo>
                    <a:pt x="4166415" y="2505250"/>
                    <a:pt x="4048994" y="2622671"/>
                    <a:pt x="3904148" y="2622671"/>
                  </a:cubicBezTo>
                  <a:lnTo>
                    <a:pt x="262267" y="2622671"/>
                  </a:lnTo>
                  <a:cubicBezTo>
                    <a:pt x="117421" y="2622671"/>
                    <a:pt x="0" y="2505250"/>
                    <a:pt x="0" y="2360404"/>
                  </a:cubicBezTo>
                  <a:lnTo>
                    <a:pt x="0" y="262267"/>
                  </a:lnTo>
                  <a:close/>
                </a:path>
              </a:pathLst>
            </a:custGeom>
            <a:gradFill flip="none" rotWithShape="0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9685" tIns="179685" rIns="179685" bIns="17968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/>
                <a:t>Patients without follow ups completed or scheduled after 12 months are contacted by </a:t>
              </a:r>
              <a:r>
                <a:rPr lang="en-US" b="1" kern="1200" dirty="0">
                  <a:solidFill>
                    <a:srgbClr val="FFFF00"/>
                  </a:solidFill>
                </a:rPr>
                <a:t>the VQI Team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72209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0891" y="8571"/>
            <a:ext cx="6615939" cy="1143000"/>
          </a:xfrm>
        </p:spPr>
        <p:txBody>
          <a:bodyPr/>
          <a:lstStyle/>
          <a:p>
            <a:pPr algn="ctr"/>
            <a:r>
              <a:rPr lang="en-US" dirty="0"/>
              <a:t>Assembly Line Process </a:t>
            </a:r>
            <a:endParaRPr lang="en-US" b="1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3CAEF94-EDA9-47C6-99F9-0CCF82B4A861}"/>
              </a:ext>
            </a:extLst>
          </p:cNvPr>
          <p:cNvGrpSpPr/>
          <p:nvPr/>
        </p:nvGrpSpPr>
        <p:grpSpPr>
          <a:xfrm>
            <a:off x="294815" y="1323975"/>
            <a:ext cx="8809498" cy="5406027"/>
            <a:chOff x="843666" y="283753"/>
            <a:chExt cx="10042426" cy="6501045"/>
          </a:xfrm>
        </p:grpSpPr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662DF9D4-1BD7-49E9-8223-8AA06346F345}"/>
                </a:ext>
              </a:extLst>
            </p:cNvPr>
            <p:cNvSpPr/>
            <p:nvPr/>
          </p:nvSpPr>
          <p:spPr>
            <a:xfrm>
              <a:off x="4290315" y="283753"/>
              <a:ext cx="2660873" cy="1931753"/>
            </a:xfrm>
            <a:custGeom>
              <a:avLst/>
              <a:gdLst>
                <a:gd name="connsiteX0" fmla="*/ 0 w 2554556"/>
                <a:gd name="connsiteY0" fmla="*/ 0 h 2554556"/>
                <a:gd name="connsiteX1" fmla="*/ 2554556 w 2554556"/>
                <a:gd name="connsiteY1" fmla="*/ 0 h 2554556"/>
                <a:gd name="connsiteX2" fmla="*/ 2554556 w 2554556"/>
                <a:gd name="connsiteY2" fmla="*/ 2554556 h 2554556"/>
                <a:gd name="connsiteX3" fmla="*/ 0 w 2554556"/>
                <a:gd name="connsiteY3" fmla="*/ 2554556 h 2554556"/>
                <a:gd name="connsiteX4" fmla="*/ 0 w 2554556"/>
                <a:gd name="connsiteY4" fmla="*/ 0 h 2554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4556" h="2554556">
                  <a:moveTo>
                    <a:pt x="0" y="0"/>
                  </a:moveTo>
                  <a:lnTo>
                    <a:pt x="2554556" y="0"/>
                  </a:lnTo>
                  <a:lnTo>
                    <a:pt x="2554556" y="2554556"/>
                  </a:lnTo>
                  <a:lnTo>
                    <a:pt x="0" y="255455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940" tIns="27940" rIns="27940" bIns="27940" numCol="1" spcCol="1270" anchor="ctr" anchorCtr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1260"/>
                </a:spcAft>
              </a:pPr>
              <a:r>
                <a:rPr lang="en-US" b="1" kern="12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Each month a follow up abstractor utilizes VQI LTFU tool to </a:t>
              </a:r>
              <a:r>
                <a:rPr lang="en-US" sz="1600" b="1" kern="12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receive</a:t>
              </a:r>
              <a:r>
                <a:rPr lang="en-US" b="1" kern="12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list of all follow ups required 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96747089-B424-4D96-8AF4-8E19C300B555}"/>
                </a:ext>
              </a:extLst>
            </p:cNvPr>
            <p:cNvSpPr/>
            <p:nvPr/>
          </p:nvSpPr>
          <p:spPr>
            <a:xfrm>
              <a:off x="8160420" y="920398"/>
              <a:ext cx="2604255" cy="1276139"/>
            </a:xfrm>
            <a:custGeom>
              <a:avLst/>
              <a:gdLst>
                <a:gd name="connsiteX0" fmla="*/ 0 w 2554556"/>
                <a:gd name="connsiteY0" fmla="*/ 0 h 2554556"/>
                <a:gd name="connsiteX1" fmla="*/ 2554556 w 2554556"/>
                <a:gd name="connsiteY1" fmla="*/ 0 h 2554556"/>
                <a:gd name="connsiteX2" fmla="*/ 2554556 w 2554556"/>
                <a:gd name="connsiteY2" fmla="*/ 2554556 h 2554556"/>
                <a:gd name="connsiteX3" fmla="*/ 0 w 2554556"/>
                <a:gd name="connsiteY3" fmla="*/ 2554556 h 2554556"/>
                <a:gd name="connsiteX4" fmla="*/ 0 w 2554556"/>
                <a:gd name="connsiteY4" fmla="*/ 0 h 2554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4556" h="2554556">
                  <a:moveTo>
                    <a:pt x="0" y="0"/>
                  </a:moveTo>
                  <a:lnTo>
                    <a:pt x="2554556" y="0"/>
                  </a:lnTo>
                  <a:lnTo>
                    <a:pt x="2554556" y="2554556"/>
                  </a:lnTo>
                  <a:lnTo>
                    <a:pt x="0" y="255455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940" tIns="27940" rIns="27940" bIns="27940" numCol="1" spcCol="1270" anchor="ctr" anchorCtr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1260"/>
                </a:spcAft>
              </a:pPr>
              <a:r>
                <a:rPr lang="en-US" sz="1600" b="1" kern="12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Electronic</a:t>
              </a:r>
              <a:r>
                <a:rPr lang="en-US" b="1" kern="12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charts are reviewed and follow up submitted in VQI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" name="Freeform 20">
              <a:extLst>
                <a:ext uri="{FF2B5EF4-FFF2-40B4-BE49-F238E27FC236}">
                  <a16:creationId xmlns:a16="http://schemas.microsoft.com/office/drawing/2014/main" id="{D9E7DDC8-6956-44C6-AD4E-9254003CF0E6}"/>
                </a:ext>
              </a:extLst>
            </p:cNvPr>
            <p:cNvSpPr/>
            <p:nvPr/>
          </p:nvSpPr>
          <p:spPr>
            <a:xfrm>
              <a:off x="7444559" y="5310675"/>
              <a:ext cx="3441533" cy="1474123"/>
            </a:xfrm>
            <a:custGeom>
              <a:avLst/>
              <a:gdLst>
                <a:gd name="connsiteX0" fmla="*/ 0 w 2554556"/>
                <a:gd name="connsiteY0" fmla="*/ 0 h 2554556"/>
                <a:gd name="connsiteX1" fmla="*/ 2554556 w 2554556"/>
                <a:gd name="connsiteY1" fmla="*/ 0 h 2554556"/>
                <a:gd name="connsiteX2" fmla="*/ 2554556 w 2554556"/>
                <a:gd name="connsiteY2" fmla="*/ 2554556 h 2554556"/>
                <a:gd name="connsiteX3" fmla="*/ 0 w 2554556"/>
                <a:gd name="connsiteY3" fmla="*/ 2554556 h 2554556"/>
                <a:gd name="connsiteX4" fmla="*/ 0 w 2554556"/>
                <a:gd name="connsiteY4" fmla="*/ 0 h 2554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4556" h="2554556">
                  <a:moveTo>
                    <a:pt x="0" y="0"/>
                  </a:moveTo>
                  <a:lnTo>
                    <a:pt x="2554556" y="0"/>
                  </a:lnTo>
                  <a:lnTo>
                    <a:pt x="2554556" y="2554556"/>
                  </a:lnTo>
                  <a:lnTo>
                    <a:pt x="0" y="255455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940" tIns="27940" rIns="27940" bIns="27940" numCol="1" spcCol="1270" anchor="ctr" anchorCtr="0">
              <a:noAutofit/>
            </a:bodyPr>
            <a:lstStyle/>
            <a:p>
              <a:pPr marL="0" marR="0">
                <a:lnSpc>
                  <a:spcPct val="90000"/>
                </a:lnSpc>
                <a:spcBef>
                  <a:spcPts val="0"/>
                </a:spcBef>
                <a:spcAft>
                  <a:spcPts val="1260"/>
                </a:spcAft>
              </a:pPr>
              <a:r>
                <a:rPr lang="en-US" b="1" kern="12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Follow</a:t>
              </a:r>
              <a:r>
                <a:rPr lang="en-US" sz="1800" b="1" kern="12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up abstractor contacts patients and reschedules appointments. Reminds all patients of importance of imaging and LTFU. 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" name="Freeform 20">
              <a:extLst>
                <a:ext uri="{FF2B5EF4-FFF2-40B4-BE49-F238E27FC236}">
                  <a16:creationId xmlns:a16="http://schemas.microsoft.com/office/drawing/2014/main" id="{435E9ABE-9133-4AB1-B069-A7E2FF88621C}"/>
                </a:ext>
              </a:extLst>
            </p:cNvPr>
            <p:cNvSpPr/>
            <p:nvPr/>
          </p:nvSpPr>
          <p:spPr>
            <a:xfrm>
              <a:off x="3656644" y="5386024"/>
              <a:ext cx="2699063" cy="1218918"/>
            </a:xfrm>
            <a:custGeom>
              <a:avLst/>
              <a:gdLst>
                <a:gd name="connsiteX0" fmla="*/ 0 w 2554556"/>
                <a:gd name="connsiteY0" fmla="*/ 0 h 2554556"/>
                <a:gd name="connsiteX1" fmla="*/ 2554556 w 2554556"/>
                <a:gd name="connsiteY1" fmla="*/ 0 h 2554556"/>
                <a:gd name="connsiteX2" fmla="*/ 2554556 w 2554556"/>
                <a:gd name="connsiteY2" fmla="*/ 2554556 h 2554556"/>
                <a:gd name="connsiteX3" fmla="*/ 0 w 2554556"/>
                <a:gd name="connsiteY3" fmla="*/ 2554556 h 2554556"/>
                <a:gd name="connsiteX4" fmla="*/ 0 w 2554556"/>
                <a:gd name="connsiteY4" fmla="*/ 0 h 2554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4556" h="2554556">
                  <a:moveTo>
                    <a:pt x="0" y="0"/>
                  </a:moveTo>
                  <a:lnTo>
                    <a:pt x="2554556" y="0"/>
                  </a:lnTo>
                  <a:lnTo>
                    <a:pt x="2554556" y="2554556"/>
                  </a:lnTo>
                  <a:lnTo>
                    <a:pt x="0" y="255455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940" tIns="27940" rIns="27940" bIns="27940" numCol="1" spcCol="1270" anchor="ctr" anchorCtr="0">
              <a:noAutofit/>
            </a:bodyPr>
            <a:lstStyle/>
            <a:p>
              <a:pPr marL="0" marR="0" algn="ctr"/>
              <a:r>
                <a:rPr lang="en-US" b="1" kern="12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</a:rPr>
                <a:t>Postcards sent to patient if no phone contact is established </a:t>
              </a:r>
              <a:endParaRPr lang="en-US" b="1" dirty="0">
                <a:effectLst/>
                <a:ea typeface="Times New Roman" panose="02020603050405020304" pitchFamily="18" charset="0"/>
              </a:endParaRPr>
            </a:p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260"/>
                </a:spcAft>
              </a:pPr>
              <a:r>
                <a: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Freeform 20">
              <a:extLst>
                <a:ext uri="{FF2B5EF4-FFF2-40B4-BE49-F238E27FC236}">
                  <a16:creationId xmlns:a16="http://schemas.microsoft.com/office/drawing/2014/main" id="{18115358-3A94-42B9-B06F-38E1FD0FEF74}"/>
                </a:ext>
              </a:extLst>
            </p:cNvPr>
            <p:cNvSpPr/>
            <p:nvPr/>
          </p:nvSpPr>
          <p:spPr>
            <a:xfrm>
              <a:off x="843667" y="4356628"/>
              <a:ext cx="2580088" cy="1597022"/>
            </a:xfrm>
            <a:custGeom>
              <a:avLst/>
              <a:gdLst>
                <a:gd name="connsiteX0" fmla="*/ 0 w 2554556"/>
                <a:gd name="connsiteY0" fmla="*/ 0 h 2554556"/>
                <a:gd name="connsiteX1" fmla="*/ 2554556 w 2554556"/>
                <a:gd name="connsiteY1" fmla="*/ 0 h 2554556"/>
                <a:gd name="connsiteX2" fmla="*/ 2554556 w 2554556"/>
                <a:gd name="connsiteY2" fmla="*/ 2554556 h 2554556"/>
                <a:gd name="connsiteX3" fmla="*/ 0 w 2554556"/>
                <a:gd name="connsiteY3" fmla="*/ 2554556 h 2554556"/>
                <a:gd name="connsiteX4" fmla="*/ 0 w 2554556"/>
                <a:gd name="connsiteY4" fmla="*/ 0 h 2554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4556" h="2554556">
                  <a:moveTo>
                    <a:pt x="0" y="0"/>
                  </a:moveTo>
                  <a:lnTo>
                    <a:pt x="2554556" y="0"/>
                  </a:lnTo>
                  <a:lnTo>
                    <a:pt x="2554556" y="2554556"/>
                  </a:lnTo>
                  <a:lnTo>
                    <a:pt x="0" y="255455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940" tIns="27940" rIns="27940" bIns="27940" numCol="1" spcCol="1270" anchor="b" anchorCtr="0">
              <a:noAutofit/>
            </a:bodyPr>
            <a:lstStyle/>
            <a:p>
              <a:pPr marL="0" marR="0"/>
              <a:r>
                <a:rPr lang="en-US" sz="1800" b="1" kern="12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</a:rPr>
                <a:t>Social security death index and </a:t>
              </a:r>
              <a:r>
                <a:rPr lang="en-US" b="1" kern="12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</a:rPr>
                <a:t>obituaries </a:t>
              </a:r>
              <a:r>
                <a:rPr lang="en-US" sz="1800" b="1" kern="12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</a:rPr>
                <a:t>investigated if patient cannot be reached 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260"/>
                </a:spcAft>
              </a:pPr>
              <a:r>
                <a: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Freeform 20">
              <a:extLst>
                <a:ext uri="{FF2B5EF4-FFF2-40B4-BE49-F238E27FC236}">
                  <a16:creationId xmlns:a16="http://schemas.microsoft.com/office/drawing/2014/main" id="{E4F80412-EE0F-41CC-8FA6-9D9F4970DECE}"/>
                </a:ext>
              </a:extLst>
            </p:cNvPr>
            <p:cNvSpPr/>
            <p:nvPr/>
          </p:nvSpPr>
          <p:spPr>
            <a:xfrm>
              <a:off x="843666" y="2705526"/>
              <a:ext cx="3103962" cy="1144924"/>
            </a:xfrm>
            <a:custGeom>
              <a:avLst/>
              <a:gdLst>
                <a:gd name="connsiteX0" fmla="*/ 0 w 2554556"/>
                <a:gd name="connsiteY0" fmla="*/ 0 h 2554556"/>
                <a:gd name="connsiteX1" fmla="*/ 2554556 w 2554556"/>
                <a:gd name="connsiteY1" fmla="*/ 0 h 2554556"/>
                <a:gd name="connsiteX2" fmla="*/ 2554556 w 2554556"/>
                <a:gd name="connsiteY2" fmla="*/ 2554556 h 2554556"/>
                <a:gd name="connsiteX3" fmla="*/ 0 w 2554556"/>
                <a:gd name="connsiteY3" fmla="*/ 2554556 h 2554556"/>
                <a:gd name="connsiteX4" fmla="*/ 0 w 2554556"/>
                <a:gd name="connsiteY4" fmla="*/ 0 h 2554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4556" h="2554556">
                  <a:moveTo>
                    <a:pt x="0" y="0"/>
                  </a:moveTo>
                  <a:lnTo>
                    <a:pt x="2554556" y="0"/>
                  </a:lnTo>
                  <a:lnTo>
                    <a:pt x="2554556" y="2554556"/>
                  </a:lnTo>
                  <a:lnTo>
                    <a:pt x="0" y="255455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940" tIns="27940" rIns="27940" bIns="27940" numCol="1" spcCol="1270" anchor="ctr" anchorCtr="0">
              <a:noAutofit/>
            </a:bodyPr>
            <a:lstStyle/>
            <a:p>
              <a:pPr marL="0" marR="0"/>
              <a:endParaRPr lang="en-US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endParaRPr>
            </a:p>
            <a:p>
              <a:pPr marL="0" marR="0"/>
              <a:r>
                <a:rPr lang="en-US" b="1" kern="12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</a:rPr>
                <a:t>Patients are seen in HBC. Imaging and office visit completed simultaneously </a:t>
              </a:r>
              <a:endParaRPr lang="en-US" dirty="0">
                <a:effectLst/>
                <a:ea typeface="Times New Roman" panose="02020603050405020304" pitchFamily="18" charset="0"/>
              </a:endParaRPr>
            </a:p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260"/>
                </a:spcAft>
              </a:pPr>
              <a:r>
                <a: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Freeform 20">
              <a:extLst>
                <a:ext uri="{FF2B5EF4-FFF2-40B4-BE49-F238E27FC236}">
                  <a16:creationId xmlns:a16="http://schemas.microsoft.com/office/drawing/2014/main" id="{4BA0C695-440A-4CF3-9631-58A8025A361D}"/>
                </a:ext>
              </a:extLst>
            </p:cNvPr>
            <p:cNvSpPr/>
            <p:nvPr/>
          </p:nvSpPr>
          <p:spPr>
            <a:xfrm>
              <a:off x="897956" y="920398"/>
              <a:ext cx="2586173" cy="1405077"/>
            </a:xfrm>
            <a:custGeom>
              <a:avLst/>
              <a:gdLst>
                <a:gd name="connsiteX0" fmla="*/ 0 w 2554556"/>
                <a:gd name="connsiteY0" fmla="*/ 0 h 2554556"/>
                <a:gd name="connsiteX1" fmla="*/ 2554556 w 2554556"/>
                <a:gd name="connsiteY1" fmla="*/ 0 h 2554556"/>
                <a:gd name="connsiteX2" fmla="*/ 2554556 w 2554556"/>
                <a:gd name="connsiteY2" fmla="*/ 2554556 h 2554556"/>
                <a:gd name="connsiteX3" fmla="*/ 0 w 2554556"/>
                <a:gd name="connsiteY3" fmla="*/ 2554556 h 2554556"/>
                <a:gd name="connsiteX4" fmla="*/ 0 w 2554556"/>
                <a:gd name="connsiteY4" fmla="*/ 0 h 2554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4556" h="2554556">
                  <a:moveTo>
                    <a:pt x="0" y="0"/>
                  </a:moveTo>
                  <a:lnTo>
                    <a:pt x="2554556" y="0"/>
                  </a:lnTo>
                  <a:lnTo>
                    <a:pt x="2554556" y="2554556"/>
                  </a:lnTo>
                  <a:lnTo>
                    <a:pt x="0" y="255455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940" tIns="27940" rIns="27940" bIns="27940" numCol="1" spcCol="1270" anchor="t" anchorCtr="0">
              <a:noAutofit/>
            </a:bodyPr>
            <a:lstStyle/>
            <a:p>
              <a:pPr marL="0" marR="0"/>
              <a:r>
                <a:rPr lang="en-US" sz="1800" b="1" kern="12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</a:rPr>
                <a:t>Follow up </a:t>
              </a:r>
              <a:r>
                <a:rPr lang="en-US" sz="1600" b="1" kern="12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</a:rPr>
                <a:t>abstractor</a:t>
              </a:r>
              <a:r>
                <a:rPr lang="en-US" sz="1800" b="1" kern="12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</a:rPr>
                <a:t> completes the VQI follow up for patients missing LTFU 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260"/>
                </a:spcAft>
              </a:pPr>
              <a:r>
                <a: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8CB76F0-7423-4FB5-A52C-778B6A3F4295}"/>
                </a:ext>
              </a:extLst>
            </p:cNvPr>
            <p:cNvSpPr/>
            <p:nvPr/>
          </p:nvSpPr>
          <p:spPr>
            <a:xfrm>
              <a:off x="7710662" y="3024926"/>
              <a:ext cx="3175430" cy="14573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Patients without LTFU are entered into a local database, and are assigned to the VQI Team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Arrow: Right 13">
              <a:extLst>
                <a:ext uri="{FF2B5EF4-FFF2-40B4-BE49-F238E27FC236}">
                  <a16:creationId xmlns:a16="http://schemas.microsoft.com/office/drawing/2014/main" id="{FA2605C5-EE03-4049-B29B-9432FBB36B2E}"/>
                </a:ext>
              </a:extLst>
            </p:cNvPr>
            <p:cNvSpPr/>
            <p:nvPr/>
          </p:nvSpPr>
          <p:spPr>
            <a:xfrm rot="1721052">
              <a:off x="7123937" y="948337"/>
              <a:ext cx="1030310" cy="630692"/>
            </a:xfrm>
            <a:prstGeom prst="rightArrow">
              <a:avLst/>
            </a:prstGeom>
            <a:solidFill>
              <a:srgbClr val="00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Arrow: Right 14">
              <a:extLst>
                <a:ext uri="{FF2B5EF4-FFF2-40B4-BE49-F238E27FC236}">
                  <a16:creationId xmlns:a16="http://schemas.microsoft.com/office/drawing/2014/main" id="{DE7878D5-BB8C-4A2A-991A-1B945E7F5A1A}"/>
                </a:ext>
              </a:extLst>
            </p:cNvPr>
            <p:cNvSpPr/>
            <p:nvPr/>
          </p:nvSpPr>
          <p:spPr>
            <a:xfrm rot="4614455">
              <a:off x="9171437" y="2314345"/>
              <a:ext cx="758084" cy="589934"/>
            </a:xfrm>
            <a:prstGeom prst="rightArrow">
              <a:avLst>
                <a:gd name="adj1" fmla="val 57901"/>
                <a:gd name="adj2" fmla="val 50000"/>
              </a:avLst>
            </a:prstGeom>
            <a:solidFill>
              <a:srgbClr val="6600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Arrow: Right 15">
              <a:extLst>
                <a:ext uri="{FF2B5EF4-FFF2-40B4-BE49-F238E27FC236}">
                  <a16:creationId xmlns:a16="http://schemas.microsoft.com/office/drawing/2014/main" id="{C25F9D44-5CA1-47DF-A445-1DEA3B2C7A27}"/>
                </a:ext>
              </a:extLst>
            </p:cNvPr>
            <p:cNvSpPr/>
            <p:nvPr/>
          </p:nvSpPr>
          <p:spPr>
            <a:xfrm rot="6720080">
              <a:off x="8925489" y="4484439"/>
              <a:ext cx="745779" cy="775059"/>
            </a:xfrm>
            <a:prstGeom prst="rightArrow">
              <a:avLst/>
            </a:prstGeom>
            <a:solidFill>
              <a:srgbClr val="00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Arrow: Right 16">
              <a:extLst>
                <a:ext uri="{FF2B5EF4-FFF2-40B4-BE49-F238E27FC236}">
                  <a16:creationId xmlns:a16="http://schemas.microsoft.com/office/drawing/2014/main" id="{0E1D42C9-D637-4259-AC2A-7350A0E7B3FF}"/>
                </a:ext>
              </a:extLst>
            </p:cNvPr>
            <p:cNvSpPr/>
            <p:nvPr/>
          </p:nvSpPr>
          <p:spPr>
            <a:xfrm rot="10800000">
              <a:off x="6345531" y="5659090"/>
              <a:ext cx="852423" cy="642447"/>
            </a:xfrm>
            <a:prstGeom prst="rightArrow">
              <a:avLst/>
            </a:prstGeom>
            <a:solidFill>
              <a:srgbClr val="6600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Arrow: Right 17">
              <a:extLst>
                <a:ext uri="{FF2B5EF4-FFF2-40B4-BE49-F238E27FC236}">
                  <a16:creationId xmlns:a16="http://schemas.microsoft.com/office/drawing/2014/main" id="{5A2ACAD1-032F-4177-BF65-C58EEAB34463}"/>
                </a:ext>
              </a:extLst>
            </p:cNvPr>
            <p:cNvSpPr/>
            <p:nvPr/>
          </p:nvSpPr>
          <p:spPr>
            <a:xfrm rot="12136691">
              <a:off x="2836586" y="5604307"/>
              <a:ext cx="748877" cy="608329"/>
            </a:xfrm>
            <a:prstGeom prst="rightArrow">
              <a:avLst/>
            </a:prstGeom>
            <a:solidFill>
              <a:srgbClr val="00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Arrow: Right 18">
              <a:extLst>
                <a:ext uri="{FF2B5EF4-FFF2-40B4-BE49-F238E27FC236}">
                  <a16:creationId xmlns:a16="http://schemas.microsoft.com/office/drawing/2014/main" id="{D5CE701D-AD3B-4B7B-8FA0-CA0016099CC5}"/>
                </a:ext>
              </a:extLst>
            </p:cNvPr>
            <p:cNvSpPr/>
            <p:nvPr/>
          </p:nvSpPr>
          <p:spPr>
            <a:xfrm rot="16200000">
              <a:off x="1720320" y="3895689"/>
              <a:ext cx="540902" cy="356212"/>
            </a:xfrm>
            <a:prstGeom prst="rightArrow">
              <a:avLst/>
            </a:prstGeom>
            <a:solidFill>
              <a:srgbClr val="6600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Arrow: Right 19">
              <a:extLst>
                <a:ext uri="{FF2B5EF4-FFF2-40B4-BE49-F238E27FC236}">
                  <a16:creationId xmlns:a16="http://schemas.microsoft.com/office/drawing/2014/main" id="{25AAD8DA-6E87-4426-B3CC-E95C520259D2}"/>
                </a:ext>
              </a:extLst>
            </p:cNvPr>
            <p:cNvSpPr/>
            <p:nvPr/>
          </p:nvSpPr>
          <p:spPr>
            <a:xfrm rot="16200000">
              <a:off x="1810106" y="2375162"/>
              <a:ext cx="559079" cy="353902"/>
            </a:xfrm>
            <a:prstGeom prst="rightArrow">
              <a:avLst/>
            </a:prstGeom>
            <a:solidFill>
              <a:srgbClr val="00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row: Right 20">
              <a:extLst>
                <a:ext uri="{FF2B5EF4-FFF2-40B4-BE49-F238E27FC236}">
                  <a16:creationId xmlns:a16="http://schemas.microsoft.com/office/drawing/2014/main" id="{2359F001-3EF4-4032-B5BB-DE4143F970A0}"/>
                </a:ext>
              </a:extLst>
            </p:cNvPr>
            <p:cNvSpPr/>
            <p:nvPr/>
          </p:nvSpPr>
          <p:spPr>
            <a:xfrm rot="19948687">
              <a:off x="3523779" y="1006522"/>
              <a:ext cx="718987" cy="642447"/>
            </a:xfrm>
            <a:prstGeom prst="rightArrow">
              <a:avLst/>
            </a:prstGeom>
            <a:solidFill>
              <a:srgbClr val="6600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30203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70891" y="8571"/>
            <a:ext cx="6615939" cy="1143000"/>
          </a:xfrm>
        </p:spPr>
        <p:txBody>
          <a:bodyPr/>
          <a:lstStyle/>
          <a:p>
            <a:pPr algn="ctr"/>
            <a:r>
              <a:rPr lang="en-US" dirty="0"/>
              <a:t>Results 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867" y="1494597"/>
            <a:ext cx="8843843" cy="4134678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6120" y="2608430"/>
            <a:ext cx="1604581" cy="305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609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0891" y="8571"/>
            <a:ext cx="661593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5738" indent="0"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Challenges/ Lessons Learned </a:t>
            </a:r>
            <a:endParaRPr lang="en-US" b="1" dirty="0"/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190831" y="1390649"/>
            <a:ext cx="8479656" cy="415290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Wingdings 3" panose="05040102010807070707" pitchFamily="18" charset="2"/>
              <a:buChar char="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dirty="0"/>
              <a:t>Migration of patients between healthcare systems within the city </a:t>
            </a:r>
          </a:p>
          <a:p>
            <a:pPr marL="457200" indent="-457200">
              <a:lnSpc>
                <a:spcPct val="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dirty="0"/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dirty="0"/>
              <a:t>Relocation of patients to other states or countries </a:t>
            </a: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dirty="0"/>
              <a:t>Comorbidities of patients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804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789" y="1498601"/>
            <a:ext cx="8262462" cy="4321174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dirty="0"/>
              <a:t> Design of Clinic 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dirty="0"/>
              <a:t> Proper allocation of personnel and resources  </a:t>
            </a:r>
          </a:p>
          <a:p>
            <a:pPr marL="520700" indent="-520700">
              <a:buFont typeface="Wingdings" panose="05000000000000000000" pitchFamily="2" charset="2"/>
              <a:buChar char="v"/>
            </a:pPr>
            <a:r>
              <a:rPr lang="en-US" dirty="0"/>
              <a:t>Aggressive patient education and re-education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dirty="0"/>
              <a:t> Department culture instilled into patients: </a:t>
            </a:r>
          </a:p>
          <a:p>
            <a:pPr marL="457200" indent="-457200">
              <a:buNone/>
            </a:pPr>
            <a:r>
              <a:rPr lang="en-US" dirty="0"/>
              <a:t>       - “Once you become an EVAR patient, you are a  vascular patient for life”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Conclusions/ Success Factors </a:t>
            </a:r>
          </a:p>
        </p:txBody>
      </p:sp>
    </p:spTree>
    <p:extLst>
      <p:ext uri="{BB962C8B-B14F-4D97-AF65-F5344CB8AC3E}">
        <p14:creationId xmlns:p14="http://schemas.microsoft.com/office/powerpoint/2010/main" val="899197017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363</Words>
  <Application>Microsoft Office PowerPoint</Application>
  <PresentationFormat>Custom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10</vt:i4>
      </vt:variant>
    </vt:vector>
  </HeadingPairs>
  <TitlesOfParts>
    <vt:vector size="23" baseType="lpstr">
      <vt:lpstr>Arial</vt:lpstr>
      <vt:lpstr>Calibri</vt:lpstr>
      <vt:lpstr>Calibri Light</vt:lpstr>
      <vt:lpstr>Cambria</vt:lpstr>
      <vt:lpstr>Lucida Sans Unicode</vt:lpstr>
      <vt:lpstr>Times New Roman</vt:lpstr>
      <vt:lpstr>Wingdings</vt:lpstr>
      <vt:lpstr>Wingdings 3</vt:lpstr>
      <vt:lpstr>3_Office Theme</vt:lpstr>
      <vt:lpstr>2_Office Theme</vt:lpstr>
      <vt:lpstr>1_Office Theme</vt:lpstr>
      <vt:lpstr>1_Custom Design</vt:lpstr>
      <vt:lpstr>Custom Design</vt:lpstr>
      <vt:lpstr> </vt:lpstr>
      <vt:lpstr>Objectives</vt:lpstr>
      <vt:lpstr>Problem Statement/ Background  </vt:lpstr>
      <vt:lpstr>Improvement Strategy  </vt:lpstr>
      <vt:lpstr>Process </vt:lpstr>
      <vt:lpstr>Assembly Line Process </vt:lpstr>
      <vt:lpstr>Results </vt:lpstr>
      <vt:lpstr> </vt:lpstr>
      <vt:lpstr>Conclusions/ Success Factors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Practice Case Studies</dc:title>
  <dc:creator>Nadine Caputo</dc:creator>
  <cp:lastModifiedBy>Arak, Ali</cp:lastModifiedBy>
  <cp:revision>54</cp:revision>
  <dcterms:created xsi:type="dcterms:W3CDTF">2016-03-22T16:14:56Z</dcterms:created>
  <dcterms:modified xsi:type="dcterms:W3CDTF">2018-06-12T17:57:17Z</dcterms:modified>
</cp:coreProperties>
</file>