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66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66"/>
    <a:srgbClr val="777777"/>
    <a:srgbClr val="660033"/>
    <a:srgbClr val="800000"/>
    <a:srgbClr val="990099"/>
    <a:srgbClr val="800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2015 EVAR LTFU Patient Compliance Rate</a:t>
            </a:r>
          </a:p>
        </c:rich>
      </c:tx>
      <c:layout>
        <c:manualLayout>
          <c:xMode val="edge"/>
          <c:yMode val="edge"/>
          <c:x val="0.27926828700972905"/>
          <c:y val="4.897125425925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43043665303548"/>
          <c:y val="2.3454435515078864E-2"/>
          <c:w val="0.86885701306050178"/>
          <c:h val="0.89522977683079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82-4CA6-B5A4-208A481845C4}"/>
              </c:ext>
            </c:extLst>
          </c:dPt>
          <c:dPt>
            <c:idx val="1"/>
            <c:invertIfNegative val="0"/>
            <c:bubble3D val="0"/>
            <c:spPr>
              <a:solidFill>
                <a:srgbClr val="7777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82-4CA6-B5A4-208A481845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66003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82-4CA6-B5A4-208A481845C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77777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82-4CA6-B5A4-208A48184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UPMC</c:v>
                </c:pt>
                <c:pt idx="1">
                  <c:v>VQI Nationally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2-4CA6-B5A4-208A481845C4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UPMC</c:v>
                </c:pt>
                <c:pt idx="1">
                  <c:v>VQI Nationally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3D82-4CA6-B5A4-208A481845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UPMC</c:v>
                </c:pt>
                <c:pt idx="1">
                  <c:v>VQI Nationally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3D82-4CA6-B5A4-208A48184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1665800"/>
        <c:axId val="591664488"/>
      </c:barChart>
      <c:catAx>
        <c:axId val="59166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664488"/>
        <c:crosses val="autoZero"/>
        <c:auto val="1"/>
        <c:lblAlgn val="l"/>
        <c:lblOffset val="100"/>
        <c:noMultiLvlLbl val="0"/>
      </c:catAx>
      <c:valAx>
        <c:axId val="591664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Compliance</a:t>
                </a:r>
                <a:r>
                  <a:rPr lang="en-US" baseline="0" dirty="0"/>
                  <a:t>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6658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0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2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0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5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8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2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0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6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1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2394-D567-4F34-8306-02A8E7331802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487A-0993-4536-BB30-A5F1716CF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4503"/>
            <a:ext cx="12192000" cy="3892731"/>
          </a:xfrm>
          <a:solidFill>
            <a:srgbClr val="660033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Improving EVAR Patient Compliance Utilizing VQI for Long Term Follow Up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48594"/>
            <a:ext cx="12192000" cy="2468880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Ali Arak, BS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Fern Schwartz, BS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UPP Vascular Surgery</a:t>
            </a:r>
          </a:p>
          <a:p>
            <a:r>
              <a:rPr lang="en-US" sz="3200" dirty="0">
                <a:solidFill>
                  <a:schemeClr val="bg1"/>
                </a:solidFill>
              </a:rPr>
              <a:t>University of Pittsburgh Medical Center (UPMC)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CF348-FF08-4A52-A7F8-14E349C1570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7292"/>
            <a:ext cx="3278777" cy="51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2" y="103867"/>
            <a:ext cx="11951208" cy="1563624"/>
          </a:xfrm>
          <a:solidFill>
            <a:srgbClr val="660033"/>
          </a:solidFill>
        </p:spPr>
        <p:txBody>
          <a:bodyPr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Results Continued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1ED00-1DD0-4FA7-8C7C-03296407B67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6450"/>
            <a:ext cx="2455817" cy="385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667491"/>
            <a:ext cx="7044108" cy="515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7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A71F-72DF-46FA-A0F5-B51E6300D271}"/>
              </a:ext>
            </a:extLst>
          </p:cNvPr>
          <p:cNvSpPr txBox="1">
            <a:spLocks/>
          </p:cNvSpPr>
          <p:nvPr/>
        </p:nvSpPr>
        <p:spPr>
          <a:xfrm>
            <a:off x="92746" y="97198"/>
            <a:ext cx="11951208" cy="1563624"/>
          </a:xfrm>
          <a:prstGeom prst="rect">
            <a:avLst/>
          </a:prstGeom>
          <a:solidFill>
            <a:srgbClr val="660033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</a:rPr>
              <a:t>DMAIC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10D6B-F326-4B85-91B5-6AEB9BD3770A}"/>
              </a:ext>
            </a:extLst>
          </p:cNvPr>
          <p:cNvSpPr txBox="1"/>
          <p:nvPr/>
        </p:nvSpPr>
        <p:spPr>
          <a:xfrm>
            <a:off x="92746" y="1660822"/>
            <a:ext cx="1195120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D</a:t>
            </a:r>
            <a:r>
              <a:rPr lang="en-US" i="1" dirty="0"/>
              <a:t>efine </a:t>
            </a:r>
            <a:r>
              <a:rPr lang="en-US" dirty="0"/>
              <a:t>the problem, your goal, and or scope of the project</a:t>
            </a:r>
          </a:p>
          <a:p>
            <a:r>
              <a:rPr lang="en-US" dirty="0"/>
              <a:t>	We defined our project: Improving EVAR Patient Compliance Utilizing VQI for Long Term Follow Up</a:t>
            </a:r>
          </a:p>
          <a:p>
            <a:endParaRPr lang="en-US" dirty="0"/>
          </a:p>
          <a:p>
            <a:r>
              <a:rPr lang="en-US" b="1" i="1" dirty="0"/>
              <a:t>M</a:t>
            </a:r>
            <a:r>
              <a:rPr lang="en-US" i="1" dirty="0"/>
              <a:t>easure</a:t>
            </a:r>
            <a:r>
              <a:rPr lang="en-US" dirty="0"/>
              <a:t> – Get baseline, compare to target</a:t>
            </a:r>
          </a:p>
          <a:p>
            <a:r>
              <a:rPr lang="en-US" dirty="0"/>
              <a:t>	Our LTFU baseline measure was 74%, but our goal was 100%.</a:t>
            </a:r>
          </a:p>
          <a:p>
            <a:endParaRPr lang="en-US" dirty="0"/>
          </a:p>
          <a:p>
            <a:r>
              <a:rPr lang="en-US" b="1" i="1" dirty="0"/>
              <a:t>A</a:t>
            </a:r>
            <a:r>
              <a:rPr lang="en-US" i="1" dirty="0"/>
              <a:t>nalyze</a:t>
            </a:r>
            <a:r>
              <a:rPr lang="en-US" dirty="0"/>
              <a:t> – Find the root cause (process map, fishbone)</a:t>
            </a:r>
          </a:p>
          <a:p>
            <a:r>
              <a:rPr lang="en-US" dirty="0"/>
              <a:t>	We went through our processes to identify our problems. </a:t>
            </a:r>
          </a:p>
          <a:p>
            <a:endParaRPr lang="en-US" b="1" i="1" dirty="0"/>
          </a:p>
          <a:p>
            <a:r>
              <a:rPr lang="en-US" b="1" i="1" dirty="0"/>
              <a:t>I</a:t>
            </a:r>
            <a:r>
              <a:rPr lang="en-US" i="1" dirty="0"/>
              <a:t>mprove</a:t>
            </a:r>
            <a:r>
              <a:rPr lang="en-US" dirty="0"/>
              <a:t> – Identify solutions and implement</a:t>
            </a:r>
          </a:p>
          <a:p>
            <a:r>
              <a:rPr lang="en-US" dirty="0"/>
              <a:t>	We went through our processes to identify our problems.  Our solution was the “Assembly Line Model”, which we 	implemented. </a:t>
            </a:r>
          </a:p>
          <a:p>
            <a:endParaRPr lang="en-US" dirty="0"/>
          </a:p>
          <a:p>
            <a:r>
              <a:rPr lang="en-US" b="1" i="1" dirty="0"/>
              <a:t>C</a:t>
            </a:r>
            <a:r>
              <a:rPr lang="en-US" i="1" dirty="0"/>
              <a:t>ontrol</a:t>
            </a:r>
            <a:r>
              <a:rPr lang="en-US" dirty="0"/>
              <a:t> – Sustain/continue monitoring</a:t>
            </a:r>
          </a:p>
          <a:p>
            <a:r>
              <a:rPr lang="en-US" dirty="0"/>
              <a:t>	Now we’re at the sustaining stage and working hard to maintain our goal.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80311-B777-4756-8AEE-7E0084B4AF3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7" y="6285303"/>
            <a:ext cx="2899955" cy="4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8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2" y="147037"/>
            <a:ext cx="11951208" cy="1563624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Conclusions/ Success Factors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562" y="1757129"/>
            <a:ext cx="11951208" cy="41088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 Design of Clinic </a:t>
            </a:r>
          </a:p>
          <a:p>
            <a:r>
              <a:rPr lang="en-US" sz="2800" dirty="0"/>
              <a:t>          - Imaging performed during office visit before seeing a physician (19% of 	surveyed clinics have capability)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 Proper allocation of personnel and resources  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2800" dirty="0"/>
              <a:t>Aggressive patient education and re-education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 Department culture instilled into patients: </a:t>
            </a:r>
          </a:p>
          <a:p>
            <a:r>
              <a:rPr lang="en-US" sz="2800" dirty="0"/>
              <a:t>          - “Once you become an EVAR patient, you are a vascular patient for life”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B15A6-BE38-4AEA-B7D3-647D0651F5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7" y="6285303"/>
            <a:ext cx="2899955" cy="4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4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" y="97198"/>
            <a:ext cx="11951208" cy="1563624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Conclusions/ Success Factors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746" y="1716224"/>
            <a:ext cx="11951208" cy="41088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207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520700" indent="-457200">
              <a:buFont typeface="Wingdings" panose="05000000000000000000" pitchFamily="2" charset="2"/>
              <a:buChar char="v"/>
            </a:pPr>
            <a:r>
              <a:rPr lang="en-US" sz="2800" dirty="0"/>
              <a:t>Assembly line model has:</a:t>
            </a:r>
          </a:p>
          <a:p>
            <a:pPr marL="800100" lvl="1"/>
            <a:r>
              <a:rPr lang="en-US" sz="2800" dirty="0"/>
              <a:t>- Produced 100% LTFU rate in 2015 (First year implemented)</a:t>
            </a:r>
          </a:p>
          <a:p>
            <a:pPr marL="863600" lvl="1" indent="-58738"/>
            <a:r>
              <a:rPr lang="en-US" sz="2800" dirty="0"/>
              <a:t>- Increased EVAR patient imaging rate from 96% in 2015 to 98% in 2016 </a:t>
            </a:r>
          </a:p>
          <a:p>
            <a:pPr marL="1262062" lvl="1" indent="-457200">
              <a:buFontTx/>
              <a:buChar char="-"/>
            </a:pPr>
            <a:r>
              <a:rPr lang="en-US" sz="2800" dirty="0"/>
              <a:t>Increased work flow efficiency by quality team </a:t>
            </a:r>
          </a:p>
          <a:p>
            <a:pPr marL="804862" lvl="1"/>
            <a:endParaRPr lang="en-US" sz="2800" dirty="0"/>
          </a:p>
          <a:p>
            <a:pPr marL="804862" lvl="1"/>
            <a:endParaRPr lang="en-US" sz="2800" dirty="0"/>
          </a:p>
          <a:p>
            <a:pPr marL="804862" lvl="1"/>
            <a:endParaRPr lang="en-US" sz="2800" dirty="0"/>
          </a:p>
          <a:p>
            <a:pPr marL="804862" lvl="1"/>
            <a:endParaRPr lang="en-US" sz="2800" dirty="0"/>
          </a:p>
          <a:p>
            <a:endParaRPr lang="en-US" sz="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2B15A6-BE38-4AEA-B7D3-647D0651F5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7" y="6285303"/>
            <a:ext cx="2899955" cy="4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4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87ABAA-2016-4514-B8C8-68479021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7" y="1"/>
            <a:ext cx="11887203" cy="1690688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4DF39A-7505-404F-B60C-F3D8042EB5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7" y="6285303"/>
            <a:ext cx="2899955" cy="4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8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294067"/>
            <a:ext cx="11951594" cy="1563624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Objectives</a:t>
            </a:r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635617"/>
            <a:ext cx="11951594" cy="4301544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/>
              <a:t>Create a streamlined process that incorporates VQI data and tool sets to improve EVAR follow up compliance</a:t>
            </a: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/>
              <a:t>Improve quality of patient care for EVAR patients </a:t>
            </a:r>
            <a:r>
              <a:rPr lang="en-US" sz="3200" strike="sngStrike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sz="32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CE62DA-0F3A-4344-A4B3-4AAD4BB6F77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465"/>
            <a:ext cx="3252651" cy="5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9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133302"/>
            <a:ext cx="11951594" cy="1566385"/>
          </a:xfrm>
          <a:solidFill>
            <a:srgbClr val="660033"/>
          </a:solidFill>
        </p:spPr>
        <p:txBody>
          <a:bodyPr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Problem Statement/ Background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593803"/>
            <a:ext cx="11951594" cy="438199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/>
              <a:t>LTFU is defined by VQI as patient contact 1 year after the procedure </a:t>
            </a:r>
          </a:p>
          <a:p>
            <a:pPr marL="0" indent="0">
              <a:buNone/>
            </a:pPr>
            <a:r>
              <a:rPr lang="en-US" sz="3200" dirty="0"/>
              <a:t>         - Captured between 9-21 months</a:t>
            </a:r>
          </a:p>
          <a:p>
            <a:pPr marL="465138" indent="-465138" defTabSz="1893888">
              <a:buFont typeface="Wingdings" panose="05000000000000000000" pitchFamily="2" charset="2"/>
              <a:buChar char="v"/>
              <a:tabLst>
                <a:tab pos="13266738" algn="l"/>
              </a:tabLst>
            </a:pPr>
            <a:r>
              <a:rPr lang="en-US" sz="3200" dirty="0"/>
              <a:t>Prior to VQI implementation, our center achieved a low EVAR LTFU rate (74%) </a:t>
            </a:r>
          </a:p>
          <a:p>
            <a:pPr marL="465138" indent="-465138" defTabSz="1893888">
              <a:buFont typeface="Wingdings" panose="05000000000000000000" pitchFamily="2" charset="2"/>
              <a:buChar char="v"/>
              <a:tabLst>
                <a:tab pos="13266738" algn="l"/>
              </a:tabLst>
            </a:pPr>
            <a:r>
              <a:rPr lang="en-US" sz="3200" dirty="0"/>
              <a:t>A low EVAR LTFU rate may affect patient care making patients susceptible to:</a:t>
            </a:r>
          </a:p>
          <a:p>
            <a:pPr marL="0" lvl="1" indent="0">
              <a:buNone/>
            </a:pPr>
            <a:r>
              <a:rPr lang="en-US" sz="3200" dirty="0"/>
              <a:t>        - Device failure, </a:t>
            </a:r>
            <a:r>
              <a:rPr lang="en-US" sz="3200" dirty="0" err="1"/>
              <a:t>endoleaks</a:t>
            </a:r>
            <a:r>
              <a:rPr lang="en-US" sz="3200" dirty="0"/>
              <a:t>, remote aneurysm formation, or    		aneurysm sac expansion including remote rupture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06107E-02A9-413C-861F-FE7157A020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9592"/>
            <a:ext cx="3053463" cy="4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7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0" y="116927"/>
            <a:ext cx="11951208" cy="1563624"/>
          </a:xfrm>
          <a:solidFill>
            <a:srgbClr val="660033"/>
          </a:solidFill>
        </p:spPr>
        <p:txBody>
          <a:bodyPr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Improvement Strategy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00" y="1737656"/>
            <a:ext cx="11951208" cy="4014100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cs typeface="Cambria"/>
              </a:rPr>
              <a:t>Create an “assembly line” model to efficiently manage data and:</a:t>
            </a:r>
          </a:p>
          <a:p>
            <a:pPr marL="0" indent="0">
              <a:buNone/>
            </a:pPr>
            <a:endParaRPr lang="en-US" dirty="0">
              <a:cs typeface="Cambria"/>
            </a:endParaRPr>
          </a:p>
          <a:p>
            <a:pPr marL="1028700" lvl="3" indent="-342900" defTabSz="688975"/>
            <a:r>
              <a:rPr lang="en-US" sz="3200" dirty="0">
                <a:cs typeface="Cambria"/>
              </a:rPr>
              <a:t>	- Simplify follow up effort</a:t>
            </a:r>
          </a:p>
          <a:p>
            <a:pPr marL="457200" lvl="1" indent="-457200" defTabSz="688975"/>
            <a:endParaRPr lang="en-US" sz="2800" dirty="0">
              <a:cs typeface="Cambria"/>
            </a:endParaRPr>
          </a:p>
          <a:p>
            <a:pPr marL="1143000" lvl="3" indent="-457200" defTabSz="688975"/>
            <a:r>
              <a:rPr lang="en-US" sz="3200" dirty="0">
                <a:cs typeface="Cambria"/>
              </a:rPr>
              <a:t>	- Increase EVAR LTFU compliance  </a:t>
            </a:r>
          </a:p>
          <a:p>
            <a:pPr marL="0" lvl="1" indent="0" defTabSz="688975">
              <a:buNone/>
            </a:pPr>
            <a:endParaRPr lang="en-US" sz="3200" dirty="0">
              <a:cs typeface="Cambria"/>
            </a:endParaRPr>
          </a:p>
          <a:p>
            <a:pPr marL="1146175" lvl="1" indent="-457200"/>
            <a:r>
              <a:rPr lang="en-US" sz="3200" dirty="0">
                <a:cs typeface="Cambria"/>
              </a:rPr>
              <a:t>  - Define distinct team member goals and responsibilities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3D847-C7E8-4652-851D-A84C0BE61F1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466"/>
            <a:ext cx="3219925" cy="50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6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87" y="90013"/>
            <a:ext cx="11951208" cy="1563624"/>
          </a:xfrm>
          <a:solidFill>
            <a:srgbClr val="660033"/>
          </a:solidFill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Process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42455" y="3705961"/>
            <a:ext cx="11023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800000"/>
                </a:solidFill>
              </a:rPr>
              <a:t>12 months later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2DE72-1353-4E73-B357-601F36586CB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276"/>
            <a:ext cx="3303164" cy="51841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2A9E781-8ADC-489F-815C-18EC9B0D6B1B}"/>
              </a:ext>
            </a:extLst>
          </p:cNvPr>
          <p:cNvGrpSpPr/>
          <p:nvPr/>
        </p:nvGrpSpPr>
        <p:grpSpPr>
          <a:xfrm>
            <a:off x="579548" y="2910623"/>
            <a:ext cx="10792498" cy="2833352"/>
            <a:chOff x="14251818" y="4759940"/>
            <a:chExt cx="14992474" cy="1824697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3B93A63-9A20-45CB-9DE1-0D8D0E735C61}"/>
                </a:ext>
              </a:extLst>
            </p:cNvPr>
            <p:cNvSpPr/>
            <p:nvPr/>
          </p:nvSpPr>
          <p:spPr>
            <a:xfrm>
              <a:off x="14251818" y="4759940"/>
              <a:ext cx="2312456" cy="1559287"/>
            </a:xfrm>
            <a:custGeom>
              <a:avLst/>
              <a:gdLst>
                <a:gd name="connsiteX0" fmla="*/ 0 w 2686086"/>
                <a:gd name="connsiteY0" fmla="*/ 262267 h 2622671"/>
                <a:gd name="connsiteX1" fmla="*/ 262267 w 2686086"/>
                <a:gd name="connsiteY1" fmla="*/ 0 h 2622671"/>
                <a:gd name="connsiteX2" fmla="*/ 2423819 w 2686086"/>
                <a:gd name="connsiteY2" fmla="*/ 0 h 2622671"/>
                <a:gd name="connsiteX3" fmla="*/ 2686086 w 2686086"/>
                <a:gd name="connsiteY3" fmla="*/ 262267 h 2622671"/>
                <a:gd name="connsiteX4" fmla="*/ 2686086 w 2686086"/>
                <a:gd name="connsiteY4" fmla="*/ 2360404 h 2622671"/>
                <a:gd name="connsiteX5" fmla="*/ 2423819 w 2686086"/>
                <a:gd name="connsiteY5" fmla="*/ 2622671 h 2622671"/>
                <a:gd name="connsiteX6" fmla="*/ 262267 w 2686086"/>
                <a:gd name="connsiteY6" fmla="*/ 2622671 h 2622671"/>
                <a:gd name="connsiteX7" fmla="*/ 0 w 2686086"/>
                <a:gd name="connsiteY7" fmla="*/ 2360404 h 2622671"/>
                <a:gd name="connsiteX8" fmla="*/ 0 w 2686086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6086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423819" y="0"/>
                  </a:lnTo>
                  <a:cubicBezTo>
                    <a:pt x="2568665" y="0"/>
                    <a:pt x="2686086" y="117421"/>
                    <a:pt x="2686086" y="262267"/>
                  </a:cubicBezTo>
                  <a:lnTo>
                    <a:pt x="2686086" y="2360404"/>
                  </a:lnTo>
                  <a:cubicBezTo>
                    <a:pt x="2686086" y="2505250"/>
                    <a:pt x="2568665" y="2622671"/>
                    <a:pt x="2423819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rgbClr val="FFFF00"/>
                  </a:solidFill>
                </a:rPr>
                <a:t>Physicians</a:t>
              </a:r>
              <a:r>
                <a:rPr lang="en-US" sz="2000" b="1" kern="1200" dirty="0"/>
                <a:t> capture EVAR procedures in VQI 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3C3871F-1714-4AA9-B318-3F8300939D10}"/>
                </a:ext>
              </a:extLst>
            </p:cNvPr>
            <p:cNvSpPr/>
            <p:nvPr/>
          </p:nvSpPr>
          <p:spPr>
            <a:xfrm rot="21556679">
              <a:off x="16684722" y="5438138"/>
              <a:ext cx="852802" cy="475942"/>
            </a:xfrm>
            <a:custGeom>
              <a:avLst/>
              <a:gdLst>
                <a:gd name="connsiteX0" fmla="*/ 0 w 497880"/>
                <a:gd name="connsiteY0" fmla="*/ 92032 h 460162"/>
                <a:gd name="connsiteX1" fmla="*/ 267799 w 497880"/>
                <a:gd name="connsiteY1" fmla="*/ 92032 h 460162"/>
                <a:gd name="connsiteX2" fmla="*/ 267799 w 497880"/>
                <a:gd name="connsiteY2" fmla="*/ 0 h 460162"/>
                <a:gd name="connsiteX3" fmla="*/ 497880 w 497880"/>
                <a:gd name="connsiteY3" fmla="*/ 230081 h 460162"/>
                <a:gd name="connsiteX4" fmla="*/ 267799 w 497880"/>
                <a:gd name="connsiteY4" fmla="*/ 460162 h 460162"/>
                <a:gd name="connsiteX5" fmla="*/ 267799 w 497880"/>
                <a:gd name="connsiteY5" fmla="*/ 368130 h 460162"/>
                <a:gd name="connsiteX6" fmla="*/ 0 w 497880"/>
                <a:gd name="connsiteY6" fmla="*/ 368130 h 460162"/>
                <a:gd name="connsiteX7" fmla="*/ 0 w 497880"/>
                <a:gd name="connsiteY7" fmla="*/ 92032 h 46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880" h="460162">
                  <a:moveTo>
                    <a:pt x="0" y="92032"/>
                  </a:moveTo>
                  <a:lnTo>
                    <a:pt x="267799" y="92032"/>
                  </a:lnTo>
                  <a:lnTo>
                    <a:pt x="267799" y="0"/>
                  </a:lnTo>
                  <a:lnTo>
                    <a:pt x="497880" y="230081"/>
                  </a:lnTo>
                  <a:lnTo>
                    <a:pt x="267799" y="460162"/>
                  </a:lnTo>
                  <a:lnTo>
                    <a:pt x="267799" y="368130"/>
                  </a:lnTo>
                  <a:lnTo>
                    <a:pt x="0" y="368130"/>
                  </a:lnTo>
                  <a:lnTo>
                    <a:pt x="0" y="92032"/>
                  </a:lnTo>
                  <a:close/>
                </a:path>
              </a:pathLst>
            </a:custGeom>
            <a:solidFill>
              <a:srgbClr val="65254F"/>
            </a:solidFill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2032" rIns="138049" bIns="920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 dirty="0"/>
            </a:p>
          </p:txBody>
        </p:sp>
        <p:sp>
          <p:nvSpPr>
            <p:cNvPr id="10" name="Freeform 38">
              <a:extLst>
                <a:ext uri="{FF2B5EF4-FFF2-40B4-BE49-F238E27FC236}">
                  <a16:creationId xmlns:a16="http://schemas.microsoft.com/office/drawing/2014/main" id="{7962B9AE-CFFC-4A2A-9967-6A6A77EEAF29}"/>
                </a:ext>
              </a:extLst>
            </p:cNvPr>
            <p:cNvSpPr/>
            <p:nvPr/>
          </p:nvSpPr>
          <p:spPr>
            <a:xfrm>
              <a:off x="17558634" y="4950705"/>
              <a:ext cx="3068119" cy="1368522"/>
            </a:xfrm>
            <a:custGeom>
              <a:avLst/>
              <a:gdLst>
                <a:gd name="connsiteX0" fmla="*/ 0 w 2686086"/>
                <a:gd name="connsiteY0" fmla="*/ 262267 h 2622671"/>
                <a:gd name="connsiteX1" fmla="*/ 262267 w 2686086"/>
                <a:gd name="connsiteY1" fmla="*/ 0 h 2622671"/>
                <a:gd name="connsiteX2" fmla="*/ 2423819 w 2686086"/>
                <a:gd name="connsiteY2" fmla="*/ 0 h 2622671"/>
                <a:gd name="connsiteX3" fmla="*/ 2686086 w 2686086"/>
                <a:gd name="connsiteY3" fmla="*/ 262267 h 2622671"/>
                <a:gd name="connsiteX4" fmla="*/ 2686086 w 2686086"/>
                <a:gd name="connsiteY4" fmla="*/ 2360404 h 2622671"/>
                <a:gd name="connsiteX5" fmla="*/ 2423819 w 2686086"/>
                <a:gd name="connsiteY5" fmla="*/ 2622671 h 2622671"/>
                <a:gd name="connsiteX6" fmla="*/ 262267 w 2686086"/>
                <a:gd name="connsiteY6" fmla="*/ 2622671 h 2622671"/>
                <a:gd name="connsiteX7" fmla="*/ 0 w 2686086"/>
                <a:gd name="connsiteY7" fmla="*/ 2360404 h 2622671"/>
                <a:gd name="connsiteX8" fmla="*/ 0 w 2686086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6086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423819" y="0"/>
                  </a:lnTo>
                  <a:cubicBezTo>
                    <a:pt x="2568665" y="0"/>
                    <a:pt x="2686086" y="117421"/>
                    <a:pt x="2686086" y="262267"/>
                  </a:cubicBezTo>
                  <a:lnTo>
                    <a:pt x="2686086" y="2360404"/>
                  </a:lnTo>
                  <a:cubicBezTo>
                    <a:pt x="2686086" y="2505250"/>
                    <a:pt x="2568665" y="2622671"/>
                    <a:pt x="2423819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rgbClr val="FFFF00"/>
                  </a:solidFill>
                </a:rPr>
                <a:t>Lead data coordinator </a:t>
              </a:r>
              <a:r>
                <a:rPr lang="en-US" sz="2000" b="1" kern="1200" dirty="0"/>
                <a:t>completes and submits EVAR entries in VQI </a:t>
              </a:r>
            </a:p>
          </p:txBody>
        </p:sp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895A484B-55D7-4496-973F-1EDE98CBF8C5}"/>
                </a:ext>
              </a:extLst>
            </p:cNvPr>
            <p:cNvSpPr/>
            <p:nvPr/>
          </p:nvSpPr>
          <p:spPr>
            <a:xfrm>
              <a:off x="20729328" y="5455085"/>
              <a:ext cx="1334345" cy="461467"/>
            </a:xfrm>
            <a:custGeom>
              <a:avLst/>
              <a:gdLst>
                <a:gd name="connsiteX0" fmla="*/ 0 w 1881409"/>
                <a:gd name="connsiteY0" fmla="*/ 123175 h 615875"/>
                <a:gd name="connsiteX1" fmla="*/ 1573472 w 1881409"/>
                <a:gd name="connsiteY1" fmla="*/ 123175 h 615875"/>
                <a:gd name="connsiteX2" fmla="*/ 1573472 w 1881409"/>
                <a:gd name="connsiteY2" fmla="*/ 0 h 615875"/>
                <a:gd name="connsiteX3" fmla="*/ 1881409 w 1881409"/>
                <a:gd name="connsiteY3" fmla="*/ 307938 h 615875"/>
                <a:gd name="connsiteX4" fmla="*/ 1573472 w 1881409"/>
                <a:gd name="connsiteY4" fmla="*/ 615875 h 615875"/>
                <a:gd name="connsiteX5" fmla="*/ 1573472 w 1881409"/>
                <a:gd name="connsiteY5" fmla="*/ 492700 h 615875"/>
                <a:gd name="connsiteX6" fmla="*/ 0 w 1881409"/>
                <a:gd name="connsiteY6" fmla="*/ 492700 h 615875"/>
                <a:gd name="connsiteX7" fmla="*/ 0 w 1881409"/>
                <a:gd name="connsiteY7" fmla="*/ 123175 h 61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1409" h="615875">
                  <a:moveTo>
                    <a:pt x="0" y="123175"/>
                  </a:moveTo>
                  <a:lnTo>
                    <a:pt x="1573472" y="123175"/>
                  </a:lnTo>
                  <a:lnTo>
                    <a:pt x="1573472" y="0"/>
                  </a:lnTo>
                  <a:lnTo>
                    <a:pt x="1881409" y="307938"/>
                  </a:lnTo>
                  <a:lnTo>
                    <a:pt x="1573472" y="615875"/>
                  </a:lnTo>
                  <a:lnTo>
                    <a:pt x="1573472" y="492700"/>
                  </a:lnTo>
                  <a:lnTo>
                    <a:pt x="0" y="492700"/>
                  </a:lnTo>
                  <a:lnTo>
                    <a:pt x="0" y="123175"/>
                  </a:lnTo>
                  <a:close/>
                </a:path>
              </a:pathLst>
            </a:custGeom>
            <a:solidFill>
              <a:srgbClr val="66254F"/>
            </a:solidFill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23175" rIns="184762" bIns="123175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7C3D0EE8-D6C6-4B78-B395-5E51F751BDC2}"/>
                </a:ext>
              </a:extLst>
            </p:cNvPr>
            <p:cNvSpPr/>
            <p:nvPr/>
          </p:nvSpPr>
          <p:spPr>
            <a:xfrm>
              <a:off x="22307012" y="4950705"/>
              <a:ext cx="2508749" cy="1633932"/>
            </a:xfrm>
            <a:custGeom>
              <a:avLst/>
              <a:gdLst>
                <a:gd name="connsiteX0" fmla="*/ 0 w 2842685"/>
                <a:gd name="connsiteY0" fmla="*/ 262267 h 2622671"/>
                <a:gd name="connsiteX1" fmla="*/ 262267 w 2842685"/>
                <a:gd name="connsiteY1" fmla="*/ 0 h 2622671"/>
                <a:gd name="connsiteX2" fmla="*/ 2580418 w 2842685"/>
                <a:gd name="connsiteY2" fmla="*/ 0 h 2622671"/>
                <a:gd name="connsiteX3" fmla="*/ 2842685 w 2842685"/>
                <a:gd name="connsiteY3" fmla="*/ 262267 h 2622671"/>
                <a:gd name="connsiteX4" fmla="*/ 2842685 w 2842685"/>
                <a:gd name="connsiteY4" fmla="*/ 2360404 h 2622671"/>
                <a:gd name="connsiteX5" fmla="*/ 2580418 w 2842685"/>
                <a:gd name="connsiteY5" fmla="*/ 2622671 h 2622671"/>
                <a:gd name="connsiteX6" fmla="*/ 262267 w 2842685"/>
                <a:gd name="connsiteY6" fmla="*/ 2622671 h 2622671"/>
                <a:gd name="connsiteX7" fmla="*/ 0 w 2842685"/>
                <a:gd name="connsiteY7" fmla="*/ 2360404 h 2622671"/>
                <a:gd name="connsiteX8" fmla="*/ 0 w 2842685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2685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2580418" y="0"/>
                  </a:lnTo>
                  <a:cubicBezTo>
                    <a:pt x="2725264" y="0"/>
                    <a:pt x="2842685" y="117421"/>
                    <a:pt x="2842685" y="262267"/>
                  </a:cubicBezTo>
                  <a:lnTo>
                    <a:pt x="2842685" y="2360404"/>
                  </a:lnTo>
                  <a:cubicBezTo>
                    <a:pt x="2842685" y="2505250"/>
                    <a:pt x="2725264" y="2622671"/>
                    <a:pt x="2580418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solidFill>
                    <a:srgbClr val="FFFF00"/>
                  </a:solidFill>
                </a:rPr>
                <a:t>Abstractor</a:t>
              </a:r>
              <a:r>
                <a:rPr lang="en-US" sz="2000" b="1" kern="1200" dirty="0"/>
                <a:t> recalls LTFU in VQI and completes LTFU for patients who have complied with LTFU </a:t>
              </a:r>
            </a:p>
          </p:txBody>
        </p:sp>
        <p:sp>
          <p:nvSpPr>
            <p:cNvPr id="13" name="Freeform 51">
              <a:extLst>
                <a:ext uri="{FF2B5EF4-FFF2-40B4-BE49-F238E27FC236}">
                  <a16:creationId xmlns:a16="http://schemas.microsoft.com/office/drawing/2014/main" id="{B1BEE38E-C9B6-4ADE-9816-B063B2E5BBAE}"/>
                </a:ext>
              </a:extLst>
            </p:cNvPr>
            <p:cNvSpPr/>
            <p:nvPr/>
          </p:nvSpPr>
          <p:spPr>
            <a:xfrm>
              <a:off x="26159555" y="4851753"/>
              <a:ext cx="3084737" cy="1732884"/>
            </a:xfrm>
            <a:custGeom>
              <a:avLst/>
              <a:gdLst>
                <a:gd name="connsiteX0" fmla="*/ 0 w 4166415"/>
                <a:gd name="connsiteY0" fmla="*/ 262267 h 2622671"/>
                <a:gd name="connsiteX1" fmla="*/ 262267 w 4166415"/>
                <a:gd name="connsiteY1" fmla="*/ 0 h 2622671"/>
                <a:gd name="connsiteX2" fmla="*/ 3904148 w 4166415"/>
                <a:gd name="connsiteY2" fmla="*/ 0 h 2622671"/>
                <a:gd name="connsiteX3" fmla="*/ 4166415 w 4166415"/>
                <a:gd name="connsiteY3" fmla="*/ 262267 h 2622671"/>
                <a:gd name="connsiteX4" fmla="*/ 4166415 w 4166415"/>
                <a:gd name="connsiteY4" fmla="*/ 2360404 h 2622671"/>
                <a:gd name="connsiteX5" fmla="*/ 3904148 w 4166415"/>
                <a:gd name="connsiteY5" fmla="*/ 2622671 h 2622671"/>
                <a:gd name="connsiteX6" fmla="*/ 262267 w 4166415"/>
                <a:gd name="connsiteY6" fmla="*/ 2622671 h 2622671"/>
                <a:gd name="connsiteX7" fmla="*/ 0 w 4166415"/>
                <a:gd name="connsiteY7" fmla="*/ 2360404 h 2622671"/>
                <a:gd name="connsiteX8" fmla="*/ 0 w 4166415"/>
                <a:gd name="connsiteY8" fmla="*/ 262267 h 262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6415" h="2622671">
                  <a:moveTo>
                    <a:pt x="0" y="262267"/>
                  </a:moveTo>
                  <a:cubicBezTo>
                    <a:pt x="0" y="117421"/>
                    <a:pt x="117421" y="0"/>
                    <a:pt x="262267" y="0"/>
                  </a:cubicBezTo>
                  <a:lnTo>
                    <a:pt x="3904148" y="0"/>
                  </a:lnTo>
                  <a:cubicBezTo>
                    <a:pt x="4048994" y="0"/>
                    <a:pt x="4166415" y="117421"/>
                    <a:pt x="4166415" y="262267"/>
                  </a:cubicBezTo>
                  <a:lnTo>
                    <a:pt x="4166415" y="2360404"/>
                  </a:lnTo>
                  <a:cubicBezTo>
                    <a:pt x="4166415" y="2505250"/>
                    <a:pt x="4048994" y="2622671"/>
                    <a:pt x="3904148" y="2622671"/>
                  </a:cubicBezTo>
                  <a:lnTo>
                    <a:pt x="262267" y="2622671"/>
                  </a:lnTo>
                  <a:cubicBezTo>
                    <a:pt x="117421" y="2622671"/>
                    <a:pt x="0" y="2505250"/>
                    <a:pt x="0" y="2360404"/>
                  </a:cubicBezTo>
                  <a:lnTo>
                    <a:pt x="0" y="262267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9685" tIns="179685" rIns="179685" bIns="17968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Patients without follow ups completed or scheduled after 12 months are contacted by </a:t>
              </a:r>
              <a:r>
                <a:rPr lang="en-US" sz="2000" b="1" kern="1200" dirty="0">
                  <a:solidFill>
                    <a:srgbClr val="FFFF00"/>
                  </a:solidFill>
                </a:rPr>
                <a:t>the VQI Team </a:t>
              </a:r>
            </a:p>
          </p:txBody>
        </p:sp>
      </p:grpSp>
      <p:sp>
        <p:nvSpPr>
          <p:cNvPr id="16" name="Freeform 8">
            <a:extLst>
              <a:ext uri="{FF2B5EF4-FFF2-40B4-BE49-F238E27FC236}">
                <a16:creationId xmlns:a16="http://schemas.microsoft.com/office/drawing/2014/main" id="{AC82BD1E-BDC0-4CA8-9708-3CB6725E8BC4}"/>
              </a:ext>
            </a:extLst>
          </p:cNvPr>
          <p:cNvSpPr/>
          <p:nvPr/>
        </p:nvSpPr>
        <p:spPr>
          <a:xfrm rot="21556679">
            <a:off x="8343928" y="4032505"/>
            <a:ext cx="613899" cy="739033"/>
          </a:xfrm>
          <a:custGeom>
            <a:avLst/>
            <a:gdLst>
              <a:gd name="connsiteX0" fmla="*/ 0 w 497880"/>
              <a:gd name="connsiteY0" fmla="*/ 92032 h 460162"/>
              <a:gd name="connsiteX1" fmla="*/ 267799 w 497880"/>
              <a:gd name="connsiteY1" fmla="*/ 92032 h 460162"/>
              <a:gd name="connsiteX2" fmla="*/ 267799 w 497880"/>
              <a:gd name="connsiteY2" fmla="*/ 0 h 460162"/>
              <a:gd name="connsiteX3" fmla="*/ 497880 w 497880"/>
              <a:gd name="connsiteY3" fmla="*/ 230081 h 460162"/>
              <a:gd name="connsiteX4" fmla="*/ 267799 w 497880"/>
              <a:gd name="connsiteY4" fmla="*/ 460162 h 460162"/>
              <a:gd name="connsiteX5" fmla="*/ 267799 w 497880"/>
              <a:gd name="connsiteY5" fmla="*/ 368130 h 460162"/>
              <a:gd name="connsiteX6" fmla="*/ 0 w 497880"/>
              <a:gd name="connsiteY6" fmla="*/ 368130 h 460162"/>
              <a:gd name="connsiteX7" fmla="*/ 0 w 497880"/>
              <a:gd name="connsiteY7" fmla="*/ 92032 h 46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880" h="460162">
                <a:moveTo>
                  <a:pt x="0" y="92032"/>
                </a:moveTo>
                <a:lnTo>
                  <a:pt x="267799" y="92032"/>
                </a:lnTo>
                <a:lnTo>
                  <a:pt x="267799" y="0"/>
                </a:lnTo>
                <a:lnTo>
                  <a:pt x="497880" y="230081"/>
                </a:lnTo>
                <a:lnTo>
                  <a:pt x="267799" y="460162"/>
                </a:lnTo>
                <a:lnTo>
                  <a:pt x="267799" y="368130"/>
                </a:lnTo>
                <a:lnTo>
                  <a:pt x="0" y="368130"/>
                </a:lnTo>
                <a:lnTo>
                  <a:pt x="0" y="92032"/>
                </a:lnTo>
                <a:close/>
              </a:path>
            </a:pathLst>
          </a:custGeom>
          <a:solidFill>
            <a:srgbClr val="65254F"/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2032" rIns="138049" bIns="92031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 dirty="0"/>
          </a:p>
        </p:txBody>
      </p:sp>
    </p:spTree>
    <p:extLst>
      <p:ext uri="{BB962C8B-B14F-4D97-AF65-F5344CB8AC3E}">
        <p14:creationId xmlns:p14="http://schemas.microsoft.com/office/powerpoint/2010/main" val="189271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2FB415F-BDD7-48B0-8634-0D77F182D7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59" y="6322423"/>
            <a:ext cx="2413750" cy="378823"/>
          </a:xfrm>
          <a:prstGeom prst="rect">
            <a:avLst/>
          </a:prstGeom>
        </p:spPr>
      </p:pic>
      <p:sp>
        <p:nvSpPr>
          <p:cNvPr id="5" name="Freeform 9">
            <a:extLst>
              <a:ext uri="{FF2B5EF4-FFF2-40B4-BE49-F238E27FC236}">
                <a16:creationId xmlns:a16="http://schemas.microsoft.com/office/drawing/2014/main" id="{DAEE353C-70DB-434E-8048-E51FD39E158D}"/>
              </a:ext>
            </a:extLst>
          </p:cNvPr>
          <p:cNvSpPr/>
          <p:nvPr/>
        </p:nvSpPr>
        <p:spPr>
          <a:xfrm>
            <a:off x="4418165" y="283752"/>
            <a:ext cx="2472031" cy="1195654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26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Each month a follow up abstractor utilizes VQI LTFU tool to receive list of all follow ups required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7E4315AB-EA87-462E-A533-105EE61396B0}"/>
              </a:ext>
            </a:extLst>
          </p:cNvPr>
          <p:cNvSpPr/>
          <p:nvPr/>
        </p:nvSpPr>
        <p:spPr>
          <a:xfrm>
            <a:off x="8427560" y="1204671"/>
            <a:ext cx="2425048" cy="1094704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26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charts are reviewed and follow up submitted in VQI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Freeform 20">
            <a:extLst>
              <a:ext uri="{FF2B5EF4-FFF2-40B4-BE49-F238E27FC236}">
                <a16:creationId xmlns:a16="http://schemas.microsoft.com/office/drawing/2014/main" id="{79645002-1D57-48A7-8490-E63EA8D62E9B}"/>
              </a:ext>
            </a:extLst>
          </p:cNvPr>
          <p:cNvSpPr/>
          <p:nvPr/>
        </p:nvSpPr>
        <p:spPr>
          <a:xfrm>
            <a:off x="6951188" y="5210575"/>
            <a:ext cx="2575775" cy="1569813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26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en-US" sz="1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up abstractor contact patients and reschedule appointments. Remind all patients of importance of imaging and LTFU.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85A13605-87D3-4749-97DE-65C3DED86B8F}"/>
              </a:ext>
            </a:extLst>
          </p:cNvPr>
          <p:cNvSpPr/>
          <p:nvPr/>
        </p:nvSpPr>
        <p:spPr>
          <a:xfrm>
            <a:off x="3694581" y="5426669"/>
            <a:ext cx="1767706" cy="1269145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 algn="ctr"/>
            <a:r>
              <a: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Postcards sent to patient if no phone contact is established </a:t>
            </a: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26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Freeform 20">
            <a:extLst>
              <a:ext uri="{FF2B5EF4-FFF2-40B4-BE49-F238E27FC236}">
                <a16:creationId xmlns:a16="http://schemas.microsoft.com/office/drawing/2014/main" id="{9D159924-C5E8-42E3-A9A0-B51D58C70E6F}"/>
              </a:ext>
            </a:extLst>
          </p:cNvPr>
          <p:cNvSpPr/>
          <p:nvPr/>
        </p:nvSpPr>
        <p:spPr>
          <a:xfrm>
            <a:off x="568196" y="4748120"/>
            <a:ext cx="2215165" cy="1441863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/>
            <a:r>
              <a:rPr lang="en-US" sz="1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Social security death index and </a:t>
            </a:r>
            <a:r>
              <a:rPr lang="en-US" sz="16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obituaries</a:t>
            </a:r>
            <a:r>
              <a:rPr lang="en-US" sz="1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investigated if patient cannot be reached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26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Freeform 20">
            <a:extLst>
              <a:ext uri="{FF2B5EF4-FFF2-40B4-BE49-F238E27FC236}">
                <a16:creationId xmlns:a16="http://schemas.microsoft.com/office/drawing/2014/main" id="{BACFE71F-D5D3-42F9-8CBB-0C2F1E7EB2B0}"/>
              </a:ext>
            </a:extLst>
          </p:cNvPr>
          <p:cNvSpPr/>
          <p:nvPr/>
        </p:nvSpPr>
        <p:spPr>
          <a:xfrm>
            <a:off x="581063" y="2700644"/>
            <a:ext cx="2149282" cy="1433474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marR="0"/>
            <a:endParaRPr lang="en-US" b="1" kern="1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/>
            <a:r>
              <a:rPr lang="en-US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Patients are seen in HBC. Imaging and office visit completed simultaneously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26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856CA1D3-658B-4A9C-A47F-F5A234D570B8}"/>
              </a:ext>
            </a:extLst>
          </p:cNvPr>
          <p:cNvSpPr/>
          <p:nvPr/>
        </p:nvSpPr>
        <p:spPr>
          <a:xfrm>
            <a:off x="837726" y="1023235"/>
            <a:ext cx="2777525" cy="920214"/>
          </a:xfrm>
          <a:custGeom>
            <a:avLst/>
            <a:gdLst>
              <a:gd name="connsiteX0" fmla="*/ 0 w 2554556"/>
              <a:gd name="connsiteY0" fmla="*/ 0 h 2554556"/>
              <a:gd name="connsiteX1" fmla="*/ 2554556 w 2554556"/>
              <a:gd name="connsiteY1" fmla="*/ 0 h 2554556"/>
              <a:gd name="connsiteX2" fmla="*/ 2554556 w 2554556"/>
              <a:gd name="connsiteY2" fmla="*/ 2554556 h 2554556"/>
              <a:gd name="connsiteX3" fmla="*/ 0 w 2554556"/>
              <a:gd name="connsiteY3" fmla="*/ 2554556 h 2554556"/>
              <a:gd name="connsiteX4" fmla="*/ 0 w 2554556"/>
              <a:gd name="connsiteY4" fmla="*/ 0 h 25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56" h="2554556">
                <a:moveTo>
                  <a:pt x="0" y="0"/>
                </a:moveTo>
                <a:lnTo>
                  <a:pt x="2554556" y="0"/>
                </a:lnTo>
                <a:lnTo>
                  <a:pt x="2554556" y="2554556"/>
                </a:lnTo>
                <a:lnTo>
                  <a:pt x="0" y="25545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t" anchorCtr="0">
            <a:noAutofit/>
          </a:bodyPr>
          <a:lstStyle/>
          <a:p>
            <a:pPr marL="0" marR="0"/>
            <a:r>
              <a:rPr lang="en-US" sz="1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Follow up </a:t>
            </a:r>
            <a:r>
              <a:rPr lang="en-US" sz="16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abstractor</a:t>
            </a:r>
            <a:r>
              <a:rPr lang="en-US" sz="18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completes the VQI follow up for patients missing LTFU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26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5DC27-C781-44BB-A04A-04029AC37B47}"/>
              </a:ext>
            </a:extLst>
          </p:cNvPr>
          <p:cNvSpPr/>
          <p:nvPr/>
        </p:nvSpPr>
        <p:spPr>
          <a:xfrm>
            <a:off x="8619512" y="3188297"/>
            <a:ext cx="2666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Patients without LTFU are entered into a local database, and are assigned to the VQI Team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EA4FEC2-0761-43DF-B379-B50C7D26538E}"/>
              </a:ext>
            </a:extLst>
          </p:cNvPr>
          <p:cNvSpPr/>
          <p:nvPr/>
        </p:nvSpPr>
        <p:spPr>
          <a:xfrm rot="1721052">
            <a:off x="7123937" y="948337"/>
            <a:ext cx="1030310" cy="630692"/>
          </a:xfrm>
          <a:prstGeom prst="rightArrow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13780B4-C4F2-4227-A0E1-4152406D0D40}"/>
              </a:ext>
            </a:extLst>
          </p:cNvPr>
          <p:cNvSpPr/>
          <p:nvPr/>
        </p:nvSpPr>
        <p:spPr>
          <a:xfrm rot="4614455">
            <a:off x="9281589" y="2379420"/>
            <a:ext cx="852423" cy="642448"/>
          </a:xfrm>
          <a:prstGeom prst="rightArrow">
            <a:avLst>
              <a:gd name="adj1" fmla="val 57901"/>
              <a:gd name="adj2" fmla="val 50000"/>
            </a:avLst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78834F8-7BEF-4B31-98FA-E8EE233F6FD7}"/>
              </a:ext>
            </a:extLst>
          </p:cNvPr>
          <p:cNvSpPr/>
          <p:nvPr/>
        </p:nvSpPr>
        <p:spPr>
          <a:xfrm rot="6720080">
            <a:off x="8925489" y="4484439"/>
            <a:ext cx="745779" cy="775059"/>
          </a:xfrm>
          <a:prstGeom prst="rightArrow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0B03A74A-D236-49BF-8689-19EDB34A624C}"/>
              </a:ext>
            </a:extLst>
          </p:cNvPr>
          <p:cNvSpPr/>
          <p:nvPr/>
        </p:nvSpPr>
        <p:spPr>
          <a:xfrm rot="10800000">
            <a:off x="5773263" y="5674258"/>
            <a:ext cx="852423" cy="642448"/>
          </a:xfrm>
          <a:prstGeom prst="rightArrow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D4AFD0D0-9FAD-4060-B9C3-CE061308A76D}"/>
              </a:ext>
            </a:extLst>
          </p:cNvPr>
          <p:cNvSpPr/>
          <p:nvPr/>
        </p:nvSpPr>
        <p:spPr>
          <a:xfrm rot="12136691">
            <a:off x="2566545" y="5571668"/>
            <a:ext cx="745779" cy="775059"/>
          </a:xfrm>
          <a:prstGeom prst="rightArrow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8DB55097-B281-458D-8C92-202EEAB84E27}"/>
              </a:ext>
            </a:extLst>
          </p:cNvPr>
          <p:cNvSpPr/>
          <p:nvPr/>
        </p:nvSpPr>
        <p:spPr>
          <a:xfrm rot="16200000">
            <a:off x="1158033" y="4067402"/>
            <a:ext cx="718988" cy="642448"/>
          </a:xfrm>
          <a:prstGeom prst="rightArrow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C84376D-8C2B-4D23-B5F9-5B86BDD406B2}"/>
              </a:ext>
            </a:extLst>
          </p:cNvPr>
          <p:cNvSpPr/>
          <p:nvPr/>
        </p:nvSpPr>
        <p:spPr>
          <a:xfrm rot="16200000">
            <a:off x="1089193" y="2122431"/>
            <a:ext cx="928541" cy="570575"/>
          </a:xfrm>
          <a:prstGeom prst="rightArrow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B08E79B-485F-4CA4-A551-C7578F292C9B}"/>
              </a:ext>
            </a:extLst>
          </p:cNvPr>
          <p:cNvSpPr/>
          <p:nvPr/>
        </p:nvSpPr>
        <p:spPr>
          <a:xfrm rot="19948687">
            <a:off x="2970352" y="582965"/>
            <a:ext cx="718988" cy="642448"/>
          </a:xfrm>
          <a:prstGeom prst="rightArrow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FACA6A54-1A63-49D2-8DF0-FD0AB602CFAE}"/>
              </a:ext>
            </a:extLst>
          </p:cNvPr>
          <p:cNvSpPr txBox="1"/>
          <p:nvPr/>
        </p:nvSpPr>
        <p:spPr>
          <a:xfrm>
            <a:off x="4148004" y="2674389"/>
            <a:ext cx="3162394" cy="17394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kern="1200" dirty="0">
                <a:solidFill>
                  <a:srgbClr val="000066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Assembly Line </a:t>
            </a:r>
            <a:endParaRPr lang="en-US" sz="3600" dirty="0">
              <a:solidFill>
                <a:srgbClr val="000066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kern="1200" dirty="0">
                <a:solidFill>
                  <a:srgbClr val="000066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endParaRPr lang="en-US" sz="3600" dirty="0">
              <a:solidFill>
                <a:srgbClr val="000066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7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57" y="91250"/>
            <a:ext cx="11951208" cy="1563624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Results</a:t>
            </a:r>
            <a:r>
              <a:rPr lang="en-US" sz="54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63E80F-EE2D-4E7B-8458-34F13D96267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470466"/>
            <a:ext cx="2342572" cy="367652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16A2FA2-CA9F-457E-BE05-A7B07095AF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245389"/>
              </p:ext>
            </p:extLst>
          </p:nvPr>
        </p:nvGraphicFramePr>
        <p:xfrm>
          <a:off x="1776548" y="1959428"/>
          <a:ext cx="8383451" cy="437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829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67" y="143053"/>
            <a:ext cx="11951208" cy="1563624"/>
          </a:xfrm>
          <a:solidFill>
            <a:srgbClr val="660033"/>
          </a:solidFill>
        </p:spPr>
        <p:txBody>
          <a:bodyPr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Results Continued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7" y="1828800"/>
            <a:ext cx="6006338" cy="34645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061" y="1828800"/>
            <a:ext cx="5918714" cy="3464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364" y="2704011"/>
            <a:ext cx="1604581" cy="3059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81ED00-1DD0-4FA7-8C7C-03296407B6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5669"/>
            <a:ext cx="3662236" cy="57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8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90" y="103864"/>
            <a:ext cx="11951208" cy="1563624"/>
          </a:xfrm>
          <a:solidFill>
            <a:srgbClr val="660033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Challenges/ Lessons Learned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990" y="1667488"/>
            <a:ext cx="11951208" cy="4308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Migration of patients between healthcare systems within the city 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Insurance market restrictions making follow-up costly for patients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Relocation of patients to other states or countries 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Comorbidities of patients 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dirty="0"/>
              <a:t>Transportation and monetary conflicts  </a:t>
            </a:r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endParaRPr lang="en-US" sz="32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A6B268-5A3A-4881-AA60-1FBCECF660E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2" y="6315509"/>
            <a:ext cx="3123678" cy="49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2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422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     Improving EVAR Patient Compliance Utilizing VQI for Long Term Follow Up </vt:lpstr>
      <vt:lpstr>Objectives </vt:lpstr>
      <vt:lpstr>Problem Statement/ Background  </vt:lpstr>
      <vt:lpstr>Improvement Strategy  </vt:lpstr>
      <vt:lpstr>Process </vt:lpstr>
      <vt:lpstr>PowerPoint Presentation</vt:lpstr>
      <vt:lpstr>Results </vt:lpstr>
      <vt:lpstr>Results Continued</vt:lpstr>
      <vt:lpstr>Challenges/ Lessons Learned </vt:lpstr>
      <vt:lpstr>Results Continued</vt:lpstr>
      <vt:lpstr>PowerPoint Presentation</vt:lpstr>
      <vt:lpstr>Conclusions/ Success Factors </vt:lpstr>
      <vt:lpstr>Conclusions/ Success Factors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EVAR Patient Compliance Utilizing VQI for Long Term Follow Up</dc:title>
  <dc:creator>Arak, Ali</dc:creator>
  <cp:lastModifiedBy>Cheryl Jackson</cp:lastModifiedBy>
  <cp:revision>29</cp:revision>
  <dcterms:created xsi:type="dcterms:W3CDTF">2018-05-01T16:04:43Z</dcterms:created>
  <dcterms:modified xsi:type="dcterms:W3CDTF">2018-05-11T17:31:11Z</dcterms:modified>
</cp:coreProperties>
</file>