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3" r:id="rId3"/>
    <p:sldMasterId id="2147483666" r:id="rId4"/>
    <p:sldMasterId id="2147483668" r:id="rId5"/>
    <p:sldMasterId id="2147483680" r:id="rId6"/>
    <p:sldMasterId id="2147483687" r:id="rId7"/>
    <p:sldMasterId id="2147483699" r:id="rId8"/>
  </p:sldMasterIdLst>
  <p:notesMasterIdLst>
    <p:notesMasterId r:id="rId84"/>
  </p:notesMasterIdLst>
  <p:sldIdLst>
    <p:sldId id="260" r:id="rId9"/>
    <p:sldId id="603" r:id="rId10"/>
    <p:sldId id="617" r:id="rId11"/>
    <p:sldId id="471" r:id="rId12"/>
    <p:sldId id="262" r:id="rId13"/>
    <p:sldId id="519" r:id="rId14"/>
    <p:sldId id="478" r:id="rId15"/>
    <p:sldId id="607" r:id="rId16"/>
    <p:sldId id="616" r:id="rId17"/>
    <p:sldId id="551" r:id="rId18"/>
    <p:sldId id="476" r:id="rId19"/>
    <p:sldId id="588" r:id="rId20"/>
    <p:sldId id="263" r:id="rId21"/>
    <p:sldId id="295" r:id="rId22"/>
    <p:sldId id="609" r:id="rId23"/>
    <p:sldId id="608" r:id="rId24"/>
    <p:sldId id="544" r:id="rId25"/>
    <p:sldId id="545" r:id="rId26"/>
    <p:sldId id="432" r:id="rId27"/>
    <p:sldId id="488" r:id="rId28"/>
    <p:sldId id="489" r:id="rId29"/>
    <p:sldId id="490" r:id="rId30"/>
    <p:sldId id="303" r:id="rId31"/>
    <p:sldId id="304" r:id="rId32"/>
    <p:sldId id="590" r:id="rId33"/>
    <p:sldId id="305" r:id="rId34"/>
    <p:sldId id="591" r:id="rId35"/>
    <p:sldId id="546" r:id="rId36"/>
    <p:sldId id="547" r:id="rId37"/>
    <p:sldId id="592" r:id="rId38"/>
    <p:sldId id="548" r:id="rId39"/>
    <p:sldId id="549" r:id="rId40"/>
    <p:sldId id="623" r:id="rId41"/>
    <p:sldId id="593" r:id="rId42"/>
    <p:sldId id="550" r:id="rId43"/>
    <p:sldId id="559" r:id="rId44"/>
    <p:sldId id="594" r:id="rId45"/>
    <p:sldId id="561" r:id="rId46"/>
    <p:sldId id="562" r:id="rId47"/>
    <p:sldId id="622" r:id="rId48"/>
    <p:sldId id="595" r:id="rId49"/>
    <p:sldId id="563" r:id="rId50"/>
    <p:sldId id="564" r:id="rId51"/>
    <p:sldId id="596" r:id="rId52"/>
    <p:sldId id="438" r:id="rId53"/>
    <p:sldId id="565" r:id="rId54"/>
    <p:sldId id="597" r:id="rId55"/>
    <p:sldId id="566" r:id="rId56"/>
    <p:sldId id="567" r:id="rId57"/>
    <p:sldId id="400" r:id="rId58"/>
    <p:sldId id="311" r:id="rId59"/>
    <p:sldId id="568" r:id="rId60"/>
    <p:sldId id="605" r:id="rId61"/>
    <p:sldId id="601" r:id="rId62"/>
    <p:sldId id="569" r:id="rId63"/>
    <p:sldId id="572" r:id="rId64"/>
    <p:sldId id="573" r:id="rId65"/>
    <p:sldId id="570" r:id="rId66"/>
    <p:sldId id="571" r:id="rId67"/>
    <p:sldId id="599" r:id="rId68"/>
    <p:sldId id="624" r:id="rId69"/>
    <p:sldId id="614" r:id="rId70"/>
    <p:sldId id="610" r:id="rId71"/>
    <p:sldId id="611" r:id="rId72"/>
    <p:sldId id="298" r:id="rId73"/>
    <p:sldId id="483" r:id="rId74"/>
    <p:sldId id="484" r:id="rId75"/>
    <p:sldId id="464" r:id="rId76"/>
    <p:sldId id="299" r:id="rId77"/>
    <p:sldId id="606" r:id="rId78"/>
    <p:sldId id="370" r:id="rId79"/>
    <p:sldId id="615" r:id="rId80"/>
    <p:sldId id="612" r:id="rId81"/>
    <p:sldId id="302" r:id="rId82"/>
    <p:sldId id="613" r:id="rId8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AEFF8"/>
    <a:srgbClr val="08D0DA"/>
    <a:srgbClr val="09DCE7"/>
    <a:srgbClr val="2DF7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p:scale>
          <a:sx n="100" d="100"/>
          <a:sy n="100" d="100"/>
        </p:scale>
        <p:origin x="-516" y="-72"/>
      </p:cViewPr>
      <p:guideLst>
        <p:guide orient="horz" pos="2160"/>
        <p:guide pos="2880"/>
      </p:guideLst>
    </p:cSldViewPr>
  </p:slideViewPr>
  <p:notesTextViewPr>
    <p:cViewPr>
      <p:scale>
        <a:sx n="1" d="1"/>
        <a:sy n="1" d="1"/>
      </p:scale>
      <p:origin x="0" y="0"/>
    </p:cViewPr>
  </p:notesTextViewPr>
  <p:sorterViewPr>
    <p:cViewPr>
      <p:scale>
        <a:sx n="100" d="100"/>
        <a:sy n="100" d="100"/>
      </p:scale>
      <p:origin x="0" y="474"/>
    </p:cViewPr>
  </p:sorterViewPr>
  <p:notesViewPr>
    <p:cSldViewPr snapToGrid="0">
      <p:cViewPr>
        <p:scale>
          <a:sx n="110" d="100"/>
          <a:sy n="110" d="100"/>
        </p:scale>
        <p:origin x="1656" y="-1536"/>
      </p:cViewPr>
      <p:guideLst/>
    </p:cSldViewPr>
  </p:notesViewPr>
  <p:gridSpacing cx="39014400" cy="390144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theme" Target="theme/theme1.xml"/><Relationship Id="rId115"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ileshare01\user\BennettL\Carolina's%20Vascular%20Quality%20Study%20Group\Nov%202017\May%20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hare01\user\BennettL\Carolina's%20Vascular%20Quality%20Study%20Group\Nov%202017\May%20Survey%20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share01\user\BennettL\Carolina's%20Vascular%20Quality%20Study%20Group\Nov%202017\May%20Survey%20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hare01\user\BennettL\Carolina's%20Vascular%20Quality%20Study%20Group\Nov%202017\May%20Survey%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CEA</a:t>
            </a:r>
            <a:r>
              <a:rPr lang="en-US" dirty="0" smtClean="0"/>
              <a:t>: Pre-Op</a:t>
            </a:r>
            <a:r>
              <a:rPr lang="en-US" baseline="0" dirty="0" smtClean="0"/>
              <a:t> and Post-Op </a:t>
            </a:r>
            <a:r>
              <a:rPr lang="en-US" dirty="0" smtClean="0"/>
              <a:t> </a:t>
            </a:r>
            <a:r>
              <a:rPr lang="en-US" dirty="0"/>
              <a:t>Stroke</a:t>
            </a:r>
            <a:r>
              <a:rPr lang="en-US" baseline="0" dirty="0"/>
              <a:t> Scale</a:t>
            </a:r>
            <a:endParaRPr lang="en-US" dirty="0"/>
          </a:p>
        </c:rich>
      </c:tx>
      <c:layout/>
    </c:title>
    <c:pivotFmts>
      <c:pivotFmt>
        <c:idx val="0"/>
        <c:spPr>
          <a:solidFill>
            <a:srgbClr val="00B050"/>
          </a:solidFill>
        </c:spPr>
        <c:marker>
          <c:symbol val="none"/>
        </c:marker>
      </c:pivotFmt>
    </c:pivotFmts>
    <c:plotArea>
      <c:layout/>
      <c:barChart>
        <c:barDir val="col"/>
        <c:grouping val="clustered"/>
        <c:ser>
          <c:idx val="0"/>
          <c:order val="0"/>
          <c:tx>
            <c:v>Total</c:v>
          </c:tx>
          <c:spPr>
            <a:solidFill>
              <a:srgbClr val="00B050"/>
            </a:solidFill>
          </c:spPr>
          <c:dLbls>
            <c:showVal val="1"/>
          </c:dLbls>
          <c:cat>
            <c:strLit>
              <c:ptCount val="4"/>
              <c:pt idx="0">
                <c:v> neither</c:v>
              </c:pt>
              <c:pt idx="1">
                <c:v>neither</c:v>
              </c:pt>
              <c:pt idx="2">
                <c:v>NIH stroke scale</c:v>
              </c:pt>
              <c:pt idx="3">
                <c:v>rankin</c:v>
              </c:pt>
            </c:strLit>
          </c:cat>
          <c:val>
            <c:numLit>
              <c:formatCode>General</c:formatCode>
              <c:ptCount val="4"/>
              <c:pt idx="0">
                <c:v>1</c:v>
              </c:pt>
              <c:pt idx="1">
                <c:v>16</c:v>
              </c:pt>
              <c:pt idx="2">
                <c:v>14</c:v>
              </c:pt>
              <c:pt idx="3">
                <c:v>11</c:v>
              </c:pt>
            </c:numLit>
          </c:val>
        </c:ser>
        <c:axId val="54308224"/>
        <c:axId val="57701504"/>
      </c:barChart>
      <c:catAx>
        <c:axId val="54308224"/>
        <c:scaling>
          <c:orientation val="minMax"/>
        </c:scaling>
        <c:axPos val="b"/>
        <c:tickLblPos val="nextTo"/>
        <c:txPr>
          <a:bodyPr/>
          <a:lstStyle/>
          <a:p>
            <a:pPr>
              <a:defRPr b="1" i="0" baseline="0"/>
            </a:pPr>
            <a:endParaRPr lang="en-US"/>
          </a:p>
        </c:txPr>
        <c:crossAx val="57701504"/>
        <c:crosses val="autoZero"/>
        <c:auto val="1"/>
        <c:lblAlgn val="ctr"/>
        <c:lblOffset val="100"/>
      </c:catAx>
      <c:valAx>
        <c:axId val="57701504"/>
        <c:scaling>
          <c:orientation val="minMax"/>
        </c:scaling>
        <c:axPos val="l"/>
        <c:majorGridlines/>
        <c:numFmt formatCode="General" sourceLinked="1"/>
        <c:tickLblPos val="nextTo"/>
        <c:txPr>
          <a:bodyPr/>
          <a:lstStyle/>
          <a:p>
            <a:pPr>
              <a:defRPr b="1" i="0" baseline="0"/>
            </a:pPr>
            <a:endParaRPr lang="en-US"/>
          </a:p>
        </c:txPr>
        <c:crossAx val="5430822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Endo AAA: Post-Op Testing</a:t>
            </a:r>
          </a:p>
        </c:rich>
      </c:tx>
      <c:layout>
        <c:manualLayout>
          <c:xMode val="edge"/>
          <c:yMode val="edge"/>
          <c:x val="0.20255100284252925"/>
          <c:y val="4.8837018250082596E-2"/>
        </c:manualLayout>
      </c:layout>
    </c:title>
    <c:pivotFmts>
      <c:pivotFmt>
        <c:idx val="0"/>
        <c:spPr>
          <a:solidFill>
            <a:srgbClr val="0070C0"/>
          </a:solidFill>
        </c:spPr>
        <c:marker>
          <c:symbol val="none"/>
        </c:marker>
      </c:pivotFmt>
    </c:pivotFmts>
    <c:plotArea>
      <c:layout>
        <c:manualLayout>
          <c:layoutTarget val="inner"/>
          <c:xMode val="edge"/>
          <c:yMode val="edge"/>
          <c:x val="8.7038880845184033E-2"/>
          <c:y val="0.23376421697287841"/>
          <c:w val="0.86930032990208717"/>
          <c:h val="0.62705993000874993"/>
        </c:manualLayout>
      </c:layout>
      <c:barChart>
        <c:barDir val="col"/>
        <c:grouping val="clustered"/>
        <c:ser>
          <c:idx val="0"/>
          <c:order val="0"/>
          <c:tx>
            <c:v>Total</c:v>
          </c:tx>
          <c:spPr>
            <a:solidFill>
              <a:srgbClr val="0070C0"/>
            </a:solidFill>
          </c:spPr>
          <c:dLbls>
            <c:dLbl>
              <c:idx val="4"/>
              <c:delete val="1"/>
            </c:dLbl>
            <c:showVal val="1"/>
          </c:dLbls>
          <c:cat>
            <c:strLit>
              <c:ptCount val="4"/>
              <c:pt idx="0">
                <c:v> cta</c:v>
              </c:pt>
              <c:pt idx="1">
                <c:v>cta</c:v>
              </c:pt>
              <c:pt idx="2">
                <c:v>duplex</c:v>
              </c:pt>
              <c:pt idx="3">
                <c:v>none</c:v>
              </c:pt>
            </c:strLit>
          </c:cat>
          <c:val>
            <c:numLit>
              <c:formatCode>General</c:formatCode>
              <c:ptCount val="5"/>
              <c:pt idx="0">
                <c:v>1</c:v>
              </c:pt>
              <c:pt idx="1">
                <c:v>24</c:v>
              </c:pt>
              <c:pt idx="2">
                <c:v>10</c:v>
              </c:pt>
              <c:pt idx="3">
                <c:v>4</c:v>
              </c:pt>
              <c:pt idx="4">
                <c:v>0</c:v>
              </c:pt>
            </c:numLit>
          </c:val>
        </c:ser>
        <c:axId val="57734656"/>
        <c:axId val="57736192"/>
      </c:barChart>
      <c:catAx>
        <c:axId val="57734656"/>
        <c:scaling>
          <c:orientation val="minMax"/>
        </c:scaling>
        <c:axPos val="b"/>
        <c:tickLblPos val="nextTo"/>
        <c:txPr>
          <a:bodyPr/>
          <a:lstStyle/>
          <a:p>
            <a:pPr>
              <a:defRPr b="1" i="0" baseline="0"/>
            </a:pPr>
            <a:endParaRPr lang="en-US"/>
          </a:p>
        </c:txPr>
        <c:crossAx val="57736192"/>
        <c:crosses val="autoZero"/>
        <c:auto val="1"/>
        <c:lblAlgn val="ctr"/>
        <c:lblOffset val="100"/>
      </c:catAx>
      <c:valAx>
        <c:axId val="57736192"/>
        <c:scaling>
          <c:orientation val="minMax"/>
        </c:scaling>
        <c:axPos val="l"/>
        <c:majorGridlines/>
        <c:numFmt formatCode="General" sourceLinked="1"/>
        <c:tickLblPos val="nextTo"/>
        <c:txPr>
          <a:bodyPr/>
          <a:lstStyle/>
          <a:p>
            <a:pPr>
              <a:defRPr b="1" i="0" baseline="0"/>
            </a:pPr>
            <a:endParaRPr lang="en-US"/>
          </a:p>
        </c:txPr>
        <c:crossAx val="57734656"/>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Endo AAA: Post-Op Visit</a:t>
            </a:r>
          </a:p>
        </c:rich>
      </c:tx>
      <c:layout>
        <c:manualLayout>
          <c:xMode val="edge"/>
          <c:yMode val="edge"/>
          <c:x val="0.17504273504273526"/>
          <c:y val="3.2540958850099881E-2"/>
        </c:manualLayout>
      </c:layout>
    </c:title>
    <c:pivotFmts>
      <c:pivotFmt>
        <c:idx val="0"/>
        <c:marker>
          <c:symbol val="none"/>
        </c:marker>
      </c:pivotFmt>
      <c:pivotFmt>
        <c:idx val="1"/>
        <c:marker>
          <c:symbol val="none"/>
        </c:marker>
      </c:pivotFmt>
      <c:pivotFmt>
        <c:idx val="2"/>
        <c:spPr>
          <a:solidFill>
            <a:srgbClr val="0070C0"/>
          </a:solidFill>
        </c:spPr>
        <c:marker>
          <c:symbol val="none"/>
        </c:marker>
        <c:dLbl>
          <c:idx val="0"/>
          <c:spPr/>
          <c:txPr>
            <a:bodyPr/>
            <a:lstStyle/>
            <a:p>
              <a:pPr>
                <a:defRPr/>
              </a:pPr>
              <a:endParaRPr lang="en-US"/>
            </a:p>
          </c:txPr>
          <c:showVal val="1"/>
        </c:dLbl>
      </c:pivotFmt>
    </c:pivotFmts>
    <c:plotArea>
      <c:layout>
        <c:manualLayout>
          <c:layoutTarget val="inner"/>
          <c:xMode val="edge"/>
          <c:yMode val="edge"/>
          <c:x val="8.1763510330439507E-2"/>
          <c:y val="0.17452843634607329"/>
          <c:w val="0.87379204522511666"/>
          <c:h val="0.69029198339826903"/>
        </c:manualLayout>
      </c:layout>
      <c:barChart>
        <c:barDir val="col"/>
        <c:grouping val="clustered"/>
        <c:ser>
          <c:idx val="0"/>
          <c:order val="0"/>
          <c:tx>
            <c:v>Total</c:v>
          </c:tx>
          <c:spPr>
            <a:solidFill>
              <a:srgbClr val="0070C0"/>
            </a:solidFill>
          </c:spPr>
          <c:dLbls>
            <c:showVal val="1"/>
          </c:dLbls>
          <c:cat>
            <c:strLit>
              <c:ptCount val="8"/>
              <c:pt idx="0">
                <c:v>1 wk </c:v>
              </c:pt>
              <c:pt idx="1">
                <c:v>2 wks</c:v>
              </c:pt>
              <c:pt idx="2">
                <c:v>3 wks</c:v>
              </c:pt>
              <c:pt idx="3">
                <c:v>4 wks</c:v>
              </c:pt>
              <c:pt idx="4">
                <c:v>4-6 wks</c:v>
              </c:pt>
              <c:pt idx="5">
                <c:v>4wks</c:v>
              </c:pt>
              <c:pt idx="6">
                <c:v>6 wks</c:v>
              </c:pt>
              <c:pt idx="7">
                <c:v>(blank)</c:v>
              </c:pt>
            </c:strLit>
          </c:cat>
          <c:val>
            <c:numLit>
              <c:formatCode>General</c:formatCode>
              <c:ptCount val="7"/>
              <c:pt idx="0">
                <c:v>3</c:v>
              </c:pt>
              <c:pt idx="1">
                <c:v>9</c:v>
              </c:pt>
              <c:pt idx="2">
                <c:v>1</c:v>
              </c:pt>
              <c:pt idx="3">
                <c:v>17</c:v>
              </c:pt>
              <c:pt idx="4">
                <c:v>2</c:v>
              </c:pt>
              <c:pt idx="5">
                <c:v>1</c:v>
              </c:pt>
              <c:pt idx="6">
                <c:v>4</c:v>
              </c:pt>
            </c:numLit>
          </c:val>
        </c:ser>
        <c:axId val="57818496"/>
        <c:axId val="57824384"/>
      </c:barChart>
      <c:catAx>
        <c:axId val="57818496"/>
        <c:scaling>
          <c:orientation val="minMax"/>
        </c:scaling>
        <c:axPos val="b"/>
        <c:tickLblPos val="nextTo"/>
        <c:crossAx val="57824384"/>
        <c:crosses val="autoZero"/>
        <c:auto val="1"/>
        <c:lblAlgn val="ctr"/>
        <c:lblOffset val="100"/>
      </c:catAx>
      <c:valAx>
        <c:axId val="57824384"/>
        <c:scaling>
          <c:orientation val="minMax"/>
        </c:scaling>
        <c:axPos val="l"/>
        <c:majorGridlines/>
        <c:numFmt formatCode="General" sourceLinked="1"/>
        <c:tickLblPos val="nextTo"/>
        <c:crossAx val="57818496"/>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latin typeface="Times New Roman" pitchFamily="18" charset="0"/>
                <a:cs typeface="Times New Roman" pitchFamily="18" charset="0"/>
              </a:rPr>
              <a:t>LEB: ABI/TBI</a:t>
            </a:r>
            <a:r>
              <a:rPr lang="en-US" sz="1600" baseline="0">
                <a:latin typeface="Times New Roman" pitchFamily="18" charset="0"/>
                <a:cs typeface="Times New Roman" pitchFamily="18" charset="0"/>
              </a:rPr>
              <a:t> Testing at time of Discharge</a:t>
            </a:r>
            <a:endParaRPr lang="en-US" sz="1600">
              <a:latin typeface="Times New Roman" pitchFamily="18" charset="0"/>
              <a:cs typeface="Times New Roman" pitchFamily="18" charset="0"/>
            </a:endParaRPr>
          </a:p>
        </c:rich>
      </c:tx>
      <c:layout>
        <c:manualLayout>
          <c:xMode val="edge"/>
          <c:yMode val="edge"/>
          <c:x val="0.1695248274961105"/>
          <c:y val="5.2631560770976388E-2"/>
        </c:manualLayout>
      </c:layout>
    </c:title>
    <c:pivotFmts>
      <c:pivotFmt>
        <c:idx val="0"/>
        <c:spPr>
          <a:solidFill>
            <a:srgbClr val="7030A0"/>
          </a:solidFill>
        </c:spPr>
        <c:marker>
          <c:symbol val="none"/>
        </c:marker>
      </c:pivotFmt>
    </c:pivotFmts>
    <c:plotArea>
      <c:layout/>
      <c:barChart>
        <c:barDir val="col"/>
        <c:grouping val="clustered"/>
        <c:ser>
          <c:idx val="0"/>
          <c:order val="0"/>
          <c:tx>
            <c:v>Total</c:v>
          </c:tx>
          <c:spPr>
            <a:solidFill>
              <a:srgbClr val="7030A0"/>
            </a:solidFill>
          </c:spPr>
          <c:dLbls>
            <c:showVal val="1"/>
          </c:dLbls>
          <c:cat>
            <c:strLit>
              <c:ptCount val="8"/>
              <c:pt idx="0">
                <c:v>abi</c:v>
              </c:pt>
              <c:pt idx="1">
                <c:v>abi and duplex for infra and neither for supra</c:v>
              </c:pt>
              <c:pt idx="2">
                <c:v>abi and toe pressures</c:v>
              </c:pt>
              <c:pt idx="3">
                <c:v>abi only</c:v>
              </c:pt>
              <c:pt idx="4">
                <c:v>both abi and tbi</c:v>
              </c:pt>
              <c:pt idx="5">
                <c:v>neither</c:v>
              </c:pt>
              <c:pt idx="6">
                <c:v>only if clinically different from what is expected</c:v>
              </c:pt>
              <c:pt idx="7">
                <c:v>(blank)</c:v>
              </c:pt>
            </c:strLit>
          </c:cat>
          <c:val>
            <c:numLit>
              <c:formatCode>General</c:formatCode>
              <c:ptCount val="7"/>
              <c:pt idx="0">
                <c:v>7</c:v>
              </c:pt>
              <c:pt idx="1">
                <c:v>1</c:v>
              </c:pt>
              <c:pt idx="2">
                <c:v>1</c:v>
              </c:pt>
              <c:pt idx="3">
                <c:v>1</c:v>
              </c:pt>
              <c:pt idx="4">
                <c:v>4</c:v>
              </c:pt>
              <c:pt idx="5">
                <c:v>26</c:v>
              </c:pt>
              <c:pt idx="6">
                <c:v>1</c:v>
              </c:pt>
            </c:numLit>
          </c:val>
        </c:ser>
        <c:axId val="57869824"/>
        <c:axId val="57871360"/>
      </c:barChart>
      <c:catAx>
        <c:axId val="57869824"/>
        <c:scaling>
          <c:orientation val="minMax"/>
        </c:scaling>
        <c:axPos val="b"/>
        <c:tickLblPos val="nextTo"/>
        <c:txPr>
          <a:bodyPr rot="-5400000" vert="horz"/>
          <a:lstStyle/>
          <a:p>
            <a:pPr>
              <a:defRPr b="1" i="0" baseline="0"/>
            </a:pPr>
            <a:endParaRPr lang="en-US"/>
          </a:p>
        </c:txPr>
        <c:crossAx val="57871360"/>
        <c:crosses val="autoZero"/>
        <c:auto val="1"/>
        <c:lblAlgn val="ctr"/>
        <c:lblOffset val="100"/>
      </c:catAx>
      <c:valAx>
        <c:axId val="57871360"/>
        <c:scaling>
          <c:orientation val="minMax"/>
        </c:scaling>
        <c:axPos val="l"/>
        <c:majorGridlines/>
        <c:numFmt formatCode="General" sourceLinked="1"/>
        <c:tickLblPos val="nextTo"/>
        <c:txPr>
          <a:bodyPr/>
          <a:lstStyle/>
          <a:p>
            <a:pPr>
              <a:defRPr b="1" i="0" baseline="0"/>
            </a:pPr>
            <a:endParaRPr lang="en-US"/>
          </a:p>
        </c:txPr>
        <c:crossAx val="57869824"/>
        <c:crosses val="autoZero"/>
        <c:crossBetween val="between"/>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329" cy="462599"/>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936174" y="2"/>
            <a:ext cx="3012329" cy="462599"/>
          </a:xfrm>
          <a:prstGeom prst="rect">
            <a:avLst/>
          </a:prstGeom>
        </p:spPr>
        <p:txBody>
          <a:bodyPr vert="horz" lIns="91436" tIns="45718" rIns="91436" bIns="45718" rtlCol="0"/>
          <a:lstStyle>
            <a:lvl1pPr algn="r">
              <a:defRPr sz="1200"/>
            </a:lvl1pPr>
          </a:lstStyle>
          <a:p>
            <a:fld id="{D82564DC-A354-4157-8273-7006982B0341}" type="datetimeFigureOut">
              <a:rPr lang="en-US" smtClean="0"/>
              <a:pPr/>
              <a:t>11/3/2017</a:t>
            </a:fld>
            <a:endParaRPr lang="en-US"/>
          </a:p>
        </p:txBody>
      </p:sp>
      <p:sp>
        <p:nvSpPr>
          <p:cNvPr id="4" name="Slide Image Placeholder 3"/>
          <p:cNvSpPr>
            <a:spLocks noGrp="1" noRot="1" noChangeAspect="1"/>
          </p:cNvSpPr>
          <p:nvPr>
            <p:ph type="sldImg" idx="2"/>
          </p:nvPr>
        </p:nvSpPr>
        <p:spPr>
          <a:xfrm>
            <a:off x="1166813" y="693738"/>
            <a:ext cx="4616450" cy="3463925"/>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95638" y="4387534"/>
            <a:ext cx="5558801" cy="4155439"/>
          </a:xfrm>
          <a:prstGeom prst="rect">
            <a:avLst/>
          </a:prstGeom>
        </p:spPr>
        <p:txBody>
          <a:bodyPr vert="horz" lIns="91436" tIns="45718" rIns="91436"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1887"/>
            <a:ext cx="3012329" cy="462599"/>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36174" y="8771887"/>
            <a:ext cx="3012329" cy="462599"/>
          </a:xfrm>
          <a:prstGeom prst="rect">
            <a:avLst/>
          </a:prstGeom>
        </p:spPr>
        <p:txBody>
          <a:bodyPr vert="horz" lIns="91436" tIns="45718" rIns="91436" bIns="45718" rtlCol="0" anchor="b"/>
          <a:lstStyle>
            <a:lvl1pPr algn="r">
              <a:defRPr sz="1200"/>
            </a:lvl1pPr>
          </a:lstStyle>
          <a:p>
            <a:fld id="{25DF4DB8-CF5F-4535-A1AE-F0BF3BEAD9A9}" type="slidenum">
              <a:rPr lang="en-US" smtClean="0"/>
              <a:pPr/>
              <a:t>‹#›</a:t>
            </a:fld>
            <a:endParaRPr lang="en-US"/>
          </a:p>
        </p:txBody>
      </p:sp>
    </p:spTree>
    <p:extLst>
      <p:ext uri="{BB962C8B-B14F-4D97-AF65-F5344CB8AC3E}">
        <p14:creationId xmlns="" xmlns:p14="http://schemas.microsoft.com/office/powerpoint/2010/main" val="285275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7" rtl="0" eaLnBrk="1" fontAlgn="auto" latinLnBrk="0" hangingPunct="1">
              <a:lnSpc>
                <a:spcPct val="100000"/>
              </a:lnSpc>
              <a:spcBef>
                <a:spcPts val="0"/>
              </a:spcBef>
              <a:spcAft>
                <a:spcPts val="0"/>
              </a:spcAft>
              <a:buClrTx/>
              <a:buSzTx/>
              <a:buFontTx/>
              <a:buNone/>
              <a:tabLst/>
              <a:defRPr/>
            </a:pPr>
            <a:fld id="{6EB02610-050B-9746-A123-BA7BC18EFB5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5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87787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pPr/>
              <a:t>52</a:t>
            </a:fld>
            <a:endParaRPr lang="en-US"/>
          </a:p>
        </p:txBody>
      </p:sp>
    </p:spTree>
    <p:extLst>
      <p:ext uri="{BB962C8B-B14F-4D97-AF65-F5344CB8AC3E}">
        <p14:creationId xmlns="" xmlns:p14="http://schemas.microsoft.com/office/powerpoint/2010/main" val="411486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pPr/>
              <a:t>53</a:t>
            </a:fld>
            <a:endParaRPr lang="en-US"/>
          </a:p>
        </p:txBody>
      </p:sp>
    </p:spTree>
    <p:extLst>
      <p:ext uri="{BB962C8B-B14F-4D97-AF65-F5344CB8AC3E}">
        <p14:creationId xmlns="" xmlns:p14="http://schemas.microsoft.com/office/powerpoint/2010/main" val="11737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pPr/>
              <a:t>54</a:t>
            </a:fld>
            <a:endParaRPr lang="en-US"/>
          </a:p>
        </p:txBody>
      </p:sp>
    </p:spTree>
    <p:extLst>
      <p:ext uri="{BB962C8B-B14F-4D97-AF65-F5344CB8AC3E}">
        <p14:creationId xmlns="" xmlns:p14="http://schemas.microsoft.com/office/powerpoint/2010/main" val="20379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pPr/>
              <a:t>55</a:t>
            </a:fld>
            <a:endParaRPr lang="en-US"/>
          </a:p>
        </p:txBody>
      </p:sp>
    </p:spTree>
    <p:extLst>
      <p:ext uri="{BB962C8B-B14F-4D97-AF65-F5344CB8AC3E}">
        <p14:creationId xmlns="" xmlns:p14="http://schemas.microsoft.com/office/powerpoint/2010/main" val="127070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reporting on </a:t>
            </a:r>
            <a:r>
              <a:rPr lang="en-US" dirty="0" err="1"/>
              <a:t>Claudicant</a:t>
            </a:r>
            <a:r>
              <a:rPr lang="en-US" dirty="0"/>
              <a:t> patients now </a:t>
            </a:r>
          </a:p>
        </p:txBody>
      </p:sp>
      <p:sp>
        <p:nvSpPr>
          <p:cNvPr id="4" name="Slide Number Placeholder 3"/>
          <p:cNvSpPr>
            <a:spLocks noGrp="1"/>
          </p:cNvSpPr>
          <p:nvPr>
            <p:ph type="sldNum" sz="quarter" idx="10"/>
          </p:nvPr>
        </p:nvSpPr>
        <p:spPr/>
        <p:txBody>
          <a:bodyPr/>
          <a:lstStyle/>
          <a:p>
            <a:fld id="{25DF4DB8-CF5F-4535-A1AE-F0BF3BEAD9A9}" type="slidenum">
              <a:rPr lang="en-US" smtClean="0"/>
              <a:pPr/>
              <a:t>56</a:t>
            </a:fld>
            <a:endParaRPr lang="en-US"/>
          </a:p>
        </p:txBody>
      </p:sp>
    </p:spTree>
    <p:extLst>
      <p:ext uri="{BB962C8B-B14F-4D97-AF65-F5344CB8AC3E}">
        <p14:creationId xmlns="" xmlns:p14="http://schemas.microsoft.com/office/powerpoint/2010/main" val="3878875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closure devices </a:t>
            </a:r>
          </a:p>
        </p:txBody>
      </p:sp>
      <p:sp>
        <p:nvSpPr>
          <p:cNvPr id="4" name="Slide Number Placeholder 3"/>
          <p:cNvSpPr>
            <a:spLocks noGrp="1"/>
          </p:cNvSpPr>
          <p:nvPr>
            <p:ph type="sldNum" sz="quarter" idx="10"/>
          </p:nvPr>
        </p:nvSpPr>
        <p:spPr/>
        <p:txBody>
          <a:bodyPr/>
          <a:lstStyle/>
          <a:p>
            <a:fld id="{25DF4DB8-CF5F-4535-A1AE-F0BF3BEAD9A9}" type="slidenum">
              <a:rPr lang="en-US" smtClean="0"/>
              <a:pPr/>
              <a:t>58</a:t>
            </a:fld>
            <a:endParaRPr lang="en-US"/>
          </a:p>
        </p:txBody>
      </p:sp>
    </p:spTree>
    <p:extLst>
      <p:ext uri="{BB962C8B-B14F-4D97-AF65-F5344CB8AC3E}">
        <p14:creationId xmlns="" xmlns:p14="http://schemas.microsoft.com/office/powerpoint/2010/main" val="241427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pPr/>
              <a:t>74</a:t>
            </a:fld>
            <a:endParaRPr lang="en-US"/>
          </a:p>
        </p:txBody>
      </p:sp>
    </p:spTree>
    <p:extLst>
      <p:ext uri="{BB962C8B-B14F-4D97-AF65-F5344CB8AC3E}">
        <p14:creationId xmlns="" xmlns:p14="http://schemas.microsoft.com/office/powerpoint/2010/main" val="102149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pPr/>
              <a:t>17</a:t>
            </a:fld>
            <a:endParaRPr lang="en-US"/>
          </a:p>
        </p:txBody>
      </p:sp>
    </p:spTree>
    <p:extLst>
      <p:ext uri="{BB962C8B-B14F-4D97-AF65-F5344CB8AC3E}">
        <p14:creationId xmlns="" xmlns:p14="http://schemas.microsoft.com/office/powerpoint/2010/main" val="173143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pPr/>
              <a:t>19</a:t>
            </a:fld>
            <a:endParaRPr lang="en-US"/>
          </a:p>
        </p:txBody>
      </p:sp>
    </p:spTree>
    <p:extLst>
      <p:ext uri="{BB962C8B-B14F-4D97-AF65-F5344CB8AC3E}">
        <p14:creationId xmlns="" xmlns:p14="http://schemas.microsoft.com/office/powerpoint/2010/main" val="180819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pPr/>
              <a:t>23</a:t>
            </a:fld>
            <a:endParaRPr lang="en-US"/>
          </a:p>
        </p:txBody>
      </p:sp>
    </p:spTree>
    <p:extLst>
      <p:ext uri="{BB962C8B-B14F-4D97-AF65-F5344CB8AC3E}">
        <p14:creationId xmlns="" xmlns:p14="http://schemas.microsoft.com/office/powerpoint/2010/main" val="285290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to exclude Lost to follow up; we include them now in the denominator </a:t>
            </a:r>
          </a:p>
        </p:txBody>
      </p:sp>
      <p:sp>
        <p:nvSpPr>
          <p:cNvPr id="4" name="Slide Number Placeholder 3"/>
          <p:cNvSpPr>
            <a:spLocks noGrp="1"/>
          </p:cNvSpPr>
          <p:nvPr>
            <p:ph type="sldNum" sz="quarter" idx="10"/>
          </p:nvPr>
        </p:nvSpPr>
        <p:spPr/>
        <p:txBody>
          <a:bodyPr/>
          <a:lstStyle/>
          <a:p>
            <a:fld id="{25DF4DB8-CF5F-4535-A1AE-F0BF3BEAD9A9}" type="slidenum">
              <a:rPr lang="en-US" smtClean="0"/>
              <a:pPr/>
              <a:t>42</a:t>
            </a:fld>
            <a:endParaRPr lang="en-US"/>
          </a:p>
        </p:txBody>
      </p:sp>
    </p:spTree>
    <p:extLst>
      <p:ext uri="{BB962C8B-B14F-4D97-AF65-F5344CB8AC3E}">
        <p14:creationId xmlns="" xmlns:p14="http://schemas.microsoft.com/office/powerpoint/2010/main" val="345871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pPr/>
              <a:t>43</a:t>
            </a:fld>
            <a:endParaRPr lang="en-US"/>
          </a:p>
        </p:txBody>
      </p:sp>
    </p:spTree>
    <p:extLst>
      <p:ext uri="{BB962C8B-B14F-4D97-AF65-F5344CB8AC3E}">
        <p14:creationId xmlns="" xmlns:p14="http://schemas.microsoft.com/office/powerpoint/2010/main" val="378264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pPr/>
              <a:t>44</a:t>
            </a:fld>
            <a:endParaRPr lang="en-US"/>
          </a:p>
        </p:txBody>
      </p:sp>
    </p:spTree>
    <p:extLst>
      <p:ext uri="{BB962C8B-B14F-4D97-AF65-F5344CB8AC3E}">
        <p14:creationId xmlns="" xmlns:p14="http://schemas.microsoft.com/office/powerpoint/2010/main" val="112024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use of all three just in the table not the graph; graph is still just rate of Chlorhexidine and Chlorhexidine with alcohol </a:t>
            </a:r>
          </a:p>
        </p:txBody>
      </p:sp>
      <p:sp>
        <p:nvSpPr>
          <p:cNvPr id="4" name="Slide Number Placeholder 3"/>
          <p:cNvSpPr>
            <a:spLocks noGrp="1"/>
          </p:cNvSpPr>
          <p:nvPr>
            <p:ph type="sldNum" sz="quarter" idx="10"/>
          </p:nvPr>
        </p:nvSpPr>
        <p:spPr/>
        <p:txBody>
          <a:bodyPr/>
          <a:lstStyle/>
          <a:p>
            <a:fld id="{25DF4DB8-CF5F-4535-A1AE-F0BF3BEAD9A9}" type="slidenum">
              <a:rPr lang="en-US" smtClean="0"/>
              <a:pPr/>
              <a:t>45</a:t>
            </a:fld>
            <a:endParaRPr lang="en-US"/>
          </a:p>
        </p:txBody>
      </p:sp>
    </p:spTree>
    <p:extLst>
      <p:ext uri="{BB962C8B-B14F-4D97-AF65-F5344CB8AC3E}">
        <p14:creationId xmlns="" xmlns:p14="http://schemas.microsoft.com/office/powerpoint/2010/main" val="385159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all exclusions of prior and concomitant procedures to increase the “N” </a:t>
            </a:r>
          </a:p>
        </p:txBody>
      </p:sp>
      <p:sp>
        <p:nvSpPr>
          <p:cNvPr id="4" name="Slide Number Placeholder 3"/>
          <p:cNvSpPr>
            <a:spLocks noGrp="1"/>
          </p:cNvSpPr>
          <p:nvPr>
            <p:ph type="sldNum" sz="quarter" idx="10"/>
          </p:nvPr>
        </p:nvSpPr>
        <p:spPr/>
        <p:txBody>
          <a:bodyPr/>
          <a:lstStyle/>
          <a:p>
            <a:fld id="{25DF4DB8-CF5F-4535-A1AE-F0BF3BEAD9A9}" type="slidenum">
              <a:rPr lang="en-US" smtClean="0"/>
              <a:pPr/>
              <a:t>51</a:t>
            </a:fld>
            <a:endParaRPr lang="en-US"/>
          </a:p>
        </p:txBody>
      </p:sp>
    </p:spTree>
    <p:extLst>
      <p:ext uri="{BB962C8B-B14F-4D97-AF65-F5344CB8AC3E}">
        <p14:creationId xmlns="" xmlns:p14="http://schemas.microsoft.com/office/powerpoint/2010/main" val="49838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1288" y="1225296"/>
            <a:ext cx="6986016" cy="1828800"/>
          </a:xfrm>
        </p:spPr>
        <p:txBody>
          <a:bodyPr/>
          <a:lstStyle>
            <a:lvl1pPr>
              <a:defRPr sz="4400"/>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Slide Number Placeholder 3"/>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281145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311478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752"/>
            <a:ext cx="2057400" cy="492941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96752"/>
            <a:ext cx="6019800" cy="4929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91652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 xmlns:p14="http://schemas.microsoft.com/office/powerpoint/2010/main" val="160068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 xmlns:p14="http://schemas.microsoft.com/office/powerpoint/2010/main" val="397057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 xmlns:p14="http://schemas.microsoft.com/office/powerpoint/2010/main" val="3450237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976"/>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390"/>
            </a:lvl1pPr>
            <a:lvl2pPr marL="455371" indent="0" algn="ctr">
              <a:buNone/>
              <a:defRPr sz="1992"/>
            </a:lvl2pPr>
            <a:lvl3pPr marL="910742" indent="0" algn="ctr">
              <a:buNone/>
              <a:defRPr sz="1793"/>
            </a:lvl3pPr>
            <a:lvl4pPr marL="1366114" indent="0" algn="ctr">
              <a:buNone/>
              <a:defRPr sz="1594"/>
            </a:lvl4pPr>
            <a:lvl5pPr marL="1821485" indent="0" algn="ctr">
              <a:buNone/>
              <a:defRPr sz="1594"/>
            </a:lvl5pPr>
            <a:lvl6pPr marL="2276856" indent="0" algn="ctr">
              <a:buNone/>
              <a:defRPr sz="1594"/>
            </a:lvl6pPr>
            <a:lvl7pPr marL="2732227" indent="0" algn="ctr">
              <a:buNone/>
              <a:defRPr sz="1594"/>
            </a:lvl7pPr>
            <a:lvl8pPr marL="3187598" indent="0" algn="ctr">
              <a:buNone/>
              <a:defRPr sz="1594"/>
            </a:lvl8pPr>
            <a:lvl9pPr marL="3642970" indent="0" algn="ctr">
              <a:buNone/>
              <a:defRPr sz="1594"/>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&lt;#&gt;</a:t>
            </a:r>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407717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&lt;#&gt;</a:t>
            </a:r>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45586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76"/>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390">
                <a:solidFill>
                  <a:schemeClr val="tx1">
                    <a:tint val="75000"/>
                  </a:schemeClr>
                </a:solidFill>
              </a:defRPr>
            </a:lvl1pPr>
            <a:lvl2pPr marL="455371" indent="0">
              <a:buNone/>
              <a:defRPr sz="1992">
                <a:solidFill>
                  <a:schemeClr val="tx1">
                    <a:tint val="75000"/>
                  </a:schemeClr>
                </a:solidFill>
              </a:defRPr>
            </a:lvl2pPr>
            <a:lvl3pPr marL="910742" indent="0">
              <a:buNone/>
              <a:defRPr sz="1793">
                <a:solidFill>
                  <a:schemeClr val="tx1">
                    <a:tint val="75000"/>
                  </a:schemeClr>
                </a:solidFill>
              </a:defRPr>
            </a:lvl3pPr>
            <a:lvl4pPr marL="1366114" indent="0">
              <a:buNone/>
              <a:defRPr sz="1594">
                <a:solidFill>
                  <a:schemeClr val="tx1">
                    <a:tint val="75000"/>
                  </a:schemeClr>
                </a:solidFill>
              </a:defRPr>
            </a:lvl4pPr>
            <a:lvl5pPr marL="1821485" indent="0">
              <a:buNone/>
              <a:defRPr sz="1594">
                <a:solidFill>
                  <a:schemeClr val="tx1">
                    <a:tint val="75000"/>
                  </a:schemeClr>
                </a:solidFill>
              </a:defRPr>
            </a:lvl5pPr>
            <a:lvl6pPr marL="2276856" indent="0">
              <a:buNone/>
              <a:defRPr sz="1594">
                <a:solidFill>
                  <a:schemeClr val="tx1">
                    <a:tint val="75000"/>
                  </a:schemeClr>
                </a:solidFill>
              </a:defRPr>
            </a:lvl6pPr>
            <a:lvl7pPr marL="2732227" indent="0">
              <a:buNone/>
              <a:defRPr sz="1594">
                <a:solidFill>
                  <a:schemeClr val="tx1">
                    <a:tint val="75000"/>
                  </a:schemeClr>
                </a:solidFill>
              </a:defRPr>
            </a:lvl7pPr>
            <a:lvl8pPr marL="3187598" indent="0">
              <a:buNone/>
              <a:defRPr sz="1594">
                <a:solidFill>
                  <a:schemeClr val="tx1">
                    <a:tint val="75000"/>
                  </a:schemeClr>
                </a:solidFill>
              </a:defRPr>
            </a:lvl8pPr>
            <a:lvl9pPr marL="3642970" indent="0">
              <a:buNone/>
              <a:defRPr sz="15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&lt;#&gt;</a:t>
            </a:r>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2410025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&lt;#&gt;</a:t>
            </a:r>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214778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90" b="1"/>
            </a:lvl1pPr>
            <a:lvl2pPr marL="455371" indent="0">
              <a:buNone/>
              <a:defRPr sz="1992" b="1"/>
            </a:lvl2pPr>
            <a:lvl3pPr marL="910742" indent="0">
              <a:buNone/>
              <a:defRPr sz="1793" b="1"/>
            </a:lvl3pPr>
            <a:lvl4pPr marL="1366114" indent="0">
              <a:buNone/>
              <a:defRPr sz="1594" b="1"/>
            </a:lvl4pPr>
            <a:lvl5pPr marL="1821485" indent="0">
              <a:buNone/>
              <a:defRPr sz="1594" b="1"/>
            </a:lvl5pPr>
            <a:lvl6pPr marL="2276856" indent="0">
              <a:buNone/>
              <a:defRPr sz="1594" b="1"/>
            </a:lvl6pPr>
            <a:lvl7pPr marL="2732227" indent="0">
              <a:buNone/>
              <a:defRPr sz="1594" b="1"/>
            </a:lvl7pPr>
            <a:lvl8pPr marL="3187598" indent="0">
              <a:buNone/>
              <a:defRPr sz="1594" b="1"/>
            </a:lvl8pPr>
            <a:lvl9pPr marL="3642970" indent="0">
              <a:buNone/>
              <a:defRPr sz="159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390" b="1"/>
            </a:lvl1pPr>
            <a:lvl2pPr marL="455371" indent="0">
              <a:buNone/>
              <a:defRPr sz="1992" b="1"/>
            </a:lvl2pPr>
            <a:lvl3pPr marL="910742" indent="0">
              <a:buNone/>
              <a:defRPr sz="1793" b="1"/>
            </a:lvl3pPr>
            <a:lvl4pPr marL="1366114" indent="0">
              <a:buNone/>
              <a:defRPr sz="1594" b="1"/>
            </a:lvl4pPr>
            <a:lvl5pPr marL="1821485" indent="0">
              <a:buNone/>
              <a:defRPr sz="1594" b="1"/>
            </a:lvl5pPr>
            <a:lvl6pPr marL="2276856" indent="0">
              <a:buNone/>
              <a:defRPr sz="1594" b="1"/>
            </a:lvl6pPr>
            <a:lvl7pPr marL="2732227" indent="0">
              <a:buNone/>
              <a:defRPr sz="1594" b="1"/>
            </a:lvl7pPr>
            <a:lvl8pPr marL="3187598" indent="0">
              <a:buNone/>
              <a:defRPr sz="1594" b="1"/>
            </a:lvl8pPr>
            <a:lvl9pPr marL="3642970" indent="0">
              <a:buNone/>
              <a:defRPr sz="1594"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&lt;#&gt;</a:t>
            </a:r>
            <a:endParaRPr lang="en-US" dirty="0"/>
          </a:p>
        </p:txBody>
      </p:sp>
      <p:sp>
        <p:nvSpPr>
          <p:cNvPr id="9" name="Slide Number Placeholder 8"/>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3120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492949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&lt;#&gt;</a:t>
            </a:r>
            <a:endParaRPr lang="en-US" dirty="0"/>
          </a:p>
        </p:txBody>
      </p:sp>
      <p:sp>
        <p:nvSpPr>
          <p:cNvPr id="5" name="Slide Number Placeholder 4"/>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226873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&lt;#&gt;</a:t>
            </a:r>
            <a:endParaRPr lang="en-US" dirty="0"/>
          </a:p>
        </p:txBody>
      </p:sp>
      <p:sp>
        <p:nvSpPr>
          <p:cNvPr id="4" name="Slide Number Placeholder 3"/>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225467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87"/>
            </a:lvl1pPr>
          </a:lstStyle>
          <a:p>
            <a:r>
              <a:rPr lang="en-US"/>
              <a:t>Click to edit Master title style</a:t>
            </a:r>
          </a:p>
        </p:txBody>
      </p:sp>
      <p:sp>
        <p:nvSpPr>
          <p:cNvPr id="3" name="Content Placeholder 2"/>
          <p:cNvSpPr>
            <a:spLocks noGrp="1"/>
          </p:cNvSpPr>
          <p:nvPr>
            <p:ph idx="1"/>
          </p:nvPr>
        </p:nvSpPr>
        <p:spPr>
          <a:xfrm>
            <a:off x="3887392" y="987427"/>
            <a:ext cx="4629150" cy="4873625"/>
          </a:xfrm>
        </p:spPr>
        <p:txBody>
          <a:bodyPr/>
          <a:lstStyle>
            <a:lvl1pPr>
              <a:defRPr sz="3187"/>
            </a:lvl1pPr>
            <a:lvl2pPr>
              <a:defRPr sz="2789"/>
            </a:lvl2pPr>
            <a:lvl3pPr>
              <a:defRPr sz="2390"/>
            </a:lvl3pPr>
            <a:lvl4pPr>
              <a:defRPr sz="1992"/>
            </a:lvl4pPr>
            <a:lvl5pPr>
              <a:defRPr sz="1992"/>
            </a:lvl5pPr>
            <a:lvl6pPr>
              <a:defRPr sz="1992"/>
            </a:lvl6pPr>
            <a:lvl7pPr>
              <a:defRPr sz="1992"/>
            </a:lvl7pPr>
            <a:lvl8pPr>
              <a:defRPr sz="1992"/>
            </a:lvl8pPr>
            <a:lvl9pPr>
              <a:defRPr sz="1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94"/>
            </a:lvl1pPr>
            <a:lvl2pPr marL="455371" indent="0">
              <a:buNone/>
              <a:defRPr sz="1394"/>
            </a:lvl2pPr>
            <a:lvl3pPr marL="910742" indent="0">
              <a:buNone/>
              <a:defRPr sz="1195"/>
            </a:lvl3pPr>
            <a:lvl4pPr marL="1366114" indent="0">
              <a:buNone/>
              <a:defRPr sz="996"/>
            </a:lvl4pPr>
            <a:lvl5pPr marL="1821485" indent="0">
              <a:buNone/>
              <a:defRPr sz="996"/>
            </a:lvl5pPr>
            <a:lvl6pPr marL="2276856" indent="0">
              <a:buNone/>
              <a:defRPr sz="996"/>
            </a:lvl6pPr>
            <a:lvl7pPr marL="2732227" indent="0">
              <a:buNone/>
              <a:defRPr sz="996"/>
            </a:lvl7pPr>
            <a:lvl8pPr marL="3187598" indent="0">
              <a:buNone/>
              <a:defRPr sz="996"/>
            </a:lvl8pPr>
            <a:lvl9pPr marL="3642970" indent="0">
              <a:buNone/>
              <a:defRPr sz="996"/>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&lt;#&gt;</a:t>
            </a:r>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2749329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87"/>
            </a:lvl1pPr>
          </a:lstStyle>
          <a:p>
            <a:r>
              <a:rPr lang="en-US"/>
              <a:t>Click to edit Master title style</a:t>
            </a:r>
          </a:p>
        </p:txBody>
      </p:sp>
      <p:sp>
        <p:nvSpPr>
          <p:cNvPr id="3" name="Picture Placeholder 2"/>
          <p:cNvSpPr>
            <a:spLocks noGrp="1"/>
          </p:cNvSpPr>
          <p:nvPr>
            <p:ph type="pic" idx="1"/>
          </p:nvPr>
        </p:nvSpPr>
        <p:spPr>
          <a:xfrm>
            <a:off x="3887392" y="987427"/>
            <a:ext cx="4629150" cy="4873625"/>
          </a:xfrm>
        </p:spPr>
        <p:txBody>
          <a:bodyPr/>
          <a:lstStyle>
            <a:lvl1pPr marL="0" indent="0">
              <a:buNone/>
              <a:defRPr sz="3187"/>
            </a:lvl1pPr>
            <a:lvl2pPr marL="455371" indent="0">
              <a:buNone/>
              <a:defRPr sz="2789"/>
            </a:lvl2pPr>
            <a:lvl3pPr marL="910742" indent="0">
              <a:buNone/>
              <a:defRPr sz="2390"/>
            </a:lvl3pPr>
            <a:lvl4pPr marL="1366114" indent="0">
              <a:buNone/>
              <a:defRPr sz="1992"/>
            </a:lvl4pPr>
            <a:lvl5pPr marL="1821485" indent="0">
              <a:buNone/>
              <a:defRPr sz="1992"/>
            </a:lvl5pPr>
            <a:lvl6pPr marL="2276856" indent="0">
              <a:buNone/>
              <a:defRPr sz="1992"/>
            </a:lvl6pPr>
            <a:lvl7pPr marL="2732227" indent="0">
              <a:buNone/>
              <a:defRPr sz="1992"/>
            </a:lvl7pPr>
            <a:lvl8pPr marL="3187598" indent="0">
              <a:buNone/>
              <a:defRPr sz="1992"/>
            </a:lvl8pPr>
            <a:lvl9pPr marL="3642970" indent="0">
              <a:buNone/>
              <a:defRPr sz="1992"/>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94"/>
            </a:lvl1pPr>
            <a:lvl2pPr marL="455371" indent="0">
              <a:buNone/>
              <a:defRPr sz="1394"/>
            </a:lvl2pPr>
            <a:lvl3pPr marL="910742" indent="0">
              <a:buNone/>
              <a:defRPr sz="1195"/>
            </a:lvl3pPr>
            <a:lvl4pPr marL="1366114" indent="0">
              <a:buNone/>
              <a:defRPr sz="996"/>
            </a:lvl4pPr>
            <a:lvl5pPr marL="1821485" indent="0">
              <a:buNone/>
              <a:defRPr sz="996"/>
            </a:lvl5pPr>
            <a:lvl6pPr marL="2276856" indent="0">
              <a:buNone/>
              <a:defRPr sz="996"/>
            </a:lvl6pPr>
            <a:lvl7pPr marL="2732227" indent="0">
              <a:buNone/>
              <a:defRPr sz="996"/>
            </a:lvl7pPr>
            <a:lvl8pPr marL="3187598" indent="0">
              <a:buNone/>
              <a:defRPr sz="996"/>
            </a:lvl8pPr>
            <a:lvl9pPr marL="3642970" indent="0">
              <a:buNone/>
              <a:defRPr sz="996"/>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&lt;#&gt;</a:t>
            </a:r>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1308543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&lt;#&gt;</a:t>
            </a:r>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553769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&lt;#&gt;</a:t>
            </a:r>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639126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793">
              <a:solidFill>
                <a:prstClr val="white"/>
              </a:solidFill>
            </a:endParaRPr>
          </a:p>
        </p:txBody>
      </p:sp>
      <p:pic>
        <p:nvPicPr>
          <p:cNvPr id="7" name="Picture 8"/>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3984"/>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5371" indent="0" algn="ctr">
              <a:buNone/>
              <a:defRPr>
                <a:solidFill>
                  <a:schemeClr val="tx1">
                    <a:tint val="75000"/>
                  </a:schemeClr>
                </a:solidFill>
              </a:defRPr>
            </a:lvl2pPr>
            <a:lvl3pPr marL="910742" indent="0" algn="ctr">
              <a:buNone/>
              <a:defRPr>
                <a:solidFill>
                  <a:schemeClr val="tx1">
                    <a:tint val="75000"/>
                  </a:schemeClr>
                </a:solidFill>
              </a:defRPr>
            </a:lvl3pPr>
            <a:lvl4pPr marL="1366114" indent="0" algn="ctr">
              <a:buNone/>
              <a:defRPr>
                <a:solidFill>
                  <a:schemeClr val="tx1">
                    <a:tint val="75000"/>
                  </a:schemeClr>
                </a:solidFill>
              </a:defRPr>
            </a:lvl4pPr>
            <a:lvl5pPr marL="1821485" indent="0" algn="ctr">
              <a:buNone/>
              <a:defRPr>
                <a:solidFill>
                  <a:schemeClr val="tx1">
                    <a:tint val="75000"/>
                  </a:schemeClr>
                </a:solidFill>
              </a:defRPr>
            </a:lvl5pPr>
            <a:lvl6pPr marL="2276856" indent="0" algn="ctr">
              <a:buNone/>
              <a:defRPr>
                <a:solidFill>
                  <a:schemeClr val="tx1">
                    <a:tint val="75000"/>
                  </a:schemeClr>
                </a:solidFill>
              </a:defRPr>
            </a:lvl6pPr>
            <a:lvl7pPr marL="2732227" indent="0" algn="ctr">
              <a:buNone/>
              <a:defRPr>
                <a:solidFill>
                  <a:schemeClr val="tx1">
                    <a:tint val="75000"/>
                  </a:schemeClr>
                </a:solidFill>
              </a:defRPr>
            </a:lvl7pPr>
            <a:lvl8pPr marL="3187598" indent="0" algn="ctr">
              <a:buNone/>
              <a:defRPr>
                <a:solidFill>
                  <a:schemeClr val="tx1">
                    <a:tint val="75000"/>
                  </a:schemeClr>
                </a:solidFill>
              </a:defRPr>
            </a:lvl8pPr>
            <a:lvl9pPr marL="3642970" indent="0" algn="ctr">
              <a:buNone/>
              <a:defRPr>
                <a:solidFill>
                  <a:schemeClr val="tx1">
                    <a:tint val="75000"/>
                  </a:schemeClr>
                </a:solidFill>
              </a:defRPr>
            </a:lvl9pPr>
          </a:lstStyle>
          <a:p>
            <a:r>
              <a:rPr lang="en-US" dirty="0"/>
              <a:t>Click to edit Master subtitle style</a:t>
            </a:r>
          </a:p>
        </p:txBody>
      </p:sp>
      <p:sp>
        <p:nvSpPr>
          <p:cNvPr id="6"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92741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01504"/>
            <a:ext cx="8382000" cy="4370696"/>
          </a:xfrm>
        </p:spPr>
        <p:txBody>
          <a:bodyPr/>
          <a:lstStyle>
            <a:lvl1pPr>
              <a:defRPr sz="259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1096371"/>
            <a:ext cx="8382000" cy="533400"/>
          </a:xfrm>
        </p:spPr>
        <p:txBody>
          <a:bodyPr/>
          <a:lstStyle/>
          <a:p>
            <a:r>
              <a:rPr lang="en-US"/>
              <a:t>Click to edit Master title style</a:t>
            </a:r>
          </a:p>
        </p:txBody>
      </p:sp>
      <p:sp>
        <p:nvSpPr>
          <p:cNvPr id="4"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836320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1536337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984"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92">
                <a:solidFill>
                  <a:schemeClr val="tx1">
                    <a:tint val="75000"/>
                  </a:schemeClr>
                </a:solidFill>
              </a:defRPr>
            </a:lvl1pPr>
            <a:lvl2pPr marL="455371" indent="0">
              <a:buNone/>
              <a:defRPr sz="1793">
                <a:solidFill>
                  <a:schemeClr val="tx1">
                    <a:tint val="75000"/>
                  </a:schemeClr>
                </a:solidFill>
              </a:defRPr>
            </a:lvl2pPr>
            <a:lvl3pPr marL="910742" indent="0">
              <a:buNone/>
              <a:defRPr sz="1594">
                <a:solidFill>
                  <a:schemeClr val="tx1">
                    <a:tint val="75000"/>
                  </a:schemeClr>
                </a:solidFill>
              </a:defRPr>
            </a:lvl3pPr>
            <a:lvl4pPr marL="1366114" indent="0">
              <a:buNone/>
              <a:defRPr sz="1394">
                <a:solidFill>
                  <a:schemeClr val="tx1">
                    <a:tint val="75000"/>
                  </a:schemeClr>
                </a:solidFill>
              </a:defRPr>
            </a:lvl4pPr>
            <a:lvl5pPr marL="1821485" indent="0">
              <a:buNone/>
              <a:defRPr sz="1394">
                <a:solidFill>
                  <a:schemeClr val="tx1">
                    <a:tint val="75000"/>
                  </a:schemeClr>
                </a:solidFill>
              </a:defRPr>
            </a:lvl5pPr>
            <a:lvl6pPr marL="2276856" indent="0">
              <a:buNone/>
              <a:defRPr sz="1394">
                <a:solidFill>
                  <a:schemeClr val="tx1">
                    <a:tint val="75000"/>
                  </a:schemeClr>
                </a:solidFill>
              </a:defRPr>
            </a:lvl6pPr>
            <a:lvl7pPr marL="2732227" indent="0">
              <a:buNone/>
              <a:defRPr sz="1394">
                <a:solidFill>
                  <a:schemeClr val="tx1">
                    <a:tint val="75000"/>
                  </a:schemeClr>
                </a:solidFill>
              </a:defRPr>
            </a:lvl7pPr>
            <a:lvl8pPr marL="3187598" indent="0">
              <a:buNone/>
              <a:defRPr sz="1394">
                <a:solidFill>
                  <a:schemeClr val="tx1">
                    <a:tint val="75000"/>
                  </a:schemeClr>
                </a:solidFill>
              </a:defRPr>
            </a:lvl8pPr>
            <a:lvl9pPr marL="3642970" indent="0">
              <a:buNone/>
              <a:defRPr sz="1394">
                <a:solidFill>
                  <a:schemeClr val="tx1">
                    <a:tint val="75000"/>
                  </a:schemeClr>
                </a:solidFill>
              </a:defRPr>
            </a:lvl9pPr>
          </a:lstStyle>
          <a:p>
            <a:pPr lvl="0"/>
            <a:r>
              <a:rPr lang="en-US"/>
              <a:t>Click to edit Master text styles</a:t>
            </a:r>
          </a:p>
        </p:txBody>
      </p:sp>
      <p:sp>
        <p:nvSpPr>
          <p:cNvPr id="4"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67041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3487035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789"/>
            </a:lvl1pPr>
            <a:lvl2pPr>
              <a:defRPr sz="2390"/>
            </a:lvl2pPr>
            <a:lvl3pPr>
              <a:defRPr sz="1992"/>
            </a:lvl3pPr>
            <a:lvl4pPr>
              <a:defRPr sz="1793"/>
            </a:lvl4pPr>
            <a:lvl5pPr>
              <a:defRPr sz="1793"/>
            </a:lvl5pPr>
            <a:lvl6pPr>
              <a:defRPr sz="1793"/>
            </a:lvl6pPr>
            <a:lvl7pPr>
              <a:defRPr sz="1793"/>
            </a:lvl7pPr>
            <a:lvl8pPr>
              <a:defRPr sz="1793"/>
            </a:lvl8pPr>
            <a:lvl9pPr>
              <a:defRPr sz="17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789"/>
            </a:lvl1pPr>
            <a:lvl2pPr>
              <a:defRPr sz="2390"/>
            </a:lvl2pPr>
            <a:lvl3pPr>
              <a:defRPr sz="1992"/>
            </a:lvl3pPr>
            <a:lvl4pPr>
              <a:defRPr sz="1793"/>
            </a:lvl4pPr>
            <a:lvl5pPr>
              <a:defRPr sz="1793"/>
            </a:lvl5pPr>
            <a:lvl6pPr>
              <a:defRPr sz="1793"/>
            </a:lvl6pPr>
            <a:lvl7pPr>
              <a:defRPr sz="1793"/>
            </a:lvl7pPr>
            <a:lvl8pPr>
              <a:defRPr sz="1793"/>
            </a:lvl8pPr>
            <a:lvl9pPr>
              <a:defRPr sz="17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603213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861062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42389574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88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2420889"/>
            <a:ext cx="8229600" cy="3600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416901918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84853621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888"/>
            <a:ext cx="8229600" cy="1143000"/>
          </a:xfrm>
          <a:prstGeom prst="rect">
            <a:avLst/>
          </a:prstGeom>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575445"/>
            <a:ext cx="4038600" cy="35178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564904"/>
            <a:ext cx="4038600" cy="356125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168705147"/>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888"/>
            <a:ext cx="8229600" cy="1143000"/>
          </a:xfrm>
          <a:prstGeom prst="rect">
            <a:avLst/>
          </a:prstGeom>
        </p:spPr>
        <p:txBody>
          <a:bodyPr/>
          <a:lstStyle>
            <a:lvl1pPr>
              <a:defRPr/>
            </a:lvl1pPr>
          </a:lstStyle>
          <a:p>
            <a:r>
              <a:rPr lang="en-US"/>
              <a:t>Click to edit Master title style</a:t>
            </a:r>
            <a:endParaRPr lang="en-GB"/>
          </a:p>
        </p:txBody>
      </p:sp>
      <p:sp>
        <p:nvSpPr>
          <p:cNvPr id="4" name="Content Placeholder 3"/>
          <p:cNvSpPr>
            <a:spLocks noGrp="1"/>
          </p:cNvSpPr>
          <p:nvPr>
            <p:ph sz="half" idx="2"/>
          </p:nvPr>
        </p:nvSpPr>
        <p:spPr>
          <a:xfrm>
            <a:off x="457200" y="2492895"/>
            <a:ext cx="4040188" cy="363326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4"/>
          </p:nvPr>
        </p:nvSpPr>
        <p:spPr>
          <a:xfrm>
            <a:off x="4645025" y="2492895"/>
            <a:ext cx="4041775" cy="363326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a:xfrm>
            <a:off x="381000" y="618074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1730411618"/>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92088"/>
          </a:xfrm>
          <a:prstGeom prst="rect">
            <a:avLst/>
          </a:prstGeom>
        </p:spPr>
        <p:txBody>
          <a:bodyPr/>
          <a:lstStyle>
            <a:lvl1pPr>
              <a:defRPr sz="4000"/>
            </a:lvl1pPr>
          </a:lstStyle>
          <a:p>
            <a:r>
              <a:rPr lang="en-US"/>
              <a:t>Click to edit Master title style</a:t>
            </a:r>
            <a:endParaRPr lang="en-GB" dirty="0"/>
          </a:p>
        </p:txBody>
      </p:sp>
      <p:sp>
        <p:nvSpPr>
          <p:cNvPr id="3"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100600055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711767927"/>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80920" cy="730002"/>
          </a:xfrm>
          <a:prstGeom prst="rect">
            <a:avLst/>
          </a:prstGeo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1916832"/>
            <a:ext cx="5111750" cy="42093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916832"/>
            <a:ext cx="3008313" cy="420933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167912301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575445"/>
            <a:ext cx="4038600" cy="35178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564904"/>
            <a:ext cx="4038600" cy="35612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3162991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340767"/>
            <a:ext cx="8424936" cy="46085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167230448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88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2420889"/>
            <a:ext cx="8229600" cy="3600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309986616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752"/>
            <a:ext cx="2057400" cy="4929411"/>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96752"/>
            <a:ext cx="6019800" cy="49294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335043245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382000" cy="1459356"/>
          </a:xfrm>
          <a:prstGeom prst="rect">
            <a:avLst/>
          </a:prstGeom>
        </p:spPr>
        <p:txBody>
          <a:bodyPr>
            <a:noAutofit/>
          </a:bodyPr>
          <a:lstStyle>
            <a:lvl1pPr algn="ctr">
              <a:defRPr sz="5400"/>
            </a:lvl1pPr>
          </a:lstStyle>
          <a:p>
            <a:r>
              <a:rPr lang="en-US" dirty="0"/>
              <a:t>Click to edit Master title style</a:t>
            </a:r>
          </a:p>
        </p:txBody>
      </p:sp>
      <p:sp>
        <p:nvSpPr>
          <p:cNvPr id="4" name="Subtitle 2"/>
          <p:cNvSpPr>
            <a:spLocks noGrp="1"/>
          </p:cNvSpPr>
          <p:nvPr>
            <p:ph type="subTitle" idx="1"/>
          </p:nvPr>
        </p:nvSpPr>
        <p:spPr>
          <a:xfrm>
            <a:off x="1371600" y="4267200"/>
            <a:ext cx="6400800" cy="533400"/>
          </a:xfrm>
          <a:prstGeom prst="rect">
            <a:avLst/>
          </a:prstGeo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1644673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382000" cy="3581400"/>
          </a:xfrm>
          <a:prstGeom prst="rect">
            <a:avLst/>
          </a:prstGeom>
        </p:spPr>
        <p:txBody>
          <a:bodyPr/>
          <a:lstStyle>
            <a:lvl1pPr>
              <a:defRPr baseline="0">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1219200"/>
            <a:ext cx="8382000" cy="1018552"/>
          </a:xfrm>
          <a:prstGeom prst="rect">
            <a:avLst/>
          </a:prstGeom>
        </p:spPr>
        <p:txBody>
          <a:bodyPr/>
          <a:lstStyle>
            <a:lvl1pPr>
              <a:defRPr baseline="0">
                <a:latin typeface="Calibri" pitchFamily="34" charset="0"/>
              </a:defRPr>
            </a:lvl1pPr>
          </a:lstStyle>
          <a:p>
            <a:r>
              <a:rPr lang="en-US" dirty="0"/>
              <a:t>Click to edit Master title style</a:t>
            </a:r>
          </a:p>
        </p:txBody>
      </p:sp>
      <p:sp>
        <p:nvSpPr>
          <p:cNvPr id="5"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95122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798637"/>
            <a:ext cx="4038600" cy="42364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98637"/>
            <a:ext cx="4038600" cy="42364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11297738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82000" cy="1018552"/>
          </a:xfrm>
          <a:prstGeom prst="rect">
            <a:avLst/>
          </a:prstGeom>
        </p:spPr>
        <p:txBody>
          <a:bodyPr/>
          <a:lstStyle/>
          <a:p>
            <a:r>
              <a:rPr lang="en-US"/>
              <a:t>Click to edit Master title style</a:t>
            </a:r>
          </a:p>
        </p:txBody>
      </p:sp>
      <p:sp>
        <p:nvSpPr>
          <p:cNvPr id="4"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150537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Content Placeholder 3"/>
          <p:cNvSpPr>
            <a:spLocks noGrp="1"/>
          </p:cNvSpPr>
          <p:nvPr>
            <p:ph sz="half" idx="2"/>
          </p:nvPr>
        </p:nvSpPr>
        <p:spPr>
          <a:xfrm>
            <a:off x="457200" y="2492895"/>
            <a:ext cx="4040188"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4"/>
          </p:nvPr>
        </p:nvSpPr>
        <p:spPr>
          <a:xfrm>
            <a:off x="4645025" y="2492895"/>
            <a:ext cx="4041775"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78361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92088"/>
          </a:xfrm>
        </p:spPr>
        <p:txBody>
          <a:bodyPr/>
          <a:lstStyle>
            <a:lvl1pPr>
              <a:defRPr sz="4000"/>
            </a:lvl1p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11662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10763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80920" cy="730002"/>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1916832"/>
            <a:ext cx="5111750" cy="4209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916832"/>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47492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340767"/>
            <a:ext cx="8424936" cy="460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Slide Number Placeholder 1"/>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41428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6.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7.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85" y="91420"/>
            <a:ext cx="6684987" cy="674384"/>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420889"/>
            <a:ext cx="8229600" cy="36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926592"/>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4416552" y="6186643"/>
            <a:ext cx="4343400" cy="419862"/>
          </a:xfrm>
          <a:prstGeom prst="rect">
            <a:avLst/>
          </a:prstGeom>
        </p:spPr>
      </p:pic>
      <p:pic>
        <p:nvPicPr>
          <p:cNvPr id="10" name="Picture 9"/>
          <p:cNvPicPr>
            <a:picLocks noChangeAspect="1"/>
          </p:cNvPicPr>
          <p:nvPr userDrawn="1"/>
        </p:nvPicPr>
        <p:blipFill rotWithShape="1">
          <a:blip r:embed="rId14" cstate="print">
            <a:extLst>
              <a:ext uri="{28A0092B-C50C-407E-A947-70E740481C1C}">
                <a14:useLocalDpi xmlns="" xmlns:a14="http://schemas.microsoft.com/office/drawing/2010/main" val="0"/>
              </a:ext>
            </a:extLst>
          </a:blip>
          <a:srcRect t="8088" b="36631"/>
          <a:stretch/>
        </p:blipFill>
        <p:spPr>
          <a:xfrm>
            <a:off x="6445797" y="39052"/>
            <a:ext cx="2658110" cy="740474"/>
          </a:xfrm>
          <a:prstGeom prst="rect">
            <a:avLst/>
          </a:prstGeom>
        </p:spPr>
      </p:pic>
      <p:sp>
        <p:nvSpPr>
          <p:cNvPr id="4" name="Slide Number Placeholder 3"/>
          <p:cNvSpPr>
            <a:spLocks noGrp="1"/>
          </p:cNvSpPr>
          <p:nvPr>
            <p:ph type="sldNum" sz="quarter" idx="4"/>
          </p:nvPr>
        </p:nvSpPr>
        <p:spPr>
          <a:xfrm>
            <a:off x="457200" y="618664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B7DA4-2697-4546-83A3-2C93572BA837}" type="slidenum">
              <a:rPr lang="en-US" smtClean="0"/>
              <a:pPr/>
              <a:t>‹#›</a:t>
            </a:fld>
            <a:endParaRPr lang="en-US" dirty="0"/>
          </a:p>
        </p:txBody>
      </p:sp>
    </p:spTree>
    <p:extLst>
      <p:ext uri="{BB962C8B-B14F-4D97-AF65-F5344CB8AC3E}">
        <p14:creationId xmlns="" xmlns:p14="http://schemas.microsoft.com/office/powerpoint/2010/main" val="145899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32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t="22806"/>
          <a:stretch/>
        </p:blipFill>
        <p:spPr>
          <a:xfrm>
            <a:off x="0" y="142504"/>
            <a:ext cx="9144000" cy="1251170"/>
          </a:xfrm>
          <a:prstGeom prst="rect">
            <a:avLst/>
          </a:prstGeom>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4416552" y="6186643"/>
            <a:ext cx="4343400" cy="419862"/>
          </a:xfrm>
          <a:prstGeom prst="rect">
            <a:avLst/>
          </a:prstGeom>
        </p:spPr>
      </p:pic>
      <p:sp>
        <p:nvSpPr>
          <p:cNvPr id="5"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232103931"/>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cxnSp>
        <p:nvCxnSpPr>
          <p:cNvPr id="9" name="Straight Connector 8"/>
          <p:cNvCxnSpPr/>
          <p:nvPr userDrawn="1"/>
        </p:nvCxnSpPr>
        <p:spPr>
          <a:xfrm>
            <a:off x="0" y="762000"/>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t="8088" b="36631"/>
          <a:stretch/>
        </p:blipFill>
        <p:spPr>
          <a:xfrm>
            <a:off x="3300261" y="64009"/>
            <a:ext cx="2067267" cy="575882"/>
          </a:xfrm>
          <a:prstGeom prst="rect">
            <a:avLst/>
          </a:prstGeom>
        </p:spPr>
      </p:pic>
      <p:pic>
        <p:nvPicPr>
          <p:cNvPr id="11" name="Picture 10"/>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4416552" y="6186643"/>
            <a:ext cx="4343400" cy="419862"/>
          </a:xfrm>
          <a:prstGeom prst="rect">
            <a:avLst/>
          </a:prstGeom>
        </p:spPr>
      </p:pic>
      <p:sp>
        <p:nvSpPr>
          <p:cNvPr id="7"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442521548"/>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7"/>
          <p:cNvCxnSpPr/>
          <p:nvPr userDrawn="1"/>
        </p:nvCxnSpPr>
        <p:spPr>
          <a:xfrm>
            <a:off x="0" y="762000"/>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t="8088" b="36631"/>
          <a:stretch/>
        </p:blipFill>
        <p:spPr>
          <a:xfrm>
            <a:off x="3300261" y="64009"/>
            <a:ext cx="2067267" cy="575882"/>
          </a:xfrm>
          <a:prstGeom prst="rect">
            <a:avLst/>
          </a:prstGeom>
        </p:spPr>
      </p:pic>
      <p:pic>
        <p:nvPicPr>
          <p:cNvPr id="10" name="Picture 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4416552" y="6186643"/>
            <a:ext cx="4343400" cy="419862"/>
          </a:xfrm>
          <a:prstGeom prst="rect">
            <a:avLst/>
          </a:prstGeom>
        </p:spPr>
      </p:pic>
      <p:sp>
        <p:nvSpPr>
          <p:cNvPr id="7"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1030862372"/>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95">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95">
                <a:solidFill>
                  <a:schemeClr val="tx1">
                    <a:tint val="75000"/>
                  </a:schemeClr>
                </a:solidFill>
              </a:defRPr>
            </a:lvl1pPr>
          </a:lstStyle>
          <a:p>
            <a:r>
              <a:rPr lang="en-US"/>
              <a:t>&lt;#&gt;</a:t>
            </a:r>
            <a:endParaRPr lang="en-US" dirty="0"/>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195">
                <a:solidFill>
                  <a:schemeClr val="tx1">
                    <a:tint val="75000"/>
                  </a:schemeClr>
                </a:solidFill>
              </a:defRPr>
            </a:lvl1pPr>
          </a:lstStyle>
          <a:p>
            <a:fld id="{B81650EC-7C99-491A-BC9A-5727C72B5CC6}" type="slidenum">
              <a:rPr lang="en-US" smtClean="0"/>
              <a:pPr/>
              <a:t>‹#›</a:t>
            </a:fld>
            <a:endParaRPr lang="en-US" dirty="0"/>
          </a:p>
        </p:txBody>
      </p:sp>
    </p:spTree>
    <p:extLst>
      <p:ext uri="{BB962C8B-B14F-4D97-AF65-F5344CB8AC3E}">
        <p14:creationId xmlns="" xmlns:p14="http://schemas.microsoft.com/office/powerpoint/2010/main" val="6863236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l" defTabSz="910742" rtl="0" eaLnBrk="1" latinLnBrk="0" hangingPunct="1">
        <a:lnSpc>
          <a:spcPct val="90000"/>
        </a:lnSpc>
        <a:spcBef>
          <a:spcPct val="0"/>
        </a:spcBef>
        <a:buNone/>
        <a:defRPr sz="4382" kern="1200">
          <a:solidFill>
            <a:schemeClr val="tx1"/>
          </a:solidFill>
          <a:latin typeface="+mj-lt"/>
          <a:ea typeface="+mj-ea"/>
          <a:cs typeface="+mj-cs"/>
        </a:defRPr>
      </a:lvl1pPr>
    </p:titleStyle>
    <p:bodyStyle>
      <a:lvl1pPr marL="227686" indent="-227686" algn="l" defTabSz="910742" rtl="0" eaLnBrk="1" latinLnBrk="0" hangingPunct="1">
        <a:lnSpc>
          <a:spcPct val="90000"/>
        </a:lnSpc>
        <a:spcBef>
          <a:spcPts val="996"/>
        </a:spcBef>
        <a:buFont typeface="Arial" panose="020B0604020202020204" pitchFamily="34" charset="0"/>
        <a:buChar char="•"/>
        <a:defRPr sz="2789" kern="1200">
          <a:solidFill>
            <a:schemeClr val="tx1"/>
          </a:solidFill>
          <a:latin typeface="+mn-lt"/>
          <a:ea typeface="+mn-ea"/>
          <a:cs typeface="+mn-cs"/>
        </a:defRPr>
      </a:lvl1pPr>
      <a:lvl2pPr marL="683057" indent="-227686" algn="l" defTabSz="910742" rtl="0" eaLnBrk="1" latinLnBrk="0" hangingPunct="1">
        <a:lnSpc>
          <a:spcPct val="90000"/>
        </a:lnSpc>
        <a:spcBef>
          <a:spcPts val="498"/>
        </a:spcBef>
        <a:buFont typeface="Arial" panose="020B0604020202020204" pitchFamily="34" charset="0"/>
        <a:buChar char="•"/>
        <a:defRPr sz="2390" kern="1200">
          <a:solidFill>
            <a:schemeClr val="tx1"/>
          </a:solidFill>
          <a:latin typeface="+mn-lt"/>
          <a:ea typeface="+mn-ea"/>
          <a:cs typeface="+mn-cs"/>
        </a:defRPr>
      </a:lvl2pPr>
      <a:lvl3pPr marL="1138428" indent="-227686" algn="l" defTabSz="910742" rtl="0" eaLnBrk="1" latinLnBrk="0" hangingPunct="1">
        <a:lnSpc>
          <a:spcPct val="90000"/>
        </a:lnSpc>
        <a:spcBef>
          <a:spcPts val="498"/>
        </a:spcBef>
        <a:buFont typeface="Arial" panose="020B0604020202020204" pitchFamily="34" charset="0"/>
        <a:buChar char="•"/>
        <a:defRPr sz="1992" kern="1200">
          <a:solidFill>
            <a:schemeClr val="tx1"/>
          </a:solidFill>
          <a:latin typeface="+mn-lt"/>
          <a:ea typeface="+mn-ea"/>
          <a:cs typeface="+mn-cs"/>
        </a:defRPr>
      </a:lvl3pPr>
      <a:lvl4pPr marL="1593799"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4pPr>
      <a:lvl5pPr marL="2049170"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5pPr>
      <a:lvl6pPr marL="2504542"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6pPr>
      <a:lvl7pPr marL="2959913"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7pPr>
      <a:lvl8pPr marL="3415284"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8pPr>
      <a:lvl9pPr marL="3870655"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9pPr>
    </p:bodyStyle>
    <p:otherStyle>
      <a:defPPr>
        <a:defRPr lang="en-US"/>
      </a:defPPr>
      <a:lvl1pPr marL="0" algn="l" defTabSz="910742" rtl="0" eaLnBrk="1" latinLnBrk="0" hangingPunct="1">
        <a:defRPr sz="1793" kern="1200">
          <a:solidFill>
            <a:schemeClr val="tx1"/>
          </a:solidFill>
          <a:latin typeface="+mn-lt"/>
          <a:ea typeface="+mn-ea"/>
          <a:cs typeface="+mn-cs"/>
        </a:defRPr>
      </a:lvl1pPr>
      <a:lvl2pPr marL="455371" algn="l" defTabSz="910742" rtl="0" eaLnBrk="1" latinLnBrk="0" hangingPunct="1">
        <a:defRPr sz="1793" kern="1200">
          <a:solidFill>
            <a:schemeClr val="tx1"/>
          </a:solidFill>
          <a:latin typeface="+mn-lt"/>
          <a:ea typeface="+mn-ea"/>
          <a:cs typeface="+mn-cs"/>
        </a:defRPr>
      </a:lvl2pPr>
      <a:lvl3pPr marL="910742" algn="l" defTabSz="910742" rtl="0" eaLnBrk="1" latinLnBrk="0" hangingPunct="1">
        <a:defRPr sz="1793" kern="1200">
          <a:solidFill>
            <a:schemeClr val="tx1"/>
          </a:solidFill>
          <a:latin typeface="+mn-lt"/>
          <a:ea typeface="+mn-ea"/>
          <a:cs typeface="+mn-cs"/>
        </a:defRPr>
      </a:lvl3pPr>
      <a:lvl4pPr marL="1366114" algn="l" defTabSz="910742" rtl="0" eaLnBrk="1" latinLnBrk="0" hangingPunct="1">
        <a:defRPr sz="1793" kern="1200">
          <a:solidFill>
            <a:schemeClr val="tx1"/>
          </a:solidFill>
          <a:latin typeface="+mn-lt"/>
          <a:ea typeface="+mn-ea"/>
          <a:cs typeface="+mn-cs"/>
        </a:defRPr>
      </a:lvl4pPr>
      <a:lvl5pPr marL="1821485" algn="l" defTabSz="910742" rtl="0" eaLnBrk="1" latinLnBrk="0" hangingPunct="1">
        <a:defRPr sz="1793" kern="1200">
          <a:solidFill>
            <a:schemeClr val="tx1"/>
          </a:solidFill>
          <a:latin typeface="+mn-lt"/>
          <a:ea typeface="+mn-ea"/>
          <a:cs typeface="+mn-cs"/>
        </a:defRPr>
      </a:lvl5pPr>
      <a:lvl6pPr marL="2276856" algn="l" defTabSz="910742" rtl="0" eaLnBrk="1" latinLnBrk="0" hangingPunct="1">
        <a:defRPr sz="1793" kern="1200">
          <a:solidFill>
            <a:schemeClr val="tx1"/>
          </a:solidFill>
          <a:latin typeface="+mn-lt"/>
          <a:ea typeface="+mn-ea"/>
          <a:cs typeface="+mn-cs"/>
        </a:defRPr>
      </a:lvl6pPr>
      <a:lvl7pPr marL="2732227" algn="l" defTabSz="910742" rtl="0" eaLnBrk="1" latinLnBrk="0" hangingPunct="1">
        <a:defRPr sz="1793" kern="1200">
          <a:solidFill>
            <a:schemeClr val="tx1"/>
          </a:solidFill>
          <a:latin typeface="+mn-lt"/>
          <a:ea typeface="+mn-ea"/>
          <a:cs typeface="+mn-cs"/>
        </a:defRPr>
      </a:lvl7pPr>
      <a:lvl8pPr marL="3187598" algn="l" defTabSz="910742" rtl="0" eaLnBrk="1" latinLnBrk="0" hangingPunct="1">
        <a:defRPr sz="1793" kern="1200">
          <a:solidFill>
            <a:schemeClr val="tx1"/>
          </a:solidFill>
          <a:latin typeface="+mn-lt"/>
          <a:ea typeface="+mn-ea"/>
          <a:cs typeface="+mn-cs"/>
        </a:defRPr>
      </a:lvl8pPr>
      <a:lvl9pPr marL="3642970" algn="l" defTabSz="910742" rtl="0" eaLnBrk="1" latinLnBrk="0" hangingPunct="1">
        <a:defRPr sz="179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cxnSp>
        <p:nvCxnSpPr>
          <p:cNvPr id="6" name="Straight Connector 5"/>
          <p:cNvCxnSpPr/>
          <p:nvPr userDrawn="1"/>
        </p:nvCxnSpPr>
        <p:spPr>
          <a:xfrm>
            <a:off x="0" y="762000"/>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8" cstate="print">
            <a:extLst>
              <a:ext uri="{28A0092B-C50C-407E-A947-70E740481C1C}">
                <a14:useLocalDpi xmlns="" xmlns:a14="http://schemas.microsoft.com/office/drawing/2010/main" val="0"/>
              </a:ext>
            </a:extLst>
          </a:blip>
          <a:srcRect t="8088" b="36631"/>
          <a:stretch/>
        </p:blipFill>
        <p:spPr>
          <a:xfrm>
            <a:off x="3300261" y="64009"/>
            <a:ext cx="2067267" cy="575882"/>
          </a:xfrm>
          <a:prstGeom prst="rect">
            <a:avLst/>
          </a:prstGeom>
        </p:spPr>
      </p:pic>
      <p:pic>
        <p:nvPicPr>
          <p:cNvPr id="8" name="Picture 7"/>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4416552" y="6186643"/>
            <a:ext cx="4343400" cy="419862"/>
          </a:xfrm>
          <a:prstGeom prst="rect">
            <a:avLst/>
          </a:prstGeom>
        </p:spPr>
      </p:pic>
      <p:sp>
        <p:nvSpPr>
          <p:cNvPr id="9"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386552697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dt="0"/>
  <p:txStyles>
    <p:titleStyle>
      <a:lvl1pPr algn="l" rtl="0" eaLnBrk="0" fontAlgn="base" hangingPunct="0">
        <a:spcBef>
          <a:spcPct val="0"/>
        </a:spcBef>
        <a:spcAft>
          <a:spcPct val="0"/>
        </a:spcAft>
        <a:defRPr sz="3187" b="1" kern="1200">
          <a:solidFill>
            <a:schemeClr val="tx1"/>
          </a:solidFill>
          <a:latin typeface="+mj-lt"/>
          <a:ea typeface="+mj-ea"/>
          <a:cs typeface="+mj-cs"/>
        </a:defRPr>
      </a:lvl1pPr>
      <a:lvl2pPr algn="l" rtl="0" eaLnBrk="0" fontAlgn="base" hangingPunct="0">
        <a:spcBef>
          <a:spcPct val="0"/>
        </a:spcBef>
        <a:spcAft>
          <a:spcPct val="0"/>
        </a:spcAft>
        <a:defRPr sz="3187" b="1">
          <a:solidFill>
            <a:schemeClr val="tx1"/>
          </a:solidFill>
          <a:latin typeface="Calibri" pitchFamily="34" charset="0"/>
        </a:defRPr>
      </a:lvl2pPr>
      <a:lvl3pPr algn="l" rtl="0" eaLnBrk="0" fontAlgn="base" hangingPunct="0">
        <a:spcBef>
          <a:spcPct val="0"/>
        </a:spcBef>
        <a:spcAft>
          <a:spcPct val="0"/>
        </a:spcAft>
        <a:defRPr sz="3187" b="1">
          <a:solidFill>
            <a:schemeClr val="tx1"/>
          </a:solidFill>
          <a:latin typeface="Calibri" pitchFamily="34" charset="0"/>
        </a:defRPr>
      </a:lvl3pPr>
      <a:lvl4pPr algn="l" rtl="0" eaLnBrk="0" fontAlgn="base" hangingPunct="0">
        <a:spcBef>
          <a:spcPct val="0"/>
        </a:spcBef>
        <a:spcAft>
          <a:spcPct val="0"/>
        </a:spcAft>
        <a:defRPr sz="3187" b="1">
          <a:solidFill>
            <a:schemeClr val="tx1"/>
          </a:solidFill>
          <a:latin typeface="Calibri" pitchFamily="34" charset="0"/>
        </a:defRPr>
      </a:lvl4pPr>
      <a:lvl5pPr algn="l" rtl="0" eaLnBrk="0" fontAlgn="base" hangingPunct="0">
        <a:spcBef>
          <a:spcPct val="0"/>
        </a:spcBef>
        <a:spcAft>
          <a:spcPct val="0"/>
        </a:spcAft>
        <a:defRPr sz="3187" b="1">
          <a:solidFill>
            <a:schemeClr val="tx1"/>
          </a:solidFill>
          <a:latin typeface="Calibri" pitchFamily="34" charset="0"/>
        </a:defRPr>
      </a:lvl5pPr>
      <a:lvl6pPr marL="455371" algn="l" rtl="0" fontAlgn="base">
        <a:spcBef>
          <a:spcPct val="0"/>
        </a:spcBef>
        <a:spcAft>
          <a:spcPct val="0"/>
        </a:spcAft>
        <a:defRPr sz="3187" b="1">
          <a:solidFill>
            <a:schemeClr val="tx1"/>
          </a:solidFill>
          <a:latin typeface="Calibri" pitchFamily="34" charset="0"/>
        </a:defRPr>
      </a:lvl6pPr>
      <a:lvl7pPr marL="910742" algn="l" rtl="0" fontAlgn="base">
        <a:spcBef>
          <a:spcPct val="0"/>
        </a:spcBef>
        <a:spcAft>
          <a:spcPct val="0"/>
        </a:spcAft>
        <a:defRPr sz="3187" b="1">
          <a:solidFill>
            <a:schemeClr val="tx1"/>
          </a:solidFill>
          <a:latin typeface="Calibri" pitchFamily="34" charset="0"/>
        </a:defRPr>
      </a:lvl7pPr>
      <a:lvl8pPr marL="1366114" algn="l" rtl="0" fontAlgn="base">
        <a:spcBef>
          <a:spcPct val="0"/>
        </a:spcBef>
        <a:spcAft>
          <a:spcPct val="0"/>
        </a:spcAft>
        <a:defRPr sz="3187" b="1">
          <a:solidFill>
            <a:schemeClr val="tx1"/>
          </a:solidFill>
          <a:latin typeface="Calibri" pitchFamily="34" charset="0"/>
        </a:defRPr>
      </a:lvl8pPr>
      <a:lvl9pPr marL="1821485" algn="l" rtl="0" fontAlgn="base">
        <a:spcBef>
          <a:spcPct val="0"/>
        </a:spcBef>
        <a:spcAft>
          <a:spcPct val="0"/>
        </a:spcAft>
        <a:defRPr sz="3187" b="1">
          <a:solidFill>
            <a:schemeClr val="tx1"/>
          </a:solidFill>
          <a:latin typeface="Calibri" pitchFamily="34" charset="0"/>
        </a:defRPr>
      </a:lvl9pPr>
    </p:titleStyle>
    <p:bodyStyle>
      <a:lvl1pPr marL="341528" indent="-341528" algn="l" rtl="0" eaLnBrk="0" fontAlgn="base" hangingPunct="0">
        <a:spcBef>
          <a:spcPct val="20000"/>
        </a:spcBef>
        <a:spcAft>
          <a:spcPct val="0"/>
        </a:spcAft>
        <a:buFont typeface="Arial" charset="0"/>
        <a:buChar char="•"/>
        <a:defRPr sz="2390" kern="1200">
          <a:solidFill>
            <a:schemeClr val="tx1"/>
          </a:solidFill>
          <a:latin typeface="+mj-lt"/>
          <a:ea typeface="+mn-ea"/>
          <a:cs typeface="+mn-cs"/>
        </a:defRPr>
      </a:lvl1pPr>
      <a:lvl2pPr marL="739978" indent="-284607" algn="l" rtl="0" eaLnBrk="0" fontAlgn="base" hangingPunct="0">
        <a:spcBef>
          <a:spcPct val="20000"/>
        </a:spcBef>
        <a:spcAft>
          <a:spcPct val="0"/>
        </a:spcAft>
        <a:buFont typeface="Arial" charset="0"/>
        <a:buChar char="–"/>
        <a:defRPr sz="2390" kern="1200">
          <a:solidFill>
            <a:schemeClr val="tx1"/>
          </a:solidFill>
          <a:latin typeface="+mj-lt"/>
          <a:ea typeface="+mn-ea"/>
          <a:cs typeface="+mn-cs"/>
        </a:defRPr>
      </a:lvl2pPr>
      <a:lvl3pPr marL="1138428" indent="-227686" algn="l" rtl="0" eaLnBrk="0" fontAlgn="base" hangingPunct="0">
        <a:spcBef>
          <a:spcPct val="20000"/>
        </a:spcBef>
        <a:spcAft>
          <a:spcPct val="0"/>
        </a:spcAft>
        <a:buFont typeface="Arial" charset="0"/>
        <a:buChar char="•"/>
        <a:defRPr sz="1992" kern="1200">
          <a:solidFill>
            <a:schemeClr val="tx1"/>
          </a:solidFill>
          <a:latin typeface="+mj-lt"/>
          <a:ea typeface="+mn-ea"/>
          <a:cs typeface="+mn-cs"/>
        </a:defRPr>
      </a:lvl3pPr>
      <a:lvl4pPr marL="1593799" indent="-227686" algn="l" rtl="0" eaLnBrk="0" fontAlgn="base" hangingPunct="0">
        <a:spcBef>
          <a:spcPct val="20000"/>
        </a:spcBef>
        <a:spcAft>
          <a:spcPct val="0"/>
        </a:spcAft>
        <a:buFont typeface="Arial" charset="0"/>
        <a:buChar char="–"/>
        <a:defRPr sz="1992" kern="1200">
          <a:solidFill>
            <a:schemeClr val="tx1"/>
          </a:solidFill>
          <a:latin typeface="+mj-lt"/>
          <a:ea typeface="+mn-ea"/>
          <a:cs typeface="+mn-cs"/>
        </a:defRPr>
      </a:lvl4pPr>
      <a:lvl5pPr marL="2049170" indent="-227686" algn="l" rtl="0" eaLnBrk="0" fontAlgn="base" hangingPunct="0">
        <a:spcBef>
          <a:spcPct val="20000"/>
        </a:spcBef>
        <a:spcAft>
          <a:spcPct val="0"/>
        </a:spcAft>
        <a:buFont typeface="Arial" charset="0"/>
        <a:buChar char="»"/>
        <a:defRPr sz="1992" kern="1200">
          <a:solidFill>
            <a:schemeClr val="tx1"/>
          </a:solidFill>
          <a:latin typeface="+mj-lt"/>
          <a:ea typeface="+mn-ea"/>
          <a:cs typeface="+mn-cs"/>
        </a:defRPr>
      </a:lvl5pPr>
      <a:lvl6pPr marL="2504542"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6pPr>
      <a:lvl7pPr marL="2959913"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7pPr>
      <a:lvl8pPr marL="3415284"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8pPr>
      <a:lvl9pPr marL="3870655"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9pPr>
    </p:bodyStyle>
    <p:otherStyle>
      <a:defPPr>
        <a:defRPr lang="en-US"/>
      </a:defPPr>
      <a:lvl1pPr marL="0" algn="l" defTabSz="910742" rtl="0" eaLnBrk="1" latinLnBrk="0" hangingPunct="1">
        <a:defRPr sz="1793" kern="1200">
          <a:solidFill>
            <a:schemeClr val="tx1"/>
          </a:solidFill>
          <a:latin typeface="+mn-lt"/>
          <a:ea typeface="+mn-ea"/>
          <a:cs typeface="+mn-cs"/>
        </a:defRPr>
      </a:lvl1pPr>
      <a:lvl2pPr marL="455371" algn="l" defTabSz="910742" rtl="0" eaLnBrk="1" latinLnBrk="0" hangingPunct="1">
        <a:defRPr sz="1793" kern="1200">
          <a:solidFill>
            <a:schemeClr val="tx1"/>
          </a:solidFill>
          <a:latin typeface="+mn-lt"/>
          <a:ea typeface="+mn-ea"/>
          <a:cs typeface="+mn-cs"/>
        </a:defRPr>
      </a:lvl2pPr>
      <a:lvl3pPr marL="910742" algn="l" defTabSz="910742" rtl="0" eaLnBrk="1" latinLnBrk="0" hangingPunct="1">
        <a:defRPr sz="1793" kern="1200">
          <a:solidFill>
            <a:schemeClr val="tx1"/>
          </a:solidFill>
          <a:latin typeface="+mn-lt"/>
          <a:ea typeface="+mn-ea"/>
          <a:cs typeface="+mn-cs"/>
        </a:defRPr>
      </a:lvl3pPr>
      <a:lvl4pPr marL="1366114" algn="l" defTabSz="910742" rtl="0" eaLnBrk="1" latinLnBrk="0" hangingPunct="1">
        <a:defRPr sz="1793" kern="1200">
          <a:solidFill>
            <a:schemeClr val="tx1"/>
          </a:solidFill>
          <a:latin typeface="+mn-lt"/>
          <a:ea typeface="+mn-ea"/>
          <a:cs typeface="+mn-cs"/>
        </a:defRPr>
      </a:lvl4pPr>
      <a:lvl5pPr marL="1821485" algn="l" defTabSz="910742" rtl="0" eaLnBrk="1" latinLnBrk="0" hangingPunct="1">
        <a:defRPr sz="1793" kern="1200">
          <a:solidFill>
            <a:schemeClr val="tx1"/>
          </a:solidFill>
          <a:latin typeface="+mn-lt"/>
          <a:ea typeface="+mn-ea"/>
          <a:cs typeface="+mn-cs"/>
        </a:defRPr>
      </a:lvl5pPr>
      <a:lvl6pPr marL="2276856" algn="l" defTabSz="910742" rtl="0" eaLnBrk="1" latinLnBrk="0" hangingPunct="1">
        <a:defRPr sz="1793" kern="1200">
          <a:solidFill>
            <a:schemeClr val="tx1"/>
          </a:solidFill>
          <a:latin typeface="+mn-lt"/>
          <a:ea typeface="+mn-ea"/>
          <a:cs typeface="+mn-cs"/>
        </a:defRPr>
      </a:lvl6pPr>
      <a:lvl7pPr marL="2732227" algn="l" defTabSz="910742" rtl="0" eaLnBrk="1" latinLnBrk="0" hangingPunct="1">
        <a:defRPr sz="1793" kern="1200">
          <a:solidFill>
            <a:schemeClr val="tx1"/>
          </a:solidFill>
          <a:latin typeface="+mn-lt"/>
          <a:ea typeface="+mn-ea"/>
          <a:cs typeface="+mn-cs"/>
        </a:defRPr>
      </a:lvl7pPr>
      <a:lvl8pPr marL="3187598" algn="l" defTabSz="910742" rtl="0" eaLnBrk="1" latinLnBrk="0" hangingPunct="1">
        <a:defRPr sz="1793" kern="1200">
          <a:solidFill>
            <a:schemeClr val="tx1"/>
          </a:solidFill>
          <a:latin typeface="+mn-lt"/>
          <a:ea typeface="+mn-ea"/>
          <a:cs typeface="+mn-cs"/>
        </a:defRPr>
      </a:lvl8pPr>
      <a:lvl9pPr marL="3642970" algn="l" defTabSz="910742" rtl="0" eaLnBrk="1" latinLnBrk="0" hangingPunct="1">
        <a:defRPr sz="179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3" cstate="print">
            <a:extLst>
              <a:ext uri="{28A0092B-C50C-407E-A947-70E740481C1C}">
                <a14:useLocalDpi xmlns="" xmlns:a14="http://schemas.microsoft.com/office/drawing/2010/main" val="0"/>
              </a:ext>
            </a:extLst>
          </a:blip>
          <a:srcRect t="8088" b="36631"/>
          <a:stretch/>
        </p:blipFill>
        <p:spPr>
          <a:xfrm>
            <a:off x="6780629" y="0"/>
            <a:ext cx="2363371" cy="658368"/>
          </a:xfrm>
          <a:prstGeom prst="rect">
            <a:avLst/>
          </a:prstGeom>
        </p:spPr>
      </p:pic>
      <p:cxnSp>
        <p:nvCxnSpPr>
          <p:cNvPr id="8" name="Straight Connector 7"/>
          <p:cNvCxnSpPr/>
          <p:nvPr/>
        </p:nvCxnSpPr>
        <p:spPr>
          <a:xfrm>
            <a:off x="0" y="768331"/>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4663440" y="6360379"/>
            <a:ext cx="4343400" cy="419862"/>
          </a:xfrm>
          <a:prstGeom prst="rect">
            <a:avLst/>
          </a:prstGeom>
        </p:spPr>
      </p:pic>
      <p:sp>
        <p:nvSpPr>
          <p:cNvPr id="6"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20950012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4416552" y="6186643"/>
            <a:ext cx="4343400" cy="419862"/>
          </a:xfrm>
          <a:prstGeom prst="rect">
            <a:avLst/>
          </a:prstGeom>
        </p:spPr>
      </p:pic>
      <p:cxnSp>
        <p:nvCxnSpPr>
          <p:cNvPr id="7" name="Straight Connector 6"/>
          <p:cNvCxnSpPr/>
          <p:nvPr userDrawn="1"/>
        </p:nvCxnSpPr>
        <p:spPr>
          <a:xfrm>
            <a:off x="0" y="762000"/>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7" cstate="print">
            <a:extLst>
              <a:ext uri="{28A0092B-C50C-407E-A947-70E740481C1C}">
                <a14:useLocalDpi xmlns="" xmlns:a14="http://schemas.microsoft.com/office/drawing/2010/main" val="0"/>
              </a:ext>
            </a:extLst>
          </a:blip>
          <a:srcRect t="8088" b="36631"/>
          <a:stretch/>
        </p:blipFill>
        <p:spPr>
          <a:xfrm>
            <a:off x="6774981" y="0"/>
            <a:ext cx="2330546" cy="649224"/>
          </a:xfrm>
          <a:prstGeom prst="rect">
            <a:avLst/>
          </a:prstGeom>
        </p:spPr>
      </p:pic>
      <p:sp>
        <p:nvSpPr>
          <p:cNvPr id="5" name="Slide Number Placeholder 4"/>
          <p:cNvSpPr>
            <a:spLocks noGrp="1"/>
          </p:cNvSpPr>
          <p:nvPr>
            <p:ph type="sldNum" sz="quarter" idx="4"/>
          </p:nvPr>
        </p:nvSpPr>
        <p:spPr>
          <a:xfrm>
            <a:off x="381000" y="616768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59E7-2FFC-48C2-B263-50F98F8AB09F}" type="slidenum">
              <a:rPr lang="en-US" smtClean="0"/>
              <a:pPr/>
              <a:t>‹#›</a:t>
            </a:fld>
            <a:endParaRPr lang="en-US"/>
          </a:p>
        </p:txBody>
      </p:sp>
    </p:spTree>
    <p:extLst>
      <p:ext uri="{BB962C8B-B14F-4D97-AF65-F5344CB8AC3E}">
        <p14:creationId xmlns="" xmlns:p14="http://schemas.microsoft.com/office/powerpoint/2010/main" val="423726859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vascularqualityinitiative.org/vqi-resource-library/quality-improve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vascularqualityinitiative.org/vqi-resource-library/quality-improvem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abstracts123.com/svs1/meetinglogin" TargetMode="External"/><Relationship Id="rId2" Type="http://schemas.openxmlformats.org/officeDocument/2006/relationships/hyperlink" Target="http://www.vascularqualityinitiative.org/wp-content/uploads/VQI_Approved_Projects_List-6.22.17-for-Publish.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43200" y="4414838"/>
            <a:ext cx="6400800" cy="1752600"/>
          </a:xfrm>
        </p:spPr>
        <p:txBody>
          <a:bodyPr>
            <a:normAutofit/>
          </a:bodyPr>
          <a:lstStyle/>
          <a:p>
            <a:r>
              <a:rPr lang="en-US" sz="2400" b="1" dirty="0">
                <a:latin typeface="+mj-lt"/>
              </a:rPr>
              <a:t>November 3, 2017</a:t>
            </a:r>
          </a:p>
          <a:p>
            <a:r>
              <a:rPr lang="en-US" sz="2400" b="1" dirty="0">
                <a:latin typeface="+mj-lt"/>
              </a:rPr>
              <a:t>Roper St. Francis Hospital</a:t>
            </a:r>
            <a:br>
              <a:rPr lang="en-US" sz="2400" b="1" dirty="0">
                <a:latin typeface="+mj-lt"/>
              </a:rPr>
            </a:br>
            <a:r>
              <a:rPr lang="en-US" sz="2400" b="1" dirty="0">
                <a:latin typeface="+mj-lt"/>
              </a:rPr>
              <a:t>Charleston, SC</a:t>
            </a:r>
          </a:p>
          <a:p>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39025" y="1249249"/>
            <a:ext cx="6163056" cy="4553712"/>
          </a:xfrm>
          <a:prstGeom prst="rect">
            <a:avLst/>
          </a:prstGeom>
        </p:spPr>
      </p:pic>
    </p:spTree>
    <p:extLst>
      <p:ext uri="{BB962C8B-B14F-4D97-AF65-F5344CB8AC3E}">
        <p14:creationId xmlns="" xmlns:p14="http://schemas.microsoft.com/office/powerpoint/2010/main" val="2200563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065" y="1225135"/>
            <a:ext cx="8229600" cy="4349756"/>
          </a:xfrm>
        </p:spPr>
        <p:txBody>
          <a:bodyPr>
            <a:normAutofit/>
          </a:bodyPr>
          <a:lstStyle/>
          <a:p>
            <a:pPr marL="0" marR="0" indent="0">
              <a:lnSpc>
                <a:spcPct val="107000"/>
              </a:lnSpc>
              <a:spcBef>
                <a:spcPts val="1200"/>
              </a:spcBef>
              <a:spcAft>
                <a:spcPts val="0"/>
              </a:spcAft>
              <a:buNone/>
            </a:pPr>
            <a:r>
              <a:rPr lang="en-US" b="1" kern="0" dirty="0">
                <a:latin typeface="Calibri" panose="020F0502020204030204" pitchFamily="34" charset="0"/>
                <a:ea typeface="Times New Roman" panose="02020603050405020304" pitchFamily="18" charset="0"/>
                <a:cs typeface="Times New Roman" panose="02020603050405020304" pitchFamily="18" charset="0"/>
              </a:rPr>
              <a:t>Discharge Medications </a:t>
            </a:r>
            <a:r>
              <a:rPr lang="en-US" sz="2200" b="1" kern="0" dirty="0">
                <a:latin typeface="Calibri Light" panose="020F0302020204030204" pitchFamily="34" charset="0"/>
                <a:ea typeface="Times New Roman" panose="02020603050405020304" pitchFamily="18" charset="0"/>
                <a:cs typeface="Times New Roman" panose="02020603050405020304" pitchFamily="18" charset="0"/>
              </a:rPr>
              <a:t>(available at </a:t>
            </a:r>
            <a:r>
              <a:rPr lang="en-US" sz="2200" b="1" kern="0" dirty="0">
                <a:latin typeface="Calibri Light" panose="020F0302020204030204" pitchFamily="34" charset="0"/>
                <a:ea typeface="Times New Roman" panose="02020603050405020304" pitchFamily="18" charset="0"/>
                <a:cs typeface="Times New Roman" panose="02020603050405020304" pitchFamily="18" charset="0"/>
                <a:hlinkClick r:id="rId2"/>
              </a:rPr>
              <a:t>http://www.vascularqualityinitiative.org/vqi-resource-library/quality-improvement</a:t>
            </a:r>
            <a:r>
              <a:rPr lang="en-US" sz="2200" b="1" kern="0" dirty="0">
                <a:latin typeface="Calibri Light" panose="020F0302020204030204" pitchFamily="34" charset="0"/>
                <a:ea typeface="Times New Roman" panose="02020603050405020304" pitchFamily="18" charset="0"/>
                <a:cs typeface="Times New Roman" panose="02020603050405020304" pitchFamily="18" charset="0"/>
              </a:rPr>
              <a:t> or the members only website)</a:t>
            </a:r>
          </a:p>
          <a:p>
            <a:pPr>
              <a:lnSpc>
                <a:spcPct val="107000"/>
              </a:lnSpc>
              <a:spcBef>
                <a:spcPts val="1200"/>
              </a:spcBef>
            </a:pPr>
            <a:r>
              <a:rPr lang="en-US" sz="2000" b="1" kern="0" dirty="0">
                <a:latin typeface="Calibri Light" panose="020F0302020204030204" pitchFamily="34" charset="0"/>
                <a:ea typeface="Times New Roman" panose="02020603050405020304" pitchFamily="18" charset="0"/>
                <a:cs typeface="Times New Roman" panose="02020603050405020304" pitchFamily="18" charset="0"/>
              </a:rPr>
              <a:t>Feb. 2017 webinar slides and transcripts (Randy DeMartino from Mayo and Cheryl Jackson from Central DuPage/Northwestern) </a:t>
            </a:r>
          </a:p>
          <a:p>
            <a:pPr>
              <a:lnSpc>
                <a:spcPct val="107000"/>
              </a:lnSpc>
              <a:spcBef>
                <a:spcPts val="1200"/>
              </a:spcBef>
            </a:pPr>
            <a:r>
              <a:rPr lang="en-US" sz="2000" b="1" kern="0" dirty="0">
                <a:latin typeface="Calibri Light" panose="020F0302020204030204" pitchFamily="34" charset="0"/>
                <a:ea typeface="Times New Roman" panose="02020603050405020304" pitchFamily="18" charset="0"/>
                <a:cs typeface="Times New Roman" panose="02020603050405020304" pitchFamily="18" charset="0"/>
              </a:rPr>
              <a:t>Posters (Gerard </a:t>
            </a:r>
            <a:r>
              <a:rPr lang="en-US" sz="2000" b="1" kern="0" dirty="0" err="1">
                <a:latin typeface="Calibri Light" panose="020F0302020204030204" pitchFamily="34" charset="0"/>
                <a:ea typeface="Times New Roman" panose="02020603050405020304" pitchFamily="18" charset="0"/>
                <a:cs typeface="Times New Roman" panose="02020603050405020304" pitchFamily="18" charset="0"/>
              </a:rPr>
              <a:t>DuPrat</a:t>
            </a:r>
            <a:r>
              <a:rPr lang="en-US" sz="2000" b="1" kern="0" dirty="0">
                <a:latin typeface="Calibri Light" panose="020F0302020204030204" pitchFamily="34" charset="0"/>
                <a:ea typeface="Times New Roman" panose="02020603050405020304" pitchFamily="18" charset="0"/>
                <a:cs typeface="Times New Roman" panose="02020603050405020304" pitchFamily="18" charset="0"/>
              </a:rPr>
              <a:t>/Catherine Bringedahl from Memorial Hospital South Bend, </a:t>
            </a:r>
            <a:r>
              <a:rPr lang="en-US" sz="2000" b="1" kern="0" dirty="0" err="1">
                <a:latin typeface="Calibri Light" panose="020F0302020204030204" pitchFamily="34" charset="0"/>
                <a:ea typeface="Times New Roman" panose="02020603050405020304" pitchFamily="18" charset="0"/>
                <a:cs typeface="Times New Roman" panose="02020603050405020304" pitchFamily="18" charset="0"/>
              </a:rPr>
              <a:t>Yuming</a:t>
            </a:r>
            <a:r>
              <a:rPr lang="en-US" sz="2000" b="1" kern="0" dirty="0">
                <a:latin typeface="Calibri Light" panose="020F0302020204030204" pitchFamily="34" charset="0"/>
                <a:ea typeface="Times New Roman" panose="02020603050405020304" pitchFamily="18" charset="0"/>
                <a:cs typeface="Times New Roman" panose="02020603050405020304" pitchFamily="18" charset="0"/>
              </a:rPr>
              <a:t> Lin from U of FL and Rosha Nodine from Baylor – winning poster)</a:t>
            </a:r>
          </a:p>
          <a:p>
            <a:pPr>
              <a:lnSpc>
                <a:spcPct val="107000"/>
              </a:lnSpc>
              <a:spcBef>
                <a:spcPts val="1200"/>
              </a:spcBef>
            </a:pPr>
            <a:r>
              <a:rPr lang="en-US" sz="2000" b="1" kern="0" dirty="0">
                <a:latin typeface="Calibri Light" panose="020F0302020204030204" pitchFamily="34" charset="0"/>
                <a:ea typeface="Times New Roman" panose="02020603050405020304" pitchFamily="18" charset="0"/>
                <a:cs typeface="Times New Roman" panose="02020603050405020304" pitchFamily="18" charset="0"/>
              </a:rPr>
              <a:t>Article highlighting poster winner – </a:t>
            </a:r>
            <a:r>
              <a:rPr lang="en-US" sz="2000" b="1" i="1" kern="0" dirty="0">
                <a:latin typeface="Calibri Light" panose="020F0302020204030204" pitchFamily="34" charset="0"/>
                <a:ea typeface="Times New Roman" panose="02020603050405020304" pitchFamily="18" charset="0"/>
                <a:cs typeface="Times New Roman" panose="02020603050405020304" pitchFamily="18" charset="0"/>
              </a:rPr>
              <a:t>The Right Meds for the Right Outcomes </a:t>
            </a:r>
            <a:r>
              <a:rPr lang="en-US" sz="2000" b="1" kern="0" dirty="0">
                <a:latin typeface="Calibri Light" panose="020F0302020204030204" pitchFamily="34" charset="0"/>
                <a:ea typeface="Times New Roman" panose="02020603050405020304" pitchFamily="18" charset="0"/>
                <a:cs typeface="Times New Roman" panose="02020603050405020304" pitchFamily="18" charset="0"/>
              </a:rPr>
              <a:t>in</a:t>
            </a:r>
            <a:r>
              <a:rPr lang="en-US" sz="2000" b="1" i="1" kern="0" dirty="0">
                <a:latin typeface="Calibri Light" panose="020F0302020204030204" pitchFamily="34" charset="0"/>
                <a:ea typeface="Times New Roman" panose="02020603050405020304" pitchFamily="18" charset="0"/>
                <a:cs typeface="Times New Roman" panose="02020603050405020304" pitchFamily="18" charset="0"/>
              </a:rPr>
              <a:t> </a:t>
            </a:r>
            <a:r>
              <a:rPr lang="en-US" sz="2000" b="1" kern="0" dirty="0">
                <a:latin typeface="Calibri Light" panose="020F0302020204030204" pitchFamily="34" charset="0"/>
                <a:ea typeface="Times New Roman" panose="02020603050405020304" pitchFamily="18" charset="0"/>
                <a:cs typeface="Times New Roman" panose="02020603050405020304" pitchFamily="18" charset="0"/>
              </a:rPr>
              <a:t>August 2017 </a:t>
            </a:r>
            <a:r>
              <a:rPr lang="en-US" sz="2000" b="1" i="1" kern="0" dirty="0">
                <a:latin typeface="Calibri Light" panose="020F0302020204030204" pitchFamily="34" charset="0"/>
                <a:ea typeface="Times New Roman" panose="02020603050405020304" pitchFamily="18" charset="0"/>
                <a:cs typeface="Times New Roman" panose="02020603050405020304" pitchFamily="18" charset="0"/>
              </a:rPr>
              <a:t>Vascular Specialist.</a:t>
            </a:r>
          </a:p>
        </p:txBody>
      </p:sp>
      <p:sp>
        <p:nvSpPr>
          <p:cNvPr id="2" name="Rectangle 1"/>
          <p:cNvSpPr/>
          <p:nvPr/>
        </p:nvSpPr>
        <p:spPr>
          <a:xfrm>
            <a:off x="173753" y="157314"/>
            <a:ext cx="6078908" cy="619272"/>
          </a:xfrm>
          <a:prstGeom prst="rect">
            <a:avLst/>
          </a:prstGeom>
        </p:spPr>
        <p:txBody>
          <a:bodyPr wrap="none">
            <a:spAutoFit/>
          </a:bodyPr>
          <a:lstStyle/>
          <a:p>
            <a:pPr>
              <a:lnSpc>
                <a:spcPct val="107000"/>
              </a:lnSpc>
              <a:spcBef>
                <a:spcPts val="1200"/>
              </a:spcBef>
            </a:pPr>
            <a:r>
              <a:rPr lang="en-US" sz="3200" b="1" kern="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Two National QI Project Resources</a:t>
            </a:r>
          </a:p>
        </p:txBody>
      </p:sp>
      <p:sp>
        <p:nvSpPr>
          <p:cNvPr id="4" name="Slide Number Placeholder 3"/>
          <p:cNvSpPr>
            <a:spLocks noGrp="1"/>
          </p:cNvSpPr>
          <p:nvPr>
            <p:ph type="sldNum" sz="quarter" idx="10"/>
          </p:nvPr>
        </p:nvSpPr>
        <p:spPr/>
        <p:txBody>
          <a:bodyPr/>
          <a:lstStyle/>
          <a:p>
            <a:fld id="{19BB7DA4-2697-4546-83A3-2C93572BA837}" type="slidenum">
              <a:rPr lang="en-US" smtClean="0"/>
              <a:pPr/>
              <a:t>10</a:t>
            </a:fld>
            <a:endParaRPr lang="en-US" dirty="0"/>
          </a:p>
        </p:txBody>
      </p:sp>
    </p:spTree>
    <p:extLst>
      <p:ext uri="{BB962C8B-B14F-4D97-AF65-F5344CB8AC3E}">
        <p14:creationId xmlns="" xmlns:p14="http://schemas.microsoft.com/office/powerpoint/2010/main" val="2748507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064" y="1333286"/>
            <a:ext cx="8380199" cy="4369421"/>
          </a:xfrm>
        </p:spPr>
        <p:txBody>
          <a:bodyPr>
            <a:normAutofit fontScale="62500" lnSpcReduction="20000"/>
          </a:bodyPr>
          <a:lstStyle/>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The SVS PSO is launching two national initiatives together with implementation tools aimed squarely at using data to improve patient care.</a:t>
            </a:r>
          </a:p>
          <a:p>
            <a:pPr lvl="0">
              <a:lnSpc>
                <a:spcPct val="150000"/>
              </a:lnSpc>
              <a:spcBef>
                <a:spcPts val="0"/>
              </a:spcBef>
              <a:buFont typeface="Wingdings" panose="05000000000000000000" pitchFamily="2" charset="2"/>
              <a:buChar char=""/>
            </a:pPr>
            <a:r>
              <a:rPr lang="en-US"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Prescribing anti-platelets and statins to appropriate patients to improve their long-term vascular health (discharge medications)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buFont typeface="Wingdings" panose="05000000000000000000" pitchFamily="2" charset="2"/>
              <a:buChar char=""/>
            </a:pPr>
            <a:r>
              <a:rPr lang="en-US"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Increasing follow-up imaging rates at one year for endovascular aneurysm repair patients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The goal for both of these initiatives is 100% compliance.  To support increased compliance, the PSO, working with the Arterial Quality Council and the Quality Improvement Workgroup, is developing implementation tools for members, issuing comparative reports and data on improvements over time.  </a:t>
            </a:r>
          </a:p>
          <a:p>
            <a:endParaRPr lang="en-US" dirty="0"/>
          </a:p>
        </p:txBody>
      </p:sp>
      <p:sp>
        <p:nvSpPr>
          <p:cNvPr id="2" name="Rectangle 1"/>
          <p:cNvSpPr/>
          <p:nvPr/>
        </p:nvSpPr>
        <p:spPr>
          <a:xfrm>
            <a:off x="335856" y="225981"/>
            <a:ext cx="4419800" cy="595932"/>
          </a:xfrm>
          <a:prstGeom prst="rect">
            <a:avLst/>
          </a:prstGeom>
        </p:spPr>
        <p:txBody>
          <a:bodyPr wrap="none">
            <a:spAutoFit/>
          </a:bodyPr>
          <a:lstStyle/>
          <a:p>
            <a:pPr>
              <a:lnSpc>
                <a:spcPct val="107000"/>
              </a:lnSpc>
              <a:spcBef>
                <a:spcPts val="1200"/>
              </a:spcBef>
            </a:pPr>
            <a:r>
              <a:rPr lang="en-US" sz="3200" b="1" kern="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Two National QI Projects</a:t>
            </a:r>
          </a:p>
        </p:txBody>
      </p:sp>
      <p:sp>
        <p:nvSpPr>
          <p:cNvPr id="4" name="Slide Number Placeholder 3"/>
          <p:cNvSpPr>
            <a:spLocks noGrp="1"/>
          </p:cNvSpPr>
          <p:nvPr>
            <p:ph type="sldNum" sz="quarter" idx="10"/>
          </p:nvPr>
        </p:nvSpPr>
        <p:spPr/>
        <p:txBody>
          <a:bodyPr/>
          <a:lstStyle/>
          <a:p>
            <a:fld id="{19BB7DA4-2697-4546-83A3-2C93572BA837}" type="slidenum">
              <a:rPr lang="en-US" smtClean="0"/>
              <a:pPr/>
              <a:t>11</a:t>
            </a:fld>
            <a:endParaRPr lang="en-US" dirty="0"/>
          </a:p>
        </p:txBody>
      </p:sp>
    </p:spTree>
    <p:extLst>
      <p:ext uri="{BB962C8B-B14F-4D97-AF65-F5344CB8AC3E}">
        <p14:creationId xmlns="" xmlns:p14="http://schemas.microsoft.com/office/powerpoint/2010/main" val="2733117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71" y="113288"/>
            <a:ext cx="6684987" cy="674384"/>
          </a:xfrm>
        </p:spPr>
        <p:txBody>
          <a:bodyPr>
            <a:normAutofit/>
          </a:bodyPr>
          <a:lstStyle/>
          <a:p>
            <a:pPr algn="l"/>
            <a:r>
              <a:rPr lang="en-US" b="1" kern="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Two National QI Project Resources</a:t>
            </a:r>
            <a:endParaRPr lang="en-US" b="1" dirty="0"/>
          </a:p>
        </p:txBody>
      </p:sp>
      <p:sp>
        <p:nvSpPr>
          <p:cNvPr id="3" name="Content Placeholder 2"/>
          <p:cNvSpPr>
            <a:spLocks noGrp="1"/>
          </p:cNvSpPr>
          <p:nvPr>
            <p:ph idx="1"/>
          </p:nvPr>
        </p:nvSpPr>
        <p:spPr>
          <a:xfrm>
            <a:off x="369653" y="1571812"/>
            <a:ext cx="8229600" cy="4082143"/>
          </a:xfrm>
        </p:spPr>
        <p:txBody>
          <a:bodyPr>
            <a:normAutofit fontScale="55000" lnSpcReduction="20000"/>
          </a:bodyPr>
          <a:lstStyle/>
          <a:p>
            <a:pPr marL="0" indent="0">
              <a:buNone/>
            </a:pPr>
            <a:r>
              <a:rPr lang="en-US" sz="4400" b="1" dirty="0"/>
              <a:t>EVAR LTFU Imaging </a:t>
            </a:r>
            <a:r>
              <a:rPr lang="en-US" sz="4400" b="1" kern="0" dirty="0">
                <a:latin typeface="Calibri Light" panose="020F0302020204030204" pitchFamily="34" charset="0"/>
                <a:ea typeface="Times New Roman" panose="02020603050405020304" pitchFamily="18" charset="0"/>
                <a:cs typeface="Times New Roman" panose="02020603050405020304" pitchFamily="18" charset="0"/>
              </a:rPr>
              <a:t>(</a:t>
            </a:r>
            <a:r>
              <a:rPr lang="en-US" b="1" kern="0" dirty="0">
                <a:latin typeface="Calibri Light" panose="020F0302020204030204" pitchFamily="34" charset="0"/>
                <a:ea typeface="Times New Roman" panose="02020603050405020304" pitchFamily="18" charset="0"/>
                <a:cs typeface="Times New Roman" panose="02020603050405020304" pitchFamily="18" charset="0"/>
              </a:rPr>
              <a:t>available at </a:t>
            </a:r>
            <a:r>
              <a:rPr lang="en-US" b="1" kern="0" dirty="0">
                <a:latin typeface="Calibri Light" panose="020F0302020204030204" pitchFamily="34" charset="0"/>
                <a:ea typeface="Times New Roman" panose="02020603050405020304" pitchFamily="18" charset="0"/>
                <a:cs typeface="Times New Roman" panose="02020603050405020304" pitchFamily="18" charset="0"/>
                <a:hlinkClick r:id="rId2"/>
              </a:rPr>
              <a:t>http://www.vascularqualityinitiative.org/vqi-resource-library/quality-improvement</a:t>
            </a:r>
            <a:r>
              <a:rPr lang="en-US" b="1" kern="0" dirty="0">
                <a:latin typeface="Calibri Light" panose="020F0302020204030204" pitchFamily="34" charset="0"/>
                <a:ea typeface="Times New Roman" panose="02020603050405020304" pitchFamily="18" charset="0"/>
                <a:cs typeface="Times New Roman" panose="02020603050405020304" pitchFamily="18" charset="0"/>
              </a:rPr>
              <a:t> or member only website)</a:t>
            </a:r>
          </a:p>
          <a:p>
            <a:pPr marL="0" indent="0">
              <a:buNone/>
            </a:pPr>
            <a:endParaRPr lang="en-US" b="1" dirty="0"/>
          </a:p>
          <a:p>
            <a:r>
              <a:rPr lang="en-US" sz="3400" b="1" kern="0" dirty="0">
                <a:latin typeface="Calibri Light" panose="020F0302020204030204" pitchFamily="34" charset="0"/>
                <a:ea typeface="Times New Roman" panose="02020603050405020304" pitchFamily="18" charset="0"/>
                <a:cs typeface="Times New Roman" panose="02020603050405020304" pitchFamily="18" charset="0"/>
              </a:rPr>
              <a:t>April 2017 webinar slides and transcripts (Adam Beck from UAB and Salvatore </a:t>
            </a:r>
            <a:r>
              <a:rPr lang="en-US" sz="3400" b="1" kern="0" dirty="0" err="1">
                <a:latin typeface="Calibri Light" panose="020F0302020204030204" pitchFamily="34" charset="0"/>
                <a:ea typeface="Times New Roman" panose="02020603050405020304" pitchFamily="18" charset="0"/>
                <a:cs typeface="Times New Roman" panose="02020603050405020304" pitchFamily="18" charset="0"/>
              </a:rPr>
              <a:t>Scali</a:t>
            </a:r>
            <a:r>
              <a:rPr lang="en-US" sz="3400" b="1" kern="0" dirty="0">
                <a:latin typeface="Calibri Light" panose="020F0302020204030204" pitchFamily="34" charset="0"/>
                <a:ea typeface="Times New Roman" panose="02020603050405020304" pitchFamily="18" charset="0"/>
                <a:cs typeface="Times New Roman" panose="02020603050405020304" pitchFamily="18" charset="0"/>
              </a:rPr>
              <a:t> from U of FL)</a:t>
            </a:r>
          </a:p>
          <a:p>
            <a:pPr>
              <a:lnSpc>
                <a:spcPct val="107000"/>
              </a:lnSpc>
              <a:spcBef>
                <a:spcPts val="1200"/>
              </a:spcBef>
            </a:pPr>
            <a:r>
              <a:rPr lang="en-US" sz="3400" b="1" kern="0" dirty="0">
                <a:latin typeface="Calibri Light" panose="020F0302020204030204" pitchFamily="34" charset="0"/>
                <a:ea typeface="Times New Roman" panose="02020603050405020304" pitchFamily="18" charset="0"/>
                <a:cs typeface="Times New Roman" panose="02020603050405020304" pitchFamily="18" charset="0"/>
              </a:rPr>
              <a:t>Posters (Ali Arak/Fern Schwartz from UPMC and </a:t>
            </a:r>
            <a:r>
              <a:rPr lang="en-US" sz="3400" b="1" kern="0" dirty="0" err="1">
                <a:latin typeface="Calibri Light" panose="020F0302020204030204" pitchFamily="34" charset="0"/>
                <a:ea typeface="Times New Roman" panose="02020603050405020304" pitchFamily="18" charset="0"/>
                <a:cs typeface="Times New Roman" panose="02020603050405020304" pitchFamily="18" charset="0"/>
              </a:rPr>
              <a:t>Nilima</a:t>
            </a:r>
            <a:r>
              <a:rPr lang="en-US" sz="3400" b="1" kern="0" dirty="0">
                <a:latin typeface="Calibri Light" panose="020F0302020204030204" pitchFamily="34" charset="0"/>
                <a:ea typeface="Times New Roman" panose="02020603050405020304" pitchFamily="18" charset="0"/>
                <a:cs typeface="Times New Roman" panose="02020603050405020304" pitchFamily="18" charset="0"/>
              </a:rPr>
              <a:t> </a:t>
            </a:r>
            <a:r>
              <a:rPr lang="en-US" sz="3400" b="1" kern="0" dirty="0" err="1">
                <a:latin typeface="Calibri Light" panose="020F0302020204030204" pitchFamily="34" charset="0"/>
                <a:ea typeface="Times New Roman" panose="02020603050405020304" pitchFamily="18" charset="0"/>
                <a:cs typeface="Times New Roman" panose="02020603050405020304" pitchFamily="18" charset="0"/>
              </a:rPr>
              <a:t>Lovekar</a:t>
            </a:r>
            <a:r>
              <a:rPr lang="en-US" sz="3400" b="1" kern="0" dirty="0">
                <a:latin typeface="Calibri Light" panose="020F0302020204030204" pitchFamily="34" charset="0"/>
                <a:ea typeface="Times New Roman" panose="02020603050405020304" pitchFamily="18" charset="0"/>
                <a:cs typeface="Times New Roman" panose="02020603050405020304" pitchFamily="18" charset="0"/>
              </a:rPr>
              <a:t> and Olympia Christoforatos at </a:t>
            </a:r>
            <a:r>
              <a:rPr lang="en-US" sz="3400" b="1" kern="0" dirty="0" err="1">
                <a:latin typeface="Calibri Light" panose="020F0302020204030204" pitchFamily="34" charset="0"/>
                <a:ea typeface="Times New Roman" panose="02020603050405020304" pitchFamily="18" charset="0"/>
                <a:cs typeface="Times New Roman" panose="02020603050405020304" pitchFamily="18" charset="0"/>
              </a:rPr>
              <a:t>Stonybrook</a:t>
            </a:r>
            <a:r>
              <a:rPr lang="en-US" sz="3400" b="1" kern="0" dirty="0">
                <a:latin typeface="Calibri Light" panose="020F0302020204030204" pitchFamily="34" charset="0"/>
                <a:ea typeface="Times New Roman" panose="02020603050405020304" pitchFamily="18" charset="0"/>
                <a:cs typeface="Times New Roman" panose="02020603050405020304" pitchFamily="18" charset="0"/>
              </a:rPr>
              <a:t>)</a:t>
            </a:r>
          </a:p>
          <a:p>
            <a:endParaRPr lang="en-US" sz="3400" dirty="0"/>
          </a:p>
          <a:p>
            <a:r>
              <a:rPr lang="en-US" sz="3400" dirty="0"/>
              <a:t>Transcripts and slides from June 2017 VQI@VAM panel session: </a:t>
            </a:r>
            <a:r>
              <a:rPr lang="en-US" sz="3400" i="1" dirty="0"/>
              <a:t>Increasing Follow-up Imaging Rates at 1 Year for EVAR Patients </a:t>
            </a:r>
            <a:r>
              <a:rPr lang="en-US" sz="3400" dirty="0"/>
              <a:t>– moderated by Adam Beck and Salvatore </a:t>
            </a:r>
            <a:r>
              <a:rPr lang="en-US" sz="3400" dirty="0" err="1"/>
              <a:t>Scali</a:t>
            </a:r>
            <a:r>
              <a:rPr lang="en-US" sz="3400" dirty="0"/>
              <a:t> and panelists: Julie Beckstrom (U of Utah) Karen </a:t>
            </a:r>
            <a:r>
              <a:rPr lang="en-US" sz="3400" dirty="0" err="1"/>
              <a:t>Heany</a:t>
            </a:r>
            <a:r>
              <a:rPr lang="en-US" sz="3400" dirty="0"/>
              <a:t> (Sharp) Carlos Moreno (Stanford) and Megan Pepin (Ohio State)  	</a:t>
            </a:r>
          </a:p>
          <a:p>
            <a:pPr>
              <a:lnSpc>
                <a:spcPct val="107000"/>
              </a:lnSpc>
              <a:spcBef>
                <a:spcPts val="1200"/>
              </a:spcBef>
            </a:pPr>
            <a:r>
              <a:rPr lang="en-US" sz="3400" b="1" kern="0" dirty="0">
                <a:latin typeface="Calibri Light" panose="020F0302020204030204" pitchFamily="34" charset="0"/>
                <a:cs typeface="Times New Roman" panose="02020603050405020304" pitchFamily="18" charset="0"/>
              </a:rPr>
              <a:t>Physician reports on EVAR LTFU: After Aug. 2, 2017</a:t>
            </a:r>
            <a:endParaRPr lang="en-US" sz="3400" dirty="0"/>
          </a:p>
          <a:p>
            <a:endParaRPr lang="en-US" dirty="0"/>
          </a:p>
          <a:p>
            <a:endParaRPr lang="en-US" dirty="0"/>
          </a:p>
        </p:txBody>
      </p:sp>
      <p:sp>
        <p:nvSpPr>
          <p:cNvPr id="4" name="Slide Number Placeholder 3"/>
          <p:cNvSpPr>
            <a:spLocks noGrp="1"/>
          </p:cNvSpPr>
          <p:nvPr>
            <p:ph type="sldNum" sz="quarter" idx="10"/>
          </p:nvPr>
        </p:nvSpPr>
        <p:spPr/>
        <p:txBody>
          <a:bodyPr/>
          <a:lstStyle/>
          <a:p>
            <a:fld id="{19BB7DA4-2697-4546-83A3-2C93572BA837}" type="slidenum">
              <a:rPr lang="en-US" smtClean="0"/>
              <a:pPr/>
              <a:t>12</a:t>
            </a:fld>
            <a:endParaRPr lang="en-US" dirty="0"/>
          </a:p>
        </p:txBody>
      </p:sp>
      <p:pic>
        <p:nvPicPr>
          <p:cNvPr id="5" name="Picture 4" descr="C:\Users\jwh2\AppData\Local\Microsoft\Windows\Temporary Internet Files\Content.Outlook\GYCLPDGN\Carolinas Regional Group Logo May 201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74973" y="2915908"/>
            <a:ext cx="2937409" cy="21706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3309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120" y="3034122"/>
            <a:ext cx="5891981" cy="816126"/>
          </a:xfrm>
        </p:spPr>
        <p:txBody>
          <a:bodyPr>
            <a:noAutofit/>
          </a:bodyPr>
          <a:lstStyle/>
          <a:p>
            <a:pPr algn="ctr"/>
            <a:r>
              <a:rPr lang="en-US" sz="3600" b="1" dirty="0">
                <a:solidFill>
                  <a:schemeClr val="tx1"/>
                </a:solidFill>
              </a:rPr>
              <a:t>National VQI Update:  </a:t>
            </a:r>
            <a:br>
              <a:rPr lang="en-US" sz="3600" b="1" dirty="0">
                <a:solidFill>
                  <a:schemeClr val="tx1"/>
                </a:solidFill>
              </a:rPr>
            </a:br>
            <a:r>
              <a:rPr lang="en-US" sz="3600" b="1" dirty="0">
                <a:solidFill>
                  <a:schemeClr val="tx1"/>
                </a:solidFill>
              </a:rPr>
              <a:t>Jens Jorgensen, SVS PSO </a:t>
            </a:r>
          </a:p>
        </p:txBody>
      </p:sp>
      <p:sp>
        <p:nvSpPr>
          <p:cNvPr id="2" name="Slide Number Placeholder 1"/>
          <p:cNvSpPr>
            <a:spLocks noGrp="1"/>
          </p:cNvSpPr>
          <p:nvPr>
            <p:ph type="sldNum" sz="quarter" idx="10"/>
          </p:nvPr>
        </p:nvSpPr>
        <p:spPr/>
        <p:txBody>
          <a:bodyPr/>
          <a:lstStyle/>
          <a:p>
            <a:fld id="{19BB7DA4-2697-4546-83A3-2C93572BA837}" type="slidenum">
              <a:rPr lang="en-US" smtClean="0"/>
              <a:pPr/>
              <a:t>13</a:t>
            </a:fld>
            <a:endParaRPr lang="en-US" dirty="0"/>
          </a:p>
        </p:txBody>
      </p:sp>
      <p:pic>
        <p:nvPicPr>
          <p:cNvPr id="3074" name="Picture 2" descr="Image result for jens jorgense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7645" y="1416111"/>
            <a:ext cx="2871937" cy="3829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9609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89" y="1319700"/>
            <a:ext cx="8229600" cy="580102"/>
          </a:xfrm>
        </p:spPr>
        <p:txBody>
          <a:bodyPr>
            <a:normAutofit/>
          </a:bodyPr>
          <a:lstStyle/>
          <a:p>
            <a:pPr algn="l"/>
            <a:r>
              <a:rPr lang="en-US" b="1" dirty="0">
                <a:solidFill>
                  <a:schemeClr val="tx1"/>
                </a:solidFill>
              </a:rPr>
              <a:t>Jeb Hallett, </a:t>
            </a:r>
            <a:r>
              <a:rPr lang="en-US" b="1" dirty="0" smtClean="0">
                <a:solidFill>
                  <a:schemeClr val="tx1"/>
                </a:solidFill>
              </a:rPr>
              <a:t>MD, Chair of Carolinas VQI</a:t>
            </a:r>
            <a:endParaRPr lang="en-US" b="1" dirty="0">
              <a:solidFill>
                <a:schemeClr val="tx1"/>
              </a:solidFill>
            </a:endParaRPr>
          </a:p>
        </p:txBody>
      </p:sp>
      <p:sp>
        <p:nvSpPr>
          <p:cNvPr id="4" name="Rectangle 3"/>
          <p:cNvSpPr/>
          <p:nvPr/>
        </p:nvSpPr>
        <p:spPr>
          <a:xfrm>
            <a:off x="247010" y="171835"/>
            <a:ext cx="3279231" cy="584775"/>
          </a:xfrm>
          <a:prstGeom prst="rect">
            <a:avLst/>
          </a:prstGeom>
        </p:spPr>
        <p:txBody>
          <a:bodyPr wrap="none">
            <a:spAutoFit/>
          </a:bodyPr>
          <a:lstStyle/>
          <a:p>
            <a:r>
              <a:rPr lang="en-US" sz="3200" b="1" dirty="0">
                <a:solidFill>
                  <a:srgbClr val="C00000"/>
                </a:solidFill>
              </a:rPr>
              <a:t>Regional Reports: </a:t>
            </a:r>
          </a:p>
        </p:txBody>
      </p:sp>
      <p:sp>
        <p:nvSpPr>
          <p:cNvPr id="5" name="Slide Number Placeholder 4"/>
          <p:cNvSpPr>
            <a:spLocks noGrp="1"/>
          </p:cNvSpPr>
          <p:nvPr>
            <p:ph type="sldNum" sz="quarter" idx="10"/>
          </p:nvPr>
        </p:nvSpPr>
        <p:spPr/>
        <p:txBody>
          <a:bodyPr/>
          <a:lstStyle/>
          <a:p>
            <a:fld id="{19BB7DA4-2697-4546-83A3-2C93572BA837}" type="slidenum">
              <a:rPr lang="en-US" smtClean="0"/>
              <a:pPr/>
              <a:t>14</a:t>
            </a:fld>
            <a:endParaRPr lang="en-US" dirty="0"/>
          </a:p>
        </p:txBody>
      </p:sp>
      <p:sp>
        <p:nvSpPr>
          <p:cNvPr id="6" name="Rectangle 5"/>
          <p:cNvSpPr/>
          <p:nvPr/>
        </p:nvSpPr>
        <p:spPr>
          <a:xfrm>
            <a:off x="773573" y="2407658"/>
            <a:ext cx="6858295" cy="3785652"/>
          </a:xfrm>
          <a:prstGeom prst="rect">
            <a:avLst/>
          </a:prstGeom>
        </p:spPr>
        <p:txBody>
          <a:bodyPr wrap="square">
            <a:spAutoFit/>
          </a:bodyPr>
          <a:lstStyle/>
          <a:p>
            <a:r>
              <a:rPr lang="en-US" sz="2400" b="1" dirty="0"/>
              <a:t>Notes: </a:t>
            </a:r>
          </a:p>
          <a:p>
            <a:r>
              <a:rPr lang="en-US" sz="2400" b="1" dirty="0"/>
              <a:t>1) In all reports, regional data are </a:t>
            </a:r>
            <a:r>
              <a:rPr lang="en-US" sz="2400" b="1" dirty="0">
                <a:solidFill>
                  <a:srgbClr val="C00000"/>
                </a:solidFill>
              </a:rPr>
              <a:t>not shown for regions with &lt;3 centers participating </a:t>
            </a:r>
            <a:r>
              <a:rPr lang="en-US" sz="2400" b="1" dirty="0"/>
              <a:t>in the applicable registry. </a:t>
            </a:r>
          </a:p>
          <a:p>
            <a:r>
              <a:rPr lang="en-US" sz="2400" b="1" dirty="0"/>
              <a:t>2) In “by Center” bar charts, unless noted, data are </a:t>
            </a:r>
            <a:r>
              <a:rPr lang="en-US" sz="2400" b="1" dirty="0">
                <a:solidFill>
                  <a:srgbClr val="C00000"/>
                </a:solidFill>
              </a:rPr>
              <a:t>not shown for centers with &lt;10 cases. </a:t>
            </a:r>
            <a:endParaRPr lang="en-US" sz="2400" b="1" u="sng" dirty="0">
              <a:solidFill>
                <a:srgbClr val="C00000"/>
              </a:solidFill>
            </a:endParaRPr>
          </a:p>
          <a:p>
            <a:r>
              <a:rPr lang="en-US" sz="2400" b="1" dirty="0"/>
              <a:t>3) In all graphics, </a:t>
            </a:r>
            <a:r>
              <a:rPr lang="en-US" sz="2400" b="1" dirty="0">
                <a:solidFill>
                  <a:srgbClr val="C00000"/>
                </a:solidFill>
              </a:rPr>
              <a:t>“*" indicates a p-value&lt;.05. </a:t>
            </a:r>
          </a:p>
          <a:p>
            <a:r>
              <a:rPr lang="en-US" sz="2400" b="1" dirty="0"/>
              <a:t>4) This report includes all data that had been entered into the VQI </a:t>
            </a:r>
            <a:r>
              <a:rPr lang="en-US" sz="2400" b="1" dirty="0">
                <a:solidFill>
                  <a:srgbClr val="C00000"/>
                </a:solidFill>
              </a:rPr>
              <a:t>as of </a:t>
            </a:r>
            <a:r>
              <a:rPr lang="en-US" sz="2400" b="1" dirty="0" smtClean="0">
                <a:solidFill>
                  <a:srgbClr val="C00000"/>
                </a:solidFill>
              </a:rPr>
              <a:t>May </a:t>
            </a:r>
            <a:r>
              <a:rPr lang="en-US" sz="2400" b="1" dirty="0">
                <a:solidFill>
                  <a:srgbClr val="C00000"/>
                </a:solidFill>
              </a:rPr>
              <a:t>2017</a:t>
            </a:r>
            <a:r>
              <a:rPr lang="en-US" sz="2400" dirty="0"/>
              <a:t>. </a:t>
            </a:r>
          </a:p>
          <a:p>
            <a:endParaRPr lang="en-US" sz="2400" dirty="0"/>
          </a:p>
        </p:txBody>
      </p:sp>
    </p:spTree>
    <p:extLst>
      <p:ext uri="{BB962C8B-B14F-4D97-AF65-F5344CB8AC3E}">
        <p14:creationId xmlns="" xmlns:p14="http://schemas.microsoft.com/office/powerpoint/2010/main" val="2611500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43200" y="4414838"/>
            <a:ext cx="6400800" cy="1752600"/>
          </a:xfrm>
        </p:spPr>
        <p:txBody>
          <a:bodyPr>
            <a:normAutofit/>
          </a:bodyPr>
          <a:lstStyle/>
          <a:p>
            <a:r>
              <a:rPr lang="en-US" sz="2400" b="1" dirty="0">
                <a:latin typeface="+mj-lt"/>
              </a:rPr>
              <a:t>November 3, 2017</a:t>
            </a:r>
          </a:p>
          <a:p>
            <a:r>
              <a:rPr lang="en-US" sz="2400" b="1" dirty="0">
                <a:latin typeface="+mj-lt"/>
              </a:rPr>
              <a:t>Roper St. Francis Hospital</a:t>
            </a:r>
            <a:br>
              <a:rPr lang="en-US" sz="2400" b="1" dirty="0">
                <a:latin typeface="+mj-lt"/>
              </a:rPr>
            </a:br>
            <a:r>
              <a:rPr lang="en-US" sz="2400" b="1" dirty="0">
                <a:latin typeface="+mj-lt"/>
              </a:rPr>
              <a:t>Charleston, SC</a:t>
            </a:r>
          </a:p>
          <a:p>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39025" y="1249249"/>
            <a:ext cx="6163056" cy="4553712"/>
          </a:xfrm>
          <a:prstGeom prst="rect">
            <a:avLst/>
          </a:prstGeom>
        </p:spPr>
      </p:pic>
    </p:spTree>
    <p:extLst>
      <p:ext uri="{BB962C8B-B14F-4D97-AF65-F5344CB8AC3E}">
        <p14:creationId xmlns="" xmlns:p14="http://schemas.microsoft.com/office/powerpoint/2010/main" val="2828387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5" y="156157"/>
            <a:ext cx="6481719" cy="674384"/>
          </a:xfrm>
          <a:solidFill>
            <a:srgbClr val="00B0F0"/>
          </a:solidFill>
        </p:spPr>
        <p:txBody>
          <a:bodyPr/>
          <a:lstStyle/>
          <a:p>
            <a:r>
              <a:rPr lang="en-US" b="1" dirty="0" smtClean="0">
                <a:solidFill>
                  <a:schemeClr val="bg1"/>
                </a:solidFill>
              </a:rPr>
              <a:t>To-do List for Us All From Spring 2017 </a:t>
            </a:r>
            <a:endParaRPr lang="en-US" b="1" dirty="0">
              <a:solidFill>
                <a:schemeClr val="bg1"/>
              </a:solidFill>
            </a:endParaRPr>
          </a:p>
        </p:txBody>
      </p:sp>
      <p:sp>
        <p:nvSpPr>
          <p:cNvPr id="3" name="Content Placeholder 2"/>
          <p:cNvSpPr>
            <a:spLocks noGrp="1"/>
          </p:cNvSpPr>
          <p:nvPr>
            <p:ph idx="1"/>
          </p:nvPr>
        </p:nvSpPr>
        <p:spPr>
          <a:xfrm>
            <a:off x="497660" y="1813987"/>
            <a:ext cx="8229600" cy="3600400"/>
          </a:xfrm>
        </p:spPr>
        <p:txBody>
          <a:bodyPr>
            <a:normAutofit/>
          </a:bodyPr>
          <a:lstStyle/>
          <a:p>
            <a:pPr lvl="1">
              <a:buFont typeface="Arial" panose="020B0604020202020204" pitchFamily="34" charset="0"/>
              <a:buChar char="•"/>
            </a:pPr>
            <a:r>
              <a:rPr lang="en-US" b="1" dirty="0" smtClean="0"/>
              <a:t>Sustain our gains in statin/aspirin usage</a:t>
            </a:r>
          </a:p>
          <a:p>
            <a:pPr lvl="1">
              <a:buFont typeface="Arial" panose="020B0604020202020204" pitchFamily="34" charset="0"/>
              <a:buChar char="•"/>
            </a:pPr>
            <a:r>
              <a:rPr lang="en-US" b="1" dirty="0" smtClean="0"/>
              <a:t>Continue to hardwire one-year follow-up</a:t>
            </a:r>
          </a:p>
          <a:p>
            <a:pPr lvl="1">
              <a:buFont typeface="Arial" panose="020B0604020202020204" pitchFamily="34" charset="0"/>
              <a:buChar char="•"/>
            </a:pPr>
            <a:r>
              <a:rPr lang="en-US" b="1" dirty="0" smtClean="0"/>
              <a:t>Get EVARs back and sacs measured</a:t>
            </a:r>
          </a:p>
          <a:p>
            <a:pPr lvl="1">
              <a:buFont typeface="Arial" panose="020B0604020202020204" pitchFamily="34" charset="0"/>
              <a:buChar char="•"/>
            </a:pPr>
            <a:r>
              <a:rPr lang="en-US" b="1" dirty="0" smtClean="0"/>
              <a:t>Guide femoral puncture with ultrasound or fluoroscopy</a:t>
            </a:r>
          </a:p>
          <a:p>
            <a:pPr lvl="1">
              <a:buFont typeface="Arial" panose="020B0604020202020204" pitchFamily="34" charset="0"/>
              <a:buChar char="•"/>
            </a:pPr>
            <a:r>
              <a:rPr lang="en-US" b="1" dirty="0" smtClean="0"/>
              <a:t>Take a close look at your open AAA selection and performance</a:t>
            </a:r>
            <a:endParaRPr lang="en-US" b="1" dirty="0"/>
          </a:p>
        </p:txBody>
      </p:sp>
    </p:spTree>
    <p:extLst>
      <p:ext uri="{BB962C8B-B14F-4D97-AF65-F5344CB8AC3E}">
        <p14:creationId xmlns="" xmlns:p14="http://schemas.microsoft.com/office/powerpoint/2010/main" val="844225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61" y="106942"/>
            <a:ext cx="8229600" cy="659974"/>
          </a:xfrm>
        </p:spPr>
        <p:txBody>
          <a:bodyPr/>
          <a:lstStyle/>
          <a:p>
            <a:r>
              <a:rPr lang="en-US" dirty="0"/>
              <a:t>New Dashboard!!!!</a:t>
            </a:r>
          </a:p>
        </p:txBody>
      </p:sp>
      <p:pic>
        <p:nvPicPr>
          <p:cNvPr id="4" name="Content Placeholder 3"/>
          <p:cNvPicPr>
            <a:picLocks noGrp="1" noChangeAspect="1"/>
          </p:cNvPicPr>
          <p:nvPr>
            <p:ph idx="1"/>
          </p:nvPr>
        </p:nvPicPr>
        <p:blipFill>
          <a:blip r:embed="rId3" cstate="print"/>
          <a:stretch>
            <a:fillRect/>
          </a:stretch>
        </p:blipFill>
        <p:spPr>
          <a:xfrm>
            <a:off x="201561" y="1328601"/>
            <a:ext cx="8567224" cy="4401942"/>
          </a:xfrm>
          <a:prstGeom prst="rect">
            <a:avLst/>
          </a:prstGeom>
        </p:spPr>
      </p:pic>
      <p:sp>
        <p:nvSpPr>
          <p:cNvPr id="3" name="Slide Number Placeholder 2"/>
          <p:cNvSpPr>
            <a:spLocks noGrp="1"/>
          </p:cNvSpPr>
          <p:nvPr>
            <p:ph type="sldNum" sz="quarter" idx="10"/>
          </p:nvPr>
        </p:nvSpPr>
        <p:spPr/>
        <p:txBody>
          <a:bodyPr/>
          <a:lstStyle/>
          <a:p>
            <a:fld id="{19BB7DA4-2697-4546-83A3-2C93572BA837}" type="slidenum">
              <a:rPr lang="en-US" smtClean="0"/>
              <a:pPr/>
              <a:t>17</a:t>
            </a:fld>
            <a:endParaRPr lang="en-US" dirty="0"/>
          </a:p>
        </p:txBody>
      </p:sp>
    </p:spTree>
    <p:extLst>
      <p:ext uri="{BB962C8B-B14F-4D97-AF65-F5344CB8AC3E}">
        <p14:creationId xmlns="" xmlns:p14="http://schemas.microsoft.com/office/powerpoint/2010/main" val="847367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BB7DA4-2697-4546-83A3-2C93572BA837}" type="slidenum">
              <a:rPr lang="en-US" smtClean="0"/>
              <a:pPr/>
              <a:t>18</a:t>
            </a:fld>
            <a:endParaRPr lang="en-US" dirty="0"/>
          </a:p>
        </p:txBody>
      </p:sp>
      <p:pic>
        <p:nvPicPr>
          <p:cNvPr id="4" name="Picture 3"/>
          <p:cNvPicPr>
            <a:picLocks noChangeAspect="1"/>
          </p:cNvPicPr>
          <p:nvPr/>
        </p:nvPicPr>
        <p:blipFill>
          <a:blip r:embed="rId2" cstate="print"/>
          <a:stretch>
            <a:fillRect/>
          </a:stretch>
        </p:blipFill>
        <p:spPr>
          <a:xfrm>
            <a:off x="280416" y="504298"/>
            <a:ext cx="8556341" cy="5091830"/>
          </a:xfrm>
          <a:prstGeom prst="rect">
            <a:avLst/>
          </a:prstGeom>
        </p:spPr>
      </p:pic>
    </p:spTree>
    <p:extLst>
      <p:ext uri="{BB962C8B-B14F-4D97-AF65-F5344CB8AC3E}">
        <p14:creationId xmlns="" xmlns:p14="http://schemas.microsoft.com/office/powerpoint/2010/main" val="2643450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 y="150142"/>
            <a:ext cx="8229600" cy="1143000"/>
          </a:xfrm>
        </p:spPr>
        <p:txBody>
          <a:bodyPr>
            <a:normAutofit fontScale="90000"/>
          </a:bodyPr>
          <a:lstStyle/>
          <a:p>
            <a:r>
              <a:rPr lang="en-US" dirty="0"/>
              <a:t/>
            </a:r>
            <a:br>
              <a:rPr lang="en-US" dirty="0"/>
            </a:br>
            <a:r>
              <a:rPr lang="en-US" sz="2700" dirty="0"/>
              <a:t> </a:t>
            </a:r>
            <a:r>
              <a:rPr lang="en-US" sz="3100" b="1" dirty="0">
                <a:solidFill>
                  <a:schemeClr val="tx1"/>
                </a:solidFill>
              </a:rPr>
              <a:t>Total Procedure Volume, All Years (2003-May 2017) 	</a:t>
            </a:r>
            <a:br>
              <a:rPr lang="en-US" sz="3100" b="1" dirty="0">
                <a:solidFill>
                  <a:schemeClr val="tx1"/>
                </a:solidFill>
              </a:rPr>
            </a:br>
            <a:endParaRPr lang="en-US" sz="3100" b="1" dirty="0">
              <a:solidFill>
                <a:schemeClr val="tx1"/>
              </a:solidFill>
            </a:endParaRPr>
          </a:p>
        </p:txBody>
      </p:sp>
      <p:sp>
        <p:nvSpPr>
          <p:cNvPr id="4" name="Slide Number Placeholder 3"/>
          <p:cNvSpPr>
            <a:spLocks noGrp="1"/>
          </p:cNvSpPr>
          <p:nvPr>
            <p:ph type="sldNum" sz="quarter" idx="10"/>
          </p:nvPr>
        </p:nvSpPr>
        <p:spPr/>
        <p:txBody>
          <a:bodyPr/>
          <a:lstStyle/>
          <a:p>
            <a:fld id="{19BB7DA4-2697-4546-83A3-2C93572BA837}" type="slidenum">
              <a:rPr lang="en-US" smtClean="0"/>
              <a:pPr/>
              <a:t>19</a:t>
            </a:fld>
            <a:endParaRPr lang="en-US" dirty="0"/>
          </a:p>
        </p:txBody>
      </p:sp>
      <p:grpSp>
        <p:nvGrpSpPr>
          <p:cNvPr id="8" name="Group 7"/>
          <p:cNvGrpSpPr/>
          <p:nvPr/>
        </p:nvGrpSpPr>
        <p:grpSpPr>
          <a:xfrm>
            <a:off x="707136" y="1293142"/>
            <a:ext cx="7278624" cy="4766282"/>
            <a:chOff x="134112" y="1293142"/>
            <a:chExt cx="4285488" cy="3360772"/>
          </a:xfrm>
        </p:grpSpPr>
        <p:pic>
          <p:nvPicPr>
            <p:cNvPr id="6" name="Picture 5"/>
            <p:cNvPicPr>
              <a:picLocks noChangeAspect="1"/>
            </p:cNvPicPr>
            <p:nvPr/>
          </p:nvPicPr>
          <p:blipFill rotWithShape="1">
            <a:blip r:embed="rId3" cstate="print"/>
            <a:srcRect r="84518"/>
            <a:stretch/>
          </p:blipFill>
          <p:spPr>
            <a:xfrm>
              <a:off x="134112" y="1293142"/>
              <a:ext cx="1341120" cy="3360772"/>
            </a:xfrm>
            <a:prstGeom prst="rect">
              <a:avLst/>
            </a:prstGeom>
          </p:spPr>
        </p:pic>
        <p:pic>
          <p:nvPicPr>
            <p:cNvPr id="7" name="Picture 6"/>
            <p:cNvPicPr>
              <a:picLocks noChangeAspect="1"/>
            </p:cNvPicPr>
            <p:nvPr/>
          </p:nvPicPr>
          <p:blipFill rotWithShape="1">
            <a:blip r:embed="rId3" cstate="print"/>
            <a:srcRect l="66010"/>
            <a:stretch/>
          </p:blipFill>
          <p:spPr>
            <a:xfrm>
              <a:off x="1475232" y="1293142"/>
              <a:ext cx="2944368" cy="3360772"/>
            </a:xfrm>
            <a:prstGeom prst="rect">
              <a:avLst/>
            </a:prstGeom>
          </p:spPr>
        </p:pic>
      </p:grpSp>
      <p:sp>
        <p:nvSpPr>
          <p:cNvPr id="3" name="Oval 2"/>
          <p:cNvSpPr/>
          <p:nvPr/>
        </p:nvSpPr>
        <p:spPr>
          <a:xfrm>
            <a:off x="3252997" y="1043872"/>
            <a:ext cx="2128207"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207858" y="5429755"/>
            <a:ext cx="1626498" cy="683777"/>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17100" y="5448477"/>
            <a:ext cx="1354858" cy="646331"/>
          </a:xfrm>
          <a:prstGeom prst="rect">
            <a:avLst/>
          </a:prstGeom>
          <a:solidFill>
            <a:schemeClr val="bg1"/>
          </a:solidFill>
        </p:spPr>
        <p:txBody>
          <a:bodyPr wrap="none" rtlCol="0">
            <a:spAutoFit/>
          </a:bodyPr>
          <a:lstStyle/>
          <a:p>
            <a:r>
              <a:rPr lang="en-US" sz="3600" b="1" dirty="0" smtClean="0"/>
              <a:t>29874</a:t>
            </a:r>
            <a:endParaRPr lang="en-US" sz="3600" b="1" dirty="0"/>
          </a:p>
        </p:txBody>
      </p:sp>
    </p:spTree>
    <p:extLst>
      <p:ext uri="{BB962C8B-B14F-4D97-AF65-F5344CB8AC3E}">
        <p14:creationId xmlns="" xmlns:p14="http://schemas.microsoft.com/office/powerpoint/2010/main" val="18344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17708" y="1002593"/>
            <a:ext cx="365715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400">
                <a:solidFill>
                  <a:schemeClr val="tx1"/>
                </a:solidFill>
                <a:latin typeface="Calibri" pitchFamily="34" charset="0"/>
              </a:defRPr>
            </a:lvl2pPr>
            <a:lvl3pPr marL="1143000" indent="-228600" eaLnBrk="0" hangingPunct="0">
              <a:spcBef>
                <a:spcPct val="20000"/>
              </a:spcBef>
              <a:buFont typeface="Arial" charset="0"/>
              <a:buChar char="•"/>
              <a:defRPr sz="20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Calibri" pitchFamily="34" charset="0"/>
                <a:ea typeface="+mn-ea"/>
                <a:cs typeface="+mn-cs"/>
              </a:rPr>
              <a:t>18 Regional Quality Groups</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4070" y="1765125"/>
            <a:ext cx="7922459" cy="4128179"/>
          </a:xfrm>
          <a:prstGeom prst="rect">
            <a:avLst/>
          </a:prstGeom>
        </p:spPr>
      </p:pic>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8759E7-2FFC-48C2-B263-50F98F8AB09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1467139867"/>
      </p:ext>
    </p:extLst>
  </p:cSld>
  <p:clrMapOvr>
    <a:masterClrMapping/>
  </p:clrMapOvr>
  <mc:AlternateContent xmlns:mc="http://schemas.openxmlformats.org/markup-compatibility/2006">
    <mc:Choice xmlns=""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smtClean="0"/>
              <a:pPr/>
              <a:t>20</a:t>
            </a:fld>
            <a:endParaRPr lang="en-US" dirty="0"/>
          </a:p>
        </p:txBody>
      </p:sp>
      <p:pic>
        <p:nvPicPr>
          <p:cNvPr id="2" name="Picture 1"/>
          <p:cNvPicPr>
            <a:picLocks noChangeAspect="1"/>
          </p:cNvPicPr>
          <p:nvPr/>
        </p:nvPicPr>
        <p:blipFill>
          <a:blip r:embed="rId2" cstate="print"/>
          <a:stretch>
            <a:fillRect/>
          </a:stretch>
        </p:blipFill>
        <p:spPr>
          <a:xfrm>
            <a:off x="894098" y="483772"/>
            <a:ext cx="8027969" cy="6067996"/>
          </a:xfrm>
          <a:prstGeom prst="rect">
            <a:avLst/>
          </a:prstGeom>
        </p:spPr>
      </p:pic>
      <p:sp>
        <p:nvSpPr>
          <p:cNvPr id="3" name="Oval 2"/>
          <p:cNvSpPr/>
          <p:nvPr/>
        </p:nvSpPr>
        <p:spPr>
          <a:xfrm>
            <a:off x="6445306" y="4240226"/>
            <a:ext cx="914400" cy="165886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271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21</a:t>
            </a:fld>
            <a:endParaRPr lang="en-US" dirty="0"/>
          </a:p>
        </p:txBody>
      </p:sp>
      <p:pic>
        <p:nvPicPr>
          <p:cNvPr id="2" name="Picture 1"/>
          <p:cNvPicPr>
            <a:picLocks noChangeAspect="1"/>
          </p:cNvPicPr>
          <p:nvPr/>
        </p:nvPicPr>
        <p:blipFill>
          <a:blip r:embed="rId2" cstate="print"/>
          <a:stretch>
            <a:fillRect/>
          </a:stretch>
        </p:blipFill>
        <p:spPr>
          <a:xfrm>
            <a:off x="631987" y="597408"/>
            <a:ext cx="8203784" cy="5366385"/>
          </a:xfrm>
          <a:prstGeom prst="rect">
            <a:avLst/>
          </a:prstGeom>
        </p:spPr>
      </p:pic>
      <p:sp>
        <p:nvSpPr>
          <p:cNvPr id="4" name="TextBox 3"/>
          <p:cNvSpPr txBox="1"/>
          <p:nvPr/>
        </p:nvSpPr>
        <p:spPr>
          <a:xfrm>
            <a:off x="3228722" y="2468071"/>
            <a:ext cx="4535793" cy="523220"/>
          </a:xfrm>
          <a:prstGeom prst="rect">
            <a:avLst/>
          </a:prstGeom>
          <a:noFill/>
        </p:spPr>
        <p:txBody>
          <a:bodyPr wrap="none" rtlCol="0">
            <a:spAutoFit/>
          </a:bodyPr>
          <a:lstStyle/>
          <a:p>
            <a:r>
              <a:rPr lang="en-US" sz="2800" b="1" dirty="0" smtClean="0">
                <a:solidFill>
                  <a:srgbClr val="C00000"/>
                </a:solidFill>
              </a:rPr>
              <a:t>Truly Multispecialty Initiative</a:t>
            </a:r>
            <a:endParaRPr lang="en-US" sz="2800" b="1" dirty="0">
              <a:solidFill>
                <a:srgbClr val="C00000"/>
              </a:solidFill>
            </a:endParaRPr>
          </a:p>
        </p:txBody>
      </p:sp>
      <p:sp>
        <p:nvSpPr>
          <p:cNvPr id="5" name="Oval 4"/>
          <p:cNvSpPr/>
          <p:nvPr/>
        </p:nvSpPr>
        <p:spPr>
          <a:xfrm>
            <a:off x="1254265" y="4572000"/>
            <a:ext cx="1197622" cy="128663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873938" y="1985214"/>
            <a:ext cx="704009" cy="744467"/>
          </a:xfrm>
          <a:prstGeom prst="star7">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3851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22</a:t>
            </a:fld>
            <a:endParaRPr lang="en-US" dirty="0"/>
          </a:p>
        </p:txBody>
      </p:sp>
      <p:pic>
        <p:nvPicPr>
          <p:cNvPr id="2" name="Picture 1"/>
          <p:cNvPicPr>
            <a:picLocks noChangeAspect="1"/>
          </p:cNvPicPr>
          <p:nvPr/>
        </p:nvPicPr>
        <p:blipFill>
          <a:blip r:embed="rId2" cstate="print"/>
          <a:stretch>
            <a:fillRect/>
          </a:stretch>
        </p:blipFill>
        <p:spPr>
          <a:xfrm>
            <a:off x="698824" y="829056"/>
            <a:ext cx="8040068" cy="4913375"/>
          </a:xfrm>
          <a:prstGeom prst="rect">
            <a:avLst/>
          </a:prstGeom>
        </p:spPr>
      </p:pic>
      <p:sp>
        <p:nvSpPr>
          <p:cNvPr id="4" name="TextBox 3"/>
          <p:cNvSpPr txBox="1"/>
          <p:nvPr/>
        </p:nvSpPr>
        <p:spPr>
          <a:xfrm>
            <a:off x="3188262" y="2014917"/>
            <a:ext cx="4053097" cy="1077218"/>
          </a:xfrm>
          <a:prstGeom prst="rect">
            <a:avLst/>
          </a:prstGeom>
          <a:noFill/>
        </p:spPr>
        <p:txBody>
          <a:bodyPr wrap="none" rtlCol="0">
            <a:spAutoFit/>
          </a:bodyPr>
          <a:lstStyle/>
          <a:p>
            <a:r>
              <a:rPr lang="en-US" sz="3200" b="1" dirty="0" smtClean="0">
                <a:solidFill>
                  <a:srgbClr val="C00000"/>
                </a:solidFill>
              </a:rPr>
              <a:t>Vascular Surgery Leads</a:t>
            </a:r>
          </a:p>
          <a:p>
            <a:r>
              <a:rPr lang="en-US" sz="3200" b="1" dirty="0" smtClean="0">
                <a:solidFill>
                  <a:srgbClr val="C00000"/>
                </a:solidFill>
              </a:rPr>
              <a:t>In the Carolinas</a:t>
            </a:r>
            <a:endParaRPr lang="en-US" sz="3200" b="1" dirty="0">
              <a:solidFill>
                <a:srgbClr val="C00000"/>
              </a:solidFill>
            </a:endParaRPr>
          </a:p>
        </p:txBody>
      </p:sp>
      <p:sp>
        <p:nvSpPr>
          <p:cNvPr id="5" name="TextBox 4"/>
          <p:cNvSpPr txBox="1"/>
          <p:nvPr/>
        </p:nvSpPr>
        <p:spPr>
          <a:xfrm>
            <a:off x="2589451" y="1413441"/>
            <a:ext cx="811441" cy="523220"/>
          </a:xfrm>
          <a:prstGeom prst="rect">
            <a:avLst/>
          </a:prstGeom>
          <a:noFill/>
        </p:spPr>
        <p:txBody>
          <a:bodyPr wrap="none" rtlCol="0">
            <a:spAutoFit/>
          </a:bodyPr>
          <a:lstStyle/>
          <a:p>
            <a:r>
              <a:rPr lang="en-US" sz="2800" b="1" dirty="0" smtClean="0">
                <a:solidFill>
                  <a:srgbClr val="C00000"/>
                </a:solidFill>
              </a:rPr>
              <a:t>50%</a:t>
            </a:r>
            <a:endParaRPr lang="en-US" sz="2800" b="1" dirty="0">
              <a:solidFill>
                <a:srgbClr val="C00000"/>
              </a:solidFill>
            </a:endParaRPr>
          </a:p>
        </p:txBody>
      </p:sp>
    </p:spTree>
    <p:extLst>
      <p:ext uri="{BB962C8B-B14F-4D97-AF65-F5344CB8AC3E}">
        <p14:creationId xmlns="" xmlns:p14="http://schemas.microsoft.com/office/powerpoint/2010/main" val="3121860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5983"/>
            <a:ext cx="8229600" cy="798208"/>
          </a:xfrm>
        </p:spPr>
        <p:txBody>
          <a:bodyPr>
            <a:noAutofit/>
          </a:bodyPr>
          <a:lstStyle/>
          <a:p>
            <a:pPr algn="ctr"/>
            <a:r>
              <a:rPr lang="en-US" sz="2400" b="1" dirty="0">
                <a:solidFill>
                  <a:schemeClr val="tx1"/>
                </a:solidFill>
              </a:rPr>
              <a:t>Percentage of Procedures With 9 Months or Greater Follow-Up </a:t>
            </a:r>
            <a:br>
              <a:rPr lang="en-US" sz="2400" b="1" dirty="0">
                <a:solidFill>
                  <a:schemeClr val="tx1"/>
                </a:solidFill>
              </a:rPr>
            </a:br>
            <a:r>
              <a:rPr lang="en-US" sz="2400" b="1" dirty="0">
                <a:solidFill>
                  <a:schemeClr val="tx1"/>
                </a:solidFill>
              </a:rPr>
              <a:t>(Jan. 1, 2014-June 30, 2015) </a:t>
            </a:r>
            <a:endParaRPr lang="en-US" sz="2400" dirty="0">
              <a:solidFill>
                <a:schemeClr val="tx1"/>
              </a:solidFill>
            </a:endParaRPr>
          </a:p>
        </p:txBody>
      </p:sp>
      <p:sp>
        <p:nvSpPr>
          <p:cNvPr id="4" name="Slide Number Placeholder 3"/>
          <p:cNvSpPr>
            <a:spLocks noGrp="1"/>
          </p:cNvSpPr>
          <p:nvPr>
            <p:ph type="sldNum" sz="quarter" idx="10"/>
          </p:nvPr>
        </p:nvSpPr>
        <p:spPr/>
        <p:txBody>
          <a:bodyPr/>
          <a:lstStyle/>
          <a:p>
            <a:fld id="{19BB7DA4-2697-4546-83A3-2C93572BA837}" type="slidenum">
              <a:rPr lang="en-US" smtClean="0"/>
              <a:pPr/>
              <a:t>23</a:t>
            </a:fld>
            <a:endParaRPr lang="en-US" dirty="0"/>
          </a:p>
        </p:txBody>
      </p:sp>
      <p:grpSp>
        <p:nvGrpSpPr>
          <p:cNvPr id="6" name="Group 5"/>
          <p:cNvGrpSpPr/>
          <p:nvPr/>
        </p:nvGrpSpPr>
        <p:grpSpPr>
          <a:xfrm>
            <a:off x="902207" y="1364100"/>
            <a:ext cx="7339585" cy="4572634"/>
            <a:chOff x="280415" y="1718438"/>
            <a:chExt cx="4786660" cy="3402201"/>
          </a:xfrm>
        </p:grpSpPr>
        <p:pic>
          <p:nvPicPr>
            <p:cNvPr id="2" name="Picture 1"/>
            <p:cNvPicPr>
              <a:picLocks noChangeAspect="1"/>
            </p:cNvPicPr>
            <p:nvPr/>
          </p:nvPicPr>
          <p:blipFill rotWithShape="1">
            <a:blip r:embed="rId3" cstate="print"/>
            <a:srcRect r="82717"/>
            <a:stretch/>
          </p:blipFill>
          <p:spPr>
            <a:xfrm>
              <a:off x="280415" y="1718438"/>
              <a:ext cx="1475233" cy="3402201"/>
            </a:xfrm>
            <a:prstGeom prst="rect">
              <a:avLst/>
            </a:prstGeom>
          </p:spPr>
        </p:pic>
        <p:pic>
          <p:nvPicPr>
            <p:cNvPr id="5" name="Picture 4"/>
            <p:cNvPicPr>
              <a:picLocks noChangeAspect="1"/>
            </p:cNvPicPr>
            <p:nvPr/>
          </p:nvPicPr>
          <p:blipFill rotWithShape="1">
            <a:blip r:embed="rId3" cstate="print"/>
            <a:srcRect l="61205"/>
            <a:stretch/>
          </p:blipFill>
          <p:spPr>
            <a:xfrm>
              <a:off x="1755648" y="1718438"/>
              <a:ext cx="3311427" cy="3402201"/>
            </a:xfrm>
            <a:prstGeom prst="rect">
              <a:avLst/>
            </a:prstGeom>
          </p:spPr>
        </p:pic>
      </p:grpSp>
      <p:sp>
        <p:nvSpPr>
          <p:cNvPr id="7" name="Oval 6"/>
          <p:cNvSpPr/>
          <p:nvPr/>
        </p:nvSpPr>
        <p:spPr>
          <a:xfrm>
            <a:off x="3560497" y="5022334"/>
            <a:ext cx="1634590"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83737" y="3188752"/>
            <a:ext cx="6120522" cy="923330"/>
          </a:xfrm>
          <a:prstGeom prst="rect">
            <a:avLst/>
          </a:prstGeom>
          <a:solidFill>
            <a:schemeClr val="bg1"/>
          </a:solidFill>
        </p:spPr>
        <p:txBody>
          <a:bodyPr wrap="none" rtlCol="0">
            <a:spAutoFit/>
          </a:bodyPr>
          <a:lstStyle/>
          <a:p>
            <a:r>
              <a:rPr lang="en-US" sz="5400" b="1" dirty="0" smtClean="0">
                <a:solidFill>
                  <a:srgbClr val="0070C0"/>
                </a:solidFill>
              </a:rPr>
              <a:t>Our goal is still &gt;80%</a:t>
            </a:r>
            <a:endParaRPr lang="en-US" sz="5400" b="1" dirty="0">
              <a:solidFill>
                <a:srgbClr val="0070C0"/>
              </a:solidFill>
            </a:endParaRPr>
          </a:p>
        </p:txBody>
      </p:sp>
    </p:spTree>
    <p:extLst>
      <p:ext uri="{BB962C8B-B14F-4D97-AF65-F5344CB8AC3E}">
        <p14:creationId xmlns="" xmlns:p14="http://schemas.microsoft.com/office/powerpoint/2010/main" val="20917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24</a:t>
            </a:fld>
            <a:endParaRPr lang="en-US" dirty="0"/>
          </a:p>
        </p:txBody>
      </p:sp>
      <p:pic>
        <p:nvPicPr>
          <p:cNvPr id="2" name="Picture 1"/>
          <p:cNvPicPr>
            <a:picLocks noChangeAspect="1"/>
          </p:cNvPicPr>
          <p:nvPr/>
        </p:nvPicPr>
        <p:blipFill>
          <a:blip r:embed="rId2" cstate="print"/>
          <a:stretch>
            <a:fillRect/>
          </a:stretch>
        </p:blipFill>
        <p:spPr>
          <a:xfrm>
            <a:off x="1024934" y="412334"/>
            <a:ext cx="7605859" cy="6139434"/>
          </a:xfrm>
          <a:prstGeom prst="rect">
            <a:avLst/>
          </a:prstGeom>
        </p:spPr>
      </p:pic>
      <p:cxnSp>
        <p:nvCxnSpPr>
          <p:cNvPr id="5" name="Straight Arrow Connector 4"/>
          <p:cNvCxnSpPr/>
          <p:nvPr/>
        </p:nvCxnSpPr>
        <p:spPr>
          <a:xfrm>
            <a:off x="1893536" y="1100517"/>
            <a:ext cx="6603101" cy="2427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996197" y="3965097"/>
            <a:ext cx="752559" cy="16022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46096" y="3058788"/>
            <a:ext cx="5072286" cy="923330"/>
          </a:xfrm>
          <a:prstGeom prst="rect">
            <a:avLst/>
          </a:prstGeom>
          <a:solidFill>
            <a:schemeClr val="bg1"/>
          </a:solidFill>
        </p:spPr>
        <p:txBody>
          <a:bodyPr wrap="none" rtlCol="0">
            <a:spAutoFit/>
          </a:bodyPr>
          <a:lstStyle/>
          <a:p>
            <a:r>
              <a:rPr lang="en-US" sz="5400" b="1" dirty="0" smtClean="0">
                <a:solidFill>
                  <a:srgbClr val="00B050"/>
                </a:solidFill>
              </a:rPr>
              <a:t>Great progress!!!</a:t>
            </a:r>
            <a:endParaRPr lang="en-US" sz="5400" b="1" dirty="0">
              <a:solidFill>
                <a:srgbClr val="00B050"/>
              </a:solidFill>
            </a:endParaRPr>
          </a:p>
        </p:txBody>
      </p:sp>
    </p:spTree>
    <p:extLst>
      <p:ext uri="{BB962C8B-B14F-4D97-AF65-F5344CB8AC3E}">
        <p14:creationId xmlns="" xmlns:p14="http://schemas.microsoft.com/office/powerpoint/2010/main" val="23403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25</a:t>
            </a:fld>
            <a:endParaRPr lang="en-US" dirty="0"/>
          </a:p>
        </p:txBody>
      </p:sp>
      <p:pic>
        <p:nvPicPr>
          <p:cNvPr id="2" name="Picture 1"/>
          <p:cNvPicPr>
            <a:picLocks noChangeAspect="1"/>
          </p:cNvPicPr>
          <p:nvPr/>
        </p:nvPicPr>
        <p:blipFill>
          <a:blip r:embed="rId2" cstate="print"/>
          <a:stretch>
            <a:fillRect/>
          </a:stretch>
        </p:blipFill>
        <p:spPr>
          <a:xfrm>
            <a:off x="186365" y="1743456"/>
            <a:ext cx="8660242" cy="3328416"/>
          </a:xfrm>
          <a:prstGeom prst="rect">
            <a:avLst/>
          </a:prstGeom>
        </p:spPr>
      </p:pic>
      <p:sp>
        <p:nvSpPr>
          <p:cNvPr id="5" name="Down Arrow 4"/>
          <p:cNvSpPr/>
          <p:nvPr/>
        </p:nvSpPr>
        <p:spPr>
          <a:xfrm>
            <a:off x="8003023" y="2152481"/>
            <a:ext cx="267036" cy="34723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729161" y="2124524"/>
            <a:ext cx="283222" cy="37518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95837" y="3062730"/>
            <a:ext cx="5515805" cy="707886"/>
          </a:xfrm>
          <a:prstGeom prst="rect">
            <a:avLst/>
          </a:prstGeom>
          <a:solidFill>
            <a:schemeClr val="bg1"/>
          </a:solidFill>
        </p:spPr>
        <p:txBody>
          <a:bodyPr wrap="none" rtlCol="0">
            <a:spAutoFit/>
          </a:bodyPr>
          <a:lstStyle/>
          <a:p>
            <a:r>
              <a:rPr lang="en-US" sz="4000" b="1" dirty="0" smtClean="0">
                <a:solidFill>
                  <a:srgbClr val="00B0F0"/>
                </a:solidFill>
              </a:rPr>
              <a:t>Carolinas breaking away!</a:t>
            </a:r>
            <a:endParaRPr lang="en-US" sz="4000" b="1" dirty="0">
              <a:solidFill>
                <a:srgbClr val="00B0F0"/>
              </a:solidFill>
            </a:endParaRPr>
          </a:p>
        </p:txBody>
      </p:sp>
      <p:cxnSp>
        <p:nvCxnSpPr>
          <p:cNvPr id="9" name="Straight Arrow Connector 8"/>
          <p:cNvCxnSpPr/>
          <p:nvPr/>
        </p:nvCxnSpPr>
        <p:spPr>
          <a:xfrm flipV="1">
            <a:off x="8270059" y="2326096"/>
            <a:ext cx="576548" cy="255263"/>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634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715000"/>
            <a:ext cx="8229600" cy="1143000"/>
          </a:xfrm>
        </p:spPr>
        <p:txBody>
          <a:bodyPr>
            <a:normAutofit fontScale="90000"/>
          </a:bodyPr>
          <a:lstStyle/>
          <a:p>
            <a:pPr indent="457200">
              <a:lnSpc>
                <a:spcPts val="2200"/>
              </a:lnSpc>
            </a:pPr>
            <a:r>
              <a:rPr lang="en-US" sz="2200" dirty="0"/>
              <a:t/>
            </a:r>
            <a:br>
              <a:rPr lang="en-US" sz="2200" dirty="0"/>
            </a:br>
            <a:r>
              <a:rPr lang="en-US" sz="2200" dirty="0"/>
              <a:t/>
            </a:r>
            <a:br>
              <a:rPr lang="en-US" sz="2200" dirty="0"/>
            </a:br>
            <a:r>
              <a:rPr lang="en-US" b="1" dirty="0"/>
              <a:t>	</a:t>
            </a:r>
            <a:r>
              <a:rPr lang="en-US" dirty="0"/>
              <a:t/>
            </a:r>
            <a:br>
              <a:rPr lang="en-US" dirty="0"/>
            </a:br>
            <a:r>
              <a:rPr lang="en-US" b="0" dirty="0"/>
              <a:t/>
            </a:r>
            <a:br>
              <a:rPr lang="en-US" b="0" dirty="0"/>
            </a:br>
            <a:endParaRPr lang="en-US" dirty="0"/>
          </a:p>
        </p:txBody>
      </p:sp>
      <p:sp>
        <p:nvSpPr>
          <p:cNvPr id="2" name="Rectangle 1"/>
          <p:cNvSpPr/>
          <p:nvPr/>
        </p:nvSpPr>
        <p:spPr>
          <a:xfrm>
            <a:off x="457199" y="-85344"/>
            <a:ext cx="8665698" cy="1292662"/>
          </a:xfrm>
          <a:prstGeom prst="rect">
            <a:avLst/>
          </a:prstGeom>
        </p:spPr>
        <p:txBody>
          <a:bodyPr wrap="square">
            <a:spAutoFit/>
          </a:bodyPr>
          <a:lstStyle/>
          <a:p>
            <a:pPr algn="ctr"/>
            <a:endParaRPr lang="en-US" b="1" dirty="0"/>
          </a:p>
          <a:p>
            <a:pPr algn="ctr"/>
            <a:r>
              <a:rPr lang="en-US" sz="2000" b="1" dirty="0"/>
              <a:t>Discharge Medications (Jan. 1, 2016-May 31, 2017) </a:t>
            </a:r>
          </a:p>
          <a:p>
            <a:pPr algn="ctr"/>
            <a:r>
              <a:rPr lang="en-US" sz="2000" b="1" dirty="0"/>
              <a:t>Excludes patients who died in hospital and patients who were not treated for medical reason or non-compliant</a:t>
            </a:r>
          </a:p>
        </p:txBody>
      </p:sp>
      <p:sp>
        <p:nvSpPr>
          <p:cNvPr id="4" name="Slide Number Placeholder 3"/>
          <p:cNvSpPr>
            <a:spLocks noGrp="1"/>
          </p:cNvSpPr>
          <p:nvPr>
            <p:ph type="sldNum" sz="quarter" idx="10"/>
          </p:nvPr>
        </p:nvSpPr>
        <p:spPr/>
        <p:txBody>
          <a:bodyPr/>
          <a:lstStyle/>
          <a:p>
            <a:fld id="{19BB7DA4-2697-4546-83A3-2C93572BA837}" type="slidenum">
              <a:rPr lang="en-US" smtClean="0"/>
              <a:pPr/>
              <a:t>26</a:t>
            </a:fld>
            <a:endParaRPr lang="en-US" dirty="0"/>
          </a:p>
        </p:txBody>
      </p:sp>
      <p:pic>
        <p:nvPicPr>
          <p:cNvPr id="5" name="Picture 4"/>
          <p:cNvPicPr>
            <a:picLocks noChangeAspect="1"/>
          </p:cNvPicPr>
          <p:nvPr/>
        </p:nvPicPr>
        <p:blipFill>
          <a:blip r:embed="rId2" cstate="print"/>
          <a:stretch>
            <a:fillRect/>
          </a:stretch>
        </p:blipFill>
        <p:spPr>
          <a:xfrm>
            <a:off x="1621536" y="1113444"/>
            <a:ext cx="6299643" cy="5201632"/>
          </a:xfrm>
          <a:prstGeom prst="rect">
            <a:avLst/>
          </a:prstGeom>
        </p:spPr>
      </p:pic>
      <p:cxnSp>
        <p:nvCxnSpPr>
          <p:cNvPr id="7" name="Straight Arrow Connector 6"/>
          <p:cNvCxnSpPr/>
          <p:nvPr/>
        </p:nvCxnSpPr>
        <p:spPr>
          <a:xfrm flipV="1">
            <a:off x="2273862" y="1755972"/>
            <a:ext cx="5470216" cy="2427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696793" y="4329238"/>
            <a:ext cx="663546" cy="15132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58521" y="3447207"/>
            <a:ext cx="6662658" cy="830997"/>
          </a:xfrm>
          <a:prstGeom prst="rect">
            <a:avLst/>
          </a:prstGeom>
          <a:solidFill>
            <a:schemeClr val="bg1"/>
          </a:solidFill>
        </p:spPr>
        <p:txBody>
          <a:bodyPr wrap="none" rtlCol="0">
            <a:spAutoFit/>
          </a:bodyPr>
          <a:lstStyle/>
          <a:p>
            <a:r>
              <a:rPr lang="en-US" sz="4800" b="1" dirty="0" smtClean="0">
                <a:solidFill>
                  <a:srgbClr val="00B050"/>
                </a:solidFill>
              </a:rPr>
              <a:t>How can we do better???</a:t>
            </a:r>
            <a:endParaRPr lang="en-US" sz="4800" b="1" dirty="0">
              <a:solidFill>
                <a:srgbClr val="00B050"/>
              </a:solidFill>
            </a:endParaRPr>
          </a:p>
        </p:txBody>
      </p:sp>
      <p:sp>
        <p:nvSpPr>
          <p:cNvPr id="10" name="Rectangle 9"/>
          <p:cNvSpPr/>
          <p:nvPr/>
        </p:nvSpPr>
        <p:spPr>
          <a:xfrm>
            <a:off x="1571625" y="6434435"/>
            <a:ext cx="5095875" cy="230832"/>
          </a:xfrm>
          <a:prstGeom prst="rect">
            <a:avLst/>
          </a:prstGeom>
        </p:spPr>
        <p:txBody>
          <a:bodyPr wrap="square">
            <a:spAutoFit/>
          </a:bodyPr>
          <a:lstStyle/>
          <a:p>
            <a:r>
              <a:rPr lang="en-US" sz="900" i="1" dirty="0" smtClean="0">
                <a:latin typeface="Arial" pitchFamily="34" charset="0"/>
                <a:cs typeface="Arial" pitchFamily="34" charset="0"/>
              </a:rPr>
              <a:t>* Note: “Discharge Medications” color codes  green/red – colors reversed on Regional Reports.</a:t>
            </a:r>
            <a:endParaRPr lang="en-US" sz="900" i="1" dirty="0">
              <a:latin typeface="Arial" pitchFamily="34" charset="0"/>
              <a:cs typeface="Arial" pitchFamily="34" charset="0"/>
            </a:endParaRPr>
          </a:p>
        </p:txBody>
      </p:sp>
    </p:spTree>
    <p:extLst>
      <p:ext uri="{BB962C8B-B14F-4D97-AF65-F5344CB8AC3E}">
        <p14:creationId xmlns="" xmlns:p14="http://schemas.microsoft.com/office/powerpoint/2010/main" val="18319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27</a:t>
            </a:fld>
            <a:endParaRPr lang="en-US" dirty="0"/>
          </a:p>
        </p:txBody>
      </p:sp>
      <p:pic>
        <p:nvPicPr>
          <p:cNvPr id="2" name="Picture 1"/>
          <p:cNvPicPr>
            <a:picLocks noChangeAspect="1"/>
          </p:cNvPicPr>
          <p:nvPr/>
        </p:nvPicPr>
        <p:blipFill>
          <a:blip r:embed="rId2" cstate="print"/>
          <a:stretch>
            <a:fillRect/>
          </a:stretch>
        </p:blipFill>
        <p:spPr>
          <a:xfrm>
            <a:off x="478994" y="1877568"/>
            <a:ext cx="8555909" cy="3243072"/>
          </a:xfrm>
          <a:prstGeom prst="rect">
            <a:avLst/>
          </a:prstGeom>
        </p:spPr>
      </p:pic>
      <p:sp>
        <p:nvSpPr>
          <p:cNvPr id="4" name="TextBox 3"/>
          <p:cNvSpPr txBox="1"/>
          <p:nvPr/>
        </p:nvSpPr>
        <p:spPr>
          <a:xfrm>
            <a:off x="1933547" y="3086410"/>
            <a:ext cx="5646802" cy="646331"/>
          </a:xfrm>
          <a:prstGeom prst="rect">
            <a:avLst/>
          </a:prstGeom>
          <a:solidFill>
            <a:schemeClr val="bg1"/>
          </a:solidFill>
        </p:spPr>
        <p:txBody>
          <a:bodyPr wrap="none" rtlCol="0">
            <a:spAutoFit/>
          </a:bodyPr>
          <a:lstStyle/>
          <a:p>
            <a:r>
              <a:rPr lang="en-US" sz="3600" b="1" dirty="0" smtClean="0">
                <a:solidFill>
                  <a:srgbClr val="C00000"/>
                </a:solidFill>
              </a:rPr>
              <a:t>Everyone looks staled. Why?</a:t>
            </a:r>
            <a:endParaRPr lang="en-US" sz="3600" b="1" dirty="0">
              <a:solidFill>
                <a:srgbClr val="C00000"/>
              </a:solidFill>
            </a:endParaRPr>
          </a:p>
        </p:txBody>
      </p:sp>
    </p:spTree>
    <p:extLst>
      <p:ext uri="{BB962C8B-B14F-4D97-AF65-F5344CB8AC3E}">
        <p14:creationId xmlns="" xmlns:p14="http://schemas.microsoft.com/office/powerpoint/2010/main" val="3625509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218"/>
            <a:ext cx="8229600" cy="1143000"/>
          </a:xfrm>
        </p:spPr>
        <p:txBody>
          <a:bodyPr>
            <a:normAutofit fontScale="90000"/>
          </a:bodyPr>
          <a:lstStyle/>
          <a:p>
            <a:pPr algn="ctr"/>
            <a:r>
              <a:rPr lang="en-US" sz="2400" b="1" dirty="0"/>
              <a:t/>
            </a:r>
            <a:br>
              <a:rPr lang="en-US" sz="2400" b="1" dirty="0"/>
            </a:br>
            <a:r>
              <a:rPr lang="en-US" sz="2800" b="1" dirty="0">
                <a:solidFill>
                  <a:schemeClr val="tx1"/>
                </a:solidFill>
              </a:rPr>
              <a:t>Hemodialysis Access: Percentage of Primary AVF vs. Graft </a:t>
            </a:r>
            <a:br>
              <a:rPr lang="en-US" sz="2800" b="1" dirty="0">
                <a:solidFill>
                  <a:schemeClr val="tx1"/>
                </a:solidFill>
              </a:rPr>
            </a:br>
            <a:r>
              <a:rPr lang="en-US" sz="2800" b="1" dirty="0">
                <a:solidFill>
                  <a:schemeClr val="tx1"/>
                </a:solidFill>
              </a:rPr>
              <a:t>(Jan. 1, 2016-May 31, 2017) </a:t>
            </a:r>
            <a:br>
              <a:rPr lang="en-US" sz="2800" b="1" dirty="0">
                <a:solidFill>
                  <a:schemeClr val="tx1"/>
                </a:solidFill>
              </a:rPr>
            </a:br>
            <a:r>
              <a:rPr lang="en-US" sz="2000" dirty="0">
                <a:solidFill>
                  <a:schemeClr val="tx1"/>
                </a:solidFill>
              </a:rPr>
              <a:t>Excludes patients with previous access procedure in the same arm</a:t>
            </a:r>
            <a:r>
              <a:rPr lang="en-US" sz="2800" b="1" dirty="0">
                <a:solidFill>
                  <a:schemeClr val="tx1"/>
                </a:solidFill>
              </a:rPr>
              <a:t/>
            </a:r>
            <a:br>
              <a:rPr lang="en-US" sz="2800" b="1" dirty="0">
                <a:solidFill>
                  <a:schemeClr val="tx1"/>
                </a:solidFill>
              </a:rPr>
            </a:br>
            <a:endParaRPr lang="en-US" sz="2200" dirty="0">
              <a:solidFill>
                <a:schemeClr val="tx1"/>
              </a:solidFill>
            </a:endParaRPr>
          </a:p>
        </p:txBody>
      </p:sp>
      <p:sp>
        <p:nvSpPr>
          <p:cNvPr id="5" name="Slide Number Placeholder 4"/>
          <p:cNvSpPr>
            <a:spLocks noGrp="1"/>
          </p:cNvSpPr>
          <p:nvPr>
            <p:ph type="sldNum" sz="quarter" idx="10"/>
          </p:nvPr>
        </p:nvSpPr>
        <p:spPr/>
        <p:txBody>
          <a:bodyPr/>
          <a:lstStyle/>
          <a:p>
            <a:fld id="{19BB7DA4-2697-4546-83A3-2C93572BA837}" type="slidenum">
              <a:rPr lang="en-US" smtClean="0"/>
              <a:pPr/>
              <a:t>28</a:t>
            </a:fld>
            <a:endParaRPr lang="en-US" dirty="0"/>
          </a:p>
        </p:txBody>
      </p:sp>
      <p:grpSp>
        <p:nvGrpSpPr>
          <p:cNvPr id="4" name="Group 3"/>
          <p:cNvGrpSpPr/>
          <p:nvPr/>
        </p:nvGrpSpPr>
        <p:grpSpPr>
          <a:xfrm>
            <a:off x="391106" y="2950464"/>
            <a:ext cx="8131101" cy="1926336"/>
            <a:chOff x="391107" y="2950464"/>
            <a:chExt cx="5992046" cy="950976"/>
          </a:xfrm>
        </p:grpSpPr>
        <p:pic>
          <p:nvPicPr>
            <p:cNvPr id="3" name="Picture 2"/>
            <p:cNvPicPr>
              <a:picLocks noChangeAspect="1"/>
            </p:cNvPicPr>
            <p:nvPr/>
          </p:nvPicPr>
          <p:blipFill rotWithShape="1">
            <a:blip r:embed="rId2" cstate="print"/>
            <a:srcRect r="54669"/>
            <a:stretch/>
          </p:blipFill>
          <p:spPr>
            <a:xfrm>
              <a:off x="391107" y="2950464"/>
              <a:ext cx="3766365" cy="950976"/>
            </a:xfrm>
            <a:prstGeom prst="rect">
              <a:avLst/>
            </a:prstGeom>
          </p:spPr>
        </p:pic>
        <p:pic>
          <p:nvPicPr>
            <p:cNvPr id="6" name="Picture 5"/>
            <p:cNvPicPr>
              <a:picLocks noChangeAspect="1"/>
            </p:cNvPicPr>
            <p:nvPr/>
          </p:nvPicPr>
          <p:blipFill rotWithShape="1">
            <a:blip r:embed="rId2" cstate="print"/>
            <a:srcRect l="73212"/>
            <a:stretch/>
          </p:blipFill>
          <p:spPr>
            <a:xfrm>
              <a:off x="4157472" y="2950464"/>
              <a:ext cx="2225681" cy="950976"/>
            </a:xfrm>
            <a:prstGeom prst="rect">
              <a:avLst/>
            </a:prstGeom>
          </p:spPr>
        </p:pic>
      </p:grpSp>
      <p:sp>
        <p:nvSpPr>
          <p:cNvPr id="7" name="TextBox 6"/>
          <p:cNvSpPr txBox="1"/>
          <p:nvPr/>
        </p:nvSpPr>
        <p:spPr>
          <a:xfrm>
            <a:off x="6238958" y="4029834"/>
            <a:ext cx="989373" cy="646331"/>
          </a:xfrm>
          <a:prstGeom prst="rect">
            <a:avLst/>
          </a:prstGeom>
          <a:solidFill>
            <a:schemeClr val="bg1"/>
          </a:solidFill>
        </p:spPr>
        <p:txBody>
          <a:bodyPr wrap="none" rtlCol="0">
            <a:spAutoFit/>
          </a:bodyPr>
          <a:lstStyle/>
          <a:p>
            <a:r>
              <a:rPr lang="en-US" sz="3600" b="1" u="sng" dirty="0" smtClean="0">
                <a:solidFill>
                  <a:srgbClr val="0070C0"/>
                </a:solidFill>
              </a:rPr>
              <a:t>91%</a:t>
            </a:r>
            <a:endParaRPr lang="en-US" sz="3600" b="1" u="sng" dirty="0">
              <a:solidFill>
                <a:srgbClr val="0070C0"/>
              </a:solidFill>
            </a:endParaRPr>
          </a:p>
        </p:txBody>
      </p:sp>
      <p:sp>
        <p:nvSpPr>
          <p:cNvPr id="8" name="TextBox 7"/>
          <p:cNvSpPr txBox="1"/>
          <p:nvPr/>
        </p:nvSpPr>
        <p:spPr>
          <a:xfrm>
            <a:off x="7760262" y="4029834"/>
            <a:ext cx="901209" cy="584775"/>
          </a:xfrm>
          <a:prstGeom prst="rect">
            <a:avLst/>
          </a:prstGeom>
          <a:solidFill>
            <a:schemeClr val="bg1"/>
          </a:solidFill>
        </p:spPr>
        <p:txBody>
          <a:bodyPr wrap="none" rtlCol="0">
            <a:spAutoFit/>
          </a:bodyPr>
          <a:lstStyle/>
          <a:p>
            <a:r>
              <a:rPr lang="en-US" sz="3200" b="1" dirty="0" smtClean="0">
                <a:solidFill>
                  <a:srgbClr val="C00000"/>
                </a:solidFill>
              </a:rPr>
              <a:t>84%</a:t>
            </a:r>
            <a:endParaRPr lang="en-US" sz="3200" b="1" dirty="0">
              <a:solidFill>
                <a:srgbClr val="C00000"/>
              </a:solidFill>
            </a:endParaRPr>
          </a:p>
        </p:txBody>
      </p:sp>
      <p:sp>
        <p:nvSpPr>
          <p:cNvPr id="9" name="Oval 8"/>
          <p:cNvSpPr/>
          <p:nvPr/>
        </p:nvSpPr>
        <p:spPr>
          <a:xfrm>
            <a:off x="5550841" y="2888857"/>
            <a:ext cx="1376233" cy="6482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44760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smtClean="0"/>
              <a:pPr/>
              <a:t>29</a:t>
            </a:fld>
            <a:endParaRPr lang="en-US" dirty="0"/>
          </a:p>
        </p:txBody>
      </p:sp>
      <p:pic>
        <p:nvPicPr>
          <p:cNvPr id="2" name="Picture 1"/>
          <p:cNvPicPr>
            <a:picLocks noChangeAspect="1"/>
          </p:cNvPicPr>
          <p:nvPr/>
        </p:nvPicPr>
        <p:blipFill>
          <a:blip r:embed="rId2" cstate="print"/>
          <a:stretch>
            <a:fillRect/>
          </a:stretch>
        </p:blipFill>
        <p:spPr>
          <a:xfrm>
            <a:off x="953208" y="123980"/>
            <a:ext cx="7066893" cy="6313395"/>
          </a:xfrm>
          <a:prstGeom prst="rect">
            <a:avLst/>
          </a:prstGeom>
        </p:spPr>
      </p:pic>
      <p:sp>
        <p:nvSpPr>
          <p:cNvPr id="3" name="Oval 2"/>
          <p:cNvSpPr/>
          <p:nvPr/>
        </p:nvSpPr>
        <p:spPr>
          <a:xfrm>
            <a:off x="6902507" y="3851809"/>
            <a:ext cx="882031" cy="165886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Boxing Knockou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0978" y="2857922"/>
            <a:ext cx="4976602" cy="335920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54267" y="3280677"/>
            <a:ext cx="1309373" cy="967460"/>
          </a:xfrm>
          <a:prstGeom prst="rect">
            <a:avLst/>
          </a:prstGeom>
        </p:spPr>
      </p:pic>
    </p:spTree>
    <p:extLst>
      <p:ext uri="{BB962C8B-B14F-4D97-AF65-F5344CB8AC3E}">
        <p14:creationId xmlns="" xmlns:p14="http://schemas.microsoft.com/office/powerpoint/2010/main" val="426470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0969" y="99324"/>
            <a:ext cx="7772400" cy="1470025"/>
          </a:xfrm>
        </p:spPr>
        <p:txBody>
          <a:bodyPr/>
          <a:lstStyle/>
          <a:p>
            <a:r>
              <a:rPr lang="en-US" sz="3600" b="1" dirty="0" smtClean="0"/>
              <a:t>The VQI Mission—Our mission</a:t>
            </a:r>
            <a:endParaRPr lang="en-US" sz="3600" b="1" dirty="0"/>
          </a:p>
        </p:txBody>
      </p:sp>
      <p:sp>
        <p:nvSpPr>
          <p:cNvPr id="7" name="Subtitle 6"/>
          <p:cNvSpPr>
            <a:spLocks noGrp="1"/>
          </p:cNvSpPr>
          <p:nvPr>
            <p:ph type="subTitle" idx="1"/>
          </p:nvPr>
        </p:nvSpPr>
        <p:spPr>
          <a:xfrm>
            <a:off x="1226115" y="2324437"/>
            <a:ext cx="6400800" cy="1752600"/>
          </a:xfrm>
        </p:spPr>
        <p:txBody>
          <a:bodyPr/>
          <a:lstStyle/>
          <a:p>
            <a:pPr algn="l"/>
            <a:r>
              <a:rPr lang="en-US" sz="4000" b="1" dirty="0" smtClean="0">
                <a:solidFill>
                  <a:schemeClr val="tx1">
                    <a:lumMod val="65000"/>
                    <a:lumOff val="35000"/>
                  </a:schemeClr>
                </a:solidFill>
              </a:rPr>
              <a:t>The VQI is designed to improve the quality, safety, and effectiveness and cost of vascular health care by collecting and exchanging information.</a:t>
            </a:r>
            <a:endParaRPr lang="en-US" sz="4000" b="1" dirty="0">
              <a:solidFill>
                <a:schemeClr val="tx1">
                  <a:lumMod val="65000"/>
                  <a:lumOff val="35000"/>
                </a:schemeClr>
              </a:solidFill>
            </a:endParaRPr>
          </a:p>
        </p:txBody>
      </p:sp>
      <p:sp>
        <p:nvSpPr>
          <p:cNvPr id="2" name="Slide Number Placeholder 1"/>
          <p:cNvSpPr>
            <a:spLocks noGrp="1"/>
          </p:cNvSpPr>
          <p:nvPr>
            <p:ph type="sldNum" sz="quarter" idx="4"/>
          </p:nvPr>
        </p:nvSpPr>
        <p:spPr/>
        <p:txBody>
          <a:bodyPr/>
          <a:lstStyle/>
          <a:p>
            <a:fld id="{AA8759E7-2FFC-48C2-B263-50F98F8AB09F}" type="slidenum">
              <a:rPr lang="en-US" smtClean="0"/>
              <a:pPr/>
              <a:t>3</a:t>
            </a:fld>
            <a:endParaRPr lang="en-US"/>
          </a:p>
        </p:txBody>
      </p:sp>
      <p:sp>
        <p:nvSpPr>
          <p:cNvPr id="8" name="TextBox 7"/>
          <p:cNvSpPr txBox="1"/>
          <p:nvPr/>
        </p:nvSpPr>
        <p:spPr>
          <a:xfrm>
            <a:off x="347957" y="1173345"/>
            <a:ext cx="8535029" cy="707886"/>
          </a:xfrm>
          <a:prstGeom prst="rect">
            <a:avLst/>
          </a:prstGeom>
          <a:noFill/>
        </p:spPr>
        <p:txBody>
          <a:bodyPr wrap="none" rtlCol="0">
            <a:spAutoFit/>
          </a:bodyPr>
          <a:lstStyle/>
          <a:p>
            <a:r>
              <a:rPr lang="en-US" sz="4000" b="1" i="1" dirty="0" smtClean="0">
                <a:solidFill>
                  <a:srgbClr val="0070C0"/>
                </a:solidFill>
              </a:rPr>
              <a:t>Improving patient care….and outcomes</a:t>
            </a:r>
            <a:endParaRPr lang="en-US" sz="4000" b="1" i="1" dirty="0">
              <a:solidFill>
                <a:srgbClr val="0070C0"/>
              </a:solidFill>
            </a:endParaRPr>
          </a:p>
        </p:txBody>
      </p:sp>
    </p:spTree>
    <p:extLst>
      <p:ext uri="{BB962C8B-B14F-4D97-AF65-F5344CB8AC3E}">
        <p14:creationId xmlns="" xmlns:p14="http://schemas.microsoft.com/office/powerpoint/2010/main" val="3400398276"/>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30</a:t>
            </a:fld>
            <a:endParaRPr lang="en-US" dirty="0"/>
          </a:p>
        </p:txBody>
      </p:sp>
      <p:pic>
        <p:nvPicPr>
          <p:cNvPr id="2" name="Picture 1"/>
          <p:cNvPicPr>
            <a:picLocks noChangeAspect="1"/>
          </p:cNvPicPr>
          <p:nvPr/>
        </p:nvPicPr>
        <p:blipFill>
          <a:blip r:embed="rId2" cstate="print"/>
          <a:stretch>
            <a:fillRect/>
          </a:stretch>
        </p:blipFill>
        <p:spPr>
          <a:xfrm>
            <a:off x="195072" y="1670294"/>
            <a:ext cx="8829689" cy="3547881"/>
          </a:xfrm>
          <a:prstGeom prst="rect">
            <a:avLst/>
          </a:prstGeom>
        </p:spPr>
      </p:pic>
      <p:sp>
        <p:nvSpPr>
          <p:cNvPr id="4" name="TextBox 3"/>
          <p:cNvSpPr txBox="1"/>
          <p:nvPr/>
        </p:nvSpPr>
        <p:spPr>
          <a:xfrm>
            <a:off x="2403335" y="3012344"/>
            <a:ext cx="4672946" cy="707886"/>
          </a:xfrm>
          <a:prstGeom prst="rect">
            <a:avLst/>
          </a:prstGeom>
          <a:solidFill>
            <a:schemeClr val="bg1"/>
          </a:solidFill>
        </p:spPr>
        <p:txBody>
          <a:bodyPr wrap="none" rtlCol="0">
            <a:spAutoFit/>
          </a:bodyPr>
          <a:lstStyle/>
          <a:p>
            <a:r>
              <a:rPr lang="en-US" sz="4000" b="1" dirty="0" smtClean="0">
                <a:solidFill>
                  <a:srgbClr val="00B0F0"/>
                </a:solidFill>
              </a:rPr>
              <a:t>Let’s stay in the lead!</a:t>
            </a:r>
            <a:endParaRPr lang="en-US" sz="4000" b="1" dirty="0">
              <a:solidFill>
                <a:srgbClr val="00B0F0"/>
              </a:solidFill>
            </a:endParaRPr>
          </a:p>
        </p:txBody>
      </p:sp>
      <p:sp>
        <p:nvSpPr>
          <p:cNvPr id="5" name="Oval 4"/>
          <p:cNvSpPr/>
          <p:nvPr/>
        </p:nvSpPr>
        <p:spPr>
          <a:xfrm>
            <a:off x="7938285" y="2241493"/>
            <a:ext cx="623087" cy="55430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24198" y="1595162"/>
            <a:ext cx="6673109" cy="646331"/>
          </a:xfrm>
          <a:prstGeom prst="rect">
            <a:avLst/>
          </a:prstGeom>
          <a:solidFill>
            <a:schemeClr val="bg1"/>
          </a:solidFill>
        </p:spPr>
        <p:txBody>
          <a:bodyPr wrap="none" rtlCol="0">
            <a:spAutoFit/>
          </a:bodyPr>
          <a:lstStyle/>
          <a:p>
            <a:r>
              <a:rPr lang="en-US" sz="3600" b="1" dirty="0" smtClean="0"/>
              <a:t>Rate of Primary AV Access by Year</a:t>
            </a:r>
            <a:endParaRPr lang="en-US" sz="3600" b="1" dirty="0"/>
          </a:p>
        </p:txBody>
      </p:sp>
    </p:spTree>
    <p:extLst>
      <p:ext uri="{BB962C8B-B14F-4D97-AF65-F5344CB8AC3E}">
        <p14:creationId xmlns="" xmlns:p14="http://schemas.microsoft.com/office/powerpoint/2010/main" val="184763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94310" y="477889"/>
            <a:ext cx="8382000" cy="844078"/>
          </a:xfrm>
        </p:spPr>
        <p:txBody>
          <a:bodyPr>
            <a:normAutofit fontScale="90000"/>
          </a:bodyPr>
          <a:lstStyle/>
          <a:p>
            <a:pPr algn="ctr"/>
            <a:r>
              <a:rPr lang="en-US" sz="2700" b="1" dirty="0"/>
              <a:t/>
            </a:r>
            <a:br>
              <a:rPr lang="en-US" sz="2700" b="1" dirty="0"/>
            </a:br>
            <a:r>
              <a:rPr lang="en-US" sz="2800" b="1" dirty="0">
                <a:solidFill>
                  <a:schemeClr val="tx1"/>
                </a:solidFill>
              </a:rPr>
              <a:t>Carotid Endarterectomy: Stroke or Death in Hospital </a:t>
            </a:r>
            <a:br>
              <a:rPr lang="en-US" sz="2800" b="1" dirty="0">
                <a:solidFill>
                  <a:schemeClr val="tx1"/>
                </a:solidFill>
              </a:rPr>
            </a:br>
            <a:r>
              <a:rPr lang="en-US" sz="2800" b="1" dirty="0">
                <a:solidFill>
                  <a:schemeClr val="tx1"/>
                </a:solidFill>
              </a:rPr>
              <a:t>(Jan. 1, 2016-May 31, 2017) </a:t>
            </a:r>
            <a:br>
              <a:rPr lang="en-US" sz="2800" b="1" dirty="0">
                <a:solidFill>
                  <a:schemeClr val="tx1"/>
                </a:solidFill>
              </a:rPr>
            </a:br>
            <a:r>
              <a:rPr lang="en-US" sz="2200" dirty="0">
                <a:solidFill>
                  <a:schemeClr val="tx1"/>
                </a:solidFill>
              </a:rPr>
              <a:t>Elective procedures, excluding prior ipsilateral CEA and concomitant CABG, endovascular or other arterial procedure</a:t>
            </a:r>
            <a:r>
              <a:rPr lang="en-US" sz="2800" b="1" dirty="0">
                <a:solidFill>
                  <a:schemeClr val="tx1"/>
                </a:solidFill>
              </a:rPr>
              <a:t/>
            </a:r>
            <a:br>
              <a:rPr lang="en-US" sz="2800" b="1" dirty="0">
                <a:solidFill>
                  <a:schemeClr val="tx1"/>
                </a:solidFill>
              </a:rPr>
            </a:br>
            <a:endParaRPr lang="en-US" sz="2200" dirty="0">
              <a:solidFill>
                <a:schemeClr val="tx1"/>
              </a:solidFill>
            </a:endParaRPr>
          </a:p>
        </p:txBody>
      </p:sp>
      <p:sp>
        <p:nvSpPr>
          <p:cNvPr id="5" name="Slide Number Placeholder 4"/>
          <p:cNvSpPr>
            <a:spLocks noGrp="1"/>
          </p:cNvSpPr>
          <p:nvPr>
            <p:ph type="sldNum" sz="quarter" idx="10"/>
          </p:nvPr>
        </p:nvSpPr>
        <p:spPr/>
        <p:txBody>
          <a:bodyPr/>
          <a:lstStyle/>
          <a:p>
            <a:fld id="{19BB7DA4-2697-4546-83A3-2C93572BA837}" type="slidenum">
              <a:rPr lang="en-US" smtClean="0"/>
              <a:pPr/>
              <a:t>31</a:t>
            </a:fld>
            <a:endParaRPr lang="en-US" dirty="0"/>
          </a:p>
        </p:txBody>
      </p:sp>
      <p:pic>
        <p:nvPicPr>
          <p:cNvPr id="2" name="Picture 1"/>
          <p:cNvPicPr>
            <a:picLocks noChangeAspect="1"/>
          </p:cNvPicPr>
          <p:nvPr/>
        </p:nvPicPr>
        <p:blipFill>
          <a:blip r:embed="rId2" cstate="print"/>
          <a:stretch>
            <a:fillRect/>
          </a:stretch>
        </p:blipFill>
        <p:spPr>
          <a:xfrm>
            <a:off x="80883" y="2170176"/>
            <a:ext cx="8960485" cy="2987040"/>
          </a:xfrm>
          <a:prstGeom prst="rect">
            <a:avLst/>
          </a:prstGeom>
        </p:spPr>
      </p:pic>
      <p:sp>
        <p:nvSpPr>
          <p:cNvPr id="4" name="TextBox 3"/>
          <p:cNvSpPr txBox="1"/>
          <p:nvPr/>
        </p:nvSpPr>
        <p:spPr>
          <a:xfrm>
            <a:off x="6651368" y="2671822"/>
            <a:ext cx="1317990" cy="769441"/>
          </a:xfrm>
          <a:prstGeom prst="rect">
            <a:avLst/>
          </a:prstGeom>
          <a:solidFill>
            <a:schemeClr val="bg1"/>
          </a:solidFill>
        </p:spPr>
        <p:txBody>
          <a:bodyPr wrap="none" rtlCol="0">
            <a:spAutoFit/>
          </a:bodyPr>
          <a:lstStyle/>
          <a:p>
            <a:r>
              <a:rPr lang="en-US" sz="4400" b="1" dirty="0" smtClean="0">
                <a:solidFill>
                  <a:srgbClr val="C00000"/>
                </a:solidFill>
              </a:rPr>
              <a:t>0.8%</a:t>
            </a:r>
            <a:endParaRPr lang="en-US" sz="4400" b="1" dirty="0">
              <a:solidFill>
                <a:srgbClr val="C00000"/>
              </a:solidFill>
            </a:endParaRPr>
          </a:p>
        </p:txBody>
      </p:sp>
    </p:spTree>
    <p:extLst>
      <p:ext uri="{BB962C8B-B14F-4D97-AF65-F5344CB8AC3E}">
        <p14:creationId xmlns="" xmlns:p14="http://schemas.microsoft.com/office/powerpoint/2010/main" val="3505884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32</a:t>
            </a:fld>
            <a:endParaRPr lang="en-US" dirty="0"/>
          </a:p>
        </p:txBody>
      </p:sp>
      <p:pic>
        <p:nvPicPr>
          <p:cNvPr id="2" name="Picture 1"/>
          <p:cNvPicPr>
            <a:picLocks noChangeAspect="1"/>
          </p:cNvPicPr>
          <p:nvPr/>
        </p:nvPicPr>
        <p:blipFill>
          <a:blip r:embed="rId2" cstate="print"/>
          <a:stretch>
            <a:fillRect/>
          </a:stretch>
        </p:blipFill>
        <p:spPr>
          <a:xfrm>
            <a:off x="1091592" y="170906"/>
            <a:ext cx="7268039" cy="6380861"/>
          </a:xfrm>
          <a:prstGeom prst="rect">
            <a:avLst/>
          </a:prstGeom>
        </p:spPr>
      </p:pic>
      <p:sp>
        <p:nvSpPr>
          <p:cNvPr id="4" name="TextBox 3"/>
          <p:cNvSpPr txBox="1"/>
          <p:nvPr/>
        </p:nvSpPr>
        <p:spPr>
          <a:xfrm>
            <a:off x="3236814" y="5146535"/>
            <a:ext cx="184731" cy="369332"/>
          </a:xfrm>
          <a:prstGeom prst="rect">
            <a:avLst/>
          </a:prstGeom>
          <a:noFill/>
        </p:spPr>
        <p:txBody>
          <a:bodyPr wrap="none" rtlCol="0">
            <a:spAutoFit/>
          </a:bodyPr>
          <a:lstStyle/>
          <a:p>
            <a:endParaRPr lang="en-US" dirty="0"/>
          </a:p>
        </p:txBody>
      </p:sp>
      <p:sp>
        <p:nvSpPr>
          <p:cNvPr id="5" name="Oval 4"/>
          <p:cNvSpPr/>
          <p:nvPr/>
        </p:nvSpPr>
        <p:spPr>
          <a:xfrm>
            <a:off x="2905040" y="4446573"/>
            <a:ext cx="679731" cy="139992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15384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1000" y="6167684"/>
            <a:ext cx="2057400" cy="365125"/>
          </a:xfrm>
          <a:prstGeom prst="rect">
            <a:avLst/>
          </a:prstGeom>
        </p:spPr>
        <p:txBody>
          <a:bodyPr/>
          <a:lstStyle/>
          <a:p>
            <a:fld id="{AA8759E7-2FFC-48C2-B263-50F98F8AB09F}" type="slidenum">
              <a:rPr lang="en-US" smtClean="0"/>
              <a:pPr/>
              <a:t>33</a:t>
            </a:fld>
            <a:endParaRPr lang="en-US"/>
          </a:p>
        </p:txBody>
      </p:sp>
      <p:graphicFrame>
        <p:nvGraphicFramePr>
          <p:cNvPr id="5" name="Chart 4"/>
          <p:cNvGraphicFramePr/>
          <p:nvPr>
            <p:extLst>
              <p:ext uri="{D42A27DB-BD31-4B8C-83A1-F6EECF244321}">
                <p14:modId xmlns="" xmlns:p14="http://schemas.microsoft.com/office/powerpoint/2010/main" val="908986033"/>
              </p:ext>
            </p:extLst>
          </p:nvPr>
        </p:nvGraphicFramePr>
        <p:xfrm>
          <a:off x="1472751" y="2271585"/>
          <a:ext cx="5915277" cy="37870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80326" y="1033338"/>
            <a:ext cx="7007702" cy="1815882"/>
          </a:xfrm>
          <a:prstGeom prst="rect">
            <a:avLst/>
          </a:prstGeom>
        </p:spPr>
        <p:txBody>
          <a:bodyPr wrap="square">
            <a:spAutoFit/>
          </a:bodyPr>
          <a:lstStyle/>
          <a:p>
            <a:r>
              <a:rPr lang="en-US" sz="2800" b="1" i="1" dirty="0" smtClean="0">
                <a:latin typeface="+mj-lt"/>
                <a:cs typeface="Times New Roman" pitchFamily="18" charset="0"/>
              </a:rPr>
              <a:t>Results of the 4 Questions for the Membership from our May meeting…..</a:t>
            </a:r>
          </a:p>
          <a:p>
            <a:r>
              <a:rPr lang="en-US" sz="2800" b="1" i="1" dirty="0" smtClean="0">
                <a:latin typeface="+mj-lt"/>
                <a:cs typeface="Times New Roman" pitchFamily="18" charset="0"/>
              </a:rPr>
              <a:t>CEA </a:t>
            </a:r>
            <a:br>
              <a:rPr lang="en-US" sz="2800" b="1" i="1" dirty="0" smtClean="0">
                <a:latin typeface="+mj-lt"/>
                <a:cs typeface="Times New Roman" pitchFamily="18" charset="0"/>
              </a:rPr>
            </a:br>
            <a:endParaRPr lang="en-US" sz="2800" b="1" dirty="0">
              <a:latin typeface="+mj-lt"/>
            </a:endParaRPr>
          </a:p>
        </p:txBody>
      </p:sp>
    </p:spTree>
  </p:cSld>
  <p:clrMapOvr>
    <a:masterClrMapping/>
  </p:clrMapOvr>
  <p:transition advClick="0" advTm="1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34</a:t>
            </a:fld>
            <a:endParaRPr lang="en-US" dirty="0"/>
          </a:p>
        </p:txBody>
      </p:sp>
      <p:pic>
        <p:nvPicPr>
          <p:cNvPr id="2" name="Picture 1"/>
          <p:cNvPicPr>
            <a:picLocks noChangeAspect="1"/>
          </p:cNvPicPr>
          <p:nvPr/>
        </p:nvPicPr>
        <p:blipFill>
          <a:blip r:embed="rId2" cstate="print"/>
          <a:stretch>
            <a:fillRect/>
          </a:stretch>
        </p:blipFill>
        <p:spPr>
          <a:xfrm>
            <a:off x="252708" y="1694688"/>
            <a:ext cx="8714498" cy="3499104"/>
          </a:xfrm>
          <a:prstGeom prst="rect">
            <a:avLst/>
          </a:prstGeom>
        </p:spPr>
      </p:pic>
      <p:sp>
        <p:nvSpPr>
          <p:cNvPr id="4" name="TextBox 3"/>
          <p:cNvSpPr txBox="1"/>
          <p:nvPr/>
        </p:nvSpPr>
        <p:spPr>
          <a:xfrm>
            <a:off x="1666959" y="2605635"/>
            <a:ext cx="6012672" cy="707886"/>
          </a:xfrm>
          <a:prstGeom prst="rect">
            <a:avLst/>
          </a:prstGeom>
          <a:solidFill>
            <a:schemeClr val="bg1"/>
          </a:solidFill>
        </p:spPr>
        <p:txBody>
          <a:bodyPr wrap="none" rtlCol="0">
            <a:spAutoFit/>
          </a:bodyPr>
          <a:lstStyle/>
          <a:p>
            <a:r>
              <a:rPr lang="en-US" sz="4000" b="1" dirty="0" smtClean="0">
                <a:solidFill>
                  <a:srgbClr val="0070C0"/>
                </a:solidFill>
              </a:rPr>
              <a:t>CEA is very safe nationwide</a:t>
            </a:r>
            <a:endParaRPr lang="en-US" sz="4000" b="1" dirty="0">
              <a:solidFill>
                <a:srgbClr val="0070C0"/>
              </a:solidFill>
            </a:endParaRPr>
          </a:p>
        </p:txBody>
      </p:sp>
    </p:spTree>
    <p:extLst>
      <p:ext uri="{BB962C8B-B14F-4D97-AF65-F5344CB8AC3E}">
        <p14:creationId xmlns="" xmlns:p14="http://schemas.microsoft.com/office/powerpoint/2010/main" val="321302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1710"/>
            <a:ext cx="8229600" cy="1143000"/>
          </a:xfrm>
        </p:spPr>
        <p:txBody>
          <a:bodyPr>
            <a:normAutofit fontScale="90000"/>
          </a:bodyPr>
          <a:lstStyle/>
          <a:p>
            <a:pPr algn="ctr"/>
            <a:r>
              <a:rPr lang="en-US" sz="2700" dirty="0"/>
              <a:t/>
            </a:r>
            <a:br>
              <a:rPr lang="en-US" sz="2700" dirty="0"/>
            </a:br>
            <a:r>
              <a:rPr lang="en-US" sz="2700" b="1" dirty="0">
                <a:solidFill>
                  <a:schemeClr val="tx1"/>
                </a:solidFill>
              </a:rPr>
              <a:t>Carotid Endarterectomy: Percentage of Patients with LOS&gt;1 Day </a:t>
            </a:r>
            <a:br>
              <a:rPr lang="en-US" sz="2700" b="1" dirty="0">
                <a:solidFill>
                  <a:schemeClr val="tx1"/>
                </a:solidFill>
              </a:rPr>
            </a:br>
            <a:r>
              <a:rPr lang="en-US" sz="2700" b="1" dirty="0">
                <a:solidFill>
                  <a:schemeClr val="tx1"/>
                </a:solidFill>
              </a:rPr>
              <a:t>(Jan. 1, 2016-May 31, 2017) </a:t>
            </a:r>
            <a:r>
              <a:rPr lang="en-US" sz="2800" b="1" dirty="0">
                <a:solidFill>
                  <a:schemeClr val="tx1"/>
                </a:solidFill>
              </a:rPr>
              <a:t/>
            </a:r>
            <a:br>
              <a:rPr lang="en-US" sz="2800" b="1" dirty="0">
                <a:solidFill>
                  <a:schemeClr val="tx1"/>
                </a:solidFill>
              </a:rPr>
            </a:br>
            <a:r>
              <a:rPr lang="en-US" sz="2200" dirty="0">
                <a:solidFill>
                  <a:schemeClr val="tx1"/>
                </a:solidFill>
              </a:rPr>
              <a:t>Elective procedures, excluding prior ipsilateral CEA, concomitant CABG, proximal endovascular or other arterial operation, in-hospital death with LOS&lt;=1 day, procedures done on weekends or not done on admission day.</a:t>
            </a:r>
            <a:r>
              <a:rPr lang="en-US" sz="2800" b="1" dirty="0">
                <a:solidFill>
                  <a:schemeClr val="tx1"/>
                </a:solidFill>
              </a:rPr>
              <a:t/>
            </a:r>
            <a:br>
              <a:rPr lang="en-US" sz="2800" b="1" dirty="0">
                <a:solidFill>
                  <a:schemeClr val="tx1"/>
                </a:solidFill>
              </a:rPr>
            </a:br>
            <a:endParaRPr lang="en-US" sz="2000" dirty="0">
              <a:solidFill>
                <a:schemeClr val="tx1"/>
              </a:solidFill>
            </a:endParaRPr>
          </a:p>
        </p:txBody>
      </p:sp>
      <p:sp>
        <p:nvSpPr>
          <p:cNvPr id="5" name="Slide Number Placeholder 4"/>
          <p:cNvSpPr>
            <a:spLocks noGrp="1"/>
          </p:cNvSpPr>
          <p:nvPr>
            <p:ph type="sldNum" sz="quarter" idx="10"/>
          </p:nvPr>
        </p:nvSpPr>
        <p:spPr/>
        <p:txBody>
          <a:bodyPr/>
          <a:lstStyle/>
          <a:p>
            <a:fld id="{19BB7DA4-2697-4546-83A3-2C93572BA837}" type="slidenum">
              <a:rPr lang="en-US" smtClean="0"/>
              <a:pPr/>
              <a:t>35</a:t>
            </a:fld>
            <a:endParaRPr lang="en-US" dirty="0"/>
          </a:p>
        </p:txBody>
      </p:sp>
      <p:pic>
        <p:nvPicPr>
          <p:cNvPr id="2" name="Picture 1"/>
          <p:cNvPicPr>
            <a:picLocks noChangeAspect="1"/>
          </p:cNvPicPr>
          <p:nvPr/>
        </p:nvPicPr>
        <p:blipFill>
          <a:blip r:embed="rId2" cstate="print"/>
          <a:stretch>
            <a:fillRect/>
          </a:stretch>
        </p:blipFill>
        <p:spPr>
          <a:xfrm>
            <a:off x="330743" y="2340864"/>
            <a:ext cx="8838922" cy="2913888"/>
          </a:xfrm>
          <a:prstGeom prst="rect">
            <a:avLst/>
          </a:prstGeom>
        </p:spPr>
      </p:pic>
      <p:sp>
        <p:nvSpPr>
          <p:cNvPr id="4" name="TextBox 3"/>
          <p:cNvSpPr txBox="1"/>
          <p:nvPr/>
        </p:nvSpPr>
        <p:spPr>
          <a:xfrm>
            <a:off x="1432291" y="2424051"/>
            <a:ext cx="6387454" cy="1446550"/>
          </a:xfrm>
          <a:prstGeom prst="rect">
            <a:avLst/>
          </a:prstGeom>
          <a:solidFill>
            <a:schemeClr val="bg1"/>
          </a:solidFill>
        </p:spPr>
        <p:txBody>
          <a:bodyPr wrap="none" rtlCol="0">
            <a:spAutoFit/>
          </a:bodyPr>
          <a:lstStyle/>
          <a:p>
            <a:r>
              <a:rPr lang="en-US" sz="4400" b="1" dirty="0" smtClean="0">
                <a:solidFill>
                  <a:srgbClr val="C00000"/>
                </a:solidFill>
              </a:rPr>
              <a:t>About 25% still stay longer</a:t>
            </a:r>
          </a:p>
          <a:p>
            <a:r>
              <a:rPr lang="en-US" sz="4400" b="1" dirty="0">
                <a:solidFill>
                  <a:srgbClr val="C00000"/>
                </a:solidFill>
              </a:rPr>
              <a:t>t</a:t>
            </a:r>
            <a:r>
              <a:rPr lang="en-US" sz="4400" b="1" dirty="0" smtClean="0">
                <a:solidFill>
                  <a:srgbClr val="C00000"/>
                </a:solidFill>
              </a:rPr>
              <a:t>han one day postop!</a:t>
            </a:r>
            <a:endParaRPr lang="en-US" sz="4400" b="1" dirty="0">
              <a:solidFill>
                <a:srgbClr val="C00000"/>
              </a:solidFill>
            </a:endParaRPr>
          </a:p>
        </p:txBody>
      </p:sp>
    </p:spTree>
    <p:extLst>
      <p:ext uri="{BB962C8B-B14F-4D97-AF65-F5344CB8AC3E}">
        <p14:creationId xmlns="" xmlns:p14="http://schemas.microsoft.com/office/powerpoint/2010/main" val="2324106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smtClean="0"/>
              <a:pPr/>
              <a:t>36</a:t>
            </a:fld>
            <a:endParaRPr lang="en-US" dirty="0"/>
          </a:p>
        </p:txBody>
      </p:sp>
      <p:pic>
        <p:nvPicPr>
          <p:cNvPr id="2" name="Picture 1"/>
          <p:cNvPicPr>
            <a:picLocks noChangeAspect="1"/>
          </p:cNvPicPr>
          <p:nvPr/>
        </p:nvPicPr>
        <p:blipFill>
          <a:blip r:embed="rId2" cstate="print"/>
          <a:stretch>
            <a:fillRect/>
          </a:stretch>
        </p:blipFill>
        <p:spPr>
          <a:xfrm>
            <a:off x="1026582" y="63176"/>
            <a:ext cx="7266295" cy="6488592"/>
          </a:xfrm>
          <a:prstGeom prst="rect">
            <a:avLst/>
          </a:prstGeom>
        </p:spPr>
      </p:pic>
      <p:sp>
        <p:nvSpPr>
          <p:cNvPr id="3" name="Oval 2"/>
          <p:cNvSpPr/>
          <p:nvPr/>
        </p:nvSpPr>
        <p:spPr>
          <a:xfrm>
            <a:off x="3754704" y="4240226"/>
            <a:ext cx="833479" cy="132709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667837" y="2929317"/>
            <a:ext cx="93058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09443" y="1021047"/>
            <a:ext cx="2223686" cy="584775"/>
          </a:xfrm>
          <a:prstGeom prst="rect">
            <a:avLst/>
          </a:prstGeom>
          <a:solidFill>
            <a:schemeClr val="bg1"/>
          </a:solidFill>
        </p:spPr>
        <p:txBody>
          <a:bodyPr wrap="none" rtlCol="0">
            <a:spAutoFit/>
          </a:bodyPr>
          <a:lstStyle/>
          <a:p>
            <a:r>
              <a:rPr lang="en-US" sz="3200" b="1" i="1" dirty="0" smtClean="0"/>
              <a:t>Look closely</a:t>
            </a:r>
            <a:endParaRPr lang="en-US" sz="3200" b="1" i="1" dirty="0"/>
          </a:p>
        </p:txBody>
      </p:sp>
    </p:spTree>
    <p:extLst>
      <p:ext uri="{BB962C8B-B14F-4D97-AF65-F5344CB8AC3E}">
        <p14:creationId xmlns="" xmlns:p14="http://schemas.microsoft.com/office/powerpoint/2010/main" val="183018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37</a:t>
            </a:fld>
            <a:endParaRPr lang="en-US" dirty="0"/>
          </a:p>
        </p:txBody>
      </p:sp>
      <p:pic>
        <p:nvPicPr>
          <p:cNvPr id="2" name="Picture 1"/>
          <p:cNvPicPr>
            <a:picLocks noChangeAspect="1"/>
          </p:cNvPicPr>
          <p:nvPr/>
        </p:nvPicPr>
        <p:blipFill>
          <a:blip r:embed="rId2" cstate="print"/>
          <a:stretch>
            <a:fillRect/>
          </a:stretch>
        </p:blipFill>
        <p:spPr>
          <a:xfrm>
            <a:off x="248159" y="1816608"/>
            <a:ext cx="8794808" cy="3279647"/>
          </a:xfrm>
          <a:prstGeom prst="rect">
            <a:avLst/>
          </a:prstGeom>
        </p:spPr>
      </p:pic>
      <p:sp>
        <p:nvSpPr>
          <p:cNvPr id="4" name="TextBox 3"/>
          <p:cNvSpPr txBox="1"/>
          <p:nvPr/>
        </p:nvSpPr>
        <p:spPr>
          <a:xfrm>
            <a:off x="1561762" y="1497026"/>
            <a:ext cx="6424387" cy="584775"/>
          </a:xfrm>
          <a:prstGeom prst="rect">
            <a:avLst/>
          </a:prstGeom>
          <a:solidFill>
            <a:schemeClr val="bg1"/>
          </a:solidFill>
        </p:spPr>
        <p:txBody>
          <a:bodyPr wrap="none" rtlCol="0">
            <a:spAutoFit/>
          </a:bodyPr>
          <a:lstStyle/>
          <a:p>
            <a:r>
              <a:rPr lang="en-US" sz="3200" b="1" dirty="0" smtClean="0"/>
              <a:t>Rate of CEA Patients with LOS &gt; I day</a:t>
            </a:r>
            <a:endParaRPr lang="en-US" sz="3200" b="1" dirty="0"/>
          </a:p>
        </p:txBody>
      </p:sp>
      <p:sp>
        <p:nvSpPr>
          <p:cNvPr id="5" name="TextBox 4"/>
          <p:cNvSpPr txBox="1"/>
          <p:nvPr/>
        </p:nvSpPr>
        <p:spPr>
          <a:xfrm>
            <a:off x="1319002" y="2969777"/>
            <a:ext cx="7032246" cy="646331"/>
          </a:xfrm>
          <a:prstGeom prst="rect">
            <a:avLst/>
          </a:prstGeom>
          <a:solidFill>
            <a:schemeClr val="bg1"/>
          </a:solidFill>
        </p:spPr>
        <p:txBody>
          <a:bodyPr wrap="none" rtlCol="0">
            <a:spAutoFit/>
          </a:bodyPr>
          <a:lstStyle/>
          <a:p>
            <a:r>
              <a:rPr lang="en-US" sz="3600" b="1" dirty="0" smtClean="0">
                <a:solidFill>
                  <a:srgbClr val="00B050"/>
                </a:solidFill>
              </a:rPr>
              <a:t>Can we do better?? If not, why not?</a:t>
            </a:r>
            <a:endParaRPr lang="en-US" sz="3600" b="1" dirty="0">
              <a:solidFill>
                <a:srgbClr val="00B050"/>
              </a:solidFill>
            </a:endParaRPr>
          </a:p>
        </p:txBody>
      </p:sp>
    </p:spTree>
    <p:extLst>
      <p:ext uri="{BB962C8B-B14F-4D97-AF65-F5344CB8AC3E}">
        <p14:creationId xmlns="" xmlns:p14="http://schemas.microsoft.com/office/powerpoint/2010/main" val="1711964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5751"/>
            <a:ext cx="8229600" cy="1143000"/>
          </a:xfrm>
        </p:spPr>
        <p:txBody>
          <a:bodyPr>
            <a:normAutofit fontScale="90000"/>
          </a:bodyPr>
          <a:lstStyle/>
          <a:p>
            <a:pPr algn="ctr"/>
            <a:r>
              <a:rPr lang="en-US" sz="2700" dirty="0"/>
              <a:t/>
            </a:r>
            <a:br>
              <a:rPr lang="en-US" sz="2700" dirty="0"/>
            </a:br>
            <a:r>
              <a:rPr lang="en-US" sz="2700" dirty="0"/>
              <a:t/>
            </a:r>
            <a:br>
              <a:rPr lang="en-US" sz="2700" dirty="0"/>
            </a:br>
            <a:r>
              <a:rPr lang="en-US" sz="2700" dirty="0"/>
              <a:t/>
            </a:r>
            <a:br>
              <a:rPr lang="en-US" sz="2700" dirty="0"/>
            </a:br>
            <a:r>
              <a:rPr lang="en-US" sz="2700" b="1" dirty="0">
                <a:solidFill>
                  <a:schemeClr val="tx1"/>
                </a:solidFill>
              </a:rPr>
              <a:t>Endovascular AAA Repair: Percentage of Patients with LOS&gt;2 Days </a:t>
            </a:r>
            <a:r>
              <a:rPr lang="en-US" sz="2800" b="1" dirty="0">
                <a:solidFill>
                  <a:schemeClr val="tx1"/>
                </a:solidFill>
              </a:rPr>
              <a:t>(Jan. 1, 2016-May 31, 2017) </a:t>
            </a:r>
            <a:br>
              <a:rPr lang="en-US" sz="2800" b="1" dirty="0">
                <a:solidFill>
                  <a:schemeClr val="tx1"/>
                </a:solidFill>
              </a:rPr>
            </a:br>
            <a:r>
              <a:rPr lang="en-US" sz="2000" dirty="0">
                <a:solidFill>
                  <a:schemeClr val="tx1"/>
                </a:solidFill>
              </a:rPr>
              <a:t>Excludes ruptured aneurysms and in-hospital deaths with LOS&lt;=2 days, patients with prior aortic surgery, procedures not done on day of admission and weekend procedures</a:t>
            </a:r>
            <a:r>
              <a:rPr lang="en-US" sz="2800" b="1" dirty="0">
                <a:solidFill>
                  <a:schemeClr val="tx1"/>
                </a:solidFill>
              </a:rPr>
              <a:t/>
            </a:r>
            <a:br>
              <a:rPr lang="en-US" sz="2800" b="1" dirty="0">
                <a:solidFill>
                  <a:schemeClr val="tx1"/>
                </a:solidFill>
              </a:rPr>
            </a:br>
            <a:endParaRPr lang="en-US" sz="2000" dirty="0">
              <a:solidFill>
                <a:schemeClr val="tx1"/>
              </a:solidFill>
            </a:endParaRPr>
          </a:p>
        </p:txBody>
      </p:sp>
      <p:sp>
        <p:nvSpPr>
          <p:cNvPr id="5" name="Slide Number Placeholder 4"/>
          <p:cNvSpPr>
            <a:spLocks noGrp="1"/>
          </p:cNvSpPr>
          <p:nvPr>
            <p:ph type="sldNum" sz="quarter" idx="10"/>
          </p:nvPr>
        </p:nvSpPr>
        <p:spPr/>
        <p:txBody>
          <a:bodyPr/>
          <a:lstStyle/>
          <a:p>
            <a:fld id="{19BB7DA4-2697-4546-83A3-2C93572BA837}" type="slidenum">
              <a:rPr lang="en-US" smtClean="0"/>
              <a:pPr/>
              <a:t>38</a:t>
            </a:fld>
            <a:endParaRPr lang="en-US" dirty="0"/>
          </a:p>
        </p:txBody>
      </p:sp>
      <p:pic>
        <p:nvPicPr>
          <p:cNvPr id="2" name="Picture 1"/>
          <p:cNvPicPr>
            <a:picLocks noChangeAspect="1"/>
          </p:cNvPicPr>
          <p:nvPr/>
        </p:nvPicPr>
        <p:blipFill>
          <a:blip r:embed="rId2" cstate="print"/>
          <a:stretch>
            <a:fillRect/>
          </a:stretch>
        </p:blipFill>
        <p:spPr>
          <a:xfrm>
            <a:off x="249236" y="2284273"/>
            <a:ext cx="8816968" cy="2962656"/>
          </a:xfrm>
          <a:prstGeom prst="rect">
            <a:avLst/>
          </a:prstGeom>
        </p:spPr>
      </p:pic>
      <p:sp>
        <p:nvSpPr>
          <p:cNvPr id="4" name="TextBox 3"/>
          <p:cNvSpPr txBox="1"/>
          <p:nvPr/>
        </p:nvSpPr>
        <p:spPr>
          <a:xfrm>
            <a:off x="1802226" y="3350103"/>
            <a:ext cx="5710987" cy="830997"/>
          </a:xfrm>
          <a:prstGeom prst="rect">
            <a:avLst/>
          </a:prstGeom>
          <a:solidFill>
            <a:schemeClr val="bg1"/>
          </a:solidFill>
        </p:spPr>
        <p:txBody>
          <a:bodyPr wrap="none" rtlCol="0">
            <a:spAutoFit/>
          </a:bodyPr>
          <a:lstStyle/>
          <a:p>
            <a:r>
              <a:rPr lang="en-US" sz="4800" b="1" dirty="0" smtClean="0">
                <a:solidFill>
                  <a:srgbClr val="C00000"/>
                </a:solidFill>
              </a:rPr>
              <a:t>15% looks reasonable</a:t>
            </a:r>
            <a:endParaRPr lang="en-US" sz="4800" b="1" dirty="0">
              <a:solidFill>
                <a:srgbClr val="C00000"/>
              </a:solidFill>
            </a:endParaRPr>
          </a:p>
        </p:txBody>
      </p:sp>
    </p:spTree>
    <p:extLst>
      <p:ext uri="{BB962C8B-B14F-4D97-AF65-F5344CB8AC3E}">
        <p14:creationId xmlns="" xmlns:p14="http://schemas.microsoft.com/office/powerpoint/2010/main" val="3766686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smtClean="0"/>
              <a:pPr/>
              <a:t>39</a:t>
            </a:fld>
            <a:endParaRPr lang="en-US" dirty="0"/>
          </a:p>
        </p:txBody>
      </p:sp>
      <p:pic>
        <p:nvPicPr>
          <p:cNvPr id="2" name="Picture 1"/>
          <p:cNvPicPr>
            <a:picLocks noChangeAspect="1"/>
          </p:cNvPicPr>
          <p:nvPr/>
        </p:nvPicPr>
        <p:blipFill>
          <a:blip r:embed="rId2" cstate="print"/>
          <a:stretch>
            <a:fillRect/>
          </a:stretch>
        </p:blipFill>
        <p:spPr>
          <a:xfrm>
            <a:off x="1094955" y="176815"/>
            <a:ext cx="7211504" cy="6233287"/>
          </a:xfrm>
          <a:prstGeom prst="rect">
            <a:avLst/>
          </a:prstGeom>
        </p:spPr>
      </p:pic>
      <p:sp>
        <p:nvSpPr>
          <p:cNvPr id="3" name="Oval 2"/>
          <p:cNvSpPr/>
          <p:nvPr/>
        </p:nvSpPr>
        <p:spPr>
          <a:xfrm>
            <a:off x="5065615" y="4353515"/>
            <a:ext cx="606902" cy="146465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274745" y="2985961"/>
            <a:ext cx="323667" cy="307498"/>
          </a:xfrm>
          <a:prstGeom prst="star5">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628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30" y="208520"/>
            <a:ext cx="8229600" cy="482673"/>
          </a:xfrm>
        </p:spPr>
        <p:txBody>
          <a:bodyPr>
            <a:noAutofit/>
          </a:bodyPr>
          <a:lstStyle/>
          <a:p>
            <a:pPr algn="l"/>
            <a:r>
              <a:rPr lang="en-US" sz="3600" b="1" dirty="0"/>
              <a:t>Agenda</a:t>
            </a:r>
            <a:r>
              <a:rPr lang="en-US" sz="3600" dirty="0"/>
              <a:t>:</a:t>
            </a:r>
          </a:p>
        </p:txBody>
      </p:sp>
      <p:sp>
        <p:nvSpPr>
          <p:cNvPr id="3" name="Content Placeholder 2"/>
          <p:cNvSpPr>
            <a:spLocks noGrp="1"/>
          </p:cNvSpPr>
          <p:nvPr>
            <p:ph idx="1"/>
          </p:nvPr>
        </p:nvSpPr>
        <p:spPr>
          <a:xfrm>
            <a:off x="358727" y="1255776"/>
            <a:ext cx="8563970" cy="4693920"/>
          </a:xfrm>
        </p:spPr>
        <p:txBody>
          <a:bodyPr>
            <a:normAutofit lnSpcReduction="10000"/>
          </a:bodyPr>
          <a:lstStyle/>
          <a:p>
            <a:pPr>
              <a:defRPr/>
            </a:pPr>
            <a:r>
              <a:rPr lang="en-US" sz="2800" b="1" dirty="0"/>
              <a:t>Welcome and Introduction 	 	</a:t>
            </a:r>
            <a:r>
              <a:rPr lang="en-US" sz="2800" b="1" i="1" dirty="0">
                <a:solidFill>
                  <a:srgbClr val="C00000"/>
                </a:solidFill>
              </a:rPr>
              <a:t>Jeb Hallett, MD</a:t>
            </a:r>
          </a:p>
          <a:p>
            <a:pPr>
              <a:defRPr/>
            </a:pPr>
            <a:r>
              <a:rPr lang="en-US" sz="2800" b="1" dirty="0"/>
              <a:t>Expanding Participation	</a:t>
            </a:r>
          </a:p>
          <a:p>
            <a:pPr>
              <a:defRPr/>
            </a:pPr>
            <a:r>
              <a:rPr lang="en-US" sz="2800" b="1" dirty="0" smtClean="0"/>
              <a:t>Goals from </a:t>
            </a:r>
            <a:r>
              <a:rPr lang="en-US" sz="2800" b="1" dirty="0"/>
              <a:t>Spring </a:t>
            </a:r>
            <a:r>
              <a:rPr lang="en-US" sz="2800" b="1" dirty="0" smtClean="0"/>
              <a:t>Meeting</a:t>
            </a:r>
            <a:r>
              <a:rPr lang="en-US" sz="2800" b="1" dirty="0"/>
              <a:t>		 </a:t>
            </a:r>
          </a:p>
          <a:p>
            <a:pPr>
              <a:defRPr/>
            </a:pPr>
            <a:r>
              <a:rPr lang="en-US" sz="2800" b="1" dirty="0"/>
              <a:t>National VQI Update	 		</a:t>
            </a:r>
            <a:r>
              <a:rPr lang="en-US" sz="2800" b="1" i="1" dirty="0">
                <a:solidFill>
                  <a:srgbClr val="C00000"/>
                </a:solidFill>
              </a:rPr>
              <a:t>Jens Jorgensen, MD</a:t>
            </a:r>
          </a:p>
          <a:p>
            <a:pPr>
              <a:defRPr/>
            </a:pPr>
            <a:r>
              <a:rPr lang="en-US" sz="2800" b="1" dirty="0"/>
              <a:t>Regional Data Review			</a:t>
            </a:r>
            <a:r>
              <a:rPr lang="en-US" sz="2800" b="1" i="1" dirty="0">
                <a:solidFill>
                  <a:srgbClr val="C00000"/>
                </a:solidFill>
              </a:rPr>
              <a:t>Jeb Hallett, MD</a:t>
            </a:r>
            <a:r>
              <a:rPr lang="en-US" sz="2800" b="1" i="1" dirty="0">
                <a:solidFill>
                  <a:schemeClr val="tx1">
                    <a:lumMod val="50000"/>
                    <a:lumOff val="50000"/>
                  </a:schemeClr>
                </a:solidFill>
              </a:rPr>
              <a:t>	</a:t>
            </a:r>
          </a:p>
          <a:p>
            <a:pPr>
              <a:defRPr/>
            </a:pPr>
            <a:r>
              <a:rPr lang="en-US" sz="2800" b="1" dirty="0"/>
              <a:t>Quality Improvement Project Discussion			</a:t>
            </a:r>
          </a:p>
          <a:p>
            <a:pPr>
              <a:defRPr/>
            </a:pPr>
            <a:r>
              <a:rPr lang="en-US" sz="2800" b="1" dirty="0" smtClean="0"/>
              <a:t>Vascular Low Frequency Disease Consortium                                                                                                                                                                              </a:t>
            </a:r>
            <a:r>
              <a:rPr lang="en-US" sz="2800" b="1" i="1" dirty="0" smtClean="0">
                <a:solidFill>
                  <a:srgbClr val="C00000"/>
                </a:solidFill>
              </a:rPr>
              <a:t>Peter Lawrence, MD</a:t>
            </a:r>
            <a:endParaRPr lang="en-US" sz="2800" b="1" i="1" dirty="0">
              <a:solidFill>
                <a:srgbClr val="C00000"/>
              </a:solidFill>
            </a:endParaRPr>
          </a:p>
          <a:p>
            <a:pPr>
              <a:defRPr/>
            </a:pPr>
            <a:r>
              <a:rPr lang="en-US" sz="2800" b="1" dirty="0" smtClean="0"/>
              <a:t>M2S:Medstreaming Update   </a:t>
            </a:r>
            <a:r>
              <a:rPr lang="en-US" sz="2800" b="1" dirty="0"/>
              <a:t>	</a:t>
            </a:r>
            <a:r>
              <a:rPr lang="en-US" sz="2800" b="1" i="1" dirty="0" err="1" smtClean="0">
                <a:solidFill>
                  <a:srgbClr val="C00000"/>
                </a:solidFill>
              </a:rPr>
              <a:t>Wael</a:t>
            </a:r>
            <a:r>
              <a:rPr lang="en-US" sz="2800" b="1" i="1" dirty="0" smtClean="0">
                <a:solidFill>
                  <a:srgbClr val="C00000"/>
                </a:solidFill>
              </a:rPr>
              <a:t> </a:t>
            </a:r>
            <a:r>
              <a:rPr lang="en-US" sz="2800" b="1" i="1" dirty="0" err="1" smtClean="0">
                <a:solidFill>
                  <a:srgbClr val="C00000"/>
                </a:solidFill>
              </a:rPr>
              <a:t>Elseaidy</a:t>
            </a:r>
            <a:r>
              <a:rPr lang="en-US" sz="2800" b="1" i="1" dirty="0" smtClean="0">
                <a:solidFill>
                  <a:srgbClr val="C00000"/>
                </a:solidFill>
              </a:rPr>
              <a:t>, CEO</a:t>
            </a:r>
          </a:p>
          <a:p>
            <a:pPr>
              <a:defRPr/>
            </a:pPr>
            <a:r>
              <a:rPr lang="en-US" sz="2800" b="1" dirty="0" smtClean="0"/>
              <a:t>Next </a:t>
            </a:r>
            <a:r>
              <a:rPr lang="en-US" sz="2800" b="1" dirty="0"/>
              <a:t>Meeting and Adjourn </a:t>
            </a:r>
          </a:p>
          <a:p>
            <a:pPr marL="0" indent="0">
              <a:buNone/>
            </a:pPr>
            <a:endParaRPr lang="en-US" dirty="0"/>
          </a:p>
        </p:txBody>
      </p:sp>
      <p:sp>
        <p:nvSpPr>
          <p:cNvPr id="5" name="Slide Number Placeholder 4"/>
          <p:cNvSpPr>
            <a:spLocks noGrp="1"/>
          </p:cNvSpPr>
          <p:nvPr>
            <p:ph type="sldNum" sz="quarter" idx="10"/>
          </p:nvPr>
        </p:nvSpPr>
        <p:spPr>
          <a:xfrm>
            <a:off x="358727" y="6331716"/>
            <a:ext cx="2057400" cy="365125"/>
          </a:xfrm>
        </p:spPr>
        <p:txBody>
          <a:bodyPr/>
          <a:lstStyle/>
          <a:p>
            <a:fld id="{19BB7DA4-2697-4546-83A3-2C93572BA837}" type="slidenum">
              <a:rPr lang="en-US" b="1" smtClean="0"/>
              <a:pPr/>
              <a:t>4</a:t>
            </a:fld>
            <a:endParaRPr lang="en-US" b="1" dirty="0"/>
          </a:p>
        </p:txBody>
      </p:sp>
    </p:spTree>
    <p:extLst>
      <p:ext uri="{BB962C8B-B14F-4D97-AF65-F5344CB8AC3E}">
        <p14:creationId xmlns="" xmlns:p14="http://schemas.microsoft.com/office/powerpoint/2010/main" val="352552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1000" y="6167684"/>
            <a:ext cx="2057400" cy="365125"/>
          </a:xfrm>
          <a:prstGeom prst="rect">
            <a:avLst/>
          </a:prstGeom>
        </p:spPr>
        <p:txBody>
          <a:bodyPr/>
          <a:lstStyle/>
          <a:p>
            <a:fld id="{AA8759E7-2FFC-48C2-B263-50F98F8AB09F}" type="slidenum">
              <a:rPr lang="en-US" smtClean="0"/>
              <a:pPr/>
              <a:t>40</a:t>
            </a:fld>
            <a:endParaRPr lang="en-US"/>
          </a:p>
        </p:txBody>
      </p:sp>
      <p:graphicFrame>
        <p:nvGraphicFramePr>
          <p:cNvPr id="7" name="Content Placeholder 6"/>
          <p:cNvGraphicFramePr>
            <a:graphicFrameLocks noGrp="1"/>
          </p:cNvGraphicFramePr>
          <p:nvPr>
            <p:ph idx="1"/>
          </p:nvPr>
        </p:nvGraphicFramePr>
        <p:xfrm>
          <a:off x="461246" y="2484255"/>
          <a:ext cx="3973189" cy="28605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272594" y="2322414"/>
          <a:ext cx="4523447" cy="312221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436970" y="1219200"/>
            <a:ext cx="8326030" cy="1018552"/>
          </a:xfrm>
        </p:spPr>
        <p:txBody>
          <a:bodyPr/>
          <a:lstStyle/>
          <a:p>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2800" b="1" i="1" dirty="0" smtClean="0">
                <a:cs typeface="Times New Roman" pitchFamily="18" charset="0"/>
              </a:rPr>
              <a:t>Results of the 4 Questions for the Membership from our May meeting….. </a:t>
            </a:r>
            <a:br>
              <a:rPr lang="en-US" sz="2800" b="1" i="1" dirty="0" smtClean="0">
                <a:cs typeface="Times New Roman" pitchFamily="18" charset="0"/>
              </a:rPr>
            </a:br>
            <a:r>
              <a:rPr lang="en-US" sz="2800" b="1" i="1" dirty="0" smtClean="0">
                <a:cs typeface="Times New Roman" pitchFamily="18" charset="0"/>
              </a:rPr>
              <a:t>Endo AAA</a:t>
            </a:r>
            <a:endParaRPr lang="en-US" sz="2800" b="1" i="1" dirty="0">
              <a:cs typeface="Times New Roman" pitchFamily="18" charset="0"/>
            </a:endParaRPr>
          </a:p>
        </p:txBody>
      </p:sp>
    </p:spTree>
  </p:cSld>
  <p:clrMapOvr>
    <a:masterClrMapping/>
  </p:clrMapOvr>
  <p:transition advClick="0" advTm="1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41</a:t>
            </a:fld>
            <a:endParaRPr lang="en-US" dirty="0"/>
          </a:p>
        </p:txBody>
      </p:sp>
      <p:pic>
        <p:nvPicPr>
          <p:cNvPr id="2" name="Picture 1"/>
          <p:cNvPicPr>
            <a:picLocks noChangeAspect="1"/>
          </p:cNvPicPr>
          <p:nvPr/>
        </p:nvPicPr>
        <p:blipFill>
          <a:blip r:embed="rId2" cstate="print"/>
          <a:stretch>
            <a:fillRect/>
          </a:stretch>
        </p:blipFill>
        <p:spPr>
          <a:xfrm>
            <a:off x="368575" y="1394963"/>
            <a:ext cx="8423240" cy="3133344"/>
          </a:xfrm>
          <a:prstGeom prst="rect">
            <a:avLst/>
          </a:prstGeom>
        </p:spPr>
      </p:pic>
      <p:sp>
        <p:nvSpPr>
          <p:cNvPr id="4" name="TextBox 3"/>
          <p:cNvSpPr txBox="1"/>
          <p:nvPr/>
        </p:nvSpPr>
        <p:spPr>
          <a:xfrm>
            <a:off x="1699327" y="1082183"/>
            <a:ext cx="5449056" cy="584775"/>
          </a:xfrm>
          <a:prstGeom prst="rect">
            <a:avLst/>
          </a:prstGeom>
          <a:solidFill>
            <a:schemeClr val="bg1"/>
          </a:solidFill>
        </p:spPr>
        <p:txBody>
          <a:bodyPr wrap="none" rtlCol="0">
            <a:spAutoFit/>
          </a:bodyPr>
          <a:lstStyle/>
          <a:p>
            <a:r>
              <a:rPr lang="en-US" sz="3200" b="1" dirty="0" smtClean="0"/>
              <a:t>Rate of EVAR with LOS &gt; 2 days</a:t>
            </a:r>
            <a:endParaRPr lang="en-US" sz="3200" b="1" dirty="0"/>
          </a:p>
        </p:txBody>
      </p:sp>
      <p:sp>
        <p:nvSpPr>
          <p:cNvPr id="5" name="TextBox 4"/>
          <p:cNvSpPr txBox="1"/>
          <p:nvPr/>
        </p:nvSpPr>
        <p:spPr>
          <a:xfrm>
            <a:off x="1699327" y="4911865"/>
            <a:ext cx="5714385" cy="1077218"/>
          </a:xfrm>
          <a:prstGeom prst="rect">
            <a:avLst/>
          </a:prstGeom>
          <a:noFill/>
        </p:spPr>
        <p:txBody>
          <a:bodyPr wrap="none" rtlCol="0">
            <a:spAutoFit/>
          </a:bodyPr>
          <a:lstStyle/>
          <a:p>
            <a:r>
              <a:rPr lang="en-US" sz="3200" b="1" dirty="0" smtClean="0">
                <a:solidFill>
                  <a:srgbClr val="C00000"/>
                </a:solidFill>
              </a:rPr>
              <a:t>QI Methodology says “look at all</a:t>
            </a:r>
          </a:p>
          <a:p>
            <a:r>
              <a:rPr lang="en-US" sz="3200" b="1" dirty="0">
                <a:solidFill>
                  <a:srgbClr val="C00000"/>
                </a:solidFill>
              </a:rPr>
              <a:t>t</a:t>
            </a:r>
            <a:r>
              <a:rPr lang="en-US" sz="3200" b="1" dirty="0" smtClean="0">
                <a:solidFill>
                  <a:srgbClr val="C00000"/>
                </a:solidFill>
              </a:rPr>
              <a:t>he steps” that can be improved</a:t>
            </a:r>
            <a:endParaRPr lang="en-US" sz="3200" b="1" dirty="0">
              <a:solidFill>
                <a:srgbClr val="C00000"/>
              </a:solidFill>
            </a:endParaRPr>
          </a:p>
        </p:txBody>
      </p:sp>
    </p:spTree>
    <p:extLst>
      <p:ext uri="{BB962C8B-B14F-4D97-AF65-F5344CB8AC3E}">
        <p14:creationId xmlns="" xmlns:p14="http://schemas.microsoft.com/office/powerpoint/2010/main" val="263874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787"/>
            <a:ext cx="8229600" cy="1143000"/>
          </a:xfrm>
        </p:spPr>
        <p:txBody>
          <a:bodyPr>
            <a:normAutofit fontScale="90000"/>
          </a:bodyPr>
          <a:lstStyle/>
          <a:p>
            <a:pPr algn="ctr"/>
            <a:r>
              <a:rPr lang="en-US" sz="2400" b="1" dirty="0"/>
              <a:t/>
            </a:r>
            <a:br>
              <a:rPr lang="en-US" sz="2400" b="1" dirty="0"/>
            </a:br>
            <a:r>
              <a:rPr lang="en-US" sz="2400" b="1" dirty="0">
                <a:solidFill>
                  <a:schemeClr val="tx1"/>
                </a:solidFill>
              </a:rPr>
              <a:t>EVAR: Rate of Sac Diameter Reporting at Long-Term Follow-Up </a:t>
            </a:r>
            <a:br>
              <a:rPr lang="en-US" sz="2400" b="1" dirty="0">
                <a:solidFill>
                  <a:schemeClr val="tx1"/>
                </a:solidFill>
              </a:rPr>
            </a:br>
            <a:r>
              <a:rPr lang="en-US" sz="2400" b="1" dirty="0">
                <a:solidFill>
                  <a:schemeClr val="tx1"/>
                </a:solidFill>
              </a:rPr>
              <a:t>(Jan. 1, 2014-June 30, 2015) </a:t>
            </a:r>
            <a:br>
              <a:rPr lang="en-US" sz="2400" b="1" dirty="0">
                <a:solidFill>
                  <a:schemeClr val="tx1"/>
                </a:solidFill>
              </a:rPr>
            </a:br>
            <a:r>
              <a:rPr lang="en-US" sz="2400" dirty="0">
                <a:solidFill>
                  <a:schemeClr val="tx1"/>
                </a:solidFill>
              </a:rPr>
              <a:t>percentage of those cases in which the patient had a follow-up visit between 9 and 21 months post-surgery at which a sac diameter was recorded</a:t>
            </a:r>
          </a:p>
        </p:txBody>
      </p:sp>
      <p:sp>
        <p:nvSpPr>
          <p:cNvPr id="5" name="Slide Number Placeholder 4"/>
          <p:cNvSpPr>
            <a:spLocks noGrp="1"/>
          </p:cNvSpPr>
          <p:nvPr>
            <p:ph type="sldNum" sz="quarter" idx="10"/>
          </p:nvPr>
        </p:nvSpPr>
        <p:spPr/>
        <p:txBody>
          <a:bodyPr/>
          <a:lstStyle/>
          <a:p>
            <a:fld id="{19BB7DA4-2697-4546-83A3-2C93572BA837}" type="slidenum">
              <a:rPr lang="en-US" smtClean="0"/>
              <a:pPr/>
              <a:t>42</a:t>
            </a:fld>
            <a:endParaRPr lang="en-US" dirty="0"/>
          </a:p>
        </p:txBody>
      </p:sp>
      <p:grpSp>
        <p:nvGrpSpPr>
          <p:cNvPr id="4" name="Group 3"/>
          <p:cNvGrpSpPr/>
          <p:nvPr/>
        </p:nvGrpSpPr>
        <p:grpSpPr>
          <a:xfrm>
            <a:off x="457200" y="2704436"/>
            <a:ext cx="8217408" cy="2087020"/>
            <a:chOff x="134112" y="2887316"/>
            <a:chExt cx="6037686" cy="1075084"/>
          </a:xfrm>
        </p:grpSpPr>
        <p:pic>
          <p:nvPicPr>
            <p:cNvPr id="3" name="Picture 2"/>
            <p:cNvPicPr>
              <a:picLocks noChangeAspect="1"/>
            </p:cNvPicPr>
            <p:nvPr/>
          </p:nvPicPr>
          <p:blipFill rotWithShape="1">
            <a:blip r:embed="rId3" cstate="print"/>
            <a:srcRect r="57920"/>
            <a:stretch/>
          </p:blipFill>
          <p:spPr>
            <a:xfrm>
              <a:off x="134112" y="2887316"/>
              <a:ext cx="3706368" cy="1075084"/>
            </a:xfrm>
            <a:prstGeom prst="rect">
              <a:avLst/>
            </a:prstGeom>
          </p:spPr>
        </p:pic>
        <p:pic>
          <p:nvPicPr>
            <p:cNvPr id="6" name="Picture 5"/>
            <p:cNvPicPr>
              <a:picLocks noChangeAspect="1"/>
            </p:cNvPicPr>
            <p:nvPr/>
          </p:nvPicPr>
          <p:blipFill rotWithShape="1">
            <a:blip r:embed="rId3" cstate="print"/>
            <a:srcRect l="71594"/>
            <a:stretch/>
          </p:blipFill>
          <p:spPr>
            <a:xfrm>
              <a:off x="3669792" y="2887316"/>
              <a:ext cx="2502006" cy="1075084"/>
            </a:xfrm>
            <a:prstGeom prst="rect">
              <a:avLst/>
            </a:prstGeom>
          </p:spPr>
        </p:pic>
      </p:grpSp>
      <p:sp>
        <p:nvSpPr>
          <p:cNvPr id="7" name="TextBox 6"/>
          <p:cNvSpPr txBox="1"/>
          <p:nvPr/>
        </p:nvSpPr>
        <p:spPr>
          <a:xfrm>
            <a:off x="299405" y="4596276"/>
            <a:ext cx="8446287" cy="1200329"/>
          </a:xfrm>
          <a:prstGeom prst="rect">
            <a:avLst/>
          </a:prstGeom>
          <a:solidFill>
            <a:schemeClr val="bg1"/>
          </a:solidFill>
        </p:spPr>
        <p:txBody>
          <a:bodyPr wrap="none" rtlCol="0">
            <a:spAutoFit/>
          </a:bodyPr>
          <a:lstStyle/>
          <a:p>
            <a:r>
              <a:rPr lang="en-US" sz="3600" b="1" dirty="0" smtClean="0">
                <a:solidFill>
                  <a:srgbClr val="C00000"/>
                </a:solidFill>
              </a:rPr>
              <a:t>Why are only 57% of EVAR getting AAA sac </a:t>
            </a:r>
          </a:p>
          <a:p>
            <a:r>
              <a:rPr lang="en-US" sz="3600" b="1" dirty="0" smtClean="0">
                <a:solidFill>
                  <a:srgbClr val="C00000"/>
                </a:solidFill>
              </a:rPr>
              <a:t>diameter measured at follow-up?</a:t>
            </a:r>
            <a:endParaRPr lang="en-US" sz="3600" b="1" dirty="0">
              <a:solidFill>
                <a:srgbClr val="C00000"/>
              </a:solidFill>
            </a:endParaRPr>
          </a:p>
        </p:txBody>
      </p:sp>
    </p:spTree>
    <p:extLst>
      <p:ext uri="{BB962C8B-B14F-4D97-AF65-F5344CB8AC3E}">
        <p14:creationId xmlns="" xmlns:p14="http://schemas.microsoft.com/office/powerpoint/2010/main" val="923782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smtClean="0"/>
              <a:pPr/>
              <a:t>43</a:t>
            </a:fld>
            <a:endParaRPr lang="en-US" dirty="0"/>
          </a:p>
        </p:txBody>
      </p:sp>
      <p:pic>
        <p:nvPicPr>
          <p:cNvPr id="2" name="Picture 1"/>
          <p:cNvPicPr>
            <a:picLocks noChangeAspect="1"/>
          </p:cNvPicPr>
          <p:nvPr/>
        </p:nvPicPr>
        <p:blipFill>
          <a:blip r:embed="rId3" cstate="print"/>
          <a:stretch>
            <a:fillRect/>
          </a:stretch>
        </p:blipFill>
        <p:spPr>
          <a:xfrm>
            <a:off x="935135" y="377980"/>
            <a:ext cx="7206578" cy="6173788"/>
          </a:xfrm>
          <a:prstGeom prst="rect">
            <a:avLst/>
          </a:prstGeom>
        </p:spPr>
      </p:pic>
      <p:sp>
        <p:nvSpPr>
          <p:cNvPr id="3" name="Oval 2"/>
          <p:cNvSpPr/>
          <p:nvPr/>
        </p:nvSpPr>
        <p:spPr>
          <a:xfrm>
            <a:off x="5429754" y="4272595"/>
            <a:ext cx="631179" cy="14565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796432" y="1302818"/>
            <a:ext cx="6069026" cy="809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92168" y="2880765"/>
            <a:ext cx="6205801" cy="707886"/>
          </a:xfrm>
          <a:prstGeom prst="rect">
            <a:avLst/>
          </a:prstGeom>
          <a:solidFill>
            <a:schemeClr val="tx1"/>
          </a:solidFill>
        </p:spPr>
        <p:txBody>
          <a:bodyPr wrap="none" rtlCol="0">
            <a:spAutoFit/>
          </a:bodyPr>
          <a:lstStyle/>
          <a:p>
            <a:r>
              <a:rPr lang="en-US" sz="4000" b="1" dirty="0" smtClean="0">
                <a:solidFill>
                  <a:srgbClr val="FFC000"/>
                </a:solidFill>
              </a:rPr>
              <a:t>Could we set a goal of 70% ?</a:t>
            </a:r>
            <a:endParaRPr lang="en-US" sz="4000" b="1" dirty="0">
              <a:solidFill>
                <a:srgbClr val="FFC000"/>
              </a:solidFill>
            </a:endParaRPr>
          </a:p>
        </p:txBody>
      </p:sp>
    </p:spTree>
    <p:extLst>
      <p:ext uri="{BB962C8B-B14F-4D97-AF65-F5344CB8AC3E}">
        <p14:creationId xmlns="" xmlns:p14="http://schemas.microsoft.com/office/powerpoint/2010/main" val="187572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44</a:t>
            </a:fld>
            <a:endParaRPr lang="en-US" dirty="0"/>
          </a:p>
        </p:txBody>
      </p:sp>
      <p:pic>
        <p:nvPicPr>
          <p:cNvPr id="2" name="Picture 1"/>
          <p:cNvPicPr>
            <a:picLocks noChangeAspect="1"/>
          </p:cNvPicPr>
          <p:nvPr/>
        </p:nvPicPr>
        <p:blipFill>
          <a:blip r:embed="rId3" cstate="print"/>
          <a:stretch>
            <a:fillRect/>
          </a:stretch>
        </p:blipFill>
        <p:spPr>
          <a:xfrm>
            <a:off x="80990" y="1544285"/>
            <a:ext cx="9029047" cy="3511296"/>
          </a:xfrm>
          <a:prstGeom prst="rect">
            <a:avLst/>
          </a:prstGeom>
        </p:spPr>
      </p:pic>
      <p:sp>
        <p:nvSpPr>
          <p:cNvPr id="4" name="TextBox 3"/>
          <p:cNvSpPr txBox="1"/>
          <p:nvPr/>
        </p:nvSpPr>
        <p:spPr>
          <a:xfrm>
            <a:off x="1391829" y="1544285"/>
            <a:ext cx="6552691" cy="646331"/>
          </a:xfrm>
          <a:prstGeom prst="rect">
            <a:avLst/>
          </a:prstGeom>
          <a:solidFill>
            <a:schemeClr val="bg1"/>
          </a:solidFill>
        </p:spPr>
        <p:txBody>
          <a:bodyPr wrap="none" rtlCol="0">
            <a:spAutoFit/>
          </a:bodyPr>
          <a:lstStyle/>
          <a:p>
            <a:r>
              <a:rPr lang="en-US" sz="3600" b="1" dirty="0" smtClean="0"/>
              <a:t>Rate of Sac Diameter at </a:t>
            </a:r>
            <a:r>
              <a:rPr lang="en-US" sz="3600" b="1" dirty="0" err="1" smtClean="0"/>
              <a:t>Followup</a:t>
            </a:r>
            <a:endParaRPr lang="en-US" sz="3600" b="1" dirty="0"/>
          </a:p>
        </p:txBody>
      </p:sp>
      <p:cxnSp>
        <p:nvCxnSpPr>
          <p:cNvPr id="6" name="Straight Arrow Connector 5"/>
          <p:cNvCxnSpPr/>
          <p:nvPr/>
        </p:nvCxnSpPr>
        <p:spPr>
          <a:xfrm flipV="1">
            <a:off x="1076241" y="2816028"/>
            <a:ext cx="7363752" cy="75256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97428" y="5397389"/>
            <a:ext cx="4741491" cy="707886"/>
          </a:xfrm>
          <a:prstGeom prst="rect">
            <a:avLst/>
          </a:prstGeom>
          <a:noFill/>
        </p:spPr>
        <p:txBody>
          <a:bodyPr wrap="none" rtlCol="0">
            <a:spAutoFit/>
          </a:bodyPr>
          <a:lstStyle/>
          <a:p>
            <a:r>
              <a:rPr lang="en-US" sz="4000" b="1" dirty="0" smtClean="0">
                <a:solidFill>
                  <a:srgbClr val="C00000"/>
                </a:solidFill>
              </a:rPr>
              <a:t>Let’s keep the pace!!!</a:t>
            </a:r>
            <a:endParaRPr lang="en-US" sz="4000" b="1" dirty="0">
              <a:solidFill>
                <a:srgbClr val="C00000"/>
              </a:solidFill>
            </a:endParaRPr>
          </a:p>
        </p:txBody>
      </p:sp>
    </p:spTree>
    <p:extLst>
      <p:ext uri="{BB962C8B-B14F-4D97-AF65-F5344CB8AC3E}">
        <p14:creationId xmlns="" xmlns:p14="http://schemas.microsoft.com/office/powerpoint/2010/main" val="20126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82403" y="195072"/>
            <a:ext cx="8060787" cy="2585323"/>
          </a:xfrm>
          <a:prstGeom prst="rect">
            <a:avLst/>
          </a:prstGeom>
        </p:spPr>
        <p:txBody>
          <a:bodyPr wrap="square">
            <a:spAutoFit/>
          </a:bodyPr>
          <a:lstStyle/>
          <a:p>
            <a:pPr algn="ctr"/>
            <a:r>
              <a:rPr lang="en-US" sz="2400" b="1" dirty="0" err="1"/>
              <a:t>Infrainguinal</a:t>
            </a:r>
            <a:r>
              <a:rPr lang="en-US" sz="2400" b="1" dirty="0"/>
              <a:t> Bypass: Percentage of Procedures</a:t>
            </a:r>
            <a:br>
              <a:rPr lang="en-US" sz="2400" b="1" dirty="0"/>
            </a:br>
            <a:r>
              <a:rPr lang="en-US" sz="2400" b="1" dirty="0"/>
              <a:t>with Chlorhexidine or </a:t>
            </a:r>
            <a:r>
              <a:rPr lang="en-US" sz="2400" b="1" dirty="0" err="1"/>
              <a:t>Chlorhexidine+Alcohol</a:t>
            </a:r>
            <a:r>
              <a:rPr lang="en-US" sz="2400" b="1" dirty="0"/>
              <a:t> Skin Prep </a:t>
            </a:r>
            <a:br>
              <a:rPr lang="en-US" sz="2400" b="1" dirty="0"/>
            </a:br>
            <a:r>
              <a:rPr lang="en-US" sz="2400" b="1" dirty="0"/>
              <a:t>(Jan. 1, 2016-May 31, 2017) </a:t>
            </a:r>
          </a:p>
          <a:p>
            <a:pPr algn="ctr"/>
            <a:r>
              <a:rPr lang="en-US" dirty="0"/>
              <a:t>In VQI patients, chlorhexidine and </a:t>
            </a:r>
            <a:r>
              <a:rPr lang="en-US" dirty="0" err="1"/>
              <a:t>chlorhexidine+alcohol</a:t>
            </a:r>
            <a:r>
              <a:rPr lang="en-US" dirty="0"/>
              <a:t> skin preps have been shown to reduce the surgical-site infection rate by 50% compared to iodine-based skin prep. </a:t>
            </a:r>
            <a:r>
              <a:rPr lang="en-US" dirty="0" err="1"/>
              <a:t>Chlorhexdine+iodine</a:t>
            </a:r>
            <a:r>
              <a:rPr lang="en-US" dirty="0"/>
              <a:t> and </a:t>
            </a:r>
            <a:r>
              <a:rPr lang="en-US" dirty="0" err="1"/>
              <a:t>chlorhexidine+iodine+alcohol</a:t>
            </a:r>
            <a:r>
              <a:rPr lang="en-US" dirty="0"/>
              <a:t> skin preps have not been shown to reduce the infection rate, but rates of their use are also reported in the table below.</a:t>
            </a:r>
            <a:endParaRPr lang="en-US" dirty="0">
              <a:effectLst/>
            </a:endParaRPr>
          </a:p>
        </p:txBody>
      </p:sp>
      <p:grpSp>
        <p:nvGrpSpPr>
          <p:cNvPr id="4" name="Group 3"/>
          <p:cNvGrpSpPr/>
          <p:nvPr/>
        </p:nvGrpSpPr>
        <p:grpSpPr>
          <a:xfrm>
            <a:off x="405619" y="2999851"/>
            <a:ext cx="8659133" cy="2518079"/>
            <a:chOff x="228835" y="2780395"/>
            <a:chExt cx="6705693" cy="1401461"/>
          </a:xfrm>
        </p:grpSpPr>
        <p:pic>
          <p:nvPicPr>
            <p:cNvPr id="3" name="Picture 2"/>
            <p:cNvPicPr>
              <a:picLocks noChangeAspect="1"/>
            </p:cNvPicPr>
            <p:nvPr/>
          </p:nvPicPr>
          <p:blipFill rotWithShape="1">
            <a:blip r:embed="rId3" cstate="print"/>
            <a:srcRect r="47296"/>
            <a:stretch/>
          </p:blipFill>
          <p:spPr>
            <a:xfrm>
              <a:off x="228835" y="2780395"/>
              <a:ext cx="4550430" cy="1401461"/>
            </a:xfrm>
            <a:prstGeom prst="rect">
              <a:avLst/>
            </a:prstGeom>
          </p:spPr>
        </p:pic>
        <p:pic>
          <p:nvPicPr>
            <p:cNvPr id="7" name="Picture 6"/>
            <p:cNvPicPr>
              <a:picLocks noChangeAspect="1"/>
            </p:cNvPicPr>
            <p:nvPr/>
          </p:nvPicPr>
          <p:blipFill rotWithShape="1">
            <a:blip r:embed="rId3" cstate="print"/>
            <a:srcRect l="73109"/>
            <a:stretch/>
          </p:blipFill>
          <p:spPr>
            <a:xfrm>
              <a:off x="4612796" y="2780395"/>
              <a:ext cx="2321732" cy="1401461"/>
            </a:xfrm>
            <a:prstGeom prst="rect">
              <a:avLst/>
            </a:prstGeom>
          </p:spPr>
        </p:pic>
      </p:grpSp>
      <p:sp>
        <p:nvSpPr>
          <p:cNvPr id="5" name="Oval 4"/>
          <p:cNvSpPr/>
          <p:nvPr/>
        </p:nvSpPr>
        <p:spPr>
          <a:xfrm>
            <a:off x="214768" y="4384073"/>
            <a:ext cx="6066870" cy="4783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p:txBody>
          <a:bodyPr/>
          <a:lstStyle/>
          <a:p>
            <a:fld id="{19BB7DA4-2697-4546-83A3-2C93572BA837}" type="slidenum">
              <a:rPr lang="en-US" smtClean="0"/>
              <a:pPr/>
              <a:t>45</a:t>
            </a:fld>
            <a:endParaRPr lang="en-US" dirty="0"/>
          </a:p>
        </p:txBody>
      </p:sp>
      <p:sp>
        <p:nvSpPr>
          <p:cNvPr id="8" name="TextBox 7"/>
          <p:cNvSpPr txBox="1"/>
          <p:nvPr/>
        </p:nvSpPr>
        <p:spPr>
          <a:xfrm>
            <a:off x="6756849" y="4886651"/>
            <a:ext cx="755335" cy="646331"/>
          </a:xfrm>
          <a:prstGeom prst="rect">
            <a:avLst/>
          </a:prstGeom>
          <a:solidFill>
            <a:schemeClr val="bg1"/>
          </a:solidFill>
        </p:spPr>
        <p:txBody>
          <a:bodyPr wrap="none" rtlCol="0">
            <a:spAutoFit/>
          </a:bodyPr>
          <a:lstStyle/>
          <a:p>
            <a:r>
              <a:rPr lang="en-US" sz="3600" b="1" dirty="0" smtClean="0"/>
              <a:t>3%</a:t>
            </a:r>
            <a:endParaRPr lang="en-US" sz="3600" b="1" dirty="0"/>
          </a:p>
        </p:txBody>
      </p:sp>
    </p:spTree>
    <p:extLst>
      <p:ext uri="{BB962C8B-B14F-4D97-AF65-F5344CB8AC3E}">
        <p14:creationId xmlns="" xmlns:p14="http://schemas.microsoft.com/office/powerpoint/2010/main" val="2836515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smtClean="0"/>
              <a:pPr/>
              <a:t>46</a:t>
            </a:fld>
            <a:endParaRPr lang="en-US" dirty="0"/>
          </a:p>
        </p:txBody>
      </p:sp>
      <p:pic>
        <p:nvPicPr>
          <p:cNvPr id="2" name="Picture 1"/>
          <p:cNvPicPr>
            <a:picLocks noChangeAspect="1"/>
          </p:cNvPicPr>
          <p:nvPr/>
        </p:nvPicPr>
        <p:blipFill>
          <a:blip r:embed="rId2" cstate="print"/>
          <a:stretch>
            <a:fillRect/>
          </a:stretch>
        </p:blipFill>
        <p:spPr>
          <a:xfrm>
            <a:off x="948186" y="287493"/>
            <a:ext cx="7140825" cy="6081712"/>
          </a:xfrm>
          <a:prstGeom prst="rect">
            <a:avLst/>
          </a:prstGeom>
        </p:spPr>
      </p:pic>
      <p:sp>
        <p:nvSpPr>
          <p:cNvPr id="3" name="Oval 2"/>
          <p:cNvSpPr/>
          <p:nvPr/>
        </p:nvSpPr>
        <p:spPr>
          <a:xfrm>
            <a:off x="2500439" y="3981281"/>
            <a:ext cx="606902" cy="160222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98655" y="1367554"/>
            <a:ext cx="3476208" cy="1077218"/>
          </a:xfrm>
          <a:prstGeom prst="rect">
            <a:avLst/>
          </a:prstGeom>
          <a:solidFill>
            <a:schemeClr val="bg1"/>
          </a:solidFill>
        </p:spPr>
        <p:txBody>
          <a:bodyPr wrap="none" rtlCol="0">
            <a:spAutoFit/>
          </a:bodyPr>
          <a:lstStyle/>
          <a:p>
            <a:r>
              <a:rPr lang="en-US" sz="3200" b="1" dirty="0" smtClean="0"/>
              <a:t>Are we stuck here?</a:t>
            </a:r>
          </a:p>
          <a:p>
            <a:r>
              <a:rPr lang="en-US" sz="3200" b="1" dirty="0" smtClean="0"/>
              <a:t>Is it risky behavior?</a:t>
            </a:r>
            <a:endParaRPr lang="en-US" sz="3200" b="1" dirty="0"/>
          </a:p>
        </p:txBody>
      </p:sp>
    </p:spTree>
    <p:extLst>
      <p:ext uri="{BB962C8B-B14F-4D97-AF65-F5344CB8AC3E}">
        <p14:creationId xmlns="" xmlns:p14="http://schemas.microsoft.com/office/powerpoint/2010/main" val="184246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47</a:t>
            </a:fld>
            <a:endParaRPr lang="en-US" dirty="0"/>
          </a:p>
        </p:txBody>
      </p:sp>
      <p:pic>
        <p:nvPicPr>
          <p:cNvPr id="2" name="Picture 1"/>
          <p:cNvPicPr>
            <a:picLocks noChangeAspect="1"/>
          </p:cNvPicPr>
          <p:nvPr/>
        </p:nvPicPr>
        <p:blipFill>
          <a:blip r:embed="rId2" cstate="print"/>
          <a:stretch>
            <a:fillRect/>
          </a:stretch>
        </p:blipFill>
        <p:spPr>
          <a:xfrm>
            <a:off x="295725" y="1706880"/>
            <a:ext cx="8597963" cy="3462528"/>
          </a:xfrm>
          <a:prstGeom prst="rect">
            <a:avLst/>
          </a:prstGeom>
        </p:spPr>
      </p:pic>
      <p:sp>
        <p:nvSpPr>
          <p:cNvPr id="4" name="TextBox 3"/>
          <p:cNvSpPr txBox="1"/>
          <p:nvPr/>
        </p:nvSpPr>
        <p:spPr>
          <a:xfrm>
            <a:off x="1041585" y="1669108"/>
            <a:ext cx="7106241" cy="584775"/>
          </a:xfrm>
          <a:prstGeom prst="rect">
            <a:avLst/>
          </a:prstGeom>
          <a:solidFill>
            <a:schemeClr val="bg1"/>
          </a:solidFill>
        </p:spPr>
        <p:txBody>
          <a:bodyPr wrap="none" rtlCol="0">
            <a:spAutoFit/>
          </a:bodyPr>
          <a:lstStyle/>
          <a:p>
            <a:r>
              <a:rPr lang="en-US" sz="3200" b="1" dirty="0" smtClean="0"/>
              <a:t>% with chlorhexidine or </a:t>
            </a:r>
            <a:r>
              <a:rPr lang="en-US" sz="3200" b="1" dirty="0" err="1" smtClean="0"/>
              <a:t>CH+alcohol</a:t>
            </a:r>
            <a:r>
              <a:rPr lang="en-US" sz="3200" b="1" dirty="0" smtClean="0"/>
              <a:t> Prep</a:t>
            </a:r>
            <a:endParaRPr lang="en-US" sz="3200" b="1" dirty="0"/>
          </a:p>
        </p:txBody>
      </p:sp>
      <p:sp>
        <p:nvSpPr>
          <p:cNvPr id="5" name="TextBox 4"/>
          <p:cNvSpPr txBox="1"/>
          <p:nvPr/>
        </p:nvSpPr>
        <p:spPr>
          <a:xfrm>
            <a:off x="2508531" y="3180170"/>
            <a:ext cx="4331955" cy="769441"/>
          </a:xfrm>
          <a:prstGeom prst="rect">
            <a:avLst/>
          </a:prstGeom>
          <a:solidFill>
            <a:schemeClr val="bg1"/>
          </a:solidFill>
        </p:spPr>
        <p:txBody>
          <a:bodyPr wrap="none" rtlCol="0">
            <a:spAutoFit/>
          </a:bodyPr>
          <a:lstStyle/>
          <a:p>
            <a:r>
              <a:rPr lang="en-US" sz="4400" b="1" dirty="0" smtClean="0">
                <a:solidFill>
                  <a:srgbClr val="00B0F0"/>
                </a:solidFill>
              </a:rPr>
              <a:t>Trending upward!</a:t>
            </a:r>
            <a:endParaRPr lang="en-US" sz="4400" b="1" dirty="0">
              <a:solidFill>
                <a:srgbClr val="00B0F0"/>
              </a:solidFill>
            </a:endParaRPr>
          </a:p>
        </p:txBody>
      </p:sp>
    </p:spTree>
    <p:extLst>
      <p:ext uri="{BB962C8B-B14F-4D97-AF65-F5344CB8AC3E}">
        <p14:creationId xmlns="" xmlns:p14="http://schemas.microsoft.com/office/powerpoint/2010/main" val="4234269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667"/>
            <a:ext cx="8382000" cy="1028323"/>
          </a:xfrm>
        </p:spPr>
        <p:txBody>
          <a:bodyPr>
            <a:normAutofit fontScale="90000"/>
          </a:bodyPr>
          <a:lstStyle/>
          <a:p>
            <a:pPr algn="ctr"/>
            <a:r>
              <a:rPr lang="en-US" sz="2200" dirty="0"/>
              <a:t/>
            </a:r>
            <a:br>
              <a:rPr lang="en-US" sz="2200" dirty="0"/>
            </a:br>
            <a:r>
              <a:rPr lang="en-US" sz="2700" b="1" dirty="0" err="1">
                <a:solidFill>
                  <a:schemeClr val="tx1"/>
                </a:solidFill>
              </a:rPr>
              <a:t>Infrainguinal</a:t>
            </a:r>
            <a:r>
              <a:rPr lang="en-US" sz="2700" b="1" dirty="0">
                <a:solidFill>
                  <a:schemeClr val="tx1"/>
                </a:solidFill>
              </a:rPr>
              <a:t> Bypass: Rate of Major Complications </a:t>
            </a:r>
            <a:br>
              <a:rPr lang="en-US" sz="2700" b="1" dirty="0">
                <a:solidFill>
                  <a:schemeClr val="tx1"/>
                </a:solidFill>
              </a:rPr>
            </a:br>
            <a:r>
              <a:rPr lang="en-US" sz="2700" b="1" dirty="0">
                <a:solidFill>
                  <a:schemeClr val="tx1"/>
                </a:solidFill>
              </a:rPr>
              <a:t>(Jan. 1, 2016-May 31, 2017) </a:t>
            </a:r>
            <a:r>
              <a:rPr lang="en-US" sz="2000" dirty="0">
                <a:solidFill>
                  <a:schemeClr val="tx1"/>
                </a:solidFill>
              </a:rPr>
              <a:t/>
            </a:r>
            <a:br>
              <a:rPr lang="en-US" sz="2000" dirty="0">
                <a:solidFill>
                  <a:schemeClr val="tx1"/>
                </a:solidFill>
              </a:rPr>
            </a:br>
            <a:r>
              <a:rPr lang="en-US" sz="2000" dirty="0">
                <a:solidFill>
                  <a:schemeClr val="tx1"/>
                </a:solidFill>
              </a:rPr>
              <a:t>Includes only patients with indication of rest pain or tissue loss. Major complications are defined as in-hospital death, ipsilateral BK or AK amputation or graft occlusion.</a:t>
            </a:r>
            <a:br>
              <a:rPr lang="en-US" sz="2000" dirty="0">
                <a:solidFill>
                  <a:schemeClr val="tx1"/>
                </a:solidFill>
              </a:rPr>
            </a:br>
            <a:r>
              <a:rPr lang="en-US" sz="2000" dirty="0">
                <a:solidFill>
                  <a:schemeClr val="tx1"/>
                </a:solidFill>
              </a:rPr>
              <a:t>percentage of those cases that resulted in in-hospital death, ipsilateral amputation or graft occlusion</a:t>
            </a:r>
            <a:r>
              <a:rPr lang="en-US" sz="2200" b="0" dirty="0">
                <a:solidFill>
                  <a:schemeClr val="tx1"/>
                </a:solidFill>
              </a:rPr>
              <a:t/>
            </a:r>
            <a:br>
              <a:rPr lang="en-US" sz="2200" b="0" dirty="0">
                <a:solidFill>
                  <a:schemeClr val="tx1"/>
                </a:solidFill>
              </a:rPr>
            </a:br>
            <a:endParaRPr lang="en-US" sz="2000" dirty="0">
              <a:solidFill>
                <a:schemeClr val="tx1"/>
              </a:solidFill>
            </a:endParaRPr>
          </a:p>
        </p:txBody>
      </p:sp>
      <p:sp>
        <p:nvSpPr>
          <p:cNvPr id="5" name="Slide Number Placeholder 4"/>
          <p:cNvSpPr>
            <a:spLocks noGrp="1"/>
          </p:cNvSpPr>
          <p:nvPr>
            <p:ph type="sldNum" sz="quarter" idx="10"/>
          </p:nvPr>
        </p:nvSpPr>
        <p:spPr/>
        <p:txBody>
          <a:bodyPr/>
          <a:lstStyle/>
          <a:p>
            <a:fld id="{19BB7DA4-2697-4546-83A3-2C93572BA837}" type="slidenum">
              <a:rPr lang="en-US" smtClean="0"/>
              <a:pPr/>
              <a:t>48</a:t>
            </a:fld>
            <a:endParaRPr lang="en-US" dirty="0"/>
          </a:p>
        </p:txBody>
      </p:sp>
      <p:grpSp>
        <p:nvGrpSpPr>
          <p:cNvPr id="4" name="Group 3"/>
          <p:cNvGrpSpPr/>
          <p:nvPr/>
        </p:nvGrpSpPr>
        <p:grpSpPr>
          <a:xfrm>
            <a:off x="457200" y="3112710"/>
            <a:ext cx="7856013" cy="1937591"/>
            <a:chOff x="215091" y="2901696"/>
            <a:chExt cx="6237011" cy="1060704"/>
          </a:xfrm>
        </p:grpSpPr>
        <p:pic>
          <p:nvPicPr>
            <p:cNvPr id="2" name="Picture 1"/>
            <p:cNvPicPr>
              <a:picLocks noChangeAspect="1"/>
            </p:cNvPicPr>
            <p:nvPr/>
          </p:nvPicPr>
          <p:blipFill rotWithShape="1">
            <a:blip r:embed="rId2" cstate="print"/>
            <a:srcRect r="56369"/>
            <a:stretch/>
          </p:blipFill>
          <p:spPr>
            <a:xfrm>
              <a:off x="215091" y="2901696"/>
              <a:ext cx="3808270" cy="1060704"/>
            </a:xfrm>
            <a:prstGeom prst="rect">
              <a:avLst/>
            </a:prstGeom>
          </p:spPr>
        </p:pic>
        <p:pic>
          <p:nvPicPr>
            <p:cNvPr id="6" name="Picture 5"/>
            <p:cNvPicPr>
              <a:picLocks noChangeAspect="1"/>
            </p:cNvPicPr>
            <p:nvPr/>
          </p:nvPicPr>
          <p:blipFill rotWithShape="1">
            <a:blip r:embed="rId2" cstate="print"/>
            <a:srcRect l="72175"/>
            <a:stretch/>
          </p:blipFill>
          <p:spPr>
            <a:xfrm>
              <a:off x="4023361" y="2901696"/>
              <a:ext cx="2428741" cy="1060704"/>
            </a:xfrm>
            <a:prstGeom prst="rect">
              <a:avLst/>
            </a:prstGeom>
          </p:spPr>
        </p:pic>
      </p:grpSp>
      <p:sp>
        <p:nvSpPr>
          <p:cNvPr id="7" name="TextBox 6"/>
          <p:cNvSpPr txBox="1"/>
          <p:nvPr/>
        </p:nvSpPr>
        <p:spPr>
          <a:xfrm>
            <a:off x="5670811" y="4288779"/>
            <a:ext cx="1112805" cy="646331"/>
          </a:xfrm>
          <a:prstGeom prst="rect">
            <a:avLst/>
          </a:prstGeom>
          <a:solidFill>
            <a:schemeClr val="bg1"/>
          </a:solidFill>
        </p:spPr>
        <p:txBody>
          <a:bodyPr wrap="none" rtlCol="0">
            <a:spAutoFit/>
          </a:bodyPr>
          <a:lstStyle/>
          <a:p>
            <a:r>
              <a:rPr lang="en-US" sz="3600" b="1" dirty="0" smtClean="0"/>
              <a:t>3.6%</a:t>
            </a:r>
            <a:endParaRPr lang="en-US" sz="3600" b="1" dirty="0"/>
          </a:p>
        </p:txBody>
      </p:sp>
    </p:spTree>
    <p:extLst>
      <p:ext uri="{BB962C8B-B14F-4D97-AF65-F5344CB8AC3E}">
        <p14:creationId xmlns="" xmlns:p14="http://schemas.microsoft.com/office/powerpoint/2010/main" val="3352136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smtClean="0"/>
              <a:pPr/>
              <a:t>49</a:t>
            </a:fld>
            <a:endParaRPr lang="en-US" dirty="0"/>
          </a:p>
        </p:txBody>
      </p:sp>
      <p:pic>
        <p:nvPicPr>
          <p:cNvPr id="2" name="Picture 1"/>
          <p:cNvPicPr>
            <a:picLocks noChangeAspect="1"/>
          </p:cNvPicPr>
          <p:nvPr/>
        </p:nvPicPr>
        <p:blipFill>
          <a:blip r:embed="rId2" cstate="print"/>
          <a:stretch>
            <a:fillRect/>
          </a:stretch>
        </p:blipFill>
        <p:spPr>
          <a:xfrm>
            <a:off x="819383" y="290906"/>
            <a:ext cx="7300489" cy="6260862"/>
          </a:xfrm>
          <a:prstGeom prst="rect">
            <a:avLst/>
          </a:prstGeom>
        </p:spPr>
      </p:pic>
      <p:sp>
        <p:nvSpPr>
          <p:cNvPr id="3" name="Oval 2"/>
          <p:cNvSpPr/>
          <p:nvPr/>
        </p:nvSpPr>
        <p:spPr>
          <a:xfrm>
            <a:off x="3074973" y="4596276"/>
            <a:ext cx="776835" cy="104387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553671" y="1780248"/>
            <a:ext cx="6566201" cy="809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836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339217" y="1086160"/>
            <a:ext cx="8382000" cy="4875728"/>
          </a:xfrm>
        </p:spPr>
        <p:txBody>
          <a:bodyPr numCol="2">
            <a:normAutofit fontScale="32500" lnSpcReduction="20000"/>
          </a:bodyPr>
          <a:lstStyle/>
          <a:p>
            <a:pPr marL="0" indent="0">
              <a:buFont typeface="Arial" pitchFamily="34" charset="0"/>
              <a:buNone/>
            </a:pPr>
            <a:endParaRPr lang="en-US" altLang="en-US" sz="3600" dirty="0"/>
          </a:p>
          <a:p>
            <a:pPr marL="0" indent="0">
              <a:buNone/>
            </a:pPr>
            <a:r>
              <a:rPr lang="en-US" altLang="en-US" sz="6200" b="1" dirty="0" err="1"/>
              <a:t>AnMed</a:t>
            </a:r>
            <a:r>
              <a:rPr lang="en-US" altLang="en-US" sz="6200" b="1" dirty="0"/>
              <a:t> Health</a:t>
            </a:r>
          </a:p>
          <a:p>
            <a:pPr marL="0" indent="0">
              <a:buNone/>
            </a:pPr>
            <a:r>
              <a:rPr lang="en-US" altLang="en-US" sz="6200" b="1" dirty="0"/>
              <a:t>Beaufort Memorial Hospital</a:t>
            </a:r>
          </a:p>
          <a:p>
            <a:pPr marL="0" indent="0">
              <a:buNone/>
            </a:pPr>
            <a:r>
              <a:rPr lang="en-US" altLang="en-US" sz="6200" b="1" dirty="0"/>
              <a:t>Carolinas HealthCare-Pineville</a:t>
            </a:r>
          </a:p>
          <a:p>
            <a:pPr marL="0" indent="0">
              <a:buNone/>
            </a:pPr>
            <a:r>
              <a:rPr lang="en-US" altLang="en-US" sz="6200" b="1" dirty="0"/>
              <a:t>Carolinas HealthCare</a:t>
            </a:r>
          </a:p>
          <a:p>
            <a:pPr marL="0" indent="0">
              <a:buNone/>
            </a:pPr>
            <a:r>
              <a:rPr lang="en-US" altLang="en-US" sz="6200" b="1" dirty="0"/>
              <a:t>Cone Health</a:t>
            </a:r>
          </a:p>
          <a:p>
            <a:pPr marL="0" indent="0">
              <a:buNone/>
            </a:pPr>
            <a:r>
              <a:rPr lang="en-US" altLang="en-US" sz="6200" b="1" dirty="0"/>
              <a:t>Cone Health/Alamance Regional 	Medical Center</a:t>
            </a:r>
          </a:p>
          <a:p>
            <a:pPr marL="0" indent="0">
              <a:buNone/>
            </a:pPr>
            <a:r>
              <a:rPr lang="en-US" altLang="en-US" sz="6200" b="1" dirty="0"/>
              <a:t>Duke University Medical Center</a:t>
            </a:r>
          </a:p>
          <a:p>
            <a:pPr marL="0" indent="0">
              <a:buNone/>
            </a:pPr>
            <a:r>
              <a:rPr lang="en-US" altLang="en-US" sz="6200" b="1" dirty="0"/>
              <a:t>McLeod Regional Medical Center</a:t>
            </a:r>
          </a:p>
          <a:p>
            <a:pPr marL="0" indent="0">
              <a:buNone/>
            </a:pPr>
            <a:r>
              <a:rPr lang="en-US" altLang="en-US" sz="6200" b="1" dirty="0"/>
              <a:t>Medical University of South Carolina</a:t>
            </a:r>
          </a:p>
          <a:p>
            <a:pPr marL="0" indent="0">
              <a:buNone/>
            </a:pPr>
            <a:r>
              <a:rPr lang="en-US" altLang="en-US" sz="6200" b="1" dirty="0"/>
              <a:t>Mission Hospital</a:t>
            </a:r>
          </a:p>
          <a:p>
            <a:pPr marL="0" indent="0">
              <a:buNone/>
            </a:pPr>
            <a:r>
              <a:rPr lang="en-US" altLang="en-US" sz="6200" b="1" dirty="0" err="1"/>
              <a:t>Novant</a:t>
            </a:r>
            <a:r>
              <a:rPr lang="en-US" altLang="en-US" sz="6200" b="1" dirty="0"/>
              <a:t> Health Forsyth Medical Center</a:t>
            </a:r>
          </a:p>
          <a:p>
            <a:pPr marL="0" indent="0">
              <a:buNone/>
            </a:pPr>
            <a:r>
              <a:rPr lang="en-US" altLang="en-US" sz="6200" b="1" dirty="0" err="1"/>
              <a:t>Novant</a:t>
            </a:r>
            <a:r>
              <a:rPr lang="en-US" altLang="en-US" sz="6200" b="1" dirty="0"/>
              <a:t> Health Matthews Medical</a:t>
            </a:r>
          </a:p>
          <a:p>
            <a:pPr marL="0" indent="0">
              <a:buNone/>
            </a:pPr>
            <a:r>
              <a:rPr lang="en-US" altLang="en-US" sz="6200" b="1" dirty="0" err="1"/>
              <a:t>Novant</a:t>
            </a:r>
            <a:r>
              <a:rPr lang="en-US" altLang="en-US" sz="6200" b="1" dirty="0"/>
              <a:t> Health Presbyterian Medical</a:t>
            </a:r>
          </a:p>
          <a:p>
            <a:pPr marL="0" indent="0">
              <a:buNone/>
            </a:pPr>
            <a:r>
              <a:rPr lang="en-US" altLang="en-US" sz="6200" b="1" dirty="0"/>
              <a:t>Palmetto Health Richland</a:t>
            </a:r>
          </a:p>
          <a:p>
            <a:pPr marL="0" indent="0">
              <a:buNone/>
            </a:pPr>
            <a:r>
              <a:rPr lang="en-US" altLang="en-US" sz="6200" b="1" dirty="0"/>
              <a:t>Regional Medical Center- Orangeburg</a:t>
            </a:r>
          </a:p>
          <a:p>
            <a:pPr marL="0" indent="0">
              <a:buNone/>
            </a:pPr>
            <a:r>
              <a:rPr lang="en-US" altLang="en-US" sz="6200" b="1" dirty="0"/>
              <a:t>Rex Healthcare</a:t>
            </a:r>
          </a:p>
          <a:p>
            <a:pPr marL="0" indent="0">
              <a:buNone/>
            </a:pPr>
            <a:r>
              <a:rPr lang="en-US" altLang="en-US" sz="6200" b="1" dirty="0"/>
              <a:t>Roper St. Francis </a:t>
            </a:r>
            <a:r>
              <a:rPr lang="en-US" altLang="en-US" sz="6200" b="1" dirty="0" smtClean="0"/>
              <a:t>Healthcare</a:t>
            </a:r>
            <a:endParaRPr lang="en-US" altLang="en-US" sz="6200" b="1" dirty="0"/>
          </a:p>
          <a:p>
            <a:pPr marL="0" indent="0">
              <a:buNone/>
            </a:pPr>
            <a:r>
              <a:rPr lang="en-US" altLang="en-US" sz="6200" b="1" dirty="0"/>
              <a:t>Self Regional Health</a:t>
            </a:r>
          </a:p>
          <a:p>
            <a:pPr marL="0" indent="0">
              <a:buNone/>
            </a:pPr>
            <a:r>
              <a:rPr lang="en-US" altLang="en-US" sz="6200" b="1" dirty="0"/>
              <a:t>Spartanburg Regional</a:t>
            </a:r>
          </a:p>
          <a:p>
            <a:pPr marL="0" indent="0">
              <a:buNone/>
            </a:pPr>
            <a:r>
              <a:rPr lang="en-US" altLang="en-US" sz="6200" b="1" dirty="0"/>
              <a:t>Trident Medical Center</a:t>
            </a:r>
          </a:p>
          <a:p>
            <a:pPr marL="0" indent="0">
              <a:buNone/>
            </a:pPr>
            <a:r>
              <a:rPr lang="en-US" altLang="en-US" sz="6200" b="1" dirty="0"/>
              <a:t>University of North Carolina Hospitals</a:t>
            </a:r>
          </a:p>
          <a:p>
            <a:pPr marL="0" indent="0">
              <a:buNone/>
            </a:pPr>
            <a:r>
              <a:rPr lang="en-US" altLang="en-US" sz="6200" b="1" dirty="0"/>
              <a:t>Vidant Medical Center</a:t>
            </a:r>
          </a:p>
          <a:p>
            <a:pPr marL="0" indent="0">
              <a:buNone/>
            </a:pPr>
            <a:r>
              <a:rPr lang="en-US" altLang="en-US" sz="6200" b="1" dirty="0"/>
              <a:t>Wake Forest University Baptist Health 	Medical</a:t>
            </a:r>
          </a:p>
          <a:p>
            <a:pPr marL="0" indent="0">
              <a:buNone/>
            </a:pPr>
            <a:r>
              <a:rPr lang="en-US" altLang="en-US" sz="6200" b="1" dirty="0" err="1"/>
              <a:t>WakeMed</a:t>
            </a:r>
            <a:r>
              <a:rPr lang="en-US" altLang="en-US" sz="6200" b="1" dirty="0"/>
              <a:t> Health &amp; Hospitals, Cary 	Campus</a:t>
            </a:r>
          </a:p>
          <a:p>
            <a:pPr marL="0" indent="0">
              <a:buNone/>
            </a:pPr>
            <a:r>
              <a:rPr lang="en-US" altLang="en-US" sz="6200" b="1" dirty="0" err="1"/>
              <a:t>WakeMed</a:t>
            </a:r>
            <a:r>
              <a:rPr lang="en-US" altLang="en-US" sz="6200" b="1" dirty="0"/>
              <a:t> Health &amp; Hospitals, Raleigh 	Campus</a:t>
            </a:r>
          </a:p>
          <a:p>
            <a:pPr marL="0" indent="0">
              <a:buFont typeface="Arial" pitchFamily="34" charset="0"/>
              <a:buNone/>
            </a:pPr>
            <a:endParaRPr lang="en-US" altLang="en-US" dirty="0"/>
          </a:p>
        </p:txBody>
      </p:sp>
      <p:sp>
        <p:nvSpPr>
          <p:cNvPr id="8195" name="Title 2"/>
          <p:cNvSpPr>
            <a:spLocks noGrp="1"/>
          </p:cNvSpPr>
          <p:nvPr>
            <p:ph type="title"/>
          </p:nvPr>
        </p:nvSpPr>
        <p:spPr>
          <a:xfrm>
            <a:off x="112659" y="133179"/>
            <a:ext cx="8382000" cy="614073"/>
          </a:xfrm>
        </p:spPr>
        <p:txBody>
          <a:bodyPr>
            <a:normAutofit/>
          </a:bodyPr>
          <a:lstStyle/>
          <a:p>
            <a:r>
              <a:rPr lang="en-US" altLang="en-US" b="1" dirty="0"/>
              <a:t>Welcome and Introductions</a:t>
            </a:r>
          </a:p>
        </p:txBody>
      </p:sp>
      <p:sp>
        <p:nvSpPr>
          <p:cNvPr id="2" name="Slide Number Placeholder 1"/>
          <p:cNvSpPr>
            <a:spLocks noGrp="1"/>
          </p:cNvSpPr>
          <p:nvPr>
            <p:ph type="sldNum" sz="quarter" idx="10"/>
          </p:nvPr>
        </p:nvSpPr>
        <p:spPr>
          <a:xfrm>
            <a:off x="112659" y="6499768"/>
            <a:ext cx="2002536" cy="358232"/>
          </a:xfrm>
        </p:spPr>
        <p:txBody>
          <a:bodyPr/>
          <a:lstStyle/>
          <a:p>
            <a:fld id="{19BB7DA4-2697-4546-83A3-2C93572BA837}" type="slidenum">
              <a:rPr lang="en-US" smtClean="0"/>
              <a:pPr/>
              <a:t>5</a:t>
            </a:fld>
            <a:endParaRPr lang="en-US" dirty="0"/>
          </a:p>
        </p:txBody>
      </p:sp>
    </p:spTree>
    <p:extLst>
      <p:ext uri="{BB962C8B-B14F-4D97-AF65-F5344CB8AC3E}">
        <p14:creationId xmlns="" xmlns:p14="http://schemas.microsoft.com/office/powerpoint/2010/main" val="4232589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5368" y="623113"/>
            <a:ext cx="8229600" cy="1143000"/>
          </a:xfrm>
        </p:spPr>
        <p:txBody>
          <a:bodyPr>
            <a:normAutofit fontScale="90000"/>
          </a:bodyPr>
          <a:lstStyle/>
          <a:p>
            <a:pPr algn="ctr"/>
            <a:r>
              <a:rPr lang="en-US" sz="2400" b="1" dirty="0">
                <a:solidFill>
                  <a:schemeClr val="tx1"/>
                </a:solidFill>
              </a:rPr>
              <a:t>IVCF: Percentage of Temporary Filters With Retrieval </a:t>
            </a:r>
            <a:br>
              <a:rPr lang="en-US" sz="2400" b="1" dirty="0">
                <a:solidFill>
                  <a:schemeClr val="tx1"/>
                </a:solidFill>
              </a:rPr>
            </a:br>
            <a:r>
              <a:rPr lang="en-US" sz="2400" b="1" dirty="0">
                <a:solidFill>
                  <a:schemeClr val="tx1"/>
                </a:solidFill>
              </a:rPr>
              <a:t>or Attempt at Retrieval (2016) </a:t>
            </a:r>
            <a:br>
              <a:rPr lang="en-US" sz="2400" b="1" dirty="0">
                <a:solidFill>
                  <a:schemeClr val="tx1"/>
                </a:solidFill>
              </a:rPr>
            </a:br>
            <a:r>
              <a:rPr lang="en-US" sz="2400" dirty="0">
                <a:solidFill>
                  <a:schemeClr val="tx1"/>
                </a:solidFill>
              </a:rPr>
              <a:t>Excludes patients with permanent filters and patients who have died since discharge</a:t>
            </a:r>
            <a:br>
              <a:rPr lang="en-US" sz="2400" dirty="0">
                <a:solidFill>
                  <a:schemeClr val="tx1"/>
                </a:solidFill>
              </a:rPr>
            </a:br>
            <a:r>
              <a:rPr lang="en-US" sz="2000" dirty="0">
                <a:solidFill>
                  <a:schemeClr val="tx1"/>
                </a:solidFill>
              </a:rPr>
              <a:t/>
            </a:r>
            <a:br>
              <a:rPr lang="en-US" sz="2000" dirty="0">
                <a:solidFill>
                  <a:schemeClr val="tx1"/>
                </a:solidFill>
              </a:rPr>
            </a:br>
            <a:r>
              <a:rPr lang="en-US" sz="2000" dirty="0"/>
              <a:t>Carolina’s VSG did not have at least 3 centers with 10 procedures) </a:t>
            </a:r>
            <a:endParaRPr lang="en-US" sz="2400" b="1" dirty="0"/>
          </a:p>
        </p:txBody>
      </p:sp>
      <p:sp>
        <p:nvSpPr>
          <p:cNvPr id="4" name="Slide Number Placeholder 3"/>
          <p:cNvSpPr>
            <a:spLocks noGrp="1"/>
          </p:cNvSpPr>
          <p:nvPr>
            <p:ph type="sldNum" sz="quarter" idx="10"/>
          </p:nvPr>
        </p:nvSpPr>
        <p:spPr/>
        <p:txBody>
          <a:bodyPr/>
          <a:lstStyle/>
          <a:p>
            <a:fld id="{19BB7DA4-2697-4546-83A3-2C93572BA837}" type="slidenum">
              <a:rPr lang="en-US" smtClean="0"/>
              <a:pPr/>
              <a:t>50</a:t>
            </a:fld>
            <a:endParaRPr lang="en-US" dirty="0"/>
          </a:p>
        </p:txBody>
      </p:sp>
      <p:pic>
        <p:nvPicPr>
          <p:cNvPr id="3" name="Picture 2"/>
          <p:cNvPicPr>
            <a:picLocks noChangeAspect="1"/>
          </p:cNvPicPr>
          <p:nvPr/>
        </p:nvPicPr>
        <p:blipFill>
          <a:blip r:embed="rId2" cstate="print"/>
          <a:stretch>
            <a:fillRect/>
          </a:stretch>
        </p:blipFill>
        <p:spPr>
          <a:xfrm>
            <a:off x="457200" y="2336101"/>
            <a:ext cx="8138174" cy="3589211"/>
          </a:xfrm>
          <a:prstGeom prst="rect">
            <a:avLst/>
          </a:prstGeom>
        </p:spPr>
      </p:pic>
      <p:sp>
        <p:nvSpPr>
          <p:cNvPr id="5" name="TextBox 4"/>
          <p:cNvSpPr txBox="1"/>
          <p:nvPr/>
        </p:nvSpPr>
        <p:spPr>
          <a:xfrm>
            <a:off x="1731696" y="3196354"/>
            <a:ext cx="989373" cy="646331"/>
          </a:xfrm>
          <a:prstGeom prst="rect">
            <a:avLst/>
          </a:prstGeom>
          <a:noFill/>
        </p:spPr>
        <p:txBody>
          <a:bodyPr wrap="none" rtlCol="0">
            <a:spAutoFit/>
          </a:bodyPr>
          <a:lstStyle/>
          <a:p>
            <a:r>
              <a:rPr lang="en-US" sz="3600" b="1" dirty="0" smtClean="0"/>
              <a:t>40%</a:t>
            </a:r>
            <a:endParaRPr lang="en-US" sz="3600" b="1" dirty="0"/>
          </a:p>
        </p:txBody>
      </p:sp>
    </p:spTree>
    <p:extLst>
      <p:ext uri="{BB962C8B-B14F-4D97-AF65-F5344CB8AC3E}">
        <p14:creationId xmlns="" xmlns:p14="http://schemas.microsoft.com/office/powerpoint/2010/main" val="31291119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72614" y="552418"/>
            <a:ext cx="8229600" cy="1143000"/>
          </a:xfrm>
        </p:spPr>
        <p:txBody>
          <a:bodyPr>
            <a:normAutofit fontScale="90000"/>
          </a:bodyPr>
          <a:lstStyle/>
          <a:p>
            <a:pPr algn="ctr"/>
            <a:r>
              <a:rPr lang="en-US" sz="3200" b="1" dirty="0">
                <a:solidFill>
                  <a:schemeClr val="tx1"/>
                </a:solidFill>
              </a:rPr>
              <a:t>Non-Ruptured Open AAA: In-Hospital Mortality</a:t>
            </a:r>
            <a:br>
              <a:rPr lang="en-US" sz="3200" b="1" dirty="0">
                <a:solidFill>
                  <a:schemeClr val="tx1"/>
                </a:solidFill>
              </a:rPr>
            </a:br>
            <a:r>
              <a:rPr lang="en-US" sz="3200" b="1" dirty="0">
                <a:solidFill>
                  <a:schemeClr val="tx1"/>
                </a:solidFill>
              </a:rPr>
              <a:t> (Jan. 1, 2016-May 31, 2017) </a:t>
            </a:r>
            <a:br>
              <a:rPr lang="en-US" sz="3200" b="1" dirty="0">
                <a:solidFill>
                  <a:schemeClr val="tx1"/>
                </a:solidFill>
              </a:rPr>
            </a:br>
            <a:r>
              <a:rPr lang="en-US" sz="2000" b="1" dirty="0">
                <a:solidFill>
                  <a:schemeClr val="tx1"/>
                </a:solidFill>
              </a:rPr>
              <a:t>Excludes ruptured aneurysms</a:t>
            </a:r>
            <a:r>
              <a:rPr lang="en-US" sz="3200" b="1" dirty="0">
                <a:solidFill>
                  <a:schemeClr val="tx1"/>
                </a:solidFill>
              </a:rPr>
              <a:t/>
            </a:r>
            <a:br>
              <a:rPr lang="en-US" sz="3200" b="1" dirty="0">
                <a:solidFill>
                  <a:schemeClr val="tx1"/>
                </a:solidFill>
              </a:rPr>
            </a:br>
            <a:r>
              <a:rPr lang="en-US" sz="2000" dirty="0">
                <a:solidFill>
                  <a:schemeClr val="tx1"/>
                </a:solidFill>
              </a:rPr>
              <a:t>observed and expected rates of in-hospital death for those cases</a:t>
            </a:r>
            <a:r>
              <a:rPr lang="en-US" sz="3200" b="1" dirty="0">
                <a:solidFill>
                  <a:srgbClr val="C00000"/>
                </a:solidFill>
              </a:rPr>
              <a:t/>
            </a:r>
            <a:br>
              <a:rPr lang="en-US" sz="3200" b="1" dirty="0">
                <a:solidFill>
                  <a:srgbClr val="C00000"/>
                </a:solidFill>
              </a:rPr>
            </a:br>
            <a:r>
              <a:rPr lang="en-US" b="0" dirty="0"/>
              <a:t>	</a:t>
            </a:r>
            <a:endParaRPr lang="en-US" dirty="0"/>
          </a:p>
        </p:txBody>
      </p:sp>
      <p:sp>
        <p:nvSpPr>
          <p:cNvPr id="5" name="Slide Number Placeholder 4"/>
          <p:cNvSpPr>
            <a:spLocks noGrp="1"/>
          </p:cNvSpPr>
          <p:nvPr>
            <p:ph type="sldNum" sz="quarter" idx="10"/>
          </p:nvPr>
        </p:nvSpPr>
        <p:spPr/>
        <p:txBody>
          <a:bodyPr/>
          <a:lstStyle/>
          <a:p>
            <a:fld id="{19BB7DA4-2697-4546-83A3-2C93572BA837}" type="slidenum">
              <a:rPr lang="en-US" smtClean="0"/>
              <a:pPr/>
              <a:t>51</a:t>
            </a:fld>
            <a:endParaRPr lang="en-US" dirty="0"/>
          </a:p>
        </p:txBody>
      </p:sp>
      <p:pic>
        <p:nvPicPr>
          <p:cNvPr id="2" name="Picture 1"/>
          <p:cNvPicPr>
            <a:picLocks noChangeAspect="1"/>
          </p:cNvPicPr>
          <p:nvPr/>
        </p:nvPicPr>
        <p:blipFill>
          <a:blip r:embed="rId3" cstate="print"/>
          <a:stretch>
            <a:fillRect/>
          </a:stretch>
        </p:blipFill>
        <p:spPr>
          <a:xfrm>
            <a:off x="243840" y="2076450"/>
            <a:ext cx="8570976" cy="3470910"/>
          </a:xfrm>
          <a:prstGeom prst="rect">
            <a:avLst/>
          </a:prstGeom>
        </p:spPr>
      </p:pic>
      <p:sp>
        <p:nvSpPr>
          <p:cNvPr id="4" name="TextBox 3"/>
          <p:cNvSpPr txBox="1"/>
          <p:nvPr/>
        </p:nvSpPr>
        <p:spPr>
          <a:xfrm>
            <a:off x="7064347" y="3120861"/>
            <a:ext cx="907621" cy="523220"/>
          </a:xfrm>
          <a:prstGeom prst="rect">
            <a:avLst/>
          </a:prstGeom>
          <a:solidFill>
            <a:schemeClr val="bg1"/>
          </a:solidFill>
        </p:spPr>
        <p:txBody>
          <a:bodyPr wrap="none" rtlCol="0">
            <a:spAutoFit/>
          </a:bodyPr>
          <a:lstStyle/>
          <a:p>
            <a:r>
              <a:rPr lang="en-US" sz="2800" b="1" dirty="0" smtClean="0">
                <a:solidFill>
                  <a:srgbClr val="C00000"/>
                </a:solidFill>
              </a:rPr>
              <a:t>5.7%</a:t>
            </a:r>
            <a:endParaRPr lang="en-US" sz="2800" b="1" dirty="0">
              <a:solidFill>
                <a:srgbClr val="C00000"/>
              </a:solidFill>
            </a:endParaRPr>
          </a:p>
        </p:txBody>
      </p:sp>
      <p:sp>
        <p:nvSpPr>
          <p:cNvPr id="6" name="TextBox 5"/>
          <p:cNvSpPr txBox="1"/>
          <p:nvPr/>
        </p:nvSpPr>
        <p:spPr>
          <a:xfrm>
            <a:off x="7064347" y="4472231"/>
            <a:ext cx="1090363" cy="523220"/>
          </a:xfrm>
          <a:prstGeom prst="rect">
            <a:avLst/>
          </a:prstGeom>
          <a:solidFill>
            <a:schemeClr val="bg1"/>
          </a:solidFill>
        </p:spPr>
        <p:txBody>
          <a:bodyPr wrap="none" rtlCol="0">
            <a:spAutoFit/>
          </a:bodyPr>
          <a:lstStyle/>
          <a:p>
            <a:r>
              <a:rPr lang="en-US" sz="2800" b="1" dirty="0" smtClean="0"/>
              <a:t>10.7%</a:t>
            </a:r>
            <a:endParaRPr lang="en-US" sz="2800" b="1" dirty="0"/>
          </a:p>
        </p:txBody>
      </p:sp>
      <p:sp>
        <p:nvSpPr>
          <p:cNvPr id="7" name="TextBox 6"/>
          <p:cNvSpPr txBox="1"/>
          <p:nvPr/>
        </p:nvSpPr>
        <p:spPr>
          <a:xfrm>
            <a:off x="2886024" y="4472231"/>
            <a:ext cx="4178323" cy="523220"/>
          </a:xfrm>
          <a:prstGeom prst="rect">
            <a:avLst/>
          </a:prstGeom>
          <a:solidFill>
            <a:schemeClr val="bg1"/>
          </a:solidFill>
        </p:spPr>
        <p:txBody>
          <a:bodyPr wrap="none" rtlCol="0">
            <a:spAutoFit/>
          </a:bodyPr>
          <a:lstStyle/>
          <a:p>
            <a:r>
              <a:rPr lang="en-US" sz="2800" b="1" dirty="0" smtClean="0"/>
              <a:t>Suprarenal proximal clamp</a:t>
            </a:r>
            <a:endParaRPr lang="en-US" sz="2800" b="1" dirty="0"/>
          </a:p>
        </p:txBody>
      </p:sp>
    </p:spTree>
    <p:extLst>
      <p:ext uri="{BB962C8B-B14F-4D97-AF65-F5344CB8AC3E}">
        <p14:creationId xmlns="" xmlns:p14="http://schemas.microsoft.com/office/powerpoint/2010/main" val="683519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52</a:t>
            </a:fld>
            <a:endParaRPr lang="en-US" dirty="0"/>
          </a:p>
        </p:txBody>
      </p:sp>
      <p:pic>
        <p:nvPicPr>
          <p:cNvPr id="6" name="Picture 5"/>
          <p:cNvPicPr>
            <a:picLocks noChangeAspect="1"/>
          </p:cNvPicPr>
          <p:nvPr/>
        </p:nvPicPr>
        <p:blipFill>
          <a:blip r:embed="rId3" cstate="print"/>
          <a:stretch>
            <a:fillRect/>
          </a:stretch>
        </p:blipFill>
        <p:spPr>
          <a:xfrm>
            <a:off x="1243584" y="511064"/>
            <a:ext cx="6848856" cy="5858141"/>
          </a:xfrm>
          <a:prstGeom prst="rect">
            <a:avLst/>
          </a:prstGeom>
        </p:spPr>
      </p:pic>
      <p:sp>
        <p:nvSpPr>
          <p:cNvPr id="2" name="Oval 1"/>
          <p:cNvSpPr/>
          <p:nvPr/>
        </p:nvSpPr>
        <p:spPr>
          <a:xfrm>
            <a:off x="5903140" y="4418251"/>
            <a:ext cx="457200" cy="13918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5603" y="2916914"/>
            <a:ext cx="4666470" cy="523220"/>
          </a:xfrm>
          <a:prstGeom prst="rect">
            <a:avLst/>
          </a:prstGeom>
          <a:solidFill>
            <a:schemeClr val="bg1"/>
          </a:solidFill>
        </p:spPr>
        <p:txBody>
          <a:bodyPr wrap="none" rtlCol="0">
            <a:spAutoFit/>
          </a:bodyPr>
          <a:lstStyle/>
          <a:p>
            <a:r>
              <a:rPr lang="en-US" sz="2800" b="1" dirty="0" smtClean="0">
                <a:solidFill>
                  <a:srgbClr val="C00000"/>
                </a:solidFill>
              </a:rPr>
              <a:t>Ten or more open AAA repairs</a:t>
            </a:r>
            <a:endParaRPr lang="en-US" sz="2800" b="1" dirty="0">
              <a:solidFill>
                <a:srgbClr val="C00000"/>
              </a:solidFill>
            </a:endParaRPr>
          </a:p>
        </p:txBody>
      </p:sp>
    </p:spTree>
    <p:extLst>
      <p:ext uri="{BB962C8B-B14F-4D97-AF65-F5344CB8AC3E}">
        <p14:creationId xmlns="" xmlns:p14="http://schemas.microsoft.com/office/powerpoint/2010/main" val="313204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53</a:t>
            </a:fld>
            <a:endParaRPr lang="en-US" dirty="0"/>
          </a:p>
        </p:txBody>
      </p:sp>
      <p:pic>
        <p:nvPicPr>
          <p:cNvPr id="2" name="Picture 1"/>
          <p:cNvPicPr>
            <a:picLocks noChangeAspect="1"/>
          </p:cNvPicPr>
          <p:nvPr/>
        </p:nvPicPr>
        <p:blipFill>
          <a:blip r:embed="rId3" cstate="print"/>
          <a:stretch>
            <a:fillRect/>
          </a:stretch>
        </p:blipFill>
        <p:spPr>
          <a:xfrm>
            <a:off x="156537" y="1743456"/>
            <a:ext cx="8814959" cy="3364992"/>
          </a:xfrm>
          <a:prstGeom prst="rect">
            <a:avLst/>
          </a:prstGeom>
        </p:spPr>
      </p:pic>
      <p:sp>
        <p:nvSpPr>
          <p:cNvPr id="4" name="TextBox 3"/>
          <p:cNvSpPr txBox="1"/>
          <p:nvPr/>
        </p:nvSpPr>
        <p:spPr>
          <a:xfrm>
            <a:off x="938675" y="1610315"/>
            <a:ext cx="7381701" cy="523220"/>
          </a:xfrm>
          <a:prstGeom prst="rect">
            <a:avLst/>
          </a:prstGeom>
          <a:solidFill>
            <a:schemeClr val="bg1"/>
          </a:solidFill>
        </p:spPr>
        <p:txBody>
          <a:bodyPr wrap="none" rtlCol="0">
            <a:spAutoFit/>
          </a:bodyPr>
          <a:lstStyle/>
          <a:p>
            <a:r>
              <a:rPr lang="en-US" sz="2800" b="1" dirty="0" smtClean="0"/>
              <a:t>Rate of In-hospital Death after Open AAA Repair</a:t>
            </a:r>
            <a:endParaRPr lang="en-US" sz="2800" b="1" dirty="0"/>
          </a:p>
        </p:txBody>
      </p:sp>
      <p:sp>
        <p:nvSpPr>
          <p:cNvPr id="5" name="TextBox 4"/>
          <p:cNvSpPr txBox="1"/>
          <p:nvPr/>
        </p:nvSpPr>
        <p:spPr>
          <a:xfrm>
            <a:off x="2112021" y="2751292"/>
            <a:ext cx="4651210" cy="584775"/>
          </a:xfrm>
          <a:prstGeom prst="rect">
            <a:avLst/>
          </a:prstGeom>
          <a:solidFill>
            <a:schemeClr val="bg1"/>
          </a:solidFill>
        </p:spPr>
        <p:txBody>
          <a:bodyPr wrap="none" rtlCol="0">
            <a:spAutoFit/>
          </a:bodyPr>
          <a:lstStyle/>
          <a:p>
            <a:r>
              <a:rPr lang="en-US" sz="3200" b="1" dirty="0" smtClean="0">
                <a:solidFill>
                  <a:srgbClr val="C00000"/>
                </a:solidFill>
              </a:rPr>
              <a:t>Is 5% where we are stuck?</a:t>
            </a:r>
            <a:endParaRPr lang="en-US" sz="3200" b="1" dirty="0">
              <a:solidFill>
                <a:srgbClr val="C00000"/>
              </a:solidFill>
            </a:endParaRPr>
          </a:p>
        </p:txBody>
      </p:sp>
    </p:spTree>
    <p:extLst>
      <p:ext uri="{BB962C8B-B14F-4D97-AF65-F5344CB8AC3E}">
        <p14:creationId xmlns="" xmlns:p14="http://schemas.microsoft.com/office/powerpoint/2010/main" val="636284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54</a:t>
            </a:fld>
            <a:endParaRPr lang="en-US" dirty="0"/>
          </a:p>
        </p:txBody>
      </p:sp>
      <p:pic>
        <p:nvPicPr>
          <p:cNvPr id="7" name="Picture 6"/>
          <p:cNvPicPr>
            <a:picLocks noChangeAspect="1"/>
          </p:cNvPicPr>
          <p:nvPr/>
        </p:nvPicPr>
        <p:blipFill>
          <a:blip r:embed="rId3" cstate="print"/>
          <a:stretch>
            <a:fillRect/>
          </a:stretch>
        </p:blipFill>
        <p:spPr>
          <a:xfrm>
            <a:off x="914067" y="164522"/>
            <a:ext cx="7681626" cy="1603387"/>
          </a:xfrm>
          <a:prstGeom prst="rect">
            <a:avLst/>
          </a:prstGeom>
        </p:spPr>
      </p:pic>
      <p:pic>
        <p:nvPicPr>
          <p:cNvPr id="2" name="Picture 1"/>
          <p:cNvPicPr>
            <a:picLocks noChangeAspect="1"/>
          </p:cNvPicPr>
          <p:nvPr/>
        </p:nvPicPr>
        <p:blipFill>
          <a:blip r:embed="rId4" cstate="print"/>
          <a:stretch>
            <a:fillRect/>
          </a:stretch>
        </p:blipFill>
        <p:spPr>
          <a:xfrm>
            <a:off x="240601" y="2121408"/>
            <a:ext cx="8763762" cy="3486912"/>
          </a:xfrm>
          <a:prstGeom prst="rect">
            <a:avLst/>
          </a:prstGeom>
        </p:spPr>
      </p:pic>
      <p:sp>
        <p:nvSpPr>
          <p:cNvPr id="4" name="TextBox 3"/>
          <p:cNvSpPr txBox="1"/>
          <p:nvPr/>
        </p:nvSpPr>
        <p:spPr>
          <a:xfrm>
            <a:off x="6837769" y="2888857"/>
            <a:ext cx="1156920" cy="523220"/>
          </a:xfrm>
          <a:prstGeom prst="rect">
            <a:avLst/>
          </a:prstGeom>
          <a:solidFill>
            <a:schemeClr val="bg1"/>
          </a:solidFill>
        </p:spPr>
        <p:txBody>
          <a:bodyPr wrap="none" rtlCol="0">
            <a:spAutoFit/>
          </a:bodyPr>
          <a:lstStyle/>
          <a:p>
            <a:r>
              <a:rPr lang="en-US" sz="2800" b="1" dirty="0" smtClean="0">
                <a:solidFill>
                  <a:srgbClr val="C00000"/>
                </a:solidFill>
              </a:rPr>
              <a:t>7 Days</a:t>
            </a:r>
            <a:endParaRPr lang="en-US" sz="2800" b="1" dirty="0">
              <a:solidFill>
                <a:srgbClr val="C00000"/>
              </a:solidFill>
            </a:endParaRPr>
          </a:p>
        </p:txBody>
      </p:sp>
    </p:spTree>
    <p:extLst>
      <p:ext uri="{BB962C8B-B14F-4D97-AF65-F5344CB8AC3E}">
        <p14:creationId xmlns="" xmlns:p14="http://schemas.microsoft.com/office/powerpoint/2010/main" val="182826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55</a:t>
            </a:fld>
            <a:endParaRPr lang="en-US" dirty="0"/>
          </a:p>
        </p:txBody>
      </p:sp>
      <p:pic>
        <p:nvPicPr>
          <p:cNvPr id="6" name="Picture 5"/>
          <p:cNvPicPr>
            <a:picLocks noChangeAspect="1"/>
          </p:cNvPicPr>
          <p:nvPr/>
        </p:nvPicPr>
        <p:blipFill>
          <a:blip r:embed="rId3" cstate="print"/>
          <a:stretch>
            <a:fillRect/>
          </a:stretch>
        </p:blipFill>
        <p:spPr>
          <a:xfrm>
            <a:off x="983813" y="316992"/>
            <a:ext cx="7240021" cy="6234776"/>
          </a:xfrm>
          <a:prstGeom prst="rect">
            <a:avLst/>
          </a:prstGeom>
        </p:spPr>
      </p:pic>
      <p:sp>
        <p:nvSpPr>
          <p:cNvPr id="2" name="Oval 1"/>
          <p:cNvSpPr/>
          <p:nvPr/>
        </p:nvSpPr>
        <p:spPr>
          <a:xfrm>
            <a:off x="2484253" y="4361607"/>
            <a:ext cx="768743" cy="126235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7386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621324" y="175357"/>
            <a:ext cx="8039686" cy="203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PVI: Percentage of Claudicants With ABI or TBI</a:t>
            </a:r>
            <a:br>
              <a:rPr kumimoji="0" lang="en-US" altLang="en-US" sz="2400" b="1" i="0" u="none" strike="noStrike" cap="none" normalizeH="0" baseline="0" dirty="0">
                <a:ln>
                  <a:noFill/>
                </a:ln>
                <a:solidFill>
                  <a:schemeClr val="tx1"/>
                </a:solidFill>
                <a:effectLst/>
                <a:latin typeface="Arial" panose="020B0604020202020204" pitchFamily="34" charset="0"/>
              </a:rPr>
            </a:br>
            <a:r>
              <a:rPr kumimoji="0" lang="en-US" altLang="en-US" sz="2400" b="1" i="0" u="none" strike="noStrike" cap="none" normalizeH="0" baseline="0" dirty="0">
                <a:ln>
                  <a:noFill/>
                </a:ln>
                <a:solidFill>
                  <a:schemeClr val="tx1"/>
                </a:solidFill>
                <a:effectLst/>
                <a:latin typeface="Arial" panose="020B0604020202020204" pitchFamily="34" charset="0"/>
              </a:rPr>
              <a:t>Reported Before Procedure</a:t>
            </a:r>
            <a:br>
              <a:rPr kumimoji="0" lang="en-US" altLang="en-US" sz="2400" b="1" i="0" u="none" strike="noStrike" cap="none" normalizeH="0" baseline="0" dirty="0">
                <a:ln>
                  <a:noFill/>
                </a:ln>
                <a:solidFill>
                  <a:schemeClr val="tx1"/>
                </a:solidFill>
                <a:effectLst/>
                <a:latin typeface="Arial" panose="020B0604020202020204" pitchFamily="34" charset="0"/>
              </a:rPr>
            </a:br>
            <a:r>
              <a:rPr kumimoji="0" lang="en-US" altLang="en-US" sz="2400" b="1" i="0" u="none" strike="noStrike" cap="none" normalizeH="0" baseline="0" dirty="0">
                <a:ln>
                  <a:noFill/>
                </a:ln>
                <a:solidFill>
                  <a:schemeClr val="tx1"/>
                </a:solidFill>
                <a:effectLst/>
                <a:latin typeface="Arial" panose="020B0604020202020204" pitchFamily="34" charset="0"/>
              </a:rPr>
              <a:t> (Jan. 1, 2016-May 31, 2017) </a:t>
            </a:r>
          </a:p>
          <a:p>
            <a:pPr lvl="0" algn="ctr" eaLnBrk="0" fontAlgn="base" hangingPunct="0">
              <a:spcAft>
                <a:spcPct val="0"/>
              </a:spcAft>
            </a:pPr>
            <a:r>
              <a:rPr kumimoji="0" lang="en-US" altLang="en-US" sz="1800" i="0" u="none" strike="noStrike" cap="none" normalizeH="0" baseline="0" dirty="0">
                <a:ln>
                  <a:noFill/>
                </a:ln>
                <a:solidFill>
                  <a:schemeClr val="tx1"/>
                </a:solidFill>
                <a:effectLst/>
                <a:latin typeface="Arial" panose="020B0604020202020204" pitchFamily="34" charset="0"/>
              </a:rPr>
              <a:t>“ABI or TBI reported” indicates at least one measure was recorded for the side of the operation, or on both sides for bilateral and aortic procedures.</a:t>
            </a:r>
            <a:br>
              <a:rPr kumimoji="0" lang="en-US" altLang="en-US" sz="180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19BB7DA4-2697-4546-83A3-2C93572BA837}" type="slidenum">
              <a:rPr lang="en-US" smtClean="0"/>
              <a:pPr/>
              <a:t>56</a:t>
            </a:fld>
            <a:endParaRPr lang="en-US" dirty="0"/>
          </a:p>
        </p:txBody>
      </p:sp>
      <p:grpSp>
        <p:nvGrpSpPr>
          <p:cNvPr id="4" name="Group 3"/>
          <p:cNvGrpSpPr/>
          <p:nvPr/>
        </p:nvGrpSpPr>
        <p:grpSpPr>
          <a:xfrm>
            <a:off x="233725" y="2877312"/>
            <a:ext cx="8520131" cy="1999488"/>
            <a:chOff x="233725" y="2877312"/>
            <a:chExt cx="6520175" cy="1109472"/>
          </a:xfrm>
        </p:grpSpPr>
        <p:pic>
          <p:nvPicPr>
            <p:cNvPr id="3" name="Picture 2"/>
            <p:cNvPicPr>
              <a:picLocks noChangeAspect="1"/>
            </p:cNvPicPr>
            <p:nvPr/>
          </p:nvPicPr>
          <p:blipFill rotWithShape="1">
            <a:blip r:embed="rId3" cstate="print"/>
            <a:srcRect r="53349"/>
            <a:stretch/>
          </p:blipFill>
          <p:spPr>
            <a:xfrm>
              <a:off x="233725" y="2877312"/>
              <a:ext cx="4070051" cy="1109472"/>
            </a:xfrm>
            <a:prstGeom prst="rect">
              <a:avLst/>
            </a:prstGeom>
          </p:spPr>
        </p:pic>
        <p:pic>
          <p:nvPicPr>
            <p:cNvPr id="6" name="Picture 5"/>
            <p:cNvPicPr>
              <a:picLocks noChangeAspect="1"/>
            </p:cNvPicPr>
            <p:nvPr/>
          </p:nvPicPr>
          <p:blipFill rotWithShape="1">
            <a:blip r:embed="rId3" cstate="print"/>
            <a:srcRect l="71917"/>
            <a:stretch/>
          </p:blipFill>
          <p:spPr>
            <a:xfrm>
              <a:off x="4303776" y="2877312"/>
              <a:ext cx="2450124" cy="1109472"/>
            </a:xfrm>
            <a:prstGeom prst="rect">
              <a:avLst/>
            </a:prstGeom>
          </p:spPr>
        </p:pic>
      </p:grpSp>
      <p:sp>
        <p:nvSpPr>
          <p:cNvPr id="7" name="TextBox 6"/>
          <p:cNvSpPr txBox="1"/>
          <p:nvPr/>
        </p:nvSpPr>
        <p:spPr>
          <a:xfrm>
            <a:off x="6251817" y="3923562"/>
            <a:ext cx="901209" cy="584775"/>
          </a:xfrm>
          <a:prstGeom prst="rect">
            <a:avLst/>
          </a:prstGeom>
          <a:solidFill>
            <a:schemeClr val="bg1"/>
          </a:solidFill>
        </p:spPr>
        <p:txBody>
          <a:bodyPr wrap="none" rtlCol="0">
            <a:spAutoFit/>
          </a:bodyPr>
          <a:lstStyle/>
          <a:p>
            <a:r>
              <a:rPr lang="en-US" sz="3200" b="1" dirty="0" smtClean="0">
                <a:solidFill>
                  <a:srgbClr val="C00000"/>
                </a:solidFill>
              </a:rPr>
              <a:t>73%</a:t>
            </a:r>
            <a:endParaRPr lang="en-US" sz="3200" b="1" dirty="0">
              <a:solidFill>
                <a:srgbClr val="C00000"/>
              </a:solidFill>
            </a:endParaRPr>
          </a:p>
        </p:txBody>
      </p:sp>
    </p:spTree>
    <p:extLst>
      <p:ext uri="{BB962C8B-B14F-4D97-AF65-F5344CB8AC3E}">
        <p14:creationId xmlns="" xmlns:p14="http://schemas.microsoft.com/office/powerpoint/2010/main" val="2184136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smtClean="0"/>
              <a:pPr/>
              <a:t>57</a:t>
            </a:fld>
            <a:endParaRPr lang="en-US" dirty="0"/>
          </a:p>
        </p:txBody>
      </p:sp>
      <p:pic>
        <p:nvPicPr>
          <p:cNvPr id="3" name="Picture 2"/>
          <p:cNvPicPr>
            <a:picLocks noChangeAspect="1"/>
          </p:cNvPicPr>
          <p:nvPr/>
        </p:nvPicPr>
        <p:blipFill>
          <a:blip r:embed="rId2" cstate="print"/>
          <a:stretch>
            <a:fillRect/>
          </a:stretch>
        </p:blipFill>
        <p:spPr>
          <a:xfrm>
            <a:off x="904532" y="158496"/>
            <a:ext cx="7215340" cy="6434358"/>
          </a:xfrm>
          <a:prstGeom prst="rect">
            <a:avLst/>
          </a:prstGeom>
        </p:spPr>
      </p:pic>
      <p:sp>
        <p:nvSpPr>
          <p:cNvPr id="2" name="Oval 1"/>
          <p:cNvSpPr/>
          <p:nvPr/>
        </p:nvSpPr>
        <p:spPr>
          <a:xfrm>
            <a:off x="2985961" y="4264503"/>
            <a:ext cx="663547" cy="142419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50775" y="1221897"/>
            <a:ext cx="6469097"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8980" y="1472750"/>
            <a:ext cx="3689408" cy="1077218"/>
          </a:xfrm>
          <a:prstGeom prst="rect">
            <a:avLst/>
          </a:prstGeom>
          <a:solidFill>
            <a:schemeClr val="bg1"/>
          </a:solidFill>
        </p:spPr>
        <p:txBody>
          <a:bodyPr wrap="none" rtlCol="0">
            <a:spAutoFit/>
          </a:bodyPr>
          <a:lstStyle/>
          <a:p>
            <a:r>
              <a:rPr lang="en-US" sz="3200" b="1" dirty="0" smtClean="0">
                <a:solidFill>
                  <a:srgbClr val="00B0F0"/>
                </a:solidFill>
              </a:rPr>
              <a:t>Are you not doing or</a:t>
            </a:r>
          </a:p>
          <a:p>
            <a:r>
              <a:rPr lang="en-US" sz="3200" b="1" dirty="0">
                <a:solidFill>
                  <a:srgbClr val="00B0F0"/>
                </a:solidFill>
              </a:rPr>
              <a:t>n</a:t>
            </a:r>
            <a:r>
              <a:rPr lang="en-US" sz="3200" b="1" dirty="0" smtClean="0">
                <a:solidFill>
                  <a:srgbClr val="00B0F0"/>
                </a:solidFill>
              </a:rPr>
              <a:t>ot recording?</a:t>
            </a:r>
            <a:endParaRPr lang="en-US" sz="3200" b="1" dirty="0">
              <a:solidFill>
                <a:srgbClr val="00B0F0"/>
              </a:solidFill>
            </a:endParaRPr>
          </a:p>
        </p:txBody>
      </p:sp>
    </p:spTree>
    <p:extLst>
      <p:ext uri="{BB962C8B-B14F-4D97-AF65-F5344CB8AC3E}">
        <p14:creationId xmlns="" xmlns:p14="http://schemas.microsoft.com/office/powerpoint/2010/main" val="116512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15837" y="1515569"/>
            <a:ext cx="8229600" cy="1143000"/>
          </a:xfrm>
        </p:spPr>
        <p:txBody>
          <a:bodyPr>
            <a:normAutofit fontScale="90000"/>
          </a:bodyPr>
          <a:lstStyle/>
          <a:p>
            <a:pPr>
              <a:lnSpc>
                <a:spcPts val="2200"/>
              </a:lnSpc>
            </a:pPr>
            <a:r>
              <a:rPr lang="en-US" sz="2200" b="0" dirty="0"/>
              <a:t/>
            </a:r>
            <a:br>
              <a:rPr lang="en-US" sz="2200" b="0" dirty="0"/>
            </a:br>
            <a:r>
              <a:rPr lang="en-US" sz="2200" b="0" dirty="0"/>
              <a:t/>
            </a:r>
            <a:br>
              <a:rPr lang="en-US" sz="2200" b="0" dirty="0"/>
            </a:br>
            <a:r>
              <a:rPr lang="en-US" b="0" dirty="0"/>
              <a:t/>
            </a:r>
            <a:br>
              <a:rPr lang="en-US" b="0" dirty="0"/>
            </a:br>
            <a:endParaRPr lang="en-US" dirty="0"/>
          </a:p>
        </p:txBody>
      </p:sp>
      <p:sp>
        <p:nvSpPr>
          <p:cNvPr id="4" name="Rectangle 3"/>
          <p:cNvSpPr/>
          <p:nvPr/>
        </p:nvSpPr>
        <p:spPr>
          <a:xfrm>
            <a:off x="647485" y="-24709"/>
            <a:ext cx="8728163" cy="1384995"/>
          </a:xfrm>
          <a:prstGeom prst="rect">
            <a:avLst/>
          </a:prstGeom>
        </p:spPr>
        <p:txBody>
          <a:bodyPr wrap="square">
            <a:spAutoFit/>
          </a:bodyPr>
          <a:lstStyle/>
          <a:p>
            <a:endParaRPr lang="en-US" dirty="0"/>
          </a:p>
          <a:p>
            <a:pPr algn="ctr"/>
            <a:r>
              <a:rPr lang="en-US" sz="2400" b="1" dirty="0"/>
              <a:t>PVI: Percentage of Percutaneous Femoral Procedures</a:t>
            </a:r>
          </a:p>
          <a:p>
            <a:pPr algn="ctr"/>
            <a:r>
              <a:rPr lang="en-US" sz="2400" b="1" dirty="0"/>
              <a:t> Using Ultrasound Guidance (Jan. 1, 2016-May 31, 2017) </a:t>
            </a:r>
          </a:p>
          <a:p>
            <a:pPr algn="ctr"/>
            <a:r>
              <a:rPr lang="en-US" dirty="0"/>
              <a:t>Excludes cut-down access guidance</a:t>
            </a:r>
          </a:p>
        </p:txBody>
      </p:sp>
      <p:grpSp>
        <p:nvGrpSpPr>
          <p:cNvPr id="8" name="Group 7"/>
          <p:cNvGrpSpPr/>
          <p:nvPr/>
        </p:nvGrpSpPr>
        <p:grpSpPr>
          <a:xfrm>
            <a:off x="259622" y="1664920"/>
            <a:ext cx="8385815" cy="2894888"/>
            <a:chOff x="259622" y="1664920"/>
            <a:chExt cx="6492521" cy="1987296"/>
          </a:xfrm>
        </p:grpSpPr>
        <p:pic>
          <p:nvPicPr>
            <p:cNvPr id="6" name="Picture 5"/>
            <p:cNvPicPr>
              <a:picLocks noChangeAspect="1"/>
            </p:cNvPicPr>
            <p:nvPr/>
          </p:nvPicPr>
          <p:blipFill rotWithShape="1">
            <a:blip r:embed="rId3" cstate="print"/>
            <a:srcRect r="53262"/>
            <a:stretch/>
          </p:blipFill>
          <p:spPr>
            <a:xfrm>
              <a:off x="259622" y="1664921"/>
              <a:ext cx="4152376" cy="1987295"/>
            </a:xfrm>
            <a:prstGeom prst="rect">
              <a:avLst/>
            </a:prstGeom>
          </p:spPr>
        </p:pic>
        <p:pic>
          <p:nvPicPr>
            <p:cNvPr id="7" name="Picture 6"/>
            <p:cNvPicPr>
              <a:picLocks noChangeAspect="1"/>
            </p:cNvPicPr>
            <p:nvPr/>
          </p:nvPicPr>
          <p:blipFill rotWithShape="1">
            <a:blip r:embed="rId3" cstate="print"/>
            <a:srcRect l="73660"/>
            <a:stretch/>
          </p:blipFill>
          <p:spPr>
            <a:xfrm>
              <a:off x="4411998" y="1664920"/>
              <a:ext cx="2340145" cy="1987295"/>
            </a:xfrm>
            <a:prstGeom prst="rect">
              <a:avLst/>
            </a:prstGeom>
          </p:spPr>
        </p:pic>
      </p:grpSp>
      <p:sp>
        <p:nvSpPr>
          <p:cNvPr id="2" name="Oval 1"/>
          <p:cNvSpPr/>
          <p:nvPr/>
        </p:nvSpPr>
        <p:spPr>
          <a:xfrm>
            <a:off x="134112" y="3474719"/>
            <a:ext cx="5791199" cy="8106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0"/>
          </p:nvPr>
        </p:nvSpPr>
        <p:spPr/>
        <p:txBody>
          <a:bodyPr/>
          <a:lstStyle/>
          <a:p>
            <a:fld id="{19BB7DA4-2697-4546-83A3-2C93572BA837}" type="slidenum">
              <a:rPr lang="en-US" smtClean="0"/>
              <a:pPr/>
              <a:t>58</a:t>
            </a:fld>
            <a:endParaRPr lang="en-US" dirty="0"/>
          </a:p>
        </p:txBody>
      </p:sp>
      <p:sp>
        <p:nvSpPr>
          <p:cNvPr id="9" name="TextBox 8"/>
          <p:cNvSpPr txBox="1"/>
          <p:nvPr/>
        </p:nvSpPr>
        <p:spPr>
          <a:xfrm>
            <a:off x="6242914" y="2408762"/>
            <a:ext cx="811441" cy="523220"/>
          </a:xfrm>
          <a:prstGeom prst="rect">
            <a:avLst/>
          </a:prstGeom>
          <a:solidFill>
            <a:schemeClr val="bg1"/>
          </a:solidFill>
        </p:spPr>
        <p:txBody>
          <a:bodyPr wrap="none" rtlCol="0">
            <a:spAutoFit/>
          </a:bodyPr>
          <a:lstStyle/>
          <a:p>
            <a:r>
              <a:rPr lang="en-US" sz="2800" b="1" dirty="0" smtClean="0"/>
              <a:t>72%</a:t>
            </a:r>
            <a:endParaRPr lang="en-US" sz="2800" b="1" dirty="0"/>
          </a:p>
        </p:txBody>
      </p:sp>
      <p:sp>
        <p:nvSpPr>
          <p:cNvPr id="10" name="TextBox 9"/>
          <p:cNvSpPr txBox="1"/>
          <p:nvPr/>
        </p:nvSpPr>
        <p:spPr>
          <a:xfrm>
            <a:off x="1844984" y="5033246"/>
            <a:ext cx="5081840" cy="584775"/>
          </a:xfrm>
          <a:prstGeom prst="rect">
            <a:avLst/>
          </a:prstGeom>
          <a:noFill/>
        </p:spPr>
        <p:txBody>
          <a:bodyPr wrap="none" rtlCol="0">
            <a:spAutoFit/>
          </a:bodyPr>
          <a:lstStyle/>
          <a:p>
            <a:r>
              <a:rPr lang="en-US" sz="3200" b="1" dirty="0" smtClean="0">
                <a:solidFill>
                  <a:srgbClr val="C00000"/>
                </a:solidFill>
              </a:rPr>
              <a:t>Rate of any hematoma: 2.1%</a:t>
            </a:r>
            <a:endParaRPr lang="en-US" sz="3200" b="1" dirty="0">
              <a:solidFill>
                <a:srgbClr val="C00000"/>
              </a:solidFill>
            </a:endParaRPr>
          </a:p>
        </p:txBody>
      </p:sp>
    </p:spTree>
    <p:extLst>
      <p:ext uri="{BB962C8B-B14F-4D97-AF65-F5344CB8AC3E}">
        <p14:creationId xmlns="" xmlns:p14="http://schemas.microsoft.com/office/powerpoint/2010/main" val="12180062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smtClean="0"/>
              <a:pPr/>
              <a:t>59</a:t>
            </a:fld>
            <a:endParaRPr lang="en-US" dirty="0"/>
          </a:p>
        </p:txBody>
      </p:sp>
      <p:pic>
        <p:nvPicPr>
          <p:cNvPr id="2" name="Picture 1"/>
          <p:cNvPicPr>
            <a:picLocks noChangeAspect="1"/>
          </p:cNvPicPr>
          <p:nvPr/>
        </p:nvPicPr>
        <p:blipFill>
          <a:blip r:embed="rId2" cstate="print"/>
          <a:stretch>
            <a:fillRect/>
          </a:stretch>
        </p:blipFill>
        <p:spPr>
          <a:xfrm>
            <a:off x="902208" y="126187"/>
            <a:ext cx="7156704" cy="6306981"/>
          </a:xfrm>
          <a:prstGeom prst="rect">
            <a:avLst/>
          </a:prstGeom>
        </p:spPr>
      </p:pic>
      <p:sp>
        <p:nvSpPr>
          <p:cNvPr id="3" name="Oval 2"/>
          <p:cNvSpPr/>
          <p:nvPr/>
        </p:nvSpPr>
        <p:spPr>
          <a:xfrm>
            <a:off x="4199766" y="4232134"/>
            <a:ext cx="809204" cy="143229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1594131" y="1278542"/>
            <a:ext cx="6464781" cy="809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64581" y="1828801"/>
            <a:ext cx="4751429" cy="584775"/>
          </a:xfrm>
          <a:prstGeom prst="rect">
            <a:avLst/>
          </a:prstGeom>
          <a:solidFill>
            <a:schemeClr val="bg1"/>
          </a:solidFill>
        </p:spPr>
        <p:txBody>
          <a:bodyPr wrap="none" rtlCol="0">
            <a:spAutoFit/>
          </a:bodyPr>
          <a:lstStyle/>
          <a:p>
            <a:r>
              <a:rPr lang="en-US" sz="3200" b="1" dirty="0" smtClean="0">
                <a:solidFill>
                  <a:srgbClr val="00B050"/>
                </a:solidFill>
              </a:rPr>
              <a:t>Can we all strive for &gt;70%?</a:t>
            </a:r>
            <a:endParaRPr lang="en-US" sz="3200" b="1" dirty="0">
              <a:solidFill>
                <a:srgbClr val="00B050"/>
              </a:solidFill>
            </a:endParaRPr>
          </a:p>
        </p:txBody>
      </p:sp>
    </p:spTree>
    <p:extLst>
      <p:ext uri="{BB962C8B-B14F-4D97-AF65-F5344CB8AC3E}">
        <p14:creationId xmlns="" xmlns:p14="http://schemas.microsoft.com/office/powerpoint/2010/main" val="34334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55" y="1070203"/>
            <a:ext cx="8229600" cy="782950"/>
          </a:xfrm>
        </p:spPr>
        <p:txBody>
          <a:bodyPr>
            <a:normAutofit/>
          </a:bodyPr>
          <a:lstStyle/>
          <a:p>
            <a:r>
              <a:rPr lang="en-US" sz="1800" dirty="0"/>
              <a:t>https://www.vqi.org/components-of-the-vqi/regional-quality-groups/current-regional-quality-groups/home-2/</a:t>
            </a:r>
          </a:p>
        </p:txBody>
      </p:sp>
      <p:sp>
        <p:nvSpPr>
          <p:cNvPr id="4" name="Rectangle 3"/>
          <p:cNvSpPr/>
          <p:nvPr/>
        </p:nvSpPr>
        <p:spPr>
          <a:xfrm>
            <a:off x="337955" y="98320"/>
            <a:ext cx="3417154" cy="646331"/>
          </a:xfrm>
          <a:prstGeom prst="rect">
            <a:avLst/>
          </a:prstGeom>
        </p:spPr>
        <p:txBody>
          <a:bodyPr wrap="none">
            <a:spAutoFit/>
          </a:bodyPr>
          <a:lstStyle/>
          <a:p>
            <a:r>
              <a:rPr lang="en-US" sz="3600" b="1" dirty="0">
                <a:solidFill>
                  <a:srgbClr val="C00000"/>
                </a:solidFill>
              </a:rPr>
              <a:t>CQVSG Website: </a:t>
            </a:r>
          </a:p>
        </p:txBody>
      </p:sp>
      <p:sp>
        <p:nvSpPr>
          <p:cNvPr id="3" name="Slide Number Placeholder 2"/>
          <p:cNvSpPr>
            <a:spLocks noGrp="1"/>
          </p:cNvSpPr>
          <p:nvPr>
            <p:ph type="sldNum" sz="quarter" idx="10"/>
          </p:nvPr>
        </p:nvSpPr>
        <p:spPr/>
        <p:txBody>
          <a:bodyPr/>
          <a:lstStyle/>
          <a:p>
            <a:fld id="{19BB7DA4-2697-4546-83A3-2C93572BA837}" type="slidenum">
              <a:rPr lang="en-US" smtClean="0"/>
              <a:pPr/>
              <a:t>6</a:t>
            </a:fld>
            <a:endParaRPr lang="en-US" dirty="0"/>
          </a:p>
        </p:txBody>
      </p:sp>
      <p:pic>
        <p:nvPicPr>
          <p:cNvPr id="5" name="Content Placeholder 4"/>
          <p:cNvPicPr>
            <a:picLocks noGrp="1" noChangeAspect="1"/>
          </p:cNvPicPr>
          <p:nvPr>
            <p:ph idx="1"/>
          </p:nvPr>
        </p:nvPicPr>
        <p:blipFill>
          <a:blip r:embed="rId2" cstate="print"/>
          <a:stretch>
            <a:fillRect/>
          </a:stretch>
        </p:blipFill>
        <p:spPr>
          <a:xfrm>
            <a:off x="337955" y="2036064"/>
            <a:ext cx="8614879" cy="3663590"/>
          </a:xfrm>
          <a:prstGeom prst="rect">
            <a:avLst/>
          </a:prstGeom>
        </p:spPr>
      </p:pic>
    </p:spTree>
    <p:extLst>
      <p:ext uri="{BB962C8B-B14F-4D97-AF65-F5344CB8AC3E}">
        <p14:creationId xmlns="" xmlns:p14="http://schemas.microsoft.com/office/powerpoint/2010/main" val="16442349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B7DA4-2697-4546-83A3-2C93572BA837}" type="slidenum">
              <a:rPr lang="en-US" smtClean="0"/>
              <a:pPr/>
              <a:t>60</a:t>
            </a:fld>
            <a:endParaRPr lang="en-US" dirty="0"/>
          </a:p>
        </p:txBody>
      </p:sp>
      <p:pic>
        <p:nvPicPr>
          <p:cNvPr id="2" name="Picture 1"/>
          <p:cNvPicPr>
            <a:picLocks noChangeAspect="1"/>
          </p:cNvPicPr>
          <p:nvPr/>
        </p:nvPicPr>
        <p:blipFill>
          <a:blip r:embed="rId2" cstate="print"/>
          <a:stretch>
            <a:fillRect/>
          </a:stretch>
        </p:blipFill>
        <p:spPr>
          <a:xfrm>
            <a:off x="150554" y="1682496"/>
            <a:ext cx="8796593" cy="3474719"/>
          </a:xfrm>
          <a:prstGeom prst="rect">
            <a:avLst/>
          </a:prstGeom>
        </p:spPr>
      </p:pic>
      <p:sp>
        <p:nvSpPr>
          <p:cNvPr id="4" name="TextBox 3"/>
          <p:cNvSpPr txBox="1"/>
          <p:nvPr/>
        </p:nvSpPr>
        <p:spPr>
          <a:xfrm>
            <a:off x="3625231" y="3249922"/>
            <a:ext cx="3948197" cy="646331"/>
          </a:xfrm>
          <a:prstGeom prst="rect">
            <a:avLst/>
          </a:prstGeom>
          <a:solidFill>
            <a:schemeClr val="bg1"/>
          </a:solidFill>
        </p:spPr>
        <p:txBody>
          <a:bodyPr wrap="none" rtlCol="0">
            <a:spAutoFit/>
          </a:bodyPr>
          <a:lstStyle/>
          <a:p>
            <a:r>
              <a:rPr lang="en-US" sz="3600" b="1" dirty="0" smtClean="0">
                <a:solidFill>
                  <a:srgbClr val="C00000"/>
                </a:solidFill>
              </a:rPr>
              <a:t>Keep up the pace!!!</a:t>
            </a:r>
            <a:endParaRPr lang="en-US" sz="3600" b="1" dirty="0">
              <a:solidFill>
                <a:srgbClr val="C00000"/>
              </a:solidFill>
            </a:endParaRPr>
          </a:p>
        </p:txBody>
      </p:sp>
    </p:spTree>
    <p:extLst>
      <p:ext uri="{BB962C8B-B14F-4D97-AF65-F5344CB8AC3E}">
        <p14:creationId xmlns="" xmlns:p14="http://schemas.microsoft.com/office/powerpoint/2010/main" val="18393088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1000" y="6167684"/>
            <a:ext cx="2057400" cy="365125"/>
          </a:xfrm>
          <a:prstGeom prst="rect">
            <a:avLst/>
          </a:prstGeom>
        </p:spPr>
        <p:txBody>
          <a:bodyPr/>
          <a:lstStyle/>
          <a:p>
            <a:fld id="{AA8759E7-2FFC-48C2-B263-50F98F8AB09F}" type="slidenum">
              <a:rPr lang="en-US" smtClean="0"/>
              <a:pPr/>
              <a:t>61</a:t>
            </a:fld>
            <a:endParaRPr lang="en-US"/>
          </a:p>
        </p:txBody>
      </p:sp>
      <p:graphicFrame>
        <p:nvGraphicFramePr>
          <p:cNvPr id="5" name="Chart 4"/>
          <p:cNvGraphicFramePr/>
          <p:nvPr/>
        </p:nvGraphicFramePr>
        <p:xfrm>
          <a:off x="1269353" y="1958273"/>
          <a:ext cx="6766038" cy="425641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24831" y="928142"/>
            <a:ext cx="7934241" cy="1200329"/>
          </a:xfrm>
          <a:prstGeom prst="rect">
            <a:avLst/>
          </a:prstGeom>
        </p:spPr>
        <p:txBody>
          <a:bodyPr wrap="square">
            <a:spAutoFit/>
          </a:bodyPr>
          <a:lstStyle/>
          <a:p>
            <a:r>
              <a:rPr lang="en-US" sz="2400" b="1" i="1" dirty="0" smtClean="0">
                <a:latin typeface="+mj-lt"/>
                <a:cs typeface="Times New Roman" pitchFamily="18" charset="0"/>
              </a:rPr>
              <a:t>Results of the 4 Questions for the Membership from our May meeting…..</a:t>
            </a:r>
          </a:p>
          <a:p>
            <a:r>
              <a:rPr lang="en-US" sz="2400" b="1" i="1" dirty="0" smtClean="0">
                <a:latin typeface="+mj-lt"/>
                <a:cs typeface="Times New Roman" pitchFamily="18" charset="0"/>
              </a:rPr>
              <a:t>Lower Extremity Bypass (Infra and Supra Inguinal)</a:t>
            </a:r>
            <a:endParaRPr lang="en-US" sz="2400" b="1" dirty="0">
              <a:latin typeface="+mj-lt"/>
            </a:endParaRPr>
          </a:p>
        </p:txBody>
      </p:sp>
    </p:spTree>
  </p:cSld>
  <p:clrMapOvr>
    <a:masterClrMapping/>
  </p:clrMapOvr>
  <p:transition advClick="0" advTm="15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36" y="1337594"/>
            <a:ext cx="6684987" cy="674384"/>
          </a:xfrm>
          <a:solidFill>
            <a:srgbClr val="00B0F0"/>
          </a:solidFill>
        </p:spPr>
        <p:txBody>
          <a:bodyPr/>
          <a:lstStyle/>
          <a:p>
            <a:r>
              <a:rPr lang="en-US" b="1" dirty="0" smtClean="0">
                <a:solidFill>
                  <a:schemeClr val="bg1"/>
                </a:solidFill>
              </a:rPr>
              <a:t>To-do List for Us for Spring 2018 </a:t>
            </a:r>
            <a:endParaRPr lang="en-US" b="1" dirty="0">
              <a:solidFill>
                <a:schemeClr val="bg1"/>
              </a:solidFill>
            </a:endParaRPr>
          </a:p>
        </p:txBody>
      </p:sp>
      <p:sp>
        <p:nvSpPr>
          <p:cNvPr id="3" name="Content Placeholder 2"/>
          <p:cNvSpPr>
            <a:spLocks noGrp="1"/>
          </p:cNvSpPr>
          <p:nvPr>
            <p:ph idx="1"/>
          </p:nvPr>
        </p:nvSpPr>
        <p:spPr>
          <a:xfrm>
            <a:off x="271083" y="2396613"/>
            <a:ext cx="8346934" cy="3600400"/>
          </a:xfrm>
        </p:spPr>
        <p:txBody>
          <a:bodyPr>
            <a:normAutofit/>
          </a:bodyPr>
          <a:lstStyle/>
          <a:p>
            <a:pPr lvl="1">
              <a:buFont typeface="Arial" panose="020B0604020202020204" pitchFamily="34" charset="0"/>
              <a:buChar char="•"/>
            </a:pPr>
            <a:r>
              <a:rPr lang="en-US" b="1" dirty="0" smtClean="0"/>
              <a:t>Statin/aspirin usage @ 90%</a:t>
            </a:r>
          </a:p>
          <a:p>
            <a:pPr lvl="1">
              <a:buFont typeface="Arial" panose="020B0604020202020204" pitchFamily="34" charset="0"/>
              <a:buChar char="•"/>
            </a:pPr>
            <a:r>
              <a:rPr lang="en-US" b="1" dirty="0"/>
              <a:t>O</a:t>
            </a:r>
            <a:r>
              <a:rPr lang="en-US" b="1" dirty="0" smtClean="0"/>
              <a:t>ne-year follow-up &gt; 80%</a:t>
            </a:r>
          </a:p>
          <a:p>
            <a:pPr lvl="1">
              <a:buFont typeface="Arial" panose="020B0604020202020204" pitchFamily="34" charset="0"/>
              <a:buChar char="•"/>
            </a:pPr>
            <a:r>
              <a:rPr lang="en-US" b="1" dirty="0" smtClean="0"/>
              <a:t>EVAR FU and sacs measured @ 70%</a:t>
            </a:r>
          </a:p>
          <a:p>
            <a:pPr lvl="1">
              <a:buFont typeface="Arial" panose="020B0604020202020204" pitchFamily="34" charset="0"/>
              <a:buChar char="•"/>
            </a:pPr>
            <a:r>
              <a:rPr lang="en-US" b="1" dirty="0"/>
              <a:t> </a:t>
            </a:r>
            <a:r>
              <a:rPr lang="en-US" b="1" dirty="0" smtClean="0"/>
              <a:t>Ultrasound guidance for femoral puncture @ 70%</a:t>
            </a:r>
          </a:p>
          <a:p>
            <a:pPr lvl="1">
              <a:buFont typeface="Arial" panose="020B0604020202020204" pitchFamily="34" charset="0"/>
              <a:buChar char="•"/>
            </a:pPr>
            <a:r>
              <a:rPr lang="en-US" b="1" dirty="0" smtClean="0"/>
              <a:t>Take a close look at your open AAA selection and performance</a:t>
            </a:r>
          </a:p>
        </p:txBody>
      </p:sp>
    </p:spTree>
    <p:extLst>
      <p:ext uri="{BB962C8B-B14F-4D97-AF65-F5344CB8AC3E}">
        <p14:creationId xmlns="" xmlns:p14="http://schemas.microsoft.com/office/powerpoint/2010/main" val="1346962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BB7DA4-2697-4546-83A3-2C93572BA837}" type="slidenum">
              <a:rPr lang="en-US" smtClean="0"/>
              <a:pPr/>
              <a:t>63</a:t>
            </a:fld>
            <a:endParaRPr lang="en-US" dirty="0"/>
          </a:p>
        </p:txBody>
      </p:sp>
      <p:sp>
        <p:nvSpPr>
          <p:cNvPr id="6" name="Title 5"/>
          <p:cNvSpPr>
            <a:spLocks noGrp="1"/>
          </p:cNvSpPr>
          <p:nvPr>
            <p:ph type="title" idx="4294967295"/>
          </p:nvPr>
        </p:nvSpPr>
        <p:spPr>
          <a:xfrm>
            <a:off x="0" y="74613"/>
            <a:ext cx="6684963" cy="674687"/>
          </a:xfrm>
        </p:spPr>
        <p:txBody>
          <a:bodyPr/>
          <a:lstStyle/>
          <a:p>
            <a:r>
              <a:rPr lang="en-US" dirty="0" smtClean="0"/>
              <a:t>    </a:t>
            </a:r>
            <a:r>
              <a:rPr lang="en-US" b="1" dirty="0" smtClean="0"/>
              <a:t>Help to lift up one another for 2018</a:t>
            </a:r>
            <a:endParaRPr lang="en-US" dirty="0"/>
          </a:p>
        </p:txBody>
      </p:sp>
      <p:pic>
        <p:nvPicPr>
          <p:cNvPr id="2050" name="Picture 2" descr="https://www.thestar.com/content/dam/thestar/sports/olympics/2016/08/16/two-runners-competing-on-5000-m-track-fall-what-happens-next-exemplifies-the-olympic-spirit/abbey-dagostino-nikki-hamblin.jpg.size.custom.crop.850x56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7756" y="1305062"/>
            <a:ext cx="7123970" cy="47521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03822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Quality Improvement Projects</a:t>
            </a:r>
            <a:endParaRPr lang="en-US" b="1" dirty="0"/>
          </a:p>
        </p:txBody>
      </p:sp>
      <p:sp>
        <p:nvSpPr>
          <p:cNvPr id="3" name="Subtitle 2"/>
          <p:cNvSpPr>
            <a:spLocks noGrp="1"/>
          </p:cNvSpPr>
          <p:nvPr>
            <p:ph type="subTitle" idx="1"/>
          </p:nvPr>
        </p:nvSpPr>
        <p:spPr>
          <a:xfrm>
            <a:off x="1266403" y="2798215"/>
            <a:ext cx="6400800" cy="1752600"/>
          </a:xfrm>
        </p:spPr>
        <p:txBody>
          <a:bodyPr>
            <a:normAutofit/>
          </a:bodyPr>
          <a:lstStyle/>
          <a:p>
            <a:pPr marL="457200" indent="-457200" algn="l">
              <a:buFont typeface="Arial" panose="020B0604020202020204" pitchFamily="34" charset="0"/>
              <a:buChar char="•"/>
            </a:pPr>
            <a:r>
              <a:rPr lang="en-US" b="1" dirty="0" smtClean="0">
                <a:solidFill>
                  <a:schemeClr val="tx1"/>
                </a:solidFill>
                <a:latin typeface="+mj-lt"/>
              </a:rPr>
              <a:t>Thomas Brothers, MD, MUSC</a:t>
            </a:r>
          </a:p>
          <a:p>
            <a:pPr marL="457200" indent="-457200" algn="l">
              <a:buFont typeface="Arial" panose="020B0604020202020204" pitchFamily="34" charset="0"/>
              <a:buChar char="•"/>
            </a:pPr>
            <a:r>
              <a:rPr lang="en-US" b="1" dirty="0" smtClean="0">
                <a:solidFill>
                  <a:schemeClr val="tx1"/>
                </a:solidFill>
                <a:latin typeface="+mj-lt"/>
              </a:rPr>
              <a:t>Kate McGinigle, MD, UNC</a:t>
            </a:r>
          </a:p>
          <a:p>
            <a:pPr marL="457200" indent="-457200" algn="l">
              <a:buFont typeface="Arial" panose="020B0604020202020204" pitchFamily="34" charset="0"/>
              <a:buChar char="•"/>
            </a:pPr>
            <a:r>
              <a:rPr lang="en-US" b="1" dirty="0" smtClean="0">
                <a:solidFill>
                  <a:schemeClr val="tx1"/>
                </a:solidFill>
                <a:latin typeface="+mj-lt"/>
              </a:rPr>
              <a:t>Lorri Bennett, RN, MSN, Roper</a:t>
            </a:r>
            <a:endParaRPr lang="en-US" b="1" dirty="0">
              <a:solidFill>
                <a:schemeClr val="tx1"/>
              </a:solidFill>
              <a:latin typeface="+mj-lt"/>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6969" y="4550815"/>
            <a:ext cx="2450350" cy="1810496"/>
          </a:xfrm>
          <a:prstGeom prst="rect">
            <a:avLst/>
          </a:prstGeom>
        </p:spPr>
      </p:pic>
    </p:spTree>
    <p:extLst>
      <p:ext uri="{BB962C8B-B14F-4D97-AF65-F5344CB8AC3E}">
        <p14:creationId xmlns="" xmlns:p14="http://schemas.microsoft.com/office/powerpoint/2010/main" val="37147364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69" y="2256271"/>
            <a:ext cx="8229600" cy="1143000"/>
          </a:xfrm>
        </p:spPr>
        <p:txBody>
          <a:bodyPr>
            <a:noAutofit/>
          </a:bodyPr>
          <a:lstStyle/>
          <a:p>
            <a:pPr algn="ctr"/>
            <a:r>
              <a:rPr lang="en-US" sz="3600" b="1" dirty="0">
                <a:solidFill>
                  <a:schemeClr val="tx1"/>
                </a:solidFill>
              </a:rPr>
              <a:t>Research Advisory Council Update </a:t>
            </a:r>
            <a:br>
              <a:rPr lang="en-US" sz="3600" b="1" dirty="0">
                <a:solidFill>
                  <a:schemeClr val="tx1"/>
                </a:solidFill>
              </a:rPr>
            </a:br>
            <a:r>
              <a:rPr lang="en-US" sz="3600" b="1" dirty="0">
                <a:solidFill>
                  <a:schemeClr val="tx1"/>
                </a:solidFill>
              </a:rPr>
              <a:t>Thomas Brothers, MD</a:t>
            </a:r>
          </a:p>
        </p:txBody>
      </p:sp>
      <p:sp>
        <p:nvSpPr>
          <p:cNvPr id="3" name="Slide Number Placeholder 2"/>
          <p:cNvSpPr>
            <a:spLocks noGrp="1"/>
          </p:cNvSpPr>
          <p:nvPr>
            <p:ph type="sldNum" sz="quarter" idx="10"/>
          </p:nvPr>
        </p:nvSpPr>
        <p:spPr/>
        <p:txBody>
          <a:bodyPr/>
          <a:lstStyle/>
          <a:p>
            <a:fld id="{19BB7DA4-2697-4546-83A3-2C93572BA837}" type="slidenum">
              <a:rPr lang="en-US" smtClean="0"/>
              <a:pPr/>
              <a:t>65</a:t>
            </a:fld>
            <a:endParaRPr lang="en-US" dirty="0"/>
          </a:p>
        </p:txBody>
      </p:sp>
    </p:spTree>
    <p:extLst>
      <p:ext uri="{BB962C8B-B14F-4D97-AF65-F5344CB8AC3E}">
        <p14:creationId xmlns="" xmlns:p14="http://schemas.microsoft.com/office/powerpoint/2010/main" val="17079763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93" y="126909"/>
            <a:ext cx="8229600" cy="581014"/>
          </a:xfrm>
        </p:spPr>
        <p:txBody>
          <a:bodyPr/>
          <a:lstStyle/>
          <a:p>
            <a:r>
              <a:rPr lang="en-US" b="1" dirty="0"/>
              <a:t>National Research Process </a:t>
            </a:r>
          </a:p>
        </p:txBody>
      </p:sp>
      <p:sp>
        <p:nvSpPr>
          <p:cNvPr id="3" name="Content Placeholder 2"/>
          <p:cNvSpPr>
            <a:spLocks noGrp="1"/>
          </p:cNvSpPr>
          <p:nvPr>
            <p:ph idx="1"/>
          </p:nvPr>
        </p:nvSpPr>
        <p:spPr>
          <a:xfrm>
            <a:off x="457200" y="1337187"/>
            <a:ext cx="8229600" cy="4139381"/>
          </a:xfrm>
        </p:spPr>
        <p:txBody>
          <a:bodyPr>
            <a:normAutofit/>
          </a:bodyPr>
          <a:lstStyle/>
          <a:p>
            <a:pPr marL="0" indent="0">
              <a:buNone/>
            </a:pPr>
            <a:r>
              <a:rPr lang="en-US" dirty="0"/>
              <a:t>Check Approved Project List: </a:t>
            </a:r>
          </a:p>
          <a:p>
            <a:pPr marL="0" indent="0">
              <a:buNone/>
            </a:pPr>
            <a:r>
              <a:rPr lang="en-US" dirty="0">
                <a:hlinkClick r:id="rId2"/>
              </a:rPr>
              <a:t>http://www.vascularqualityinitiative.org/wp-content/uploads/VQI_Approved_Projects_List-6.22.17-for-Publish.pdf</a:t>
            </a:r>
            <a:endParaRPr lang="en-US" dirty="0"/>
          </a:p>
          <a:p>
            <a:pPr marL="0" indent="0">
              <a:buNone/>
            </a:pPr>
            <a:r>
              <a:rPr lang="en-US" dirty="0"/>
              <a:t>To submit a proposal to be considered for the National RAC, please follow the link below: </a:t>
            </a:r>
            <a:r>
              <a:rPr lang="en-US" dirty="0">
                <a:hlinkClick r:id="rId3"/>
              </a:rPr>
              <a:t>http://abstracts123.com/svs1/meetinglogin</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19BB7DA4-2697-4546-83A3-2C93572BA837}" type="slidenum">
              <a:rPr lang="en-US" smtClean="0"/>
              <a:pPr/>
              <a:t>66</a:t>
            </a:fld>
            <a:endParaRPr lang="en-US" dirty="0"/>
          </a:p>
        </p:txBody>
      </p:sp>
    </p:spTree>
    <p:extLst>
      <p:ext uri="{BB962C8B-B14F-4D97-AF65-F5344CB8AC3E}">
        <p14:creationId xmlns="" xmlns:p14="http://schemas.microsoft.com/office/powerpoint/2010/main" val="6992302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22" y="80319"/>
            <a:ext cx="8229600" cy="676765"/>
          </a:xfrm>
        </p:spPr>
        <p:txBody>
          <a:bodyPr/>
          <a:lstStyle/>
          <a:p>
            <a:r>
              <a:rPr lang="en-US" b="1" dirty="0"/>
              <a:t>National Research Process </a:t>
            </a:r>
          </a:p>
        </p:txBody>
      </p:sp>
      <p:sp>
        <p:nvSpPr>
          <p:cNvPr id="3" name="Content Placeholder 2"/>
          <p:cNvSpPr>
            <a:spLocks noGrp="1"/>
          </p:cNvSpPr>
          <p:nvPr>
            <p:ph idx="1"/>
          </p:nvPr>
        </p:nvSpPr>
        <p:spPr>
          <a:xfrm>
            <a:off x="218050" y="1327355"/>
            <a:ext cx="8229600" cy="4904633"/>
          </a:xfrm>
        </p:spPr>
        <p:txBody>
          <a:bodyPr>
            <a:normAutofit/>
          </a:bodyPr>
          <a:lstStyle/>
          <a:p>
            <a:pPr marL="0" indent="0">
              <a:buNone/>
            </a:pPr>
            <a:r>
              <a:rPr lang="en-US" b="1" dirty="0"/>
              <a:t>Proposal Submissions</a:t>
            </a:r>
          </a:p>
          <a:p>
            <a:pPr marL="0" indent="0">
              <a:buNone/>
            </a:pPr>
            <a:endParaRPr lang="en-US" b="1" dirty="0"/>
          </a:p>
          <a:p>
            <a:pPr marL="0" indent="0">
              <a:buNone/>
            </a:pPr>
            <a:r>
              <a:rPr lang="en-US" sz="2600" b="1" u="sng" dirty="0">
                <a:solidFill>
                  <a:srgbClr val="333333"/>
                </a:solidFill>
                <a:latin typeface="Open Sans"/>
              </a:rPr>
              <a:t>December 2017</a:t>
            </a:r>
            <a:endParaRPr lang="en-US" sz="2600" dirty="0">
              <a:solidFill>
                <a:srgbClr val="333333"/>
              </a:solidFill>
              <a:latin typeface="Open Sans"/>
            </a:endParaRPr>
          </a:p>
          <a:p>
            <a:r>
              <a:rPr lang="en-US" sz="2600" b="1" i="1" dirty="0">
                <a:solidFill>
                  <a:srgbClr val="333333"/>
                </a:solidFill>
                <a:latin typeface="Open Sans"/>
              </a:rPr>
              <a:t>Call for Proposals:            October 11, 2017</a:t>
            </a:r>
          </a:p>
          <a:p>
            <a:r>
              <a:rPr lang="en-US" sz="2600" b="1" i="1" dirty="0">
                <a:solidFill>
                  <a:srgbClr val="333333"/>
                </a:solidFill>
                <a:latin typeface="Open Sans"/>
              </a:rPr>
              <a:t>Due Date:                         November 20, 2017</a:t>
            </a:r>
          </a:p>
          <a:p>
            <a:r>
              <a:rPr lang="en-US" sz="2600" b="1" i="1" dirty="0">
                <a:solidFill>
                  <a:srgbClr val="333333"/>
                </a:solidFill>
                <a:latin typeface="Open Sans"/>
              </a:rPr>
              <a:t>Meeting:                           December 11, 2017</a:t>
            </a:r>
          </a:p>
          <a:p>
            <a:r>
              <a:rPr lang="en-US" sz="2600" b="1" i="1" dirty="0">
                <a:solidFill>
                  <a:srgbClr val="333333"/>
                </a:solidFill>
                <a:latin typeface="Open Sans"/>
              </a:rPr>
              <a:t>Notifications Sent:           December 12, 2017</a:t>
            </a:r>
          </a:p>
          <a:p>
            <a:pPr marL="0" indent="0">
              <a:buNone/>
            </a:pPr>
            <a:endParaRPr lang="en-US" b="1" i="1" dirty="0"/>
          </a:p>
        </p:txBody>
      </p:sp>
      <p:sp>
        <p:nvSpPr>
          <p:cNvPr id="5" name="Slide Number Placeholder 4"/>
          <p:cNvSpPr>
            <a:spLocks noGrp="1"/>
          </p:cNvSpPr>
          <p:nvPr>
            <p:ph type="sldNum" sz="quarter" idx="10"/>
          </p:nvPr>
        </p:nvSpPr>
        <p:spPr/>
        <p:txBody>
          <a:bodyPr/>
          <a:lstStyle/>
          <a:p>
            <a:fld id="{19BB7DA4-2697-4546-83A3-2C93572BA837}" type="slidenum">
              <a:rPr lang="en-US" smtClean="0"/>
              <a:pPr/>
              <a:t>67</a:t>
            </a:fld>
            <a:endParaRPr lang="en-US" dirty="0"/>
          </a:p>
        </p:txBody>
      </p:sp>
    </p:spTree>
    <p:extLst>
      <p:ext uri="{BB962C8B-B14F-4D97-AF65-F5344CB8AC3E}">
        <p14:creationId xmlns="" xmlns:p14="http://schemas.microsoft.com/office/powerpoint/2010/main" val="23190989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Regional Research Projects:</a:t>
            </a:r>
          </a:p>
        </p:txBody>
      </p:sp>
      <p:sp>
        <p:nvSpPr>
          <p:cNvPr id="3" name="Content Placeholder 2"/>
          <p:cNvSpPr>
            <a:spLocks noGrp="1"/>
          </p:cNvSpPr>
          <p:nvPr>
            <p:ph idx="1"/>
          </p:nvPr>
        </p:nvSpPr>
        <p:spPr>
          <a:xfrm>
            <a:off x="1719558" y="2825491"/>
            <a:ext cx="8229600" cy="3600400"/>
          </a:xfrm>
        </p:spPr>
        <p:txBody>
          <a:bodyPr>
            <a:normAutofit/>
          </a:bodyPr>
          <a:lstStyle/>
          <a:p>
            <a:pPr marL="0" indent="0">
              <a:buNone/>
            </a:pPr>
            <a:r>
              <a:rPr lang="en-US" sz="6000" b="1" dirty="0"/>
              <a:t>Any new ideas?</a:t>
            </a:r>
          </a:p>
        </p:txBody>
      </p:sp>
      <p:sp>
        <p:nvSpPr>
          <p:cNvPr id="4" name="Slide Number Placeholder 3"/>
          <p:cNvSpPr>
            <a:spLocks noGrp="1"/>
          </p:cNvSpPr>
          <p:nvPr>
            <p:ph type="sldNum" sz="quarter" idx="10"/>
          </p:nvPr>
        </p:nvSpPr>
        <p:spPr/>
        <p:txBody>
          <a:bodyPr/>
          <a:lstStyle/>
          <a:p>
            <a:fld id="{19BB7DA4-2697-4546-83A3-2C93572BA837}" type="slidenum">
              <a:rPr lang="en-US" smtClean="0"/>
              <a:pPr/>
              <a:t>68</a:t>
            </a:fld>
            <a:endParaRPr lang="en-US" dirty="0"/>
          </a:p>
        </p:txBody>
      </p:sp>
    </p:spTree>
    <p:extLst>
      <p:ext uri="{BB962C8B-B14F-4D97-AF65-F5344CB8AC3E}">
        <p14:creationId xmlns="" xmlns:p14="http://schemas.microsoft.com/office/powerpoint/2010/main" val="41727124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83" y="2325537"/>
            <a:ext cx="8229600" cy="1143000"/>
          </a:xfrm>
        </p:spPr>
        <p:txBody>
          <a:bodyPr>
            <a:noAutofit/>
          </a:bodyPr>
          <a:lstStyle/>
          <a:p>
            <a:pPr algn="ctr"/>
            <a:r>
              <a:rPr lang="en-US" sz="3600" b="1" dirty="0">
                <a:solidFill>
                  <a:schemeClr val="tx1"/>
                </a:solidFill>
              </a:rPr>
              <a:t>Governing Council Update</a:t>
            </a:r>
            <a:br>
              <a:rPr lang="en-US" sz="3600" b="1" dirty="0">
                <a:solidFill>
                  <a:schemeClr val="tx1"/>
                </a:solidFill>
              </a:rPr>
            </a:br>
            <a:r>
              <a:rPr lang="en-US" sz="3600" b="1" dirty="0">
                <a:solidFill>
                  <a:schemeClr val="tx1"/>
                </a:solidFill>
              </a:rPr>
              <a:t>Jeb Hallett, MD</a:t>
            </a:r>
          </a:p>
        </p:txBody>
      </p:sp>
      <p:sp>
        <p:nvSpPr>
          <p:cNvPr id="3" name="Slide Number Placeholder 2"/>
          <p:cNvSpPr>
            <a:spLocks noGrp="1"/>
          </p:cNvSpPr>
          <p:nvPr>
            <p:ph type="sldNum" sz="quarter" idx="10"/>
          </p:nvPr>
        </p:nvSpPr>
        <p:spPr/>
        <p:txBody>
          <a:bodyPr/>
          <a:lstStyle/>
          <a:p>
            <a:fld id="{19BB7DA4-2697-4546-83A3-2C93572BA837}" type="slidenum">
              <a:rPr lang="en-US" smtClean="0"/>
              <a:pPr/>
              <a:t>69</a:t>
            </a:fld>
            <a:endParaRPr lang="en-US" dirty="0"/>
          </a:p>
        </p:txBody>
      </p:sp>
      <p:pic>
        <p:nvPicPr>
          <p:cNvPr id="5122" name="Picture 2" descr="https://vascular.org/sites/default/files/styles/meeting_image/public/meeting_images/VEITH.jpg?itok=LI6crSrz"/>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85319" y="3512983"/>
            <a:ext cx="3619500" cy="2181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5595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Top Potential Members</a:t>
            </a:r>
          </a:p>
        </p:txBody>
      </p:sp>
      <p:sp>
        <p:nvSpPr>
          <p:cNvPr id="3" name="Slide Number Placeholder 2"/>
          <p:cNvSpPr>
            <a:spLocks noGrp="1"/>
          </p:cNvSpPr>
          <p:nvPr>
            <p:ph type="sldNum" sz="quarter" idx="10"/>
          </p:nvPr>
        </p:nvSpPr>
        <p:spPr/>
        <p:txBody>
          <a:bodyPr/>
          <a:lstStyle/>
          <a:p>
            <a:fld id="{19BB7DA4-2697-4546-83A3-2C93572BA837}" type="slidenum">
              <a:rPr lang="en-US" smtClean="0"/>
              <a:pPr/>
              <a:t>7</a:t>
            </a:fld>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1032022743"/>
              </p:ext>
            </p:extLst>
          </p:nvPr>
        </p:nvGraphicFramePr>
        <p:xfrm>
          <a:off x="470155" y="2649440"/>
          <a:ext cx="8544955" cy="1682495"/>
        </p:xfrm>
        <a:graphic>
          <a:graphicData uri="http://schemas.openxmlformats.org/presentationml/2006/ole">
            <p:oleObj spid="_x0000_s1075" name="Worksheet" r:id="rId3" imgW="6143633" imgH="1209600" progId="Excel.Sheet.12">
              <p:embed/>
            </p:oleObj>
          </a:graphicData>
        </a:graphic>
      </p:graphicFrame>
      <p:sp>
        <p:nvSpPr>
          <p:cNvPr id="5" name="TextBox 4"/>
          <p:cNvSpPr txBox="1"/>
          <p:nvPr/>
        </p:nvSpPr>
        <p:spPr>
          <a:xfrm>
            <a:off x="233282" y="2652930"/>
            <a:ext cx="8805522" cy="646331"/>
          </a:xfrm>
          <a:prstGeom prst="rect">
            <a:avLst/>
          </a:prstGeom>
          <a:solidFill>
            <a:schemeClr val="bg1"/>
          </a:solidFill>
        </p:spPr>
        <p:txBody>
          <a:bodyPr wrap="square" rtlCol="0">
            <a:spAutoFit/>
          </a:bodyPr>
          <a:lstStyle/>
          <a:p>
            <a:endParaRPr lang="en-US" dirty="0" smtClean="0"/>
          </a:p>
          <a:p>
            <a:endParaRPr lang="en-US" dirty="0"/>
          </a:p>
        </p:txBody>
      </p:sp>
    </p:spTree>
    <p:extLst>
      <p:ext uri="{BB962C8B-B14F-4D97-AF65-F5344CB8AC3E}">
        <p14:creationId xmlns="" xmlns:p14="http://schemas.microsoft.com/office/powerpoint/2010/main" val="27043400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smtClean="0"/>
              <a:pPr/>
              <a:t>70</a:t>
            </a:fld>
            <a:endParaRPr lang="en-US" dirty="0"/>
          </a:p>
        </p:txBody>
      </p:sp>
      <p:sp>
        <p:nvSpPr>
          <p:cNvPr id="5" name="AutoShape 2" descr="Image result for very uncommon vascular disease consortium peter lawrence"/>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very uncommon vascular disease consortium peter lawrence"/>
          <p:cNvSpPr>
            <a:spLocks noChangeAspect="1" noChangeArrowheads="1"/>
          </p:cNvSpPr>
          <p:nvPr/>
        </p:nvSpPr>
        <p:spPr bwMode="auto">
          <a:xfrm>
            <a:off x="1524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urgery.ucla.edu/images/VLFDC-Images/VLFDC-logo.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70325" y="1708459"/>
            <a:ext cx="5067300" cy="22669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817296" y="4539632"/>
            <a:ext cx="7930504" cy="1569660"/>
          </a:xfrm>
          <a:prstGeom prst="rect">
            <a:avLst/>
          </a:prstGeom>
          <a:noFill/>
        </p:spPr>
        <p:txBody>
          <a:bodyPr wrap="none" rtlCol="0">
            <a:spAutoFit/>
          </a:bodyPr>
          <a:lstStyle/>
          <a:p>
            <a:r>
              <a:rPr lang="en-US" sz="3200" b="1" dirty="0" smtClean="0"/>
              <a:t>Peter Lawrence, MD, FACS</a:t>
            </a:r>
          </a:p>
          <a:p>
            <a:r>
              <a:rPr lang="en-US" sz="3200" b="1" dirty="0" smtClean="0"/>
              <a:t>Professor and Chair of Vascular Surgery, UCLA</a:t>
            </a:r>
          </a:p>
          <a:p>
            <a:r>
              <a:rPr lang="en-US" sz="3200" b="1" dirty="0" smtClean="0"/>
              <a:t>Co-Editor, Journal of Vascular Surgery</a:t>
            </a:r>
            <a:endParaRPr lang="en-US" sz="3200" b="1" dirty="0"/>
          </a:p>
        </p:txBody>
      </p:sp>
      <p:pic>
        <p:nvPicPr>
          <p:cNvPr id="8" name="Picture 6" descr="http://surgery.ucla.edu/images/VLFDC-Images/VLFDC-logo.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22725" y="1860859"/>
            <a:ext cx="5067300" cy="22669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22350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84" y="2141812"/>
            <a:ext cx="7825523" cy="1470025"/>
          </a:xfrm>
        </p:spPr>
        <p:txBody>
          <a:bodyPr/>
          <a:lstStyle/>
          <a:p>
            <a:pPr algn="ctr"/>
            <a:r>
              <a:rPr lang="en-US" b="1" dirty="0" smtClean="0">
                <a:solidFill>
                  <a:schemeClr val="tx1"/>
                </a:solidFill>
              </a:rPr>
              <a:t>M2s/</a:t>
            </a:r>
            <a:r>
              <a:rPr lang="en-US" b="1" dirty="0" err="1" smtClean="0">
                <a:solidFill>
                  <a:schemeClr val="tx1"/>
                </a:solidFill>
              </a:rPr>
              <a:t>Medstreaming</a:t>
            </a:r>
            <a:r>
              <a:rPr lang="en-US" b="1" dirty="0" smtClean="0">
                <a:solidFill>
                  <a:schemeClr val="tx1"/>
                </a:solidFill>
              </a:rPr>
              <a:t> </a:t>
            </a:r>
            <a:r>
              <a:rPr lang="en-US" b="1" dirty="0">
                <a:solidFill>
                  <a:schemeClr val="tx1"/>
                </a:solidFill>
              </a:rPr>
              <a:t>Update </a:t>
            </a:r>
            <a:br>
              <a:rPr lang="en-US" b="1" dirty="0">
                <a:solidFill>
                  <a:schemeClr val="tx1"/>
                </a:solidFill>
              </a:rPr>
            </a:br>
            <a:r>
              <a:rPr lang="en-US" sz="3600" b="1" dirty="0">
                <a:solidFill>
                  <a:schemeClr val="tx1"/>
                </a:solidFill>
              </a:rPr>
              <a:t>Anne Parker, </a:t>
            </a:r>
            <a:r>
              <a:rPr lang="en-US" sz="3600" b="1" dirty="0" smtClean="0">
                <a:solidFill>
                  <a:schemeClr val="tx1"/>
                </a:solidFill>
              </a:rPr>
              <a:t>M2S</a:t>
            </a:r>
            <a:br>
              <a:rPr lang="en-US" sz="3600" b="1" dirty="0" smtClean="0">
                <a:solidFill>
                  <a:schemeClr val="tx1"/>
                </a:solidFill>
              </a:rPr>
            </a:br>
            <a:r>
              <a:rPr lang="en-US" sz="3600" b="1" dirty="0" err="1" smtClean="0">
                <a:solidFill>
                  <a:schemeClr val="tx1"/>
                </a:solidFill>
              </a:rPr>
              <a:t>Wael</a:t>
            </a:r>
            <a:r>
              <a:rPr lang="en-US" sz="3600" b="1" dirty="0" smtClean="0">
                <a:solidFill>
                  <a:schemeClr val="tx1"/>
                </a:solidFill>
              </a:rPr>
              <a:t> </a:t>
            </a:r>
            <a:r>
              <a:rPr lang="en-US" sz="3600" b="1" dirty="0" err="1" smtClean="0">
                <a:solidFill>
                  <a:schemeClr val="tx1"/>
                </a:solidFill>
              </a:rPr>
              <a:t>Elseaidy</a:t>
            </a:r>
            <a:r>
              <a:rPr lang="en-US" sz="3600" b="1" dirty="0" smtClean="0">
                <a:solidFill>
                  <a:schemeClr val="tx1"/>
                </a:solidFill>
              </a:rPr>
              <a:t>, CEO, </a:t>
            </a:r>
            <a:r>
              <a:rPr lang="en-US" sz="3600" b="1" dirty="0" err="1" smtClean="0">
                <a:solidFill>
                  <a:schemeClr val="tx1"/>
                </a:solidFill>
              </a:rPr>
              <a:t>Medstreaming</a:t>
            </a:r>
            <a:endParaRPr lang="en-US" sz="3600" b="1" dirty="0">
              <a:solidFill>
                <a:schemeClr val="tx1"/>
              </a:solidFill>
            </a:endParaRPr>
          </a:p>
        </p:txBody>
      </p:sp>
    </p:spTree>
    <p:extLst>
      <p:ext uri="{BB962C8B-B14F-4D97-AF65-F5344CB8AC3E}">
        <p14:creationId xmlns="" xmlns:p14="http://schemas.microsoft.com/office/powerpoint/2010/main" val="26403231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36" y="1337594"/>
            <a:ext cx="6684987" cy="674384"/>
          </a:xfrm>
          <a:solidFill>
            <a:srgbClr val="00B0F0"/>
          </a:solidFill>
        </p:spPr>
        <p:txBody>
          <a:bodyPr/>
          <a:lstStyle/>
          <a:p>
            <a:r>
              <a:rPr lang="en-US" b="1" dirty="0" smtClean="0">
                <a:solidFill>
                  <a:schemeClr val="bg1"/>
                </a:solidFill>
              </a:rPr>
              <a:t>To-do List for Us for Spring 2018 </a:t>
            </a:r>
            <a:endParaRPr lang="en-US" b="1" dirty="0">
              <a:solidFill>
                <a:schemeClr val="bg1"/>
              </a:solidFill>
            </a:endParaRPr>
          </a:p>
        </p:txBody>
      </p:sp>
      <p:sp>
        <p:nvSpPr>
          <p:cNvPr id="3" name="Content Placeholder 2"/>
          <p:cNvSpPr>
            <a:spLocks noGrp="1"/>
          </p:cNvSpPr>
          <p:nvPr>
            <p:ph idx="1"/>
          </p:nvPr>
        </p:nvSpPr>
        <p:spPr>
          <a:xfrm>
            <a:off x="416740" y="2299509"/>
            <a:ext cx="8229600" cy="3600400"/>
          </a:xfrm>
        </p:spPr>
        <p:txBody>
          <a:bodyPr>
            <a:normAutofit/>
          </a:bodyPr>
          <a:lstStyle/>
          <a:p>
            <a:pPr lvl="1">
              <a:buFont typeface="Arial" panose="020B0604020202020204" pitchFamily="34" charset="0"/>
              <a:buChar char="•"/>
            </a:pPr>
            <a:r>
              <a:rPr lang="en-US" b="1" dirty="0"/>
              <a:t>Statin/aspirin usage @ 90%</a:t>
            </a:r>
          </a:p>
          <a:p>
            <a:pPr lvl="1">
              <a:buFont typeface="Arial" panose="020B0604020202020204" pitchFamily="34" charset="0"/>
              <a:buChar char="•"/>
            </a:pPr>
            <a:r>
              <a:rPr lang="en-US" b="1" dirty="0"/>
              <a:t>One-year follow-up &gt; 80%</a:t>
            </a:r>
          </a:p>
          <a:p>
            <a:pPr lvl="1">
              <a:buFont typeface="Arial" panose="020B0604020202020204" pitchFamily="34" charset="0"/>
              <a:buChar char="•"/>
            </a:pPr>
            <a:r>
              <a:rPr lang="en-US" b="1" dirty="0"/>
              <a:t>EVAR FU and sacs measured @ 70%</a:t>
            </a:r>
          </a:p>
          <a:p>
            <a:pPr lvl="1">
              <a:buFont typeface="Arial" panose="020B0604020202020204" pitchFamily="34" charset="0"/>
              <a:buChar char="•"/>
            </a:pPr>
            <a:r>
              <a:rPr lang="en-US" b="1" dirty="0"/>
              <a:t> Ultrasound guidance for femoral puncture @ 70%</a:t>
            </a:r>
          </a:p>
          <a:p>
            <a:pPr lvl="1">
              <a:buFont typeface="Arial" panose="020B0604020202020204" pitchFamily="34" charset="0"/>
              <a:buChar char="•"/>
            </a:pPr>
            <a:r>
              <a:rPr lang="en-US" b="1" dirty="0"/>
              <a:t>Take a close look at your open AAA selection and performance</a:t>
            </a:r>
          </a:p>
          <a:p>
            <a:pPr lvl="1">
              <a:buFont typeface="Arial" panose="020B0604020202020204" pitchFamily="34" charset="0"/>
              <a:buChar char="•"/>
            </a:pPr>
            <a:r>
              <a:rPr lang="en-US" b="1" dirty="0" smtClean="0">
                <a:solidFill>
                  <a:srgbClr val="C00000"/>
                </a:solidFill>
              </a:rPr>
              <a:t>PARTICIPATE IN THE </a:t>
            </a:r>
          </a:p>
        </p:txBody>
      </p:sp>
      <p:pic>
        <p:nvPicPr>
          <p:cNvPr id="4" name="Picture 6" descr="http://surgery.ucla.edu/images/VLFDC-Images/VLFDC-logo.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02662" y="4891204"/>
            <a:ext cx="2272962" cy="10168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94832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Passing the torch…..</a:t>
            </a:r>
            <a:endParaRPr lang="en-US" sz="4400" dirty="0"/>
          </a:p>
        </p:txBody>
      </p:sp>
      <p:sp>
        <p:nvSpPr>
          <p:cNvPr id="4" name="Slide Number Placeholder 3"/>
          <p:cNvSpPr>
            <a:spLocks noGrp="1"/>
          </p:cNvSpPr>
          <p:nvPr>
            <p:ph type="sldNum" sz="quarter" idx="4"/>
          </p:nvPr>
        </p:nvSpPr>
        <p:spPr/>
        <p:txBody>
          <a:bodyPr/>
          <a:lstStyle/>
          <a:p>
            <a:fld id="{AA8759E7-2FFC-48C2-B263-50F98F8AB09F}" type="slidenum">
              <a:rPr lang="en-US" smtClean="0"/>
              <a:pPr/>
              <a:t>73</a:t>
            </a:fld>
            <a:endParaRPr lang="en-US"/>
          </a:p>
        </p:txBody>
      </p:sp>
      <p:pic>
        <p:nvPicPr>
          <p:cNvPr id="7172" name="Picture 4" descr="http://cdn.mymarkettoolkit.com/90/gallery/large/passing-the-torch_5429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2548" y="2115735"/>
            <a:ext cx="5587663" cy="37227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17691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718" y="-347957"/>
            <a:ext cx="6986016" cy="1828800"/>
          </a:xfrm>
        </p:spPr>
        <p:txBody>
          <a:bodyPr>
            <a:noAutofit/>
          </a:bodyPr>
          <a:lstStyle/>
          <a:p>
            <a:r>
              <a:rPr lang="en-US" sz="4800" b="1" dirty="0">
                <a:solidFill>
                  <a:schemeClr val="tx1"/>
                </a:solidFill>
              </a:rPr>
              <a:t>Next Meeting </a:t>
            </a:r>
          </a:p>
        </p:txBody>
      </p:sp>
      <p:sp>
        <p:nvSpPr>
          <p:cNvPr id="5" name="Subtitle 4"/>
          <p:cNvSpPr>
            <a:spLocks noGrp="1"/>
          </p:cNvSpPr>
          <p:nvPr>
            <p:ph type="subTitle" idx="1"/>
          </p:nvPr>
        </p:nvSpPr>
        <p:spPr>
          <a:xfrm>
            <a:off x="1460241" y="4668627"/>
            <a:ext cx="6400800" cy="1752600"/>
          </a:xfrm>
        </p:spPr>
        <p:txBody>
          <a:bodyPr/>
          <a:lstStyle/>
          <a:p>
            <a:r>
              <a:rPr lang="en-US" b="1" i="1" dirty="0" smtClean="0">
                <a:solidFill>
                  <a:schemeClr val="tx1"/>
                </a:solidFill>
              </a:rPr>
              <a:t>Grove Park Inn</a:t>
            </a:r>
          </a:p>
          <a:p>
            <a:r>
              <a:rPr lang="en-US" b="1" i="1" dirty="0" smtClean="0">
                <a:solidFill>
                  <a:schemeClr val="tx1"/>
                </a:solidFill>
              </a:rPr>
              <a:t>Friday, May 4, 2018</a:t>
            </a:r>
            <a:endParaRPr lang="en-US" b="1" i="1" dirty="0">
              <a:solidFill>
                <a:schemeClr val="tx1"/>
              </a:solidFill>
            </a:endParaRPr>
          </a:p>
        </p:txBody>
      </p:sp>
      <p:sp>
        <p:nvSpPr>
          <p:cNvPr id="4" name="Slide Number Placeholder 3"/>
          <p:cNvSpPr>
            <a:spLocks noGrp="1"/>
          </p:cNvSpPr>
          <p:nvPr>
            <p:ph type="sldNum" sz="quarter" idx="10"/>
          </p:nvPr>
        </p:nvSpPr>
        <p:spPr/>
        <p:txBody>
          <a:bodyPr/>
          <a:lstStyle/>
          <a:p>
            <a:fld id="{19BB7DA4-2697-4546-83A3-2C93572BA837}" type="slidenum">
              <a:rPr lang="en-US" smtClean="0"/>
              <a:pPr/>
              <a:t>74</a:t>
            </a:fld>
            <a:endParaRPr lang="en-US" dirty="0"/>
          </a:p>
        </p:txBody>
      </p:sp>
      <p:sp>
        <p:nvSpPr>
          <p:cNvPr id="3" name="TextBox 2"/>
          <p:cNvSpPr txBox="1"/>
          <p:nvPr/>
        </p:nvSpPr>
        <p:spPr>
          <a:xfrm>
            <a:off x="1782147" y="2223741"/>
            <a:ext cx="5756988" cy="369332"/>
          </a:xfrm>
          <a:prstGeom prst="rect">
            <a:avLst/>
          </a:prstGeom>
          <a:noFill/>
        </p:spPr>
        <p:txBody>
          <a:bodyPr wrap="square" rtlCol="0">
            <a:spAutoFit/>
          </a:bodyPr>
          <a:lstStyle/>
          <a:p>
            <a:endParaRPr lang="en-US" dirty="0"/>
          </a:p>
        </p:txBody>
      </p:sp>
      <p:pic>
        <p:nvPicPr>
          <p:cNvPr id="6146" name="Picture 2" descr="https://media-cdn.tripadvisor.com/media/photo-s/08/df/96/ee/the-omni-grove-park-in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41266" y="1182477"/>
            <a:ext cx="5238750" cy="3486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028257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5400" b="1" dirty="0" smtClean="0"/>
              <a:t>Thanks for attending!!</a:t>
            </a:r>
            <a:endParaRPr lang="en-US" sz="5400" b="1" dirty="0"/>
          </a:p>
        </p:txBody>
      </p:sp>
      <p:sp>
        <p:nvSpPr>
          <p:cNvPr id="6" name="Subtitle 5"/>
          <p:cNvSpPr>
            <a:spLocks noGrp="1"/>
          </p:cNvSpPr>
          <p:nvPr>
            <p:ph type="subTitle" idx="1"/>
          </p:nvPr>
        </p:nvSpPr>
        <p:spPr>
          <a:xfrm>
            <a:off x="1347324" y="3424954"/>
            <a:ext cx="6400800" cy="1752600"/>
          </a:xfrm>
        </p:spPr>
        <p:txBody>
          <a:bodyPr>
            <a:normAutofit/>
          </a:bodyPr>
          <a:lstStyle/>
          <a:p>
            <a:r>
              <a:rPr lang="en-US" sz="4400" b="1" dirty="0" smtClean="0">
                <a:solidFill>
                  <a:schemeClr val="tx1"/>
                </a:solidFill>
              </a:rPr>
              <a:t>Safe Travels and</a:t>
            </a:r>
          </a:p>
          <a:p>
            <a:r>
              <a:rPr lang="en-US" sz="4400" b="1" dirty="0" smtClean="0">
                <a:solidFill>
                  <a:schemeClr val="tx1"/>
                </a:solidFill>
              </a:rPr>
              <a:t>Happy Holidays</a:t>
            </a:r>
            <a:endParaRPr lang="en-US" sz="4400" b="1" dirty="0">
              <a:solidFill>
                <a:schemeClr val="tx1"/>
              </a:solidFill>
            </a:endParaRPr>
          </a:p>
        </p:txBody>
      </p:sp>
      <p:sp>
        <p:nvSpPr>
          <p:cNvPr id="4" name="Slide Number Placeholder 3"/>
          <p:cNvSpPr>
            <a:spLocks noGrp="1"/>
          </p:cNvSpPr>
          <p:nvPr>
            <p:ph type="sldNum" sz="quarter" idx="10"/>
          </p:nvPr>
        </p:nvSpPr>
        <p:spPr/>
        <p:txBody>
          <a:bodyPr/>
          <a:lstStyle/>
          <a:p>
            <a:fld id="{19BB7DA4-2697-4546-83A3-2C93572BA837}" type="slidenum">
              <a:rPr lang="en-US" smtClean="0"/>
              <a:pPr/>
              <a:t>75</a:t>
            </a:fld>
            <a:endParaRPr lang="en-US" dirty="0"/>
          </a:p>
        </p:txBody>
      </p:sp>
    </p:spTree>
    <p:extLst>
      <p:ext uri="{BB962C8B-B14F-4D97-AF65-F5344CB8AC3E}">
        <p14:creationId xmlns="" xmlns:p14="http://schemas.microsoft.com/office/powerpoint/2010/main" val="1964310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36" y="1337594"/>
            <a:ext cx="6684987" cy="674384"/>
          </a:xfrm>
          <a:solidFill>
            <a:srgbClr val="00B0F0"/>
          </a:solidFill>
        </p:spPr>
        <p:txBody>
          <a:bodyPr/>
          <a:lstStyle/>
          <a:p>
            <a:r>
              <a:rPr lang="en-US" b="1" dirty="0" smtClean="0">
                <a:solidFill>
                  <a:schemeClr val="bg1"/>
                </a:solidFill>
              </a:rPr>
              <a:t>To-do List for Us All From Spring 2017 </a:t>
            </a:r>
            <a:endParaRPr lang="en-US" b="1" dirty="0">
              <a:solidFill>
                <a:schemeClr val="bg1"/>
              </a:solidFill>
            </a:endParaRPr>
          </a:p>
        </p:txBody>
      </p:sp>
      <p:sp>
        <p:nvSpPr>
          <p:cNvPr id="3" name="Content Placeholder 2"/>
          <p:cNvSpPr>
            <a:spLocks noGrp="1"/>
          </p:cNvSpPr>
          <p:nvPr>
            <p:ph idx="1"/>
          </p:nvPr>
        </p:nvSpPr>
        <p:spPr>
          <a:xfrm>
            <a:off x="432924" y="2380429"/>
            <a:ext cx="8229600" cy="3600400"/>
          </a:xfrm>
        </p:spPr>
        <p:txBody>
          <a:bodyPr>
            <a:normAutofit/>
          </a:bodyPr>
          <a:lstStyle/>
          <a:p>
            <a:pPr lvl="1">
              <a:buFont typeface="Arial" panose="020B0604020202020204" pitchFamily="34" charset="0"/>
              <a:buChar char="•"/>
            </a:pPr>
            <a:r>
              <a:rPr lang="en-US" b="1" dirty="0" smtClean="0"/>
              <a:t>Sustain our gains in statin/aspirin usage</a:t>
            </a:r>
          </a:p>
          <a:p>
            <a:pPr lvl="1">
              <a:buFont typeface="Arial" panose="020B0604020202020204" pitchFamily="34" charset="0"/>
              <a:buChar char="•"/>
            </a:pPr>
            <a:r>
              <a:rPr lang="en-US" b="1" dirty="0" smtClean="0"/>
              <a:t>Continue to hardwire one-year follow-up</a:t>
            </a:r>
          </a:p>
          <a:p>
            <a:pPr lvl="1">
              <a:buFont typeface="Arial" panose="020B0604020202020204" pitchFamily="34" charset="0"/>
              <a:buChar char="•"/>
            </a:pPr>
            <a:r>
              <a:rPr lang="en-US" b="1" dirty="0" smtClean="0"/>
              <a:t>Get EVARs back and sacs measured</a:t>
            </a:r>
          </a:p>
          <a:p>
            <a:pPr lvl="1">
              <a:buFont typeface="Arial" panose="020B0604020202020204" pitchFamily="34" charset="0"/>
              <a:buChar char="•"/>
            </a:pPr>
            <a:r>
              <a:rPr lang="en-US" b="1" dirty="0" smtClean="0"/>
              <a:t>Guide femoral puncture with ultrasound or fluoroscopy</a:t>
            </a:r>
          </a:p>
          <a:p>
            <a:pPr lvl="1">
              <a:buFont typeface="Arial" panose="020B0604020202020204" pitchFamily="34" charset="0"/>
              <a:buChar char="•"/>
            </a:pPr>
            <a:r>
              <a:rPr lang="en-US" b="1" dirty="0" smtClean="0"/>
              <a:t>Take a close look at your open AAA selection and performance</a:t>
            </a:r>
            <a:endParaRPr lang="en-US" b="1" dirty="0"/>
          </a:p>
        </p:txBody>
      </p:sp>
    </p:spTree>
    <p:extLst>
      <p:ext uri="{BB962C8B-B14F-4D97-AF65-F5344CB8AC3E}">
        <p14:creationId xmlns="" xmlns:p14="http://schemas.microsoft.com/office/powerpoint/2010/main" val="4037622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68" y="1463789"/>
            <a:ext cx="8229600" cy="792088"/>
          </a:xfrm>
        </p:spPr>
        <p:txBody>
          <a:bodyPr>
            <a:normAutofit fontScale="90000"/>
          </a:bodyPr>
          <a:lstStyle/>
          <a:p>
            <a:r>
              <a:rPr lang="en-US" b="1" dirty="0" smtClean="0"/>
              <a:t>Playing every point in improving our care for our patients</a:t>
            </a:r>
            <a:endParaRPr lang="en-US" b="1" dirty="0"/>
          </a:p>
        </p:txBody>
      </p:sp>
      <p:pic>
        <p:nvPicPr>
          <p:cNvPr id="3" name="Picture 2" descr="C:\Users\jwh2\AppData\Local\Microsoft\Windows\Temporary Internet Files\Content.Outlook\GYCLPDGN\Carolinas Regional Group Logo May 201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74973" y="2915908"/>
            <a:ext cx="2937409" cy="217068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https://www.phactual.com/wp-content/uploads/2014/12/michael-jorda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77713" y="2945682"/>
            <a:ext cx="3575106" cy="204291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https://static01.nyt.com/images/2016/11/23/sports/23NORTHWESTERN1sub/23NORTHWESTERN1sub-master76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975460"/>
            <a:ext cx="3236814" cy="21111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27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QI Presentation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VQI Presentation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VQI Presentation General</Template>
  <TotalTime>17896</TotalTime>
  <Words>1319</Words>
  <Application>Microsoft Office PowerPoint</Application>
  <PresentationFormat>On-screen Show (4:3)</PresentationFormat>
  <Paragraphs>305</Paragraphs>
  <Slides>75</Slides>
  <Notes>16</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75</vt:i4>
      </vt:variant>
    </vt:vector>
  </HeadingPairs>
  <TitlesOfParts>
    <vt:vector size="84" baseType="lpstr">
      <vt:lpstr>VQI Presentation General</vt:lpstr>
      <vt:lpstr>VQI Slide Master</vt:lpstr>
      <vt:lpstr>1_VQI Slide Master</vt:lpstr>
      <vt:lpstr>2_VQI Slide Master</vt:lpstr>
      <vt:lpstr>Custom Design</vt:lpstr>
      <vt:lpstr>4_Office Theme</vt:lpstr>
      <vt:lpstr>1_VQI Presentation General</vt:lpstr>
      <vt:lpstr>3_VQI Slide Master</vt:lpstr>
      <vt:lpstr>Worksheet</vt:lpstr>
      <vt:lpstr>Slide 1</vt:lpstr>
      <vt:lpstr>Slide 2</vt:lpstr>
      <vt:lpstr>The VQI Mission—Our mission</vt:lpstr>
      <vt:lpstr>Agenda:</vt:lpstr>
      <vt:lpstr>Welcome and Introductions</vt:lpstr>
      <vt:lpstr>https://www.vqi.org/components-of-the-vqi/regional-quality-groups/current-regional-quality-groups/home-2/</vt:lpstr>
      <vt:lpstr>Top Potential Members</vt:lpstr>
      <vt:lpstr>To-do List for Us All From Spring 2017 </vt:lpstr>
      <vt:lpstr>Playing every point in improving our care for our patients</vt:lpstr>
      <vt:lpstr>Slide 10</vt:lpstr>
      <vt:lpstr>Slide 11</vt:lpstr>
      <vt:lpstr>Two National QI Project Resources</vt:lpstr>
      <vt:lpstr>National VQI Update:   Jens Jorgensen, SVS PSO </vt:lpstr>
      <vt:lpstr>Jeb Hallett, MD, Chair of Carolinas VQI</vt:lpstr>
      <vt:lpstr>Slide 15</vt:lpstr>
      <vt:lpstr>To-do List for Us All From Spring 2017 </vt:lpstr>
      <vt:lpstr>New Dashboard!!!!</vt:lpstr>
      <vt:lpstr>Slide 18</vt:lpstr>
      <vt:lpstr>  Total Procedure Volume, All Years (2003-May 2017)   </vt:lpstr>
      <vt:lpstr>Slide 20</vt:lpstr>
      <vt:lpstr>Slide 21</vt:lpstr>
      <vt:lpstr>Slide 22</vt:lpstr>
      <vt:lpstr>Percentage of Procedures With 9 Months or Greater Follow-Up  (Jan. 1, 2014-June 30, 2015) </vt:lpstr>
      <vt:lpstr>Slide 24</vt:lpstr>
      <vt:lpstr>Slide 25</vt:lpstr>
      <vt:lpstr>     </vt:lpstr>
      <vt:lpstr>Slide 27</vt:lpstr>
      <vt:lpstr> Hemodialysis Access: Percentage of Primary AVF vs. Graft  (Jan. 1, 2016-May 31, 2017)  Excludes patients with previous access procedure in the same arm </vt:lpstr>
      <vt:lpstr>Slide 29</vt:lpstr>
      <vt:lpstr>Slide 30</vt:lpstr>
      <vt:lpstr> Carotid Endarterectomy: Stroke or Death in Hospital  (Jan. 1, 2016-May 31, 2017)  Elective procedures, excluding prior ipsilateral CEA and concomitant CABG, endovascular or other arterial procedure </vt:lpstr>
      <vt:lpstr>Slide 32</vt:lpstr>
      <vt:lpstr>Slide 33</vt:lpstr>
      <vt:lpstr>Slide 34</vt:lpstr>
      <vt:lpstr> Carotid Endarterectomy: Percentage of Patients with LOS&gt;1 Day  (Jan. 1, 2016-May 31, 2017)  Elective procedures, excluding prior ipsilateral CEA, concomitant CABG, proximal endovascular or other arterial operation, in-hospital death with LOS&lt;=1 day, procedures done on weekends or not done on admission day. </vt:lpstr>
      <vt:lpstr>Slide 36</vt:lpstr>
      <vt:lpstr>Slide 37</vt:lpstr>
      <vt:lpstr>   Endovascular AAA Repair: Percentage of Patients with LOS&gt;2 Days (Jan. 1, 2016-May 31, 2017)  Excludes ruptured aneurysms and in-hospital deaths with LOS&lt;=2 days, patients with prior aortic surgery, procedures not done on day of admission and weekend procedures </vt:lpstr>
      <vt:lpstr>Slide 39</vt:lpstr>
      <vt:lpstr> Results of the 4 Questions for the Membership from our May meeting…..  Endo AAA</vt:lpstr>
      <vt:lpstr>Slide 41</vt:lpstr>
      <vt:lpstr> EVAR: Rate of Sac Diameter Reporting at Long-Term Follow-Up  (Jan. 1, 2014-June 30, 2015)  percentage of those cases in which the patient had a follow-up visit between 9 and 21 months post-surgery at which a sac diameter was recorded</vt:lpstr>
      <vt:lpstr>Slide 43</vt:lpstr>
      <vt:lpstr>Slide 44</vt:lpstr>
      <vt:lpstr>Slide 45</vt:lpstr>
      <vt:lpstr>Slide 46</vt:lpstr>
      <vt:lpstr>Slide 47</vt:lpstr>
      <vt:lpstr> Infrainguinal Bypass: Rate of Major Complications  (Jan. 1, 2016-May 31, 2017)  Includes only patients with indication of rest pain or tissue loss. Major complications are defined as in-hospital death, ipsilateral BK or AK amputation or graft occlusion. percentage of those cases that resulted in in-hospital death, ipsilateral amputation or graft occlusion </vt:lpstr>
      <vt:lpstr>Slide 49</vt:lpstr>
      <vt:lpstr>IVCF: Percentage of Temporary Filters With Retrieval  or Attempt at Retrieval (2016)  Excludes patients with permanent filters and patients who have died since discharge  Carolina’s VSG did not have at least 3 centers with 10 procedures) </vt:lpstr>
      <vt:lpstr>Non-Ruptured Open AAA: In-Hospital Mortality  (Jan. 1, 2016-May 31, 2017)  Excludes ruptured aneurysms observed and expected rates of in-hospital death for those cases  </vt:lpstr>
      <vt:lpstr>Slide 52</vt:lpstr>
      <vt:lpstr>Slide 53</vt:lpstr>
      <vt:lpstr>Slide 54</vt:lpstr>
      <vt:lpstr>Slide 55</vt:lpstr>
      <vt:lpstr>PVI: Percentage of Claudicants With ABI or TBI Reported Before Procedure  (Jan. 1, 2016-May 31, 2017)  “ABI or TBI reported” indicates at least one measure was recorded for the side of the operation, or on both sides for bilateral and aortic procedures. </vt:lpstr>
      <vt:lpstr>Slide 57</vt:lpstr>
      <vt:lpstr>   </vt:lpstr>
      <vt:lpstr>Slide 59</vt:lpstr>
      <vt:lpstr>Slide 60</vt:lpstr>
      <vt:lpstr>Slide 61</vt:lpstr>
      <vt:lpstr>To-do List for Us for Spring 2018 </vt:lpstr>
      <vt:lpstr>    Help to lift up one another for 2018</vt:lpstr>
      <vt:lpstr>Quality Improvement Projects</vt:lpstr>
      <vt:lpstr>Research Advisory Council Update  Thomas Brothers, MD</vt:lpstr>
      <vt:lpstr>National Research Process </vt:lpstr>
      <vt:lpstr>National Research Process </vt:lpstr>
      <vt:lpstr>Regional Research Projects:</vt:lpstr>
      <vt:lpstr>Governing Council Update Jeb Hallett, MD</vt:lpstr>
      <vt:lpstr>Slide 70</vt:lpstr>
      <vt:lpstr>M2s/Medstreaming Update  Anne Parker, M2S Wael Elseaidy, CEO, Medstreaming</vt:lpstr>
      <vt:lpstr>To-do List for Us for Spring 2018 </vt:lpstr>
      <vt:lpstr>Passing the torch…..</vt:lpstr>
      <vt:lpstr>Next Meeting </vt:lpstr>
      <vt:lpstr>Thanks for attending!!</vt:lpstr>
    </vt:vector>
  </TitlesOfParts>
  <Company>Bonus Pastor Catholic College, BR1 5PZ, UK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dc:creator>
  <cp:lastModifiedBy>Windows User</cp:lastModifiedBy>
  <cp:revision>387</cp:revision>
  <cp:lastPrinted>2017-07-19T12:01:14Z</cp:lastPrinted>
  <dcterms:created xsi:type="dcterms:W3CDTF">2014-11-10T00:52:14Z</dcterms:created>
  <dcterms:modified xsi:type="dcterms:W3CDTF">2017-11-03T19:26:08Z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2061557126</vt:i4>
  </property>
  <property fmtid="{D5CDD505-2E9C-101B-9397-08002B2CF9AE}" pid="4" name="_EmailSubject">
    <vt:lpwstr>FINAL for now</vt:lpwstr>
  </property>
  <property fmtid="{D5CDD505-2E9C-101B-9397-08002B2CF9AE}" pid="5" name="_AuthorEmail">
    <vt:lpwstr>hallett@musc.edu</vt:lpwstr>
  </property>
  <property fmtid="{D5CDD505-2E9C-101B-9397-08002B2CF9AE}" pid="6" name="_AuthorEmailDisplayName">
    <vt:lpwstr>Hallett, John (Jeb)</vt:lpwstr>
  </property>
</Properties>
</file>