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7" r:id="rId2"/>
    <p:sldMasterId id="2147483684" r:id="rId3"/>
    <p:sldMasterId id="2147483672" r:id="rId4"/>
    <p:sldMasterId id="2147483660" r:id="rId5"/>
  </p:sldMasterIdLst>
  <p:notesMasterIdLst>
    <p:notesMasterId r:id="rId43"/>
  </p:notesMasterIdLst>
  <p:sldIdLst>
    <p:sldId id="280" r:id="rId6"/>
    <p:sldId id="296" r:id="rId7"/>
    <p:sldId id="281" r:id="rId8"/>
    <p:sldId id="282" r:id="rId9"/>
    <p:sldId id="283" r:id="rId10"/>
    <p:sldId id="284" r:id="rId11"/>
    <p:sldId id="305" r:id="rId12"/>
    <p:sldId id="285" r:id="rId13"/>
    <p:sldId id="286" r:id="rId14"/>
    <p:sldId id="299" r:id="rId15"/>
    <p:sldId id="308" r:id="rId16"/>
    <p:sldId id="295" r:id="rId17"/>
    <p:sldId id="301" r:id="rId18"/>
    <p:sldId id="287" r:id="rId19"/>
    <p:sldId id="288" r:id="rId20"/>
    <p:sldId id="289" r:id="rId21"/>
    <p:sldId id="290" r:id="rId22"/>
    <p:sldId id="291" r:id="rId23"/>
    <p:sldId id="302" r:id="rId24"/>
    <p:sldId id="292" r:id="rId25"/>
    <p:sldId id="293" r:id="rId26"/>
    <p:sldId id="257" r:id="rId27"/>
    <p:sldId id="294" r:id="rId28"/>
    <p:sldId id="274" r:id="rId29"/>
    <p:sldId id="275" r:id="rId30"/>
    <p:sldId id="270" r:id="rId31"/>
    <p:sldId id="271" r:id="rId32"/>
    <p:sldId id="276" r:id="rId33"/>
    <p:sldId id="277" r:id="rId34"/>
    <p:sldId id="279" r:id="rId35"/>
    <p:sldId id="278" r:id="rId36"/>
    <p:sldId id="297" r:id="rId37"/>
    <p:sldId id="303" r:id="rId38"/>
    <p:sldId id="306" r:id="rId39"/>
    <p:sldId id="300" r:id="rId40"/>
    <p:sldId id="307" r:id="rId41"/>
    <p:sldId id="304" r:id="rId42"/>
  </p:sldIdLst>
  <p:sldSz cx="9180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77224" autoAdjust="0"/>
  </p:normalViewPr>
  <p:slideViewPr>
    <p:cSldViewPr snapToGrid="0">
      <p:cViewPr varScale="1">
        <p:scale>
          <a:sx n="67" d="100"/>
          <a:sy n="67" d="100"/>
        </p:scale>
        <p:origin x="1838" y="58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-148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>
                <a:latin typeface="Arial"/>
                <a:cs typeface="Arial"/>
              </a:defRPr>
            </a:pPr>
            <a:r>
              <a:rPr lang="en-US" sz="1100" dirty="0">
                <a:latin typeface="Arial"/>
                <a:cs typeface="Arial"/>
              </a:rPr>
              <a:t>Figure 2. Urgency</a:t>
            </a:r>
            <a:r>
              <a:rPr lang="en-US" sz="1100" baseline="0" dirty="0">
                <a:latin typeface="Arial"/>
                <a:cs typeface="Arial"/>
              </a:rPr>
              <a:t> of Procedures (n=599)</a:t>
            </a:r>
            <a:endParaRPr lang="en-US" sz="1100" dirty="0">
              <a:latin typeface="Arial"/>
              <a:cs typeface="Arial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BD048"/>
              </a:solidFill>
            </c:spPr>
            <c:extLst>
              <c:ext xmlns:c16="http://schemas.microsoft.com/office/drawing/2014/chart" uri="{C3380CC4-5D6E-409C-BE32-E72D297353CC}">
                <c16:uniqueId val="{00000001-2DEA-4746-9236-8C3727B3E596}"/>
              </c:ext>
            </c:extLst>
          </c:dPt>
          <c:dPt>
            <c:idx val="1"/>
            <c:bubble3D val="0"/>
            <c:spPr>
              <a:solidFill>
                <a:srgbClr val="F0C62C"/>
              </a:solidFill>
            </c:spPr>
            <c:extLst>
              <c:ext xmlns:c16="http://schemas.microsoft.com/office/drawing/2014/chart" uri="{C3380CC4-5D6E-409C-BE32-E72D297353CC}">
                <c16:uniqueId val="{00000003-2DEA-4746-9236-8C3727B3E596}"/>
              </c:ext>
            </c:extLst>
          </c:dPt>
          <c:dPt>
            <c:idx val="2"/>
            <c:bubble3D val="0"/>
            <c:spPr>
              <a:solidFill>
                <a:srgbClr val="ED3D4A"/>
              </a:solidFill>
            </c:spPr>
            <c:extLst>
              <c:ext xmlns:c16="http://schemas.microsoft.com/office/drawing/2014/chart" uri="{C3380CC4-5D6E-409C-BE32-E72D297353CC}">
                <c16:uniqueId val="{00000005-2DEA-4746-9236-8C3727B3E5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Urgency!$A$1:$A$3</c:f>
              <c:strCache>
                <c:ptCount val="3"/>
                <c:pt idx="0">
                  <c:v>Elective</c:v>
                </c:pt>
                <c:pt idx="1">
                  <c:v>Urgent </c:v>
                </c:pt>
                <c:pt idx="2">
                  <c:v>Emergent</c:v>
                </c:pt>
              </c:strCache>
            </c:strRef>
          </c:cat>
          <c:val>
            <c:numRef>
              <c:f>Urgency!$B$1:$B$3</c:f>
              <c:numCache>
                <c:formatCode>General</c:formatCode>
                <c:ptCount val="3"/>
                <c:pt idx="0">
                  <c:v>71.8</c:v>
                </c:pt>
                <c:pt idx="1">
                  <c:v>22.5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A-4746-9236-8C3727B3E5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1100">
              <a:latin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+mn-cs"/>
              </a:defRPr>
            </a:pPr>
            <a:r>
              <a:rPr lang="en-US" sz="1100" dirty="0">
                <a:latin typeface="Arial"/>
              </a:rPr>
              <a:t>Figure 5. Technical</a:t>
            </a:r>
            <a:r>
              <a:rPr lang="en-US" sz="1100" baseline="0" dirty="0">
                <a:latin typeface="Arial"/>
              </a:rPr>
              <a:t> Success</a:t>
            </a:r>
            <a:r>
              <a:rPr lang="en-US" sz="1100" dirty="0">
                <a:latin typeface="Arial"/>
              </a:rPr>
              <a:t> of Procedure</a:t>
            </a:r>
            <a:r>
              <a:rPr lang="en-US" sz="1100" baseline="0" dirty="0">
                <a:latin typeface="Arial"/>
              </a:rPr>
              <a:t> by Artery (n=360)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+mn-cs"/>
              </a:defRPr>
            </a:pPr>
            <a:r>
              <a:rPr lang="en-US" sz="1100" b="1" i="0" baseline="0">
                <a:effectLst/>
              </a:rPr>
              <a:t>CIA (n=115), EIA (n=57), SFA (n=158), Tibial (n=30)</a:t>
            </a:r>
            <a:r>
              <a:rPr lang="en-US" sz="1800" b="1" i="0" baseline="0">
                <a:effectLst/>
              </a:rPr>
              <a:t>  </a:t>
            </a:r>
            <a:endParaRPr lang="en-US" sz="11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+mn-cs"/>
              </a:defRPr>
            </a:pPr>
            <a:endParaRPr lang="en-US" sz="1100" dirty="0">
              <a:latin typeface="Arial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519379844961198E-2"/>
          <c:y val="8.0107526881720403E-2"/>
          <c:w val="0.89728682170542595"/>
          <c:h val="0.72408602150537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'Technical Result'!$A$2</c:f>
              <c:strCache>
                <c:ptCount val="1"/>
                <c:pt idx="0">
                  <c:v>Success</c:v>
                </c:pt>
              </c:strCache>
            </c:strRef>
          </c:tx>
          <c:spPr>
            <a:solidFill>
              <a:srgbClr val="3B9A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'Technical Result'!$B$1:$E$1</c:f>
              <c:strCache>
                <c:ptCount val="4"/>
                <c:pt idx="0">
                  <c:v>CIA</c:v>
                </c:pt>
                <c:pt idx="1">
                  <c:v>EIA</c:v>
                </c:pt>
                <c:pt idx="2">
                  <c:v>SFA</c:v>
                </c:pt>
                <c:pt idx="3">
                  <c:v>Tibial</c:v>
                </c:pt>
              </c:strCache>
            </c:strRef>
          </c:cat>
          <c:val>
            <c:numRef>
              <c:f>'Technical Result'!$B$2:$E$2</c:f>
              <c:numCache>
                <c:formatCode>General</c:formatCode>
                <c:ptCount val="4"/>
                <c:pt idx="0">
                  <c:v>94.8</c:v>
                </c:pt>
                <c:pt idx="1">
                  <c:v>98.2</c:v>
                </c:pt>
                <c:pt idx="2">
                  <c:v>86.1</c:v>
                </c:pt>
                <c:pt idx="3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1-46AE-A323-CFC451F98D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6542632"/>
        <c:axId val="2073556376"/>
      </c:barChart>
      <c:catAx>
        <c:axId val="2116542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>
                  <a:defRPr sz="1100">
                    <a:latin typeface="Arial"/>
                    <a:cs typeface="Arial"/>
                  </a:defRPr>
                </a:pPr>
                <a:r>
                  <a:rPr lang="en-US" sz="1100" dirty="0">
                    <a:latin typeface="Arial"/>
                    <a:cs typeface="Arial"/>
                  </a:rPr>
                  <a:t>Artery Treated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2073556376"/>
        <c:crosses val="autoZero"/>
        <c:auto val="1"/>
        <c:lblAlgn val="ctr"/>
        <c:lblOffset val="100"/>
        <c:noMultiLvlLbl val="0"/>
      </c:catAx>
      <c:valAx>
        <c:axId val="2073556376"/>
        <c:scaling>
          <c:orientation val="minMax"/>
        </c:scaling>
        <c:delete val="1"/>
        <c:axPos val="l"/>
        <c:title>
          <c:tx>
            <c:rich>
              <a:bodyPr rot="0" vert="wordArtVert"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dirty="0">
                    <a:latin typeface="Arial"/>
                    <a:cs typeface="Arial"/>
                  </a:rPr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16542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r>
              <a:rPr lang="en-US" sz="1100" dirty="0">
                <a:latin typeface="Arial"/>
                <a:cs typeface="Arial"/>
              </a:rPr>
              <a:t>Figure</a:t>
            </a:r>
            <a:r>
              <a:rPr lang="en-US" sz="1100" baseline="0" dirty="0">
                <a:latin typeface="Arial"/>
                <a:cs typeface="Arial"/>
              </a:rPr>
              <a:t> 6. Type of Treatment by Artery (n=360)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r>
              <a:rPr lang="en-US" sz="1100" b="1" i="0" baseline="0">
                <a:effectLst/>
              </a:rPr>
              <a:t>CIA (n=115), EIA (n=57), SFA (n=158), Tibial (n=30)  </a:t>
            </a:r>
            <a:endParaRPr lang="en-US" sz="11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pPr>
            <a:endParaRPr lang="en-US" sz="1100" dirty="0">
              <a:latin typeface="Arial"/>
              <a:cs typeface="Arial"/>
            </a:endParaRP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'Treatment Type'!$A$7</c:f>
              <c:strCache>
                <c:ptCount val="1"/>
                <c:pt idx="0">
                  <c:v>PTA alone</c:v>
                </c:pt>
              </c:strCache>
            </c:strRef>
          </c:tx>
          <c:spPr>
            <a:solidFill>
              <a:srgbClr val="3B9A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'Treatment Type'!$B$6:$E$6</c:f>
              <c:strCache>
                <c:ptCount val="4"/>
                <c:pt idx="0">
                  <c:v>CIA</c:v>
                </c:pt>
                <c:pt idx="1">
                  <c:v>EIA</c:v>
                </c:pt>
                <c:pt idx="2">
                  <c:v>SFA</c:v>
                </c:pt>
                <c:pt idx="3">
                  <c:v>Tibial</c:v>
                </c:pt>
              </c:strCache>
            </c:strRef>
          </c:cat>
          <c:val>
            <c:numRef>
              <c:f>'Treatment Type'!$B$7:$E$7</c:f>
              <c:numCache>
                <c:formatCode>General</c:formatCode>
                <c:ptCount val="4"/>
                <c:pt idx="0">
                  <c:v>11</c:v>
                </c:pt>
                <c:pt idx="1">
                  <c:v>36.799999999999997</c:v>
                </c:pt>
                <c:pt idx="2">
                  <c:v>63</c:v>
                </c:pt>
                <c:pt idx="3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F-4E77-95E2-89C127D13358}"/>
            </c:ext>
          </c:extLst>
        </c:ser>
        <c:ser>
          <c:idx val="1"/>
          <c:order val="1"/>
          <c:tx>
            <c:strRef>
              <c:f>'Treatment Type'!$A$8</c:f>
              <c:strCache>
                <c:ptCount val="1"/>
                <c:pt idx="0">
                  <c:v>PTA + stent</c:v>
                </c:pt>
              </c:strCache>
            </c:strRef>
          </c:tx>
          <c:spPr>
            <a:solidFill>
              <a:srgbClr val="ED3D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'Treatment Type'!$B$6:$E$6</c:f>
              <c:strCache>
                <c:ptCount val="4"/>
                <c:pt idx="0">
                  <c:v>CIA</c:v>
                </c:pt>
                <c:pt idx="1">
                  <c:v>EIA</c:v>
                </c:pt>
                <c:pt idx="2">
                  <c:v>SFA</c:v>
                </c:pt>
                <c:pt idx="3">
                  <c:v>Tibial</c:v>
                </c:pt>
              </c:strCache>
            </c:strRef>
          </c:cat>
          <c:val>
            <c:numRef>
              <c:f>'Treatment Type'!$B$8:$E$8</c:f>
              <c:numCache>
                <c:formatCode>General</c:formatCode>
                <c:ptCount val="4"/>
                <c:pt idx="0">
                  <c:v>89</c:v>
                </c:pt>
                <c:pt idx="1">
                  <c:v>63.2</c:v>
                </c:pt>
                <c:pt idx="2">
                  <c:v>37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F-4E77-95E2-89C127D133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97115784"/>
        <c:axId val="2097117144"/>
      </c:barChart>
      <c:catAx>
        <c:axId val="209711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dirty="0">
                    <a:latin typeface="Arial"/>
                    <a:cs typeface="Arial"/>
                  </a:rPr>
                  <a:t>Artery</a:t>
                </a:r>
                <a:r>
                  <a:rPr lang="en-US" sz="1100" baseline="0" dirty="0">
                    <a:latin typeface="Arial"/>
                    <a:cs typeface="Arial"/>
                  </a:rPr>
                  <a:t> Treated</a:t>
                </a:r>
                <a:endParaRPr lang="en-US" sz="1100" dirty="0">
                  <a:latin typeface="Arial"/>
                  <a:cs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2097117144"/>
        <c:crosses val="autoZero"/>
        <c:auto val="1"/>
        <c:lblAlgn val="ctr"/>
        <c:lblOffset val="100"/>
        <c:noMultiLvlLbl val="0"/>
      </c:catAx>
      <c:valAx>
        <c:axId val="2097117144"/>
        <c:scaling>
          <c:orientation val="minMax"/>
        </c:scaling>
        <c:delete val="1"/>
        <c:axPos val="l"/>
        <c:title>
          <c:tx>
            <c:rich>
              <a:bodyPr rot="0" vert="wordArtVert"/>
              <a:lstStyle/>
              <a:p>
                <a:pPr>
                  <a:defRPr sz="1100">
                    <a:latin typeface="Arial"/>
                    <a:cs typeface="Arial"/>
                  </a:defRPr>
                </a:pPr>
                <a:r>
                  <a:rPr lang="en-US" sz="1100" dirty="0">
                    <a:latin typeface="Arial"/>
                    <a:cs typeface="Arial"/>
                  </a:rPr>
                  <a:t>%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09711578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>
                <a:latin typeface="Arial"/>
                <a:cs typeface="Arial"/>
              </a:defRPr>
            </a:pPr>
            <a:r>
              <a:rPr lang="en-US" sz="1100">
                <a:latin typeface="Arial"/>
                <a:cs typeface="Arial"/>
              </a:rPr>
              <a:t>Figure</a:t>
            </a:r>
            <a:r>
              <a:rPr lang="en-US" sz="1100" baseline="0">
                <a:latin typeface="Arial"/>
                <a:cs typeface="Arial"/>
              </a:rPr>
              <a:t> 7. </a:t>
            </a:r>
            <a:r>
              <a:rPr lang="en-US" sz="1100">
                <a:latin typeface="Arial"/>
                <a:cs typeface="Arial"/>
              </a:rPr>
              <a:t>Isolated</a:t>
            </a:r>
            <a:r>
              <a:rPr lang="en-US" sz="1100" baseline="0">
                <a:latin typeface="Arial"/>
                <a:cs typeface="Arial"/>
              </a:rPr>
              <a:t> Artery PVI Follow-up (n=320)</a:t>
            </a:r>
          </a:p>
          <a:p>
            <a:pPr>
              <a:defRPr sz="1100">
                <a:latin typeface="Arial"/>
                <a:cs typeface="Arial"/>
              </a:defRPr>
            </a:pPr>
            <a:r>
              <a:rPr lang="en-US" sz="1100" baseline="0">
                <a:latin typeface="Arial"/>
                <a:cs typeface="Arial"/>
              </a:rPr>
              <a:t>CIA (n=109), EIA (n=57), SFA (n=138), Tibial (n=23)</a:t>
            </a:r>
            <a:endParaRPr lang="en-US" sz="1100">
              <a:latin typeface="Arial"/>
              <a:cs typeface="Arial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948926803100277"/>
          <c:y val="0.27976918945205692"/>
          <c:w val="0.79904722559640895"/>
          <c:h val="0.62007046898085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Outcomes!$B$9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3B9A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Outcomes!$B$10:$B$13</c:f>
              <c:numCache>
                <c:formatCode>General</c:formatCode>
                <c:ptCount val="4"/>
                <c:pt idx="0">
                  <c:v>43.5</c:v>
                </c:pt>
                <c:pt idx="1">
                  <c:v>58.7</c:v>
                </c:pt>
                <c:pt idx="2">
                  <c:v>66.7</c:v>
                </c:pt>
                <c:pt idx="3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6-4597-BA41-EC7791A02C4C}"/>
            </c:ext>
          </c:extLst>
        </c:ser>
        <c:ser>
          <c:idx val="1"/>
          <c:order val="1"/>
          <c:tx>
            <c:strRef>
              <c:f>Outcomes!$C$9</c:f>
              <c:strCache>
                <c:ptCount val="1"/>
                <c:pt idx="0">
                  <c:v>Primary-assisted</c:v>
                </c:pt>
              </c:strCache>
            </c:strRef>
          </c:tx>
          <c:spPr>
            <a:solidFill>
              <a:srgbClr val="ED3D4A"/>
            </a:solidFill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66-4597-BA41-EC7791A02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Outcomes!$C$10:$C$13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9.4</c:v>
                </c:pt>
                <c:pt idx="2">
                  <c:v>5.3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6-4597-BA41-EC7791A02C4C}"/>
            </c:ext>
          </c:extLst>
        </c:ser>
        <c:ser>
          <c:idx val="2"/>
          <c:order val="2"/>
          <c:tx>
            <c:strRef>
              <c:f>Outcomes!$D$9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C26CDC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66-4597-BA41-EC7791A02C4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66-4597-BA41-EC7791A02C4C}"/>
                </c:ext>
              </c:extLst>
            </c:dLbl>
            <c:dLbl>
              <c:idx val="3"/>
              <c:layout>
                <c:manualLayout>
                  <c:x val="-7.0707070707070703E-3"/>
                  <c:y val="6.7460317460317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66-4597-BA41-EC7791A02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Outcomes!$D$10:$D$13</c:f>
              <c:numCache>
                <c:formatCode>General</c:formatCode>
                <c:ptCount val="4"/>
                <c:pt idx="0">
                  <c:v>0</c:v>
                </c:pt>
                <c:pt idx="1">
                  <c:v>5.8</c:v>
                </c:pt>
                <c:pt idx="2">
                  <c:v>0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66-4597-BA41-EC7791A02C4C}"/>
            </c:ext>
          </c:extLst>
        </c:ser>
        <c:ser>
          <c:idx val="3"/>
          <c:order val="3"/>
          <c:tx>
            <c:strRef>
              <c:f>Outcomes!$E$9</c:f>
              <c:strCache>
                <c:ptCount val="1"/>
                <c:pt idx="0">
                  <c:v>Occlusion</c:v>
                </c:pt>
              </c:strCache>
            </c:strRef>
          </c:tx>
          <c:spPr>
            <a:solidFill>
              <a:srgbClr val="F0C62C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7.5396825396825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66-4597-BA41-EC7791A02C4C}"/>
                </c:ext>
              </c:extLst>
            </c:dLbl>
            <c:dLbl>
              <c:idx val="3"/>
              <c:layout>
                <c:manualLayout>
                  <c:x val="0"/>
                  <c:y val="-7.14287276590425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66-4597-BA41-EC7791A02C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Outcomes!$E$10:$E$13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13.8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66-4597-BA41-EC7791A02C4C}"/>
            </c:ext>
          </c:extLst>
        </c:ser>
        <c:ser>
          <c:idx val="4"/>
          <c:order val="4"/>
          <c:tx>
            <c:strRef>
              <c:f>Outcomes!$F$9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0BD0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Outcomes!$F$10:$F$13</c:f>
              <c:numCache>
                <c:formatCode>General</c:formatCode>
                <c:ptCount val="4"/>
                <c:pt idx="0">
                  <c:v>13.3</c:v>
                </c:pt>
                <c:pt idx="1">
                  <c:v>3.6</c:v>
                </c:pt>
                <c:pt idx="2">
                  <c:v>14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66-4597-BA41-EC7791A02C4C}"/>
            </c:ext>
          </c:extLst>
        </c:ser>
        <c:ser>
          <c:idx val="5"/>
          <c:order val="5"/>
          <c:tx>
            <c:strRef>
              <c:f>Outcomes!$G$9</c:f>
              <c:strCache>
                <c:ptCount val="1"/>
                <c:pt idx="0">
                  <c:v>Lost to follow-up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Outcomes!$A$10:$A$13</c:f>
              <c:strCache>
                <c:ptCount val="4"/>
                <c:pt idx="0">
                  <c:v>Tibial</c:v>
                </c:pt>
                <c:pt idx="1">
                  <c:v>SFA</c:v>
                </c:pt>
                <c:pt idx="2">
                  <c:v>EIA</c:v>
                </c:pt>
                <c:pt idx="3">
                  <c:v>CIA</c:v>
                </c:pt>
              </c:strCache>
            </c:strRef>
          </c:cat>
          <c:val>
            <c:numRef>
              <c:f>Outcomes!$G$10:$G$13</c:f>
              <c:numCache>
                <c:formatCode>General</c:formatCode>
                <c:ptCount val="4"/>
                <c:pt idx="0">
                  <c:v>3.3</c:v>
                </c:pt>
                <c:pt idx="1">
                  <c:v>8.7000000000000011</c:v>
                </c:pt>
                <c:pt idx="2">
                  <c:v>12.3</c:v>
                </c:pt>
                <c:pt idx="3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66-4597-BA41-EC7791A02C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6622216"/>
        <c:axId val="2116625256"/>
      </c:barChart>
      <c:catAx>
        <c:axId val="2116622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n-US"/>
          </a:p>
        </c:txPr>
        <c:crossAx val="2116625256"/>
        <c:crosses val="autoZero"/>
        <c:auto val="1"/>
        <c:lblAlgn val="ctr"/>
        <c:lblOffset val="100"/>
        <c:noMultiLvlLbl val="0"/>
      </c:catAx>
      <c:valAx>
        <c:axId val="2116625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6622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1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8E1F-9318-4453-BAF8-DF2E5152C794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63663" y="1143000"/>
            <a:ext cx="413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AF332-2DBB-4775-A1EA-BF4B5AE6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6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part of the </a:t>
            </a:r>
            <a:r>
              <a:rPr lang="en-CA" dirty="0" err="1"/>
              <a:t>pdsa</a:t>
            </a:r>
            <a:r>
              <a:rPr lang="en-CA" dirty="0"/>
              <a:t> cycle</a:t>
            </a:r>
          </a:p>
          <a:p>
            <a:r>
              <a:rPr lang="en-CA" dirty="0"/>
              <a:t>Clarify dates of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1047-2763-4E9B-BE47-BAACC79CEC6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talked</a:t>
            </a:r>
            <a:r>
              <a:rPr lang="en-CA" baseline="0" dirty="0"/>
              <a:t> to pathways support to work out what we hoped would be an easy solution</a:t>
            </a:r>
          </a:p>
          <a:p>
            <a:r>
              <a:rPr lang="en-CA" baseline="0" dirty="0"/>
              <a:t>Question too detailed, so…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6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3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Liaise by whatever means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Prov</a:t>
            </a:r>
            <a:r>
              <a:rPr lang="en-CA" baseline="0" dirty="0"/>
              <a:t> </a:t>
            </a:r>
            <a:r>
              <a:rPr lang="en-CA" baseline="0" dirty="0" err="1"/>
              <a:t>db</a:t>
            </a:r>
            <a:r>
              <a:rPr lang="en-CA" baseline="0" dirty="0"/>
              <a:t> – no f/u</a:t>
            </a:r>
          </a:p>
          <a:p>
            <a:r>
              <a:rPr lang="en-CA" baseline="0" dirty="0"/>
              <a:t>NSQIP 30 days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1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November – pulled </a:t>
            </a:r>
            <a:r>
              <a:rPr lang="en-CA" dirty="0" err="1"/>
              <a:t>january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983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Geography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87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AF332-2DBB-4775-A1EA-BF4B5AE68FB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65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02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12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56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BC69-0AEB-4D5E-B796-7FAC02D5EBF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82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the days before COPI reports and analytics</a:t>
            </a:r>
            <a:r>
              <a:rPr lang="en-CA" baseline="0" dirty="0"/>
              <a:t> engine</a:t>
            </a:r>
            <a:endParaRPr lang="en-CA" dirty="0"/>
          </a:p>
          <a:p>
            <a:r>
              <a:rPr lang="en-CA" dirty="0"/>
              <a:t>Needed to do something</a:t>
            </a:r>
          </a:p>
          <a:p>
            <a:endParaRPr lang="en-CA" dirty="0"/>
          </a:p>
          <a:p>
            <a:r>
              <a:rPr lang="en-CA" dirty="0"/>
              <a:t>Chart reviews --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64BDA-6237-4D64-BD5B-829B7B163E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Chart reviews</a:t>
            </a:r>
            <a:r>
              <a:rPr lang="en-CA" baseline="0" dirty="0"/>
              <a:t> beyond the VQI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Delirium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Urinary retention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No fixed dc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Simple interventions within team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/>
              <a:t>Fewer Foley catheters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/>
              <a:t>Managing patient expectations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1047-2763-4E9B-BE47-BAACC79CEC6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45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Dramatic reversal in 6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A1047-2763-4E9B-BE47-BAACC79CEC6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3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9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274649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5/27/2017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130426"/>
            <a:ext cx="7803436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077" y="3886200"/>
            <a:ext cx="642635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839D-1FED-7049-BEC7-A9D12F9F6335}" type="datetimeFigureOut">
              <a:rPr lang="en-US" smtClean="0"/>
              <a:t>5/27/2017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44FB-A5C8-F848-B7C3-A1F490B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6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9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7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2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19" y="190500"/>
            <a:ext cx="6400858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0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9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0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6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6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6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7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7" y="274647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5/27/2017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7" y="6356359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9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77800"/>
            <a:ext cx="6732376" cy="889000"/>
          </a:xfrm>
          <a:prstGeom prst="rect">
            <a:avLst/>
          </a:prstGeom>
        </p:spPr>
        <p:txBody>
          <a:bodyPr/>
          <a:lstStyle>
            <a:lvl1pPr marL="185738" indent="0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282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789" y="1498601"/>
            <a:ext cx="8262462" cy="408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520" y="190500"/>
            <a:ext cx="6400857" cy="812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423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08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5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1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7" y="4406911"/>
            <a:ext cx="780343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197" y="2906713"/>
            <a:ext cx="78034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9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6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6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7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7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9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58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29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4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4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4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8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8" y="1600206"/>
            <a:ext cx="826246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33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873" y="274646"/>
            <a:ext cx="20656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026" y="274646"/>
            <a:ext cx="604383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026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407C0E81-E9A8-4440-BA0C-D9EB647B7BB3}" type="datetimeFigureOut">
              <a:rPr lang="en-US" smtClean="0">
                <a:solidFill>
                  <a:prstClr val="black"/>
                </a:solidFill>
              </a:rPr>
              <a:pPr/>
              <a:t>5/27/2017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6676" y="6356358"/>
            <a:ext cx="290716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9368" y="6356358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44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625600"/>
            <a:ext cx="7905442" cy="410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66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28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763" y="1600206"/>
            <a:ext cx="405472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78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4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2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3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1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5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78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73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7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1122363"/>
            <a:ext cx="688538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602038"/>
            <a:ext cx="688538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7" y="1535113"/>
            <a:ext cx="4056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27" y="2174875"/>
            <a:ext cx="4056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576" y="1535113"/>
            <a:ext cx="405791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576" y="2174875"/>
            <a:ext cx="405791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06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4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709739"/>
            <a:ext cx="791819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4589464"/>
            <a:ext cx="7918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61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825625"/>
            <a:ext cx="3901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47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65126"/>
            <a:ext cx="791819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681163"/>
            <a:ext cx="3883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505075"/>
            <a:ext cx="3883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681163"/>
            <a:ext cx="3902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505075"/>
            <a:ext cx="39029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8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82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88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96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457200"/>
            <a:ext cx="29609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02914" y="987426"/>
            <a:ext cx="464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2057400"/>
            <a:ext cx="296095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47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65125"/>
            <a:ext cx="19795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65125"/>
            <a:ext cx="58238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27" y="274638"/>
            <a:ext cx="826246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1" y="273050"/>
            <a:ext cx="30203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27" y="273061"/>
            <a:ext cx="51321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031" y="1435103"/>
            <a:ext cx="30203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7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447" y="4800600"/>
            <a:ext cx="550830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9447" y="612775"/>
            <a:ext cx="550830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447" y="5367338"/>
            <a:ext cx="550830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9025" y="6356361"/>
            <a:ext cx="2142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0E81-E9A8-4440-BA0C-D9EB647B7BB3}" type="datetimeFigureOut">
              <a:rPr lang="en-US" smtClean="0">
                <a:solidFill>
                  <a:prstClr val="white"/>
                </a:solidFill>
              </a:rPr>
              <a:pPr/>
              <a:t>5/27/2017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6678" y="6356361"/>
            <a:ext cx="290716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79368" y="6356361"/>
            <a:ext cx="2142120" cy="365125"/>
          </a:xfrm>
          <a:prstGeom prst="rect">
            <a:avLst/>
          </a:prstGeom>
        </p:spPr>
        <p:txBody>
          <a:bodyPr/>
          <a:lstStyle/>
          <a:p>
            <a:fld id="{7C0D2A99-608D-47FD-B151-FC5D7F4F7D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3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3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5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3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9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3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30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1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2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2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3"/>
            <a:ext cx="341910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2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8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2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90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1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510541" y="5888346"/>
            <a:ext cx="4960352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B2D1F">
              <a:lumMod val="75000"/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96932" y="5882421"/>
            <a:ext cx="3705187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ysClr val="window" lastClr="FFFFFF">
              <a:lumMod val="6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 kern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9" name="Right Triangle 8"/>
          <p:cNvSpPr>
            <a:spLocks/>
          </p:cNvSpPr>
          <p:nvPr userDrawn="1"/>
        </p:nvSpPr>
        <p:spPr bwMode="auto">
          <a:xfrm>
            <a:off x="1" y="5747926"/>
            <a:ext cx="3415900" cy="1080868"/>
          </a:xfrm>
          <a:prstGeom prst="rtTriangle">
            <a:avLst/>
          </a:prstGeom>
          <a:solidFill>
            <a:srgbClr val="C00000"/>
          </a:solidFill>
          <a:ln w="12700" cap="rnd" cmpd="thickThin" algn="ctr">
            <a:solidFill>
              <a:srgbClr val="696464">
                <a:lumMod val="40000"/>
                <a:lumOff val="60000"/>
              </a:srgbClr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rgbClr val="D34817">
                      <a:shade val="20000"/>
                      <a:satMod val="176000"/>
                      <a:alpha val="100000"/>
                    </a:srgbClr>
                  </a:gs>
                  <a:gs pos="18000">
                    <a:srgbClr val="D34817">
                      <a:shade val="48000"/>
                      <a:satMod val="153000"/>
                      <a:alpha val="100000"/>
                    </a:srgbClr>
                  </a:gs>
                  <a:gs pos="43000">
                    <a:srgbClr val="D34817">
                      <a:tint val="86000"/>
                      <a:satMod val="149000"/>
                      <a:alpha val="100000"/>
                    </a:srgbClr>
                  </a:gs>
                  <a:gs pos="45000">
                    <a:srgbClr val="D34817">
                      <a:tint val="85000"/>
                      <a:satMod val="150000"/>
                      <a:alpha val="100000"/>
                    </a:srgbClr>
                  </a:gs>
                  <a:gs pos="50000">
                    <a:srgbClr val="D34817">
                      <a:tint val="86000"/>
                      <a:satMod val="149000"/>
                      <a:alpha val="100000"/>
                    </a:srgbClr>
                  </a:gs>
                  <a:gs pos="79000">
                    <a:srgbClr val="D34817">
                      <a:shade val="53000"/>
                      <a:satMod val="150000"/>
                      <a:alpha val="100000"/>
                    </a:srgbClr>
                  </a:gs>
                  <a:gs pos="100000">
                    <a:srgbClr val="D34817">
                      <a:shade val="25000"/>
                      <a:satMod val="170000"/>
                      <a:alpha val="100000"/>
                    </a:srgbClr>
                  </a:gs>
                </a:gsLst>
                <a:lin ang="450000" scaled="1"/>
                <a:tileRect/>
              </a:gradFill>
            </a:fillOverlay>
          </a:effectLst>
        </p:spPr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5731152"/>
            <a:ext cx="341910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rgbClr val="D34817">
                    <a:tint val="70000"/>
                    <a:satMod val="110000"/>
                  </a:srgbClr>
                </a:gs>
                <a:gs pos="15000">
                  <a:srgbClr val="D34817">
                    <a:shade val="40000"/>
                    <a:satMod val="110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3" name="Rectangle 12"/>
          <p:cNvSpPr/>
          <p:nvPr userDrawn="1"/>
        </p:nvSpPr>
        <p:spPr bwMode="white">
          <a:xfrm>
            <a:off x="1" y="1138456"/>
            <a:ext cx="9180513" cy="1600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9127" y="1151571"/>
            <a:ext cx="535529" cy="132616"/>
          </a:xfrm>
          <a:prstGeom prst="rect">
            <a:avLst/>
          </a:prstGeom>
          <a:solidFill>
            <a:srgbClr val="C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92908" y="1151571"/>
            <a:ext cx="8587605" cy="132616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Slide Number Placeholder 22"/>
          <p:cNvSpPr txBox="1">
            <a:spLocks/>
          </p:cNvSpPr>
          <p:nvPr userDrawn="1"/>
        </p:nvSpPr>
        <p:spPr>
          <a:xfrm>
            <a:off x="1" y="1138456"/>
            <a:ext cx="535529" cy="1600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1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9000"/>
                    </a14:imgEffect>
                    <a14:imgEffect>
                      <a14:colorTemperature colorTemp="6375"/>
                    </a14:imgEffect>
                    <a14:imgEffect>
                      <a14:saturation sat="135000"/>
                    </a14:imgEffect>
                    <a14:imgEffect>
                      <a14:brightnessContrast bright="-9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42"/>
          <a:stretch/>
        </p:blipFill>
        <p:spPr bwMode="auto">
          <a:xfrm>
            <a:off x="6686829" y="173830"/>
            <a:ext cx="2062892" cy="80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70889" y="8571"/>
            <a:ext cx="6615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755480" y="1473201"/>
            <a:ext cx="7994239" cy="413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1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185738" indent="0"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 3" panose="05040102010807070707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6FBB-9603-4E59-A064-4AB742E74C1B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72C12-0524-48AF-954A-1B4646CDB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65126"/>
            <a:ext cx="791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825625"/>
            <a:ext cx="7918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DC49-C9FA-4DC5-B15D-F88409FE15BA}" type="datetimeFigureOut">
              <a:rPr lang="en-US" smtClean="0"/>
              <a:t>5/27/2017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6356351"/>
            <a:ext cx="309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6356351"/>
            <a:ext cx="206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650EC-7C99-491A-BC9A-5727C72B5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4000" b="1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VQI and Quality Improvement:</a:t>
            </a:r>
            <a:br>
              <a:rPr lang="en-CA" sz="4000" b="1" dirty="0">
                <a:solidFill>
                  <a:schemeClr val="tx2">
                    <a:lumMod val="75000"/>
                  </a:schemeClr>
                </a:solidFill>
                <a:cs typeface="Arial Narrow"/>
              </a:rPr>
            </a:br>
            <a:r>
              <a:rPr lang="en-CA" b="1" dirty="0">
                <a:solidFill>
                  <a:schemeClr val="tx2">
                    <a:lumMod val="75000"/>
                  </a:schemeClr>
                </a:solidFill>
                <a:cs typeface="Arial Narrow"/>
              </a:rPr>
              <a:t>Our local experience</a:t>
            </a:r>
            <a:br>
              <a:rPr lang="en-US" sz="4000" dirty="0">
                <a:latin typeface="Arial Narrow"/>
                <a:cs typeface="Arial Narrow"/>
              </a:rPr>
            </a:br>
            <a:endParaRPr lang="en-US" sz="4000" dirty="0"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rgbClr val="17375E"/>
                </a:solidFill>
                <a:cs typeface="Arial Narrow"/>
              </a:rPr>
              <a:t>Naomi Eisenberg, PT, </a:t>
            </a:r>
            <a:r>
              <a:rPr lang="en-US" sz="2800" b="1" dirty="0" err="1">
                <a:solidFill>
                  <a:srgbClr val="17375E"/>
                </a:solidFill>
                <a:cs typeface="Arial Narrow"/>
              </a:rPr>
              <a:t>M.Ed</a:t>
            </a:r>
            <a:r>
              <a:rPr lang="en-US" sz="2800" b="1" dirty="0">
                <a:solidFill>
                  <a:srgbClr val="17375E"/>
                </a:solidFill>
                <a:cs typeface="Arial Narrow"/>
              </a:rPr>
              <a:t>, CCRP</a:t>
            </a:r>
          </a:p>
          <a:p>
            <a:r>
              <a:rPr lang="en-CA" sz="2800" b="1" dirty="0">
                <a:solidFill>
                  <a:srgbClr val="17375E"/>
                </a:solidFill>
                <a:cs typeface="Arial Narrow"/>
              </a:rPr>
              <a:t>Vascular Database Manager</a:t>
            </a:r>
          </a:p>
          <a:p>
            <a:r>
              <a:rPr lang="en-CA" sz="2800" b="1" dirty="0">
                <a:solidFill>
                  <a:srgbClr val="17375E"/>
                </a:solidFill>
                <a:cs typeface="Arial Narrow"/>
              </a:rPr>
              <a:t>Toronto General Hospital</a:t>
            </a:r>
          </a:p>
          <a:p>
            <a:endParaRPr lang="en-CA" sz="2800" b="1" dirty="0">
              <a:solidFill>
                <a:srgbClr val="17375E"/>
              </a:solidFill>
              <a:cs typeface="Arial Narrow"/>
            </a:endParaRPr>
          </a:p>
          <a:p>
            <a:r>
              <a:rPr lang="en-CA" sz="2800" b="1" dirty="0">
                <a:solidFill>
                  <a:srgbClr val="17375E"/>
                </a:solidFill>
                <a:cs typeface="Arial Narrow"/>
              </a:rPr>
              <a:t>31 May 2017</a:t>
            </a:r>
            <a:endParaRPr lang="en-US" sz="2000" dirty="0">
              <a:solidFill>
                <a:srgbClr val="17375E"/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869580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Monthly Quality Rounds</a:t>
            </a:r>
          </a:p>
          <a:p>
            <a:pPr lvl="1"/>
            <a:r>
              <a:rPr lang="en-CA" dirty="0"/>
              <a:t>COPI reviews</a:t>
            </a:r>
          </a:p>
          <a:p>
            <a:pPr lvl="1"/>
            <a:r>
              <a:rPr lang="en-CA" dirty="0"/>
              <a:t>Discussion during teaching</a:t>
            </a:r>
          </a:p>
          <a:p>
            <a:r>
              <a:rPr lang="en-CA" dirty="0"/>
              <a:t>Every trainee required to develop and complete a quality project</a:t>
            </a:r>
          </a:p>
          <a:p>
            <a:pPr marL="457200" lvl="1" indent="0">
              <a:buNone/>
            </a:pPr>
            <a:endParaRPr lang="en-CA" dirty="0"/>
          </a:p>
          <a:p>
            <a:pPr marL="57150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Departmental Quality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3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5789" y="1498600"/>
            <a:ext cx="8262462" cy="478789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VQI quality data presented to the research subcommittee of the Board of Trustees</a:t>
            </a:r>
          </a:p>
          <a:p>
            <a:endParaRPr lang="en-CA" dirty="0"/>
          </a:p>
          <a:p>
            <a:r>
              <a:rPr lang="en-CA" dirty="0"/>
              <a:t>VQI recognized as the prime example of using an international database to inform an understanding of the quality of care that we provide</a:t>
            </a:r>
          </a:p>
          <a:p>
            <a:pPr marL="0" indent="0">
              <a:buNone/>
            </a:pPr>
            <a:r>
              <a:rPr lang="en-CA" dirty="0"/>
              <a:t>					</a:t>
            </a:r>
            <a:r>
              <a:rPr lang="en-CA" sz="2000" dirty="0"/>
              <a:t>Barry Rubin, MD, PhD</a:t>
            </a:r>
          </a:p>
          <a:p>
            <a:pPr marL="0" indent="0">
              <a:buNone/>
            </a:pPr>
            <a:r>
              <a:rPr lang="en-CA" sz="2000" dirty="0"/>
              <a:t>					Medical Director,  PMCC</a:t>
            </a:r>
          </a:p>
          <a:p>
            <a:pPr marL="0" indent="0">
              <a:buNone/>
            </a:pPr>
            <a:r>
              <a:rPr lang="en-CA" sz="2000" dirty="0"/>
              <a:t>			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Hospital-wide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VQI COPI (Centre Opportunity for Improvement)</a:t>
            </a:r>
          </a:p>
          <a:p>
            <a:r>
              <a:rPr lang="en-CA" dirty="0"/>
              <a:t>Analytics and Reporting Engine (Tab)</a:t>
            </a:r>
          </a:p>
          <a:p>
            <a:r>
              <a:rPr lang="en-CA" dirty="0"/>
              <a:t>Data Download (Tools)</a:t>
            </a:r>
          </a:p>
          <a:p>
            <a:endParaRPr lang="en-CA" dirty="0"/>
          </a:p>
          <a:p>
            <a:r>
              <a:rPr lang="en-CA" dirty="0"/>
              <a:t>The question will determine the 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Sources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3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496" y="1488359"/>
            <a:ext cx="6102794" cy="45770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1: EVAR 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7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Project 1: EVAR LOS – early days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10" y="1291590"/>
            <a:ext cx="9260523" cy="556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732377" y="3298956"/>
            <a:ext cx="338004" cy="144931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ln w="38100">
                <a:solidFill>
                  <a:schemeClr val="tx1"/>
                </a:solidFill>
              </a:ln>
              <a:solidFill>
                <a:srgbClr val="3848A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3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2013</a:t>
            </a:r>
            <a:r>
              <a:rPr lang="en-US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Reviewed elective infrarenal EVAR to examine LOS issues (N = 113)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59% LOS &gt; 2 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Univariate factors: CV, wound, urology (retention)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Multivariate: CV, wound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Instituted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Patient/staff education re LOS expectations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Changes in surgical/</a:t>
            </a:r>
            <a:r>
              <a:rPr lang="en-US" sz="2400" dirty="0" err="1"/>
              <a:t>anaesthesia</a:t>
            </a:r>
            <a:r>
              <a:rPr lang="en-US" sz="2400" dirty="0"/>
              <a:t>/allied health 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1: EVAR 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2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6EBC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6" y="1728111"/>
            <a:ext cx="7466667" cy="387619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1: EVAR LOS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692675" y="1350603"/>
            <a:ext cx="8472488" cy="639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/>
              <a:t>2011 – 2012: EVAR LOS extends beyond VQI benchmark at UHN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4776" y="5469375"/>
            <a:ext cx="574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OBSERVED &gt; RISK-ADJUSTED EXPECTED LOS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391082" y="5866032"/>
            <a:ext cx="265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** significantly higher than expected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4748" y="2090210"/>
            <a:ext cx="45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641" y="2862195"/>
            <a:ext cx="30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2569" y="5809955"/>
            <a:ext cx="27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 significantly lower than expected values</a:t>
            </a:r>
          </a:p>
        </p:txBody>
      </p:sp>
    </p:spTree>
    <p:extLst>
      <p:ext uri="{BB962C8B-B14F-4D97-AF65-F5344CB8AC3E}">
        <p14:creationId xmlns:p14="http://schemas.microsoft.com/office/powerpoint/2010/main" val="259963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" y="1647285"/>
            <a:ext cx="7360920" cy="38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9"/>
          <p:cNvSpPr txBox="1">
            <a:spLocks/>
          </p:cNvSpPr>
          <p:nvPr/>
        </p:nvSpPr>
        <p:spPr>
          <a:xfrm>
            <a:off x="317767" y="1208727"/>
            <a:ext cx="8629290" cy="8771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/>
              <a:t>2013: reversal of extended LOS- 6 months after intervention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3657" y="5524501"/>
            <a:ext cx="644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OBSERVED LOS &lt;&lt; RISK-ADJUSTED EXPECTED LOS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85084" y="5874235"/>
            <a:ext cx="274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**Significantly lower than expected 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9766" y="2991343"/>
            <a:ext cx="381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**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28" y="2974554"/>
            <a:ext cx="377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1: EVAR 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0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9031" y="133350"/>
            <a:ext cx="4703519" cy="990387"/>
          </a:xfrm>
        </p:spPr>
        <p:txBody>
          <a:bodyPr>
            <a:normAutofit/>
          </a:bodyPr>
          <a:lstStyle/>
          <a:p>
            <a:r>
              <a:rPr lang="en-CA" sz="2400" dirty="0"/>
              <a:t>2016 -- 2017: Still maintaining lower than expected LOS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39" y="1337311"/>
            <a:ext cx="5486082" cy="4530788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sz="2000" b="1" dirty="0"/>
              <a:t>New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Have we saved $$?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What can analysis of patients with a markedly extended LOS (&gt; =6 days) tell us?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279666" y="5221768"/>
            <a:ext cx="355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Observed values (both groups) significantly lower than expected</a:t>
            </a:r>
          </a:p>
        </p:txBody>
      </p:sp>
    </p:spTree>
    <p:extLst>
      <p:ext uri="{BB962C8B-B14F-4D97-AF65-F5344CB8AC3E}">
        <p14:creationId xmlns:p14="http://schemas.microsoft.com/office/powerpoint/2010/main" val="228070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1: EVAR LOS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448"/>
            <a:ext cx="9180513" cy="54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922005" y="5150495"/>
            <a:ext cx="2234000" cy="5892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450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None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Conflict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2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VQI</a:t>
            </a:r>
            <a:r>
              <a:rPr lang="en-CA" dirty="0"/>
              <a:t> allows for in-depth analysis in real-time and can act as a springboard other analyses</a:t>
            </a:r>
          </a:p>
          <a:p>
            <a:r>
              <a:rPr lang="en-CA" dirty="0"/>
              <a:t>Sustained change in practice led to sustained benefit over time (6.6% decreased cost,  ↓ LOS)</a:t>
            </a:r>
          </a:p>
          <a:p>
            <a:r>
              <a:rPr lang="en-CA" dirty="0"/>
              <a:t>Some patients continued to stay longer</a:t>
            </a:r>
          </a:p>
          <a:p>
            <a:pPr lvl="1"/>
            <a:r>
              <a:rPr lang="en-CA" dirty="0"/>
              <a:t>Should they have surgery?</a:t>
            </a:r>
          </a:p>
          <a:p>
            <a:r>
              <a:rPr lang="en-CA" dirty="0"/>
              <a:t>Important data for Canadian surgeons/centres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0566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Radiologists/surgeons asked the question</a:t>
            </a:r>
          </a:p>
          <a:p>
            <a:r>
              <a:rPr lang="en-CA" dirty="0"/>
              <a:t>Used the analytics engine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Full strength contrast changed to diluted, with no change in image quality</a:t>
            </a:r>
          </a:p>
          <a:p>
            <a:endParaRPr lang="en-CA" dirty="0"/>
          </a:p>
          <a:p>
            <a:r>
              <a:rPr lang="en-CA" dirty="0"/>
              <a:t>Change in practice has been maintained.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Project 2: Use of iodinated contrast in EVAR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3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 2014</a:t>
            </a:r>
            <a:endParaRPr lang="en-US" dirty="0"/>
          </a:p>
        </p:txBody>
      </p:sp>
      <p:pic>
        <p:nvPicPr>
          <p:cNvPr id="6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904" y="1543299"/>
            <a:ext cx="5223284" cy="45514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58225" y="4872626"/>
            <a:ext cx="1127341" cy="714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816" y="1668434"/>
            <a:ext cx="5096292" cy="43528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r>
              <a:rPr lang="en-CA" sz="4000" dirty="0"/>
              <a:t>2014</a:t>
            </a:r>
            <a:r>
              <a:rPr lang="en-CA" dirty="0"/>
              <a:t> to date</a:t>
            </a:r>
            <a:br>
              <a:rPr lang="en-US" dirty="0"/>
            </a:b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209826" y="4921093"/>
            <a:ext cx="1162273" cy="555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8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3: PVI Outcomes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Summer student project utilizing Analytics Engine/Data Download</a:t>
            </a:r>
          </a:p>
          <a:p>
            <a:r>
              <a:rPr lang="en-CA" dirty="0"/>
              <a:t>Objectives:</a:t>
            </a:r>
          </a:p>
          <a:p>
            <a:pPr lvl="1"/>
            <a:r>
              <a:rPr lang="en-CA" dirty="0"/>
              <a:t>Assess patient profiles</a:t>
            </a:r>
          </a:p>
          <a:p>
            <a:pPr lvl="1"/>
            <a:r>
              <a:rPr lang="en-CA" dirty="0"/>
              <a:t>Assess technical outcomes (1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Retrospective review (2 years’ worth of data)</a:t>
            </a:r>
          </a:p>
          <a:p>
            <a:r>
              <a:rPr lang="en-CA" dirty="0"/>
              <a:t>Analytics engine with advanced filters for baseline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928" y="95350"/>
            <a:ext cx="6400858" cy="812800"/>
          </a:xfrm>
        </p:spPr>
        <p:txBody>
          <a:bodyPr/>
          <a:lstStyle/>
          <a:p>
            <a:r>
              <a:rPr lang="en-CA" dirty="0"/>
              <a:t>Project 3: PVI Outcomes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57" y="2679503"/>
            <a:ext cx="4635270" cy="37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3: PVI Outcomes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5045" y="1348740"/>
            <a:ext cx="7905442" cy="4378960"/>
          </a:xfrm>
        </p:spPr>
        <p:txBody>
          <a:bodyPr/>
          <a:lstStyle/>
          <a:p>
            <a:r>
              <a:rPr lang="en-CA" dirty="0"/>
              <a:t>Data download for raw data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0"/>
            <a:ext cx="918051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6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3: PVI Outcomes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9683665"/>
              </p:ext>
            </p:extLst>
          </p:nvPr>
        </p:nvGraphicFramePr>
        <p:xfrm>
          <a:off x="458788" y="1600200"/>
          <a:ext cx="4054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67250" y="1600200"/>
          <a:ext cx="4054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220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3: PVI Outcomes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8788" y="1600200"/>
          <a:ext cx="40544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3086485"/>
              </p:ext>
            </p:extLst>
          </p:nvPr>
        </p:nvGraphicFramePr>
        <p:xfrm>
          <a:off x="4667250" y="1600200"/>
          <a:ext cx="41529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20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TASC A/B did better than C/D</a:t>
            </a:r>
          </a:p>
          <a:p>
            <a:r>
              <a:rPr lang="en-CA" dirty="0"/>
              <a:t>Females had lower primary patency than males</a:t>
            </a:r>
          </a:p>
          <a:p>
            <a:r>
              <a:rPr lang="en-CA" dirty="0"/>
              <a:t>CIA/SFA: TASC, female gender and previous major amputation were predictors of worse patency</a:t>
            </a:r>
          </a:p>
          <a:p>
            <a:r>
              <a:rPr lang="en-CA" dirty="0"/>
              <a:t>SFA group: longer </a:t>
            </a:r>
            <a:r>
              <a:rPr lang="en-CA" dirty="0" err="1"/>
              <a:t>fluoro</a:t>
            </a:r>
            <a:r>
              <a:rPr lang="en-CA" dirty="0"/>
              <a:t> time predicted worse outcome (marker of lesion complexity)</a:t>
            </a:r>
          </a:p>
          <a:p>
            <a:r>
              <a:rPr lang="en-CA" dirty="0" err="1"/>
              <a:t>Iliacs</a:t>
            </a:r>
            <a:r>
              <a:rPr lang="en-CA" dirty="0"/>
              <a:t>: smoking = worse outcome</a:t>
            </a:r>
          </a:p>
          <a:p>
            <a:r>
              <a:rPr lang="en-CA" dirty="0"/>
              <a:t>EIA: Younger age = worse outcome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3: PVI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Who is TGH?</a:t>
            </a:r>
          </a:p>
          <a:p>
            <a:r>
              <a:rPr lang="en-CA" dirty="0"/>
              <a:t>How we’ve used VQI for local QI</a:t>
            </a:r>
          </a:p>
          <a:p>
            <a:pPr lvl="1"/>
            <a:r>
              <a:rPr lang="en-CA" dirty="0"/>
              <a:t>Examples of projects using different sources</a:t>
            </a:r>
          </a:p>
          <a:p>
            <a:r>
              <a:rPr lang="en-CA" dirty="0"/>
              <a:t>Challenges/Lessons learned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42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00151"/>
            <a:ext cx="9180513" cy="5657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3 – Poster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0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Organization is key</a:t>
            </a:r>
          </a:p>
          <a:p>
            <a:r>
              <a:rPr lang="en-CA" dirty="0"/>
              <a:t>Liaise with physician champion regularly</a:t>
            </a:r>
          </a:p>
          <a:p>
            <a:r>
              <a:rPr lang="en-CA" dirty="0"/>
              <a:t>Liaise with physicians’ admin staff regularly</a:t>
            </a:r>
          </a:p>
          <a:p>
            <a:pPr lvl="1"/>
            <a:r>
              <a:rPr lang="en-CA" dirty="0"/>
              <a:t>Keep them up-to-date</a:t>
            </a:r>
          </a:p>
          <a:p>
            <a:r>
              <a:rPr lang="en-CA" dirty="0"/>
              <a:t>Know your own data</a:t>
            </a:r>
          </a:p>
          <a:p>
            <a:r>
              <a:rPr lang="en-CA" dirty="0"/>
              <a:t>Ask questions </a:t>
            </a:r>
          </a:p>
          <a:p>
            <a:r>
              <a:rPr lang="en-CA" dirty="0"/>
              <a:t>Keep learning</a:t>
            </a:r>
          </a:p>
          <a:p>
            <a:pPr lvl="1"/>
            <a:r>
              <a:rPr lang="en-CA" dirty="0"/>
              <a:t>Rounds, journal clubs, conferences</a:t>
            </a:r>
          </a:p>
          <a:p>
            <a:endParaRPr lang="en-CA" dirty="0"/>
          </a:p>
          <a:p>
            <a:r>
              <a:rPr lang="en-CA" dirty="0"/>
              <a:t>Aim for low-hanging fruit!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1:  			 Tips for Data Managers	</a:t>
            </a:r>
          </a:p>
        </p:txBody>
      </p:sp>
    </p:spTree>
    <p:extLst>
      <p:ext uri="{BB962C8B-B14F-4D97-AF65-F5344CB8AC3E}">
        <p14:creationId xmlns:p14="http://schemas.microsoft.com/office/powerpoint/2010/main" val="2488804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i="1" dirty="0"/>
              <a:t>Ongoing</a:t>
            </a:r>
          </a:p>
          <a:p>
            <a:r>
              <a:rPr lang="en-CA" dirty="0"/>
              <a:t>Follow up system</a:t>
            </a:r>
          </a:p>
          <a:p>
            <a:pPr lvl="1"/>
            <a:r>
              <a:rPr lang="en-CA" dirty="0"/>
              <a:t>Pulling anonymized data at 10 months, re-identifying for physician offices</a:t>
            </a:r>
          </a:p>
          <a:p>
            <a:r>
              <a:rPr lang="en-CA" dirty="0"/>
              <a:t>Self-paying </a:t>
            </a:r>
          </a:p>
          <a:p>
            <a:r>
              <a:rPr lang="en-CA" dirty="0"/>
              <a:t>Competitive databases* </a:t>
            </a:r>
          </a:p>
          <a:p>
            <a:pPr lvl="1"/>
            <a:r>
              <a:rPr lang="en-CA" dirty="0"/>
              <a:t>NSQIP</a:t>
            </a:r>
          </a:p>
          <a:p>
            <a:pPr lvl="1"/>
            <a:r>
              <a:rPr lang="en-CA" dirty="0"/>
              <a:t>Prov. Gov’t (MOHLTC)</a:t>
            </a:r>
          </a:p>
          <a:p>
            <a:r>
              <a:rPr lang="en-CA" dirty="0"/>
              <a:t>Audits manually done</a:t>
            </a:r>
          </a:p>
          <a:p>
            <a:r>
              <a:rPr lang="en-CA" dirty="0"/>
              <a:t>No ability to </a:t>
            </a:r>
            <a:r>
              <a:rPr lang="en-CA" dirty="0" err="1"/>
              <a:t>autopopulate</a:t>
            </a:r>
            <a:endParaRPr lang="en-C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Lessons Learned 2: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5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3586734" y="1530418"/>
            <a:ext cx="2040555" cy="527865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10 months post op procedure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956277" y="2268354"/>
            <a:ext cx="3301466" cy="612648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2A5C"/>
                </a:solidFill>
              </a:rPr>
              <a:t>Forms pulled and patients re-identified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914757" y="4156667"/>
            <a:ext cx="1650733" cy="612648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Data entered into VQI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3261971" y="4989255"/>
            <a:ext cx="2695073" cy="959158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“overdue” list distributed to  surgeon/admin assist</a:t>
            </a:r>
          </a:p>
          <a:p>
            <a:pPr algn="ctr"/>
            <a:r>
              <a:rPr lang="en-CA" b="1" dirty="0">
                <a:solidFill>
                  <a:srgbClr val="FF0000"/>
                </a:solidFill>
              </a:rPr>
              <a:t>**</a:t>
            </a:r>
            <a:r>
              <a:rPr lang="en-CA" dirty="0">
                <a:solidFill>
                  <a:schemeClr val="tx1"/>
                </a:solidFill>
              </a:rPr>
              <a:t>monthly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2956279" y="4155063"/>
            <a:ext cx="3301465" cy="612648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Forms returned to offices to arrange f/u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840774" y="3160214"/>
            <a:ext cx="3532472" cy="738018"/>
          </a:xfrm>
          <a:prstGeom prst="flowChartProcess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E-chart reviewed; date of appointment attached or due date indicated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128244" y="4716378"/>
            <a:ext cx="385011" cy="360947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/>
          <p:cNvCxnSpPr>
            <a:stCxn id="3" idx="2"/>
            <a:endCxn id="11" idx="0"/>
          </p:cNvCxnSpPr>
          <p:nvPr/>
        </p:nvCxnSpPr>
        <p:spPr>
          <a:xfrm flipH="1">
            <a:off x="4607011" y="2058282"/>
            <a:ext cx="1" cy="210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5" idx="0"/>
          </p:cNvCxnSpPr>
          <p:nvPr/>
        </p:nvCxnSpPr>
        <p:spPr>
          <a:xfrm>
            <a:off x="4607010" y="2881002"/>
            <a:ext cx="0" cy="279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4" idx="0"/>
          </p:cNvCxnSpPr>
          <p:nvPr/>
        </p:nvCxnSpPr>
        <p:spPr>
          <a:xfrm>
            <a:off x="4607011" y="3898233"/>
            <a:ext cx="1" cy="256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  <a:endCxn id="13" idx="0"/>
          </p:cNvCxnSpPr>
          <p:nvPr/>
        </p:nvCxnSpPr>
        <p:spPr>
          <a:xfrm>
            <a:off x="4607011" y="4767711"/>
            <a:ext cx="2496" cy="221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12" idx="1"/>
          </p:cNvCxnSpPr>
          <p:nvPr/>
        </p:nvCxnSpPr>
        <p:spPr>
          <a:xfrm>
            <a:off x="6257744" y="4461387"/>
            <a:ext cx="657013" cy="1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Follow up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7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Engage your Data Managers</a:t>
            </a:r>
          </a:p>
          <a:p>
            <a:pPr lvl="1"/>
            <a:r>
              <a:rPr lang="en-CA" dirty="0"/>
              <a:t>My role</a:t>
            </a:r>
          </a:p>
          <a:p>
            <a:pPr lvl="2"/>
            <a:r>
              <a:rPr lang="en-CA" dirty="0"/>
              <a:t>More than data entry</a:t>
            </a:r>
          </a:p>
          <a:p>
            <a:pPr lvl="2"/>
            <a:r>
              <a:rPr lang="en-CA" dirty="0"/>
              <a:t>QI training project led to change in role of EVAR coordinator</a:t>
            </a:r>
          </a:p>
          <a:p>
            <a:pPr lvl="2"/>
            <a:r>
              <a:rPr lang="en-CA" dirty="0"/>
              <a:t>CCRP certification</a:t>
            </a:r>
          </a:p>
          <a:p>
            <a:pPr lvl="2"/>
            <a:r>
              <a:rPr lang="en-CA" dirty="0"/>
              <a:t>Publications</a:t>
            </a:r>
          </a:p>
          <a:p>
            <a:pPr lvl="2"/>
            <a:r>
              <a:rPr lang="en-CA" dirty="0"/>
              <a:t>Recognized team leader</a:t>
            </a:r>
          </a:p>
          <a:p>
            <a:pPr lvl="1"/>
            <a:r>
              <a:rPr lang="en-CA" dirty="0"/>
              <a:t>The more engagement, the more what we do will matter to us, and you!</a:t>
            </a:r>
          </a:p>
          <a:p>
            <a:pPr lvl="1"/>
            <a:endParaRPr lang="en-CA" dirty="0"/>
          </a:p>
          <a:p>
            <a:pPr marL="514350" lvl="1" indent="0">
              <a:buNone/>
            </a:pPr>
            <a:endParaRPr lang="en-CA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Lessons Learned 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4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65860"/>
            <a:ext cx="6469677" cy="56921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Success: The CVQI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7230" y="4754880"/>
            <a:ext cx="658368" cy="1042416"/>
          </a:xfrm>
          <a:prstGeom prst="straightConnector1">
            <a:avLst/>
          </a:prstGeom>
          <a:ln w="381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01765" y="5696712"/>
            <a:ext cx="708660" cy="429768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322618" y="6126480"/>
            <a:ext cx="2331570" cy="24938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498848" y="5929160"/>
            <a:ext cx="2155340" cy="52999"/>
          </a:xfrm>
          <a:prstGeom prst="straightConnector1">
            <a:avLst/>
          </a:prstGeom>
          <a:ln w="38100">
            <a:solidFill>
              <a:srgbClr val="FF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21810" y="1579418"/>
            <a:ext cx="2658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CVQI: (May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Covenant Health, Edmonton, AB,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Thunder Bay HSC, Thunder Bay,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Toronto General &amp; St. Michael’s Hospitals, Toronto,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FF0000"/>
                </a:solidFill>
              </a:rPr>
              <a:t>CISSS de Gatineau, Gatineau, 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50"/>
                </a:solidFill>
              </a:rPr>
              <a:t>Halifax Infirmary, Halifax NS</a:t>
            </a:r>
          </a:p>
          <a:p>
            <a:r>
              <a:rPr lang="en-CA" dirty="0"/>
              <a:t>     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85552" y="5696712"/>
            <a:ext cx="106863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073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84" y="1615558"/>
            <a:ext cx="7267890" cy="4089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“My surgeons”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05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754" y="1465549"/>
            <a:ext cx="7011392" cy="45160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and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0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Who are we, anyway?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12" y="1539075"/>
            <a:ext cx="4308465" cy="44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 rot="20477620">
            <a:off x="5828237" y="4848167"/>
            <a:ext cx="188291" cy="1048962"/>
          </a:xfrm>
          <a:prstGeom prst="upArrow">
            <a:avLst>
              <a:gd name="adj1" fmla="val 55882"/>
              <a:gd name="adj2" fmla="val 500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00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dirty="0"/>
              <a:t>Department of Surgery</a:t>
            </a:r>
          </a:p>
          <a:p>
            <a:r>
              <a:rPr lang="en-CA" dirty="0"/>
              <a:t>Peter </a:t>
            </a:r>
            <a:r>
              <a:rPr lang="en-CA" dirty="0" err="1"/>
              <a:t>Munk</a:t>
            </a:r>
            <a:r>
              <a:rPr lang="en-CA" dirty="0"/>
              <a:t> Cardiac Centre</a:t>
            </a:r>
          </a:p>
          <a:p>
            <a:r>
              <a:rPr lang="en-CA" dirty="0"/>
              <a:t>Fully affiliated with University of Toronto Faculty of Medicine</a:t>
            </a:r>
          </a:p>
          <a:p>
            <a:r>
              <a:rPr lang="en-CA" dirty="0"/>
              <a:t>8 Vascular Surgeons (4.4 FTE)</a:t>
            </a:r>
          </a:p>
          <a:p>
            <a:r>
              <a:rPr lang="en-CA" dirty="0"/>
              <a:t>Quaternary care centre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Vascular Surgery at Toronto General</a:t>
            </a:r>
            <a:br>
              <a:rPr lang="en-CA" sz="2800" dirty="0"/>
            </a:br>
            <a:r>
              <a:rPr lang="en-CA" sz="2800" dirty="0"/>
              <a:t> (University Health Network)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152" y="4921252"/>
            <a:ext cx="4020707" cy="14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CA" dirty="0"/>
          </a:p>
          <a:p>
            <a:r>
              <a:rPr lang="en-CA" dirty="0"/>
              <a:t>Joined VQI in August 2010</a:t>
            </a:r>
          </a:p>
          <a:p>
            <a:r>
              <a:rPr lang="en-CA" dirty="0"/>
              <a:t>Modules:</a:t>
            </a:r>
          </a:p>
          <a:p>
            <a:pPr lvl="1"/>
            <a:r>
              <a:rPr lang="en-CA" dirty="0"/>
              <a:t>CEA</a:t>
            </a:r>
          </a:p>
          <a:p>
            <a:pPr lvl="1"/>
            <a:r>
              <a:rPr lang="en-CA" dirty="0"/>
              <a:t>EVAR</a:t>
            </a:r>
          </a:p>
          <a:p>
            <a:pPr lvl="1"/>
            <a:r>
              <a:rPr lang="en-CA" dirty="0"/>
              <a:t>Infra inguinal bypass</a:t>
            </a:r>
          </a:p>
          <a:p>
            <a:pPr lvl="1"/>
            <a:r>
              <a:rPr lang="en-CA" dirty="0"/>
              <a:t>Open AAA</a:t>
            </a:r>
          </a:p>
          <a:p>
            <a:pPr lvl="1"/>
            <a:r>
              <a:rPr lang="en-CA" dirty="0"/>
              <a:t>PVI</a:t>
            </a:r>
          </a:p>
          <a:p>
            <a:pPr lvl="1"/>
            <a:r>
              <a:rPr lang="en-CA" dirty="0"/>
              <a:t>Supra</a:t>
            </a:r>
          </a:p>
          <a:p>
            <a:pPr lvl="1"/>
            <a:r>
              <a:rPr lang="en-CA" dirty="0"/>
              <a:t>TEVAR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Vascular Surgery at Toronto General</a:t>
            </a:r>
            <a:br>
              <a:rPr lang="en-CA" sz="2800" dirty="0"/>
            </a:br>
            <a:r>
              <a:rPr lang="en-CA" sz="2800" dirty="0"/>
              <a:t> (University Health Network)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356" y="4825388"/>
            <a:ext cx="5507210" cy="97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553" y="1774022"/>
            <a:ext cx="8262462" cy="408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Challenges: </a:t>
            </a:r>
            <a:r>
              <a:rPr lang="en-CA" b="1" i="1" dirty="0"/>
              <a:t>Initial</a:t>
            </a:r>
          </a:p>
          <a:p>
            <a:r>
              <a:rPr lang="en-CA" dirty="0"/>
              <a:t>Ethics approval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Anonymized data (federal/provincial law)</a:t>
            </a:r>
          </a:p>
          <a:p>
            <a:pPr lvl="2"/>
            <a:r>
              <a:rPr lang="en-CA" dirty="0"/>
              <a:t>Creation of a system to de/anonymize data</a:t>
            </a:r>
          </a:p>
          <a:p>
            <a:pPr lvl="2"/>
            <a:r>
              <a:rPr lang="en-CA" dirty="0"/>
              <a:t>Daily/Weekly notification for VQI numbers</a:t>
            </a:r>
          </a:p>
          <a:p>
            <a:pPr lvl="2"/>
            <a:r>
              <a:rPr lang="en-CA" dirty="0"/>
              <a:t>Communication with clinical admin staff</a:t>
            </a:r>
          </a:p>
          <a:p>
            <a:pPr marL="514350" indent="-457200"/>
            <a:r>
              <a:rPr lang="en-CA" dirty="0"/>
              <a:t>No 3% reimbursement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12" y="1302161"/>
            <a:ext cx="2711976" cy="20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46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&gt; 2150 patients in May 2017</a:t>
            </a:r>
          </a:p>
          <a:p>
            <a:r>
              <a:rPr lang="en-CA" dirty="0"/>
              <a:t>&gt; 2600 cases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Follow up rate of &gt; 90% consistently over our participation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Vascular Surgery at Toronto General</a:t>
            </a:r>
            <a:br>
              <a:rPr lang="en-CA" sz="2800" dirty="0"/>
            </a:br>
            <a:r>
              <a:rPr lang="en-CA" sz="2800" dirty="0"/>
              <a:t> (University Health Network)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155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Improving risk factor modification (ongoing)</a:t>
            </a:r>
          </a:p>
          <a:p>
            <a:r>
              <a:rPr lang="en-CA" b="1" dirty="0"/>
              <a:t>LOS following EVAR</a:t>
            </a:r>
          </a:p>
          <a:p>
            <a:r>
              <a:rPr lang="en-CA" b="1" dirty="0"/>
              <a:t>Iodinated contrast</a:t>
            </a:r>
          </a:p>
          <a:p>
            <a:r>
              <a:rPr lang="en-CA" b="1" dirty="0"/>
              <a:t>PVI outcomes (day)</a:t>
            </a:r>
          </a:p>
          <a:p>
            <a:r>
              <a:rPr lang="en-CA" dirty="0"/>
              <a:t>Wound infection rates</a:t>
            </a:r>
          </a:p>
          <a:p>
            <a:r>
              <a:rPr lang="en-CA" dirty="0"/>
              <a:t>EVAR &gt; 80 </a:t>
            </a:r>
            <a:r>
              <a:rPr lang="en-CA" dirty="0" err="1"/>
              <a:t>yrs</a:t>
            </a:r>
            <a:endParaRPr lang="en-CA" dirty="0"/>
          </a:p>
          <a:p>
            <a:endParaRPr lang="en-CA" dirty="0"/>
          </a:p>
          <a:p>
            <a:r>
              <a:rPr lang="en-CA" b="1" dirty="0"/>
              <a:t>Presentations at National Conferences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Departmental Quality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76779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1129</Words>
  <Application>Microsoft Office PowerPoint</Application>
  <PresentationFormat>Custom</PresentationFormat>
  <Paragraphs>248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Arial Narrow</vt:lpstr>
      <vt:lpstr>Calibri</vt:lpstr>
      <vt:lpstr>Calibri Light</vt:lpstr>
      <vt:lpstr>Lucida Sans Unicode</vt:lpstr>
      <vt:lpstr>Times New Roman</vt:lpstr>
      <vt:lpstr>Wingdings 3</vt:lpstr>
      <vt:lpstr>3_Office Theme</vt:lpstr>
      <vt:lpstr>2_Office Theme</vt:lpstr>
      <vt:lpstr>1_Office Theme</vt:lpstr>
      <vt:lpstr>1_Custom Design</vt:lpstr>
      <vt:lpstr>Custom Design</vt:lpstr>
      <vt:lpstr>VQI and Quality Improvement: Our local experience </vt:lpstr>
      <vt:lpstr>Conflict of Interest</vt:lpstr>
      <vt:lpstr>Objectives</vt:lpstr>
      <vt:lpstr>Who are we, anyway?</vt:lpstr>
      <vt:lpstr>Vascular Surgery at Toronto General  (University Health Network)</vt:lpstr>
      <vt:lpstr>Vascular Surgery at Toronto General  (University Health Network)</vt:lpstr>
      <vt:lpstr>PowerPoint Presentation</vt:lpstr>
      <vt:lpstr>Vascular Surgery at Toronto General  (University Health Network)</vt:lpstr>
      <vt:lpstr>Departmental Quality Initiatives</vt:lpstr>
      <vt:lpstr>Departmental Quality Initiatives</vt:lpstr>
      <vt:lpstr>Hospital-wide Quality </vt:lpstr>
      <vt:lpstr>Sources of Data</vt:lpstr>
      <vt:lpstr>Project 1: EVAR LOS</vt:lpstr>
      <vt:lpstr>Project 1: EVAR LOS – early days</vt:lpstr>
      <vt:lpstr>Project 1: EVAR LOS</vt:lpstr>
      <vt:lpstr>Project 1: EVAR LOS</vt:lpstr>
      <vt:lpstr>Project 1: EVAR LOS</vt:lpstr>
      <vt:lpstr>2016 -- 2017: Still maintaining lower than expected LOS</vt:lpstr>
      <vt:lpstr>Project 1: EVAR LOS</vt:lpstr>
      <vt:lpstr>Conclusions</vt:lpstr>
      <vt:lpstr>Project 2: Use of iodinated contrast in EVAR</vt:lpstr>
      <vt:lpstr>Pre 2014</vt:lpstr>
      <vt:lpstr> 2014 to date </vt:lpstr>
      <vt:lpstr>Project 3: PVI Outcomes</vt:lpstr>
      <vt:lpstr>Project 3: PVI Outcomes</vt:lpstr>
      <vt:lpstr>Project 3: PVI Outcomes</vt:lpstr>
      <vt:lpstr>Project 3: PVI Outcomes</vt:lpstr>
      <vt:lpstr>Project 3: PVI Outcomes</vt:lpstr>
      <vt:lpstr>Project 3: PVI Outcomes</vt:lpstr>
      <vt:lpstr>Project 3 – Poster Presentation</vt:lpstr>
      <vt:lpstr>Lessons Learned 1:      Tips for Data Managers </vt:lpstr>
      <vt:lpstr>Lessons Learned 2: </vt:lpstr>
      <vt:lpstr>Follow up Management</vt:lpstr>
      <vt:lpstr>Lessons Learned 3:</vt:lpstr>
      <vt:lpstr>Success: The CVQI</vt:lpstr>
      <vt:lpstr>“My surgeons”</vt:lpstr>
      <vt:lpstr>Questions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Case Studies</dc:title>
  <dc:creator>Nadine Caputo</dc:creator>
  <cp:lastModifiedBy>Jim Wadzinski</cp:lastModifiedBy>
  <cp:revision>76</cp:revision>
  <dcterms:created xsi:type="dcterms:W3CDTF">2016-03-22T16:14:56Z</dcterms:created>
  <dcterms:modified xsi:type="dcterms:W3CDTF">2017-05-27T21:17:38Z</dcterms:modified>
</cp:coreProperties>
</file>