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0" r:id="rId2"/>
    <p:sldMasterId id="2147483766" r:id="rId3"/>
    <p:sldMasterId id="2147483778" r:id="rId4"/>
    <p:sldMasterId id="2147483786" r:id="rId5"/>
    <p:sldMasterId id="2147483796" r:id="rId6"/>
    <p:sldMasterId id="2147483804" r:id="rId7"/>
    <p:sldMasterId id="2147483810" r:id="rId8"/>
    <p:sldMasterId id="2147483816" r:id="rId9"/>
    <p:sldMasterId id="2147483824" r:id="rId10"/>
    <p:sldMasterId id="2147483862" r:id="rId11"/>
    <p:sldMasterId id="2147483869" r:id="rId12"/>
    <p:sldMasterId id="2147483876" r:id="rId13"/>
    <p:sldMasterId id="2147483882" r:id="rId14"/>
    <p:sldMasterId id="2147483889" r:id="rId15"/>
    <p:sldMasterId id="2147483898" r:id="rId16"/>
    <p:sldMasterId id="2147483918" r:id="rId17"/>
  </p:sldMasterIdLst>
  <p:notesMasterIdLst>
    <p:notesMasterId r:id="rId46"/>
  </p:notesMasterIdLst>
  <p:sldIdLst>
    <p:sldId id="794" r:id="rId18"/>
    <p:sldId id="772" r:id="rId19"/>
    <p:sldId id="795" r:id="rId20"/>
    <p:sldId id="799" r:id="rId21"/>
    <p:sldId id="782" r:id="rId22"/>
    <p:sldId id="773" r:id="rId23"/>
    <p:sldId id="785" r:id="rId24"/>
    <p:sldId id="787" r:id="rId25"/>
    <p:sldId id="789" r:id="rId26"/>
    <p:sldId id="778" r:id="rId27"/>
    <p:sldId id="796" r:id="rId28"/>
    <p:sldId id="801" r:id="rId29"/>
    <p:sldId id="762" r:id="rId30"/>
    <p:sldId id="763" r:id="rId31"/>
    <p:sldId id="764" r:id="rId32"/>
    <p:sldId id="765" r:id="rId33"/>
    <p:sldId id="766" r:id="rId34"/>
    <p:sldId id="767" r:id="rId35"/>
    <p:sldId id="797" r:id="rId36"/>
    <p:sldId id="798" r:id="rId37"/>
    <p:sldId id="800" r:id="rId38"/>
    <p:sldId id="781" r:id="rId39"/>
    <p:sldId id="790" r:id="rId40"/>
    <p:sldId id="783" r:id="rId41"/>
    <p:sldId id="791" r:id="rId42"/>
    <p:sldId id="780" r:id="rId43"/>
    <p:sldId id="793" r:id="rId44"/>
    <p:sldId id="79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94660"/>
  </p:normalViewPr>
  <p:slideViewPr>
    <p:cSldViewPr>
      <p:cViewPr varScale="1">
        <p:scale>
          <a:sx n="82" d="100"/>
          <a:sy n="82" d="100"/>
        </p:scale>
        <p:origin x="1488" y="91"/>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E46A5-6519-4FA2-8A7C-A68E65209BBE}" type="datetimeFigureOut">
              <a:rPr lang="en-US" smtClean="0"/>
              <a:pPr/>
              <a:t>5/28/2017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18382-2E4C-4CA3-97DB-248DFB857583}" type="slidenum">
              <a:rPr lang="en-US" smtClean="0"/>
              <a:pPr/>
              <a:t>‹#›</a:t>
            </a:fld>
            <a:endParaRPr lang="en-US" dirty="0"/>
          </a:p>
        </p:txBody>
      </p:sp>
    </p:spTree>
    <p:extLst>
      <p:ext uri="{BB962C8B-B14F-4D97-AF65-F5344CB8AC3E}">
        <p14:creationId xmlns:p14="http://schemas.microsoft.com/office/powerpoint/2010/main" val="121225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18382-2E4C-4CA3-97DB-248DFB857583}" type="slidenum">
              <a:rPr lang="en-US" smtClean="0"/>
              <a:pPr/>
              <a:t>9</a:t>
            </a:fld>
            <a:endParaRPr lang="en-US" dirty="0"/>
          </a:p>
        </p:txBody>
      </p:sp>
    </p:spTree>
    <p:extLst>
      <p:ext uri="{BB962C8B-B14F-4D97-AF65-F5344CB8AC3E}">
        <p14:creationId xmlns:p14="http://schemas.microsoft.com/office/powerpoint/2010/main" val="24757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18382-2E4C-4CA3-97DB-248DFB857583}" type="slidenum">
              <a:rPr lang="en-US" smtClean="0"/>
              <a:pPr/>
              <a:t>18</a:t>
            </a:fld>
            <a:endParaRPr lang="en-US" dirty="0"/>
          </a:p>
        </p:txBody>
      </p:sp>
    </p:spTree>
    <p:extLst>
      <p:ext uri="{BB962C8B-B14F-4D97-AF65-F5344CB8AC3E}">
        <p14:creationId xmlns:p14="http://schemas.microsoft.com/office/powerpoint/2010/main" val="384333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18382-2E4C-4CA3-97DB-248DFB857583}" type="slidenum">
              <a:rPr lang="en-US" smtClean="0"/>
              <a:pPr/>
              <a:t>22</a:t>
            </a:fld>
            <a:endParaRPr lang="en-US" dirty="0"/>
          </a:p>
        </p:txBody>
      </p:sp>
    </p:spTree>
    <p:extLst>
      <p:ext uri="{BB962C8B-B14F-4D97-AF65-F5344CB8AC3E}">
        <p14:creationId xmlns:p14="http://schemas.microsoft.com/office/powerpoint/2010/main" val="230890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almost all CEA </a:t>
            </a:r>
            <a:r>
              <a:rPr lang="en-US" sz="1200" kern="1200" dirty="0" err="1">
                <a:solidFill>
                  <a:schemeClr val="tx1"/>
                </a:solidFill>
                <a:effectLst/>
                <a:latin typeface="+mn-lt"/>
                <a:ea typeface="+mn-ea"/>
                <a:cs typeface="+mn-cs"/>
              </a:rPr>
              <a:t>Cx</a:t>
            </a:r>
            <a:r>
              <a:rPr lang="en-US" sz="1200" kern="1200" dirty="0">
                <a:solidFill>
                  <a:schemeClr val="tx1"/>
                </a:solidFill>
                <a:effectLst/>
                <a:latin typeface="+mn-lt"/>
                <a:ea typeface="+mn-ea"/>
                <a:cs typeface="+mn-cs"/>
              </a:rPr>
              <a:t> occurred within 4 hours so they go to short stay unit (level of staffing less than </a:t>
            </a:r>
            <a:r>
              <a:rPr lang="en-US" sz="1200" kern="1200" dirty="0" err="1">
                <a:solidFill>
                  <a:schemeClr val="tx1"/>
                </a:solidFill>
                <a:effectLst/>
                <a:latin typeface="+mn-lt"/>
                <a:ea typeface="+mn-ea"/>
                <a:cs typeface="+mn-cs"/>
              </a:rPr>
              <a:t>surg</a:t>
            </a:r>
            <a:r>
              <a:rPr lang="en-US" sz="1200" kern="1200" dirty="0">
                <a:solidFill>
                  <a:schemeClr val="tx1"/>
                </a:solidFill>
                <a:effectLst/>
                <a:latin typeface="+mn-lt"/>
                <a:ea typeface="+mn-ea"/>
                <a:cs typeface="+mn-cs"/>
              </a:rPr>
              <a:t> floor)</a:t>
            </a:r>
          </a:p>
          <a:p>
            <a:r>
              <a:rPr lang="en-US" sz="1200" kern="1200" dirty="0">
                <a:solidFill>
                  <a:schemeClr val="tx1"/>
                </a:solidFill>
                <a:effectLst/>
                <a:latin typeface="+mn-lt"/>
                <a:ea typeface="+mn-ea"/>
                <a:cs typeface="+mn-cs"/>
              </a:rPr>
              <a:t>             improper booking discovered incidentally due to VSGNE work</a:t>
            </a:r>
          </a:p>
          <a:p>
            <a:endParaRPr lang="en-US" dirty="0"/>
          </a:p>
        </p:txBody>
      </p:sp>
      <p:sp>
        <p:nvSpPr>
          <p:cNvPr id="4" name="Slide Number Placeholder 3"/>
          <p:cNvSpPr>
            <a:spLocks noGrp="1"/>
          </p:cNvSpPr>
          <p:nvPr>
            <p:ph type="sldNum" sz="quarter" idx="10"/>
          </p:nvPr>
        </p:nvSpPr>
        <p:spPr/>
        <p:txBody>
          <a:bodyPr/>
          <a:lstStyle/>
          <a:p>
            <a:fld id="{F3418382-2E4C-4CA3-97DB-248DFB857583}" type="slidenum">
              <a:rPr lang="en-US" smtClean="0"/>
              <a:pPr/>
              <a:t>23</a:t>
            </a:fld>
            <a:endParaRPr lang="en-US" dirty="0"/>
          </a:p>
        </p:txBody>
      </p:sp>
    </p:spTree>
    <p:extLst>
      <p:ext uri="{BB962C8B-B14F-4D97-AF65-F5344CB8AC3E}">
        <p14:creationId xmlns:p14="http://schemas.microsoft.com/office/powerpoint/2010/main" val="278084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18382-2E4C-4CA3-97DB-248DFB857583}" type="slidenum">
              <a:rPr lang="en-US" smtClean="0"/>
              <a:pPr/>
              <a:t>24</a:t>
            </a:fld>
            <a:endParaRPr lang="en-US" dirty="0"/>
          </a:p>
        </p:txBody>
      </p:sp>
    </p:spTree>
    <p:extLst>
      <p:ext uri="{BB962C8B-B14F-4D97-AF65-F5344CB8AC3E}">
        <p14:creationId xmlns:p14="http://schemas.microsoft.com/office/powerpoint/2010/main" val="325799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18382-2E4C-4CA3-97DB-248DFB857583}" type="slidenum">
              <a:rPr lang="en-US" smtClean="0"/>
              <a:pPr/>
              <a:t>25</a:t>
            </a:fld>
            <a:endParaRPr lang="en-US" dirty="0"/>
          </a:p>
        </p:txBody>
      </p:sp>
    </p:spTree>
    <p:extLst>
      <p:ext uri="{BB962C8B-B14F-4D97-AF65-F5344CB8AC3E}">
        <p14:creationId xmlns:p14="http://schemas.microsoft.com/office/powerpoint/2010/main" val="199888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I mention I like short slides  with only a couple points - would make this 2 slides</a:t>
            </a:r>
          </a:p>
          <a:p>
            <a:r>
              <a:rPr lang="en-US" sz="1200" kern="1200" dirty="0">
                <a:solidFill>
                  <a:schemeClr val="tx1"/>
                </a:solidFill>
                <a:effectLst/>
                <a:latin typeface="+mn-lt"/>
                <a:ea typeface="+mn-ea"/>
                <a:cs typeface="+mn-cs"/>
              </a:rPr>
              <a:t>              also having data and comparison to benchmarks engages staff and allows demonstration of improvement over time which engages staff and administration (data allowed us to look at outcomes and work on them  "if you cant measure it, you cant improve it")</a:t>
            </a:r>
          </a:p>
          <a:p>
            <a:endParaRPr lang="en-US" dirty="0"/>
          </a:p>
        </p:txBody>
      </p:sp>
      <p:sp>
        <p:nvSpPr>
          <p:cNvPr id="4" name="Slide Number Placeholder 3"/>
          <p:cNvSpPr>
            <a:spLocks noGrp="1"/>
          </p:cNvSpPr>
          <p:nvPr>
            <p:ph type="sldNum" sz="quarter" idx="10"/>
          </p:nvPr>
        </p:nvSpPr>
        <p:spPr/>
        <p:txBody>
          <a:bodyPr/>
          <a:lstStyle/>
          <a:p>
            <a:fld id="{F3418382-2E4C-4CA3-97DB-248DFB857583}" type="slidenum">
              <a:rPr lang="en-US" smtClean="0"/>
              <a:pPr/>
              <a:t>27</a:t>
            </a:fld>
            <a:endParaRPr lang="en-US" dirty="0"/>
          </a:p>
        </p:txBody>
      </p:sp>
    </p:spTree>
    <p:extLst>
      <p:ext uri="{BB962C8B-B14F-4D97-AF65-F5344CB8AC3E}">
        <p14:creationId xmlns:p14="http://schemas.microsoft.com/office/powerpoint/2010/main" val="129226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18382-2E4C-4CA3-97DB-248DFB857583}" type="slidenum">
              <a:rPr lang="en-US" smtClean="0"/>
              <a:pPr/>
              <a:t>28</a:t>
            </a:fld>
            <a:endParaRPr lang="en-US" dirty="0"/>
          </a:p>
        </p:txBody>
      </p:sp>
    </p:spTree>
    <p:extLst>
      <p:ext uri="{BB962C8B-B14F-4D97-AF65-F5344CB8AC3E}">
        <p14:creationId xmlns:p14="http://schemas.microsoft.com/office/powerpoint/2010/main" val="202996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aseline="0">
                <a:latin typeface="Calibri" pitchFamily="34" charset="0"/>
              </a:defRPr>
            </a:lvl1pPr>
          </a:lstStyle>
          <a:p>
            <a:r>
              <a:rPr lang="en-US" dirty="0"/>
              <a:t>Click to edit Master title style</a:t>
            </a:r>
          </a:p>
        </p:txBody>
      </p:sp>
      <p:sp>
        <p:nvSpPr>
          <p:cNvPr id="4" name="Section name"/>
          <p:cNvSpPr>
            <a:spLocks noGrp="1"/>
          </p:cNvSpPr>
          <p:nvPr>
            <p:ph type="body" sz="quarter" idx="10" hasCustomPrompt="1"/>
          </p:nvPr>
        </p:nvSpPr>
        <p:spPr>
          <a:xfrm>
            <a:off x="1" y="6400802"/>
            <a:ext cx="5715000" cy="461665"/>
          </a:xfrm>
          <a:noFill/>
        </p:spPr>
        <p:txBody>
          <a:bodyPr wrap="square" rtlCol="0">
            <a:spAutoFit/>
          </a:bodyPr>
          <a:lstStyle>
            <a:lvl1pPr marL="0" indent="0">
              <a:buNone/>
              <a:defRPr lang="en-US" b="1" cap="all" dirty="0" smtClean="0">
                <a:solidFill>
                  <a:schemeClr val="bg1">
                    <a:lumMod val="50000"/>
                  </a:schemeClr>
                </a:solidFill>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dirty="0"/>
              <a:t>Click to edit Section Name</a:t>
            </a:r>
          </a:p>
        </p:txBody>
      </p:sp>
    </p:spTree>
    <p:extLst>
      <p:ext uri="{BB962C8B-B14F-4D97-AF65-F5344CB8AC3E}">
        <p14:creationId xmlns:p14="http://schemas.microsoft.com/office/powerpoint/2010/main" val="32299783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85800"/>
          </a:xfrm>
        </p:spPr>
        <p:txBody>
          <a:bodyPr/>
          <a:lstStyle/>
          <a:p>
            <a:r>
              <a:rPr lang="en-US"/>
              <a:t>Click to edit Master title style</a:t>
            </a:r>
          </a:p>
        </p:txBody>
      </p:sp>
      <p:sp>
        <p:nvSpPr>
          <p:cNvPr id="3" name="Content Placeholder 2"/>
          <p:cNvSpPr>
            <a:spLocks noGrp="1"/>
          </p:cNvSpPr>
          <p:nvPr>
            <p:ph sz="half" idx="1"/>
          </p:nvPr>
        </p:nvSpPr>
        <p:spPr>
          <a:xfrm>
            <a:off x="457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ection name"/>
          <p:cNvSpPr>
            <a:spLocks noGrp="1"/>
          </p:cNvSpPr>
          <p:nvPr>
            <p:ph type="body" sz="quarter" idx="10" hasCustomPrompt="1"/>
          </p:nvPr>
        </p:nvSpPr>
        <p:spPr>
          <a:xfrm>
            <a:off x="1" y="6400802"/>
            <a:ext cx="5715000" cy="461665"/>
          </a:xfrm>
          <a:noFill/>
        </p:spPr>
        <p:txBody>
          <a:bodyPr wrap="square" rtlCol="0">
            <a:spAutoFit/>
          </a:bodyPr>
          <a:lstStyle>
            <a:lvl1pPr marL="0" indent="0">
              <a:buNone/>
              <a:defRPr lang="en-US" b="1" cap="all" dirty="0" smtClean="0">
                <a:solidFill>
                  <a:schemeClr val="bg1">
                    <a:lumMod val="50000"/>
                  </a:schemeClr>
                </a:solidFill>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dirty="0"/>
              <a:t>Click to edit Section Name</a:t>
            </a:r>
          </a:p>
        </p:txBody>
      </p:sp>
    </p:spTree>
    <p:extLst>
      <p:ext uri="{BB962C8B-B14F-4D97-AF65-F5344CB8AC3E}">
        <p14:creationId xmlns:p14="http://schemas.microsoft.com/office/powerpoint/2010/main" val="27820859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ection name"/>
          <p:cNvSpPr>
            <a:spLocks noGrp="1"/>
          </p:cNvSpPr>
          <p:nvPr>
            <p:ph type="body" sz="quarter" idx="10" hasCustomPrompt="1"/>
          </p:nvPr>
        </p:nvSpPr>
        <p:spPr>
          <a:xfrm>
            <a:off x="1" y="6400802"/>
            <a:ext cx="5715000" cy="461665"/>
          </a:xfrm>
          <a:noFill/>
        </p:spPr>
        <p:txBody>
          <a:bodyPr wrap="square" rtlCol="0">
            <a:spAutoFit/>
          </a:bodyPr>
          <a:lstStyle>
            <a:lvl1pPr marL="0" indent="0">
              <a:buNone/>
              <a:defRPr lang="en-US" b="1" cap="all" dirty="0" smtClean="0">
                <a:solidFill>
                  <a:schemeClr val="bg1">
                    <a:lumMod val="50000"/>
                  </a:schemeClr>
                </a:solidFill>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dirty="0"/>
              <a:t>Click to edit Section Name</a:t>
            </a:r>
          </a:p>
        </p:txBody>
      </p:sp>
    </p:spTree>
    <p:extLst>
      <p:ext uri="{BB962C8B-B14F-4D97-AF65-F5344CB8AC3E}">
        <p14:creationId xmlns:p14="http://schemas.microsoft.com/office/powerpoint/2010/main" val="38560215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6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381313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6705600" cy="889000"/>
          </a:xfrm>
          <a:prstGeom prst="rect">
            <a:avLst/>
          </a:prstGeom>
        </p:spPr>
        <p:txBody>
          <a:bodyPr/>
          <a:lstStyle>
            <a:lvl1pPr marL="185738" indent="0">
              <a:defRPr sz="4000"/>
            </a:lvl1pPr>
          </a:lstStyle>
          <a:p>
            <a:r>
              <a:rPr lang="en-US" dirty="0"/>
              <a:t>Click to edit Master title style</a:t>
            </a:r>
          </a:p>
        </p:txBody>
      </p:sp>
    </p:spTree>
    <p:extLst>
      <p:ext uri="{BB962C8B-B14F-4D97-AF65-F5344CB8AC3E}">
        <p14:creationId xmlns:p14="http://schemas.microsoft.com/office/powerpoint/2010/main" val="22938846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1" y="1498601"/>
            <a:ext cx="8229600" cy="4089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30201" y="190500"/>
            <a:ext cx="6375400" cy="812800"/>
          </a:xfrm>
          <a:prstGeom prst="rect">
            <a:avLst/>
          </a:prstGeom>
        </p:spPr>
        <p:txBody>
          <a:bodyPr>
            <a:normAutofit/>
          </a:bodyPr>
          <a:lstStyle>
            <a:lvl1pPr algn="l">
              <a:defRPr sz="3600" b="1"/>
            </a:lvl1pPr>
          </a:lstStyle>
          <a:p>
            <a:r>
              <a:rPr lang="en-US" dirty="0"/>
              <a:t>Click to edit Master title style</a:t>
            </a:r>
          </a:p>
        </p:txBody>
      </p:sp>
    </p:spTree>
    <p:extLst>
      <p:ext uri="{BB962C8B-B14F-4D97-AF65-F5344CB8AC3E}">
        <p14:creationId xmlns:p14="http://schemas.microsoft.com/office/powerpoint/2010/main" val="40204840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5/28/2017</a:t>
            </a:fld>
            <a:endParaRPr lang="en-US" dirty="0">
              <a:solidFill>
                <a:prstClr val="white"/>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16208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3"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4"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5/28/2017</a:t>
            </a:fld>
            <a:endParaRPr lang="en-US" dirty="0">
              <a:solidFill>
                <a:prstClr val="white"/>
              </a:solidFill>
            </a:endParaRPr>
          </a:p>
        </p:txBody>
      </p:sp>
      <p:sp>
        <p:nvSpPr>
          <p:cNvPr id="6" name="Footer Placeholder 5"/>
          <p:cNvSpPr>
            <a:spLocks noGrp="1"/>
          </p:cNvSpPr>
          <p:nvPr>
            <p:ph type="ftr" sz="quarter" idx="11"/>
          </p:nvPr>
        </p:nvSpPr>
        <p:spPr>
          <a:xfrm>
            <a:off x="3124204" y="6356364"/>
            <a:ext cx="28956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35993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535113"/>
            <a:ext cx="404018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5/28/2017</a:t>
            </a:fld>
            <a:endParaRPr lang="en-US" dirty="0">
              <a:solidFill>
                <a:prstClr val="white"/>
              </a:solidFill>
            </a:endParaRPr>
          </a:p>
        </p:txBody>
      </p:sp>
      <p:sp>
        <p:nvSpPr>
          <p:cNvPr id="8" name="Footer Placeholder 7"/>
          <p:cNvSpPr>
            <a:spLocks noGrp="1"/>
          </p:cNvSpPr>
          <p:nvPr>
            <p:ph type="ftr" sz="quarter" idx="11"/>
          </p:nvPr>
        </p:nvSpPr>
        <p:spPr>
          <a:xfrm>
            <a:off x="3124204" y="6356364"/>
            <a:ext cx="2895601"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21934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5/28/2017</a:t>
            </a:fld>
            <a:endParaRPr lang="en-US" dirty="0">
              <a:solidFill>
                <a:prstClr val="white"/>
              </a:solidFill>
            </a:endParaRPr>
          </a:p>
        </p:txBody>
      </p:sp>
      <p:sp>
        <p:nvSpPr>
          <p:cNvPr id="4" name="Footer Placeholder 3"/>
          <p:cNvSpPr>
            <a:spLocks noGrp="1"/>
          </p:cNvSpPr>
          <p:nvPr>
            <p:ph type="ftr" sz="quarter" idx="11"/>
          </p:nvPr>
        </p:nvSpPr>
        <p:spPr>
          <a:xfrm>
            <a:off x="3124204" y="6356364"/>
            <a:ext cx="2895601"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66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5/28/2017</a:t>
            </a:fld>
            <a:endParaRPr lang="en-US" dirty="0">
              <a:solidFill>
                <a:prstClr val="white"/>
              </a:solidFill>
            </a:endParaRPr>
          </a:p>
        </p:txBody>
      </p:sp>
      <p:sp>
        <p:nvSpPr>
          <p:cNvPr id="3" name="Footer Placeholder 2"/>
          <p:cNvSpPr>
            <a:spLocks noGrp="1"/>
          </p:cNvSpPr>
          <p:nvPr>
            <p:ph type="ftr" sz="quarter" idx="11"/>
          </p:nvPr>
        </p:nvSpPr>
        <p:spPr>
          <a:xfrm>
            <a:off x="3124204" y="6356364"/>
            <a:ext cx="2895601"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28009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2"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6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3"/>
            <a:ext cx="300831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5/28/2017</a:t>
            </a:fld>
            <a:endParaRPr lang="en-US" dirty="0">
              <a:solidFill>
                <a:prstClr val="white"/>
              </a:solidFill>
            </a:endParaRPr>
          </a:p>
        </p:txBody>
      </p:sp>
      <p:sp>
        <p:nvSpPr>
          <p:cNvPr id="6" name="Footer Placeholder 5"/>
          <p:cNvSpPr>
            <a:spLocks noGrp="1"/>
          </p:cNvSpPr>
          <p:nvPr>
            <p:ph type="ftr" sz="quarter" idx="11"/>
          </p:nvPr>
        </p:nvSpPr>
        <p:spPr>
          <a:xfrm>
            <a:off x="3124204" y="6356364"/>
            <a:ext cx="28956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34169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90"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5/28/2017</a:t>
            </a:fld>
            <a:endParaRPr lang="en-US" dirty="0">
              <a:solidFill>
                <a:prstClr val="white"/>
              </a:solidFill>
            </a:endParaRPr>
          </a:p>
        </p:txBody>
      </p:sp>
      <p:sp>
        <p:nvSpPr>
          <p:cNvPr id="6" name="Footer Placeholder 5"/>
          <p:cNvSpPr>
            <a:spLocks noGrp="1"/>
          </p:cNvSpPr>
          <p:nvPr>
            <p:ph type="ftr" sz="quarter" idx="11"/>
          </p:nvPr>
        </p:nvSpPr>
        <p:spPr>
          <a:xfrm>
            <a:off x="3124204" y="6356364"/>
            <a:ext cx="2895601"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00895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1"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a:defRPr>
                <a:solidFill>
                  <a:schemeClr val="bg1"/>
                </a:solidFill>
              </a:defRPr>
            </a:lvl1pPr>
          </a:lstStyle>
          <a:p>
            <a:fld id="{407C0E81-E9A8-4440-BA0C-D9EB647B7BB3}" type="datetimeFigureOut">
              <a:rPr lang="en-US" smtClean="0">
                <a:solidFill>
                  <a:prstClr val="white"/>
                </a:solidFill>
              </a:rPr>
              <a:pPr/>
              <a:t>5/28/2017</a:t>
            </a:fld>
            <a:endParaRPr lang="en-US" dirty="0">
              <a:solidFill>
                <a:prstClr val="white"/>
              </a:solidFill>
            </a:endParaRPr>
          </a:p>
        </p:txBody>
      </p:sp>
      <p:sp>
        <p:nvSpPr>
          <p:cNvPr id="5" name="Footer Placeholder 4"/>
          <p:cNvSpPr>
            <a:spLocks noGrp="1"/>
          </p:cNvSpPr>
          <p:nvPr>
            <p:ph type="ftr" sz="quarter" idx="11"/>
          </p:nvPr>
        </p:nvSpPr>
        <p:spPr>
          <a:xfrm>
            <a:off x="3124204" y="6356364"/>
            <a:ext cx="289560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13750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9"/>
            <a:ext cx="2057401"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4" y="274649"/>
            <a:ext cx="6019799"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4"/>
            <a:ext cx="2133600" cy="365125"/>
          </a:xfrm>
          <a:prstGeom prst="rect">
            <a:avLst/>
          </a:prstGeom>
        </p:spPr>
        <p:txBody>
          <a:bodyPr/>
          <a:lstStyle/>
          <a:p>
            <a:fld id="{407C0E81-E9A8-4440-BA0C-D9EB647B7BB3}" type="datetimeFigureOut">
              <a:rPr lang="en-US" smtClean="0">
                <a:solidFill>
                  <a:prstClr val="black"/>
                </a:solidFill>
              </a:rPr>
              <a:pPr/>
              <a:t>5/28/2017</a:t>
            </a:fld>
            <a:endParaRPr lang="en-US">
              <a:solidFill>
                <a:prstClr val="black"/>
              </a:solidFill>
            </a:endParaRPr>
          </a:p>
        </p:txBody>
      </p:sp>
      <p:sp>
        <p:nvSpPr>
          <p:cNvPr id="5" name="Footer Placeholder 4"/>
          <p:cNvSpPr>
            <a:spLocks noGrp="1"/>
          </p:cNvSpPr>
          <p:nvPr>
            <p:ph type="ftr" sz="quarter" idx="11"/>
          </p:nvPr>
        </p:nvSpPr>
        <p:spPr>
          <a:xfrm>
            <a:off x="3124204" y="6356364"/>
            <a:ext cx="289560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p>
            <a:fld id="{7C0D2A99-608D-47FD-B151-FC5D7F4F7D9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74246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762002" y="1625600"/>
            <a:ext cx="7874000"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76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5188"/>
          </a:xfrm>
        </p:spPr>
        <p:txBody>
          <a:bodyPr/>
          <a:lstStyle/>
          <a:p>
            <a:r>
              <a:rPr lang="en-US"/>
              <a:t>Click to edit Master title style</a:t>
            </a:r>
          </a:p>
        </p:txBody>
      </p:sp>
      <p:sp>
        <p:nvSpPr>
          <p:cNvPr id="3" name="Table Placeholder 2"/>
          <p:cNvSpPr>
            <a:spLocks noGrp="1"/>
          </p:cNvSpPr>
          <p:nvPr>
            <p:ph type="tbl" idx="1"/>
          </p:nvPr>
        </p:nvSpPr>
        <p:spPr>
          <a:xfrm>
            <a:off x="457200" y="1447800"/>
            <a:ext cx="8229600" cy="4953000"/>
          </a:xfrm>
        </p:spPr>
        <p:txBody>
          <a:body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6897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419600"/>
          </a:xfr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0"/>
            <a:ext cx="8382000" cy="762000"/>
          </a:xfrm>
        </p:spPr>
        <p:txBody>
          <a:bodyPr/>
          <a:lstStyle/>
          <a:p>
            <a:r>
              <a:rPr lang="en-US" dirty="0"/>
              <a:t>Click to edit Master title style</a:t>
            </a:r>
          </a:p>
        </p:txBody>
      </p:sp>
    </p:spTree>
    <p:extLst>
      <p:ext uri="{BB962C8B-B14F-4D97-AF65-F5344CB8AC3E}">
        <p14:creationId xmlns:p14="http://schemas.microsoft.com/office/powerpoint/2010/main" val="76850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9606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1724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75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71B49486-14F4-4075-93DE-410FDDC46572}"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14D48753-DCD7-409E-A694-2E7624D62816}"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78513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370DCF6B-8D30-4A8D-80DC-A4E7EC2B76A5}"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20FB3712-A91B-43AF-B9D7-3226F0C8B690}"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877354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855A314C-A930-469B-98CD-62FC1C1E31EC}"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DA331F82-925B-4A33-B1AE-7E760A00783C}"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4242979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529899C0-F2B7-477C-BF5F-254AC41D6D25}"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61953951-2AFD-43FB-8CD6-7940B31A99B9}"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3109030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B3110FAD-CD2D-454F-9C19-3E4B69C29B30}"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5CAC9265-E16E-4869-935E-DC4776DD6418}"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30990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0B0A0FDE-12B9-4D87-AAF9-1CC9FE5F3E0F}"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1080B08E-25F0-4281-B364-B0430BCD76BE}"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311194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07A698BB-E71C-49C4-AE3E-5A38F718873C}"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1B0AEB20-4B35-4C94-A508-7DC4D3F21EAE}"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345197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1BECEE96-0B47-4E38-B66C-7F8018B2B0AB}"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F5208D82-A3CD-4F17-8363-8BD7419CB652}"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621579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1B001EE9-B302-424F-A822-D61F438D12AD}"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2BE09B1E-2E2D-442A-B5D1-10A6E4A68640}"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316059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F4034239-252E-44E7-9187-5A29408027C6}"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2563B177-2B6C-4F09-B10D-D7757C26D413}"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619707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fontAlgn="base">
              <a:spcBef>
                <a:spcPct val="0"/>
              </a:spcBef>
              <a:spcAft>
                <a:spcPct val="0"/>
              </a:spcAft>
              <a:defRPr/>
            </a:pPr>
            <a:fld id="{81F26914-8F22-485D-A181-15F15F31A76B}" type="datetimeFigureOut">
              <a:rPr lang="en-US">
                <a:solidFill>
                  <a:prstClr val="black"/>
                </a:solidFill>
                <a:cs typeface="Arial" charset="0"/>
              </a:rPr>
              <a:pPr fontAlgn="base">
                <a:spcBef>
                  <a:spcPct val="0"/>
                </a:spcBef>
                <a:spcAft>
                  <a:spcPct val="0"/>
                </a:spcAft>
                <a:defRPr/>
              </a:pPr>
              <a:t>5/28/2017</a:t>
            </a:fld>
            <a:endParaRPr lang="en-US">
              <a:solidFill>
                <a:prstClr val="black"/>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fontAlgn="base">
              <a:spcBef>
                <a:spcPct val="0"/>
              </a:spcBef>
              <a:spcAft>
                <a:spcPct val="0"/>
              </a:spcAft>
              <a:defRPr/>
            </a:pPr>
            <a:fld id="{5B71714F-AE35-47DB-931B-972D16C5B613}"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80474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69543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6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7220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8945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94710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589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037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2932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419600"/>
          </a:xfrm>
        </p:spPr>
        <p:txBody>
          <a:bodyPr/>
          <a:lstStyle>
            <a:lvl1pPr>
              <a:defRPr sz="2800"/>
            </a:lvl1pPr>
            <a:lvl2pPr>
              <a:defRPr sz="26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3"/>
            <a:ext cx="8382000" cy="609599"/>
          </a:xfrm>
        </p:spPr>
        <p:txBody>
          <a:bodyPr/>
          <a:lstStyle/>
          <a:p>
            <a:r>
              <a:rPr lang="en-US" dirty="0"/>
              <a:t>Click to edit Master title style</a:t>
            </a:r>
          </a:p>
        </p:txBody>
      </p:sp>
    </p:spTree>
    <p:extLst>
      <p:ext uri="{BB962C8B-B14F-4D97-AF65-F5344CB8AC3E}">
        <p14:creationId xmlns:p14="http://schemas.microsoft.com/office/powerpoint/2010/main" val="1151754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382000"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1880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285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447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3"/>
            <a:ext cx="8382000" cy="533399"/>
          </a:xfrm>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3790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0987D5EC-3B98-4D9C-AD8B-452D6B601488}" type="datetimeFigureOut">
              <a:rPr lang="en-US">
                <a:cs typeface="Arial" charset="0"/>
              </a:rPr>
              <a:pPr fontAlgn="base">
                <a:spcBef>
                  <a:spcPct val="0"/>
                </a:spcBef>
                <a:spcAft>
                  <a:spcPct val="0"/>
                </a:spcAft>
                <a:defRPr/>
              </a:pPr>
              <a:t>5/28/2017</a:t>
            </a:fld>
            <a:endParaRPr lang="en-US" dirty="0">
              <a:cs typeface="Arial" charset="0"/>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cs typeface="Arial" charset="0"/>
            </a:endParaRPr>
          </a:p>
        </p:txBody>
      </p:sp>
      <p:sp>
        <p:nvSpPr>
          <p:cNvPr id="5" name="Slide Number Placeholder 4"/>
          <p:cNvSpPr>
            <a:spLocks noGrp="1"/>
          </p:cNvSpPr>
          <p:nvPr>
            <p:ph type="sldNum" sz="quarter" idx="12"/>
          </p:nvPr>
        </p:nvSpPr>
        <p:spPr>
          <a:xfrm>
            <a:off x="7010400" y="6324602"/>
            <a:ext cx="213360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fld id="{0B769CC2-F4C6-4B38-B33B-5AE48D68D677}" type="slidenum">
              <a:rPr lang="en-US">
                <a:cs typeface="Arial" charset="0"/>
              </a:rPr>
              <a:pPr fontAlgn="base">
                <a:spcBef>
                  <a:spcPct val="0"/>
                </a:spcBef>
                <a:spcAft>
                  <a:spcPct val="0"/>
                </a:spcAft>
                <a:defRPr/>
              </a:pPr>
              <a:t>‹#›</a:t>
            </a:fld>
            <a:endParaRPr lang="en-US" dirty="0">
              <a:cs typeface="Arial" charset="0"/>
            </a:endParaRPr>
          </a:p>
        </p:txBody>
      </p:sp>
    </p:spTree>
    <p:extLst>
      <p:ext uri="{BB962C8B-B14F-4D97-AF65-F5344CB8AC3E}">
        <p14:creationId xmlns:p14="http://schemas.microsoft.com/office/powerpoint/2010/main" val="3648989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fld id="{3FD35947-1BA1-4259-B828-39E53188D4C0}" type="datetimeFigureOut">
              <a:rPr lang="en-US">
                <a:cs typeface="Arial" charset="0"/>
              </a:rPr>
              <a:pPr fontAlgn="base">
                <a:spcBef>
                  <a:spcPct val="0"/>
                </a:spcBef>
                <a:spcAft>
                  <a:spcPct val="0"/>
                </a:spcAft>
                <a:defRPr/>
              </a:pPr>
              <a:t>5/28/2017</a:t>
            </a:fld>
            <a:endParaRPr lang="en-US">
              <a:cs typeface="Arial" charset="0"/>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endParaRPr lang="en-US">
              <a:cs typeface="Arial" charset="0"/>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fld id="{EC906061-8812-43FF-9A70-22F40CE3A7BB}"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2500586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267507"/>
            <a:ext cx="7772400" cy="1336386"/>
          </a:xfrm>
        </p:spPr>
        <p:txBody>
          <a:bodyPr/>
          <a:lstStyle>
            <a:lvl1pPr algn="ctr">
              <a:defRPr sz="4800">
                <a:solidFill>
                  <a:schemeClr val="tx1"/>
                </a:solidFill>
              </a:defRPr>
            </a:lvl1pPr>
          </a:lstStyle>
          <a:p>
            <a:r>
              <a:rPr lang="en-US" dirty="0"/>
              <a:t>Title</a:t>
            </a:r>
          </a:p>
        </p:txBody>
      </p:sp>
      <p:sp>
        <p:nvSpPr>
          <p:cNvPr id="3" name="Subtitle 2"/>
          <p:cNvSpPr>
            <a:spLocks noGrp="1"/>
          </p:cNvSpPr>
          <p:nvPr>
            <p:ph type="subTitle" idx="1"/>
          </p:nvPr>
        </p:nvSpPr>
        <p:spPr>
          <a:xfrm>
            <a:off x="1371600" y="5036126"/>
            <a:ext cx="6400800" cy="159327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9653" r="17725"/>
          <a:stretch/>
        </p:blipFill>
        <p:spPr>
          <a:xfrm>
            <a:off x="0" y="-228600"/>
            <a:ext cx="9144000" cy="297180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t="7754"/>
          <a:stretch/>
        </p:blipFill>
        <p:spPr>
          <a:xfrm>
            <a:off x="6400800" y="1676402"/>
            <a:ext cx="2534880" cy="1258357"/>
          </a:xfrm>
          <a:prstGeom prst="rect">
            <a:avLst/>
          </a:prstGeom>
        </p:spPr>
      </p:pic>
      <p:sp>
        <p:nvSpPr>
          <p:cNvPr id="6" name="Footer Placeholder 3"/>
          <p:cNvSpPr>
            <a:spLocks noGrp="1"/>
          </p:cNvSpPr>
          <p:nvPr>
            <p:ph type="ftr" sz="quarter" idx="3"/>
          </p:nvPr>
        </p:nvSpPr>
        <p:spPr>
          <a:xfrm>
            <a:off x="3124200" y="6400802"/>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7" name="Slide Number Placeholder 4"/>
          <p:cNvSpPr>
            <a:spLocks noGrp="1"/>
          </p:cNvSpPr>
          <p:nvPr>
            <p:ph type="sldNum" sz="quarter" idx="4"/>
          </p:nvPr>
        </p:nvSpPr>
        <p:spPr>
          <a:xfrm>
            <a:off x="6553200" y="6400802"/>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D9C91681-032A-4832-92FE-FC5A5FF042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979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4" name="Slide Number Placeholder 4"/>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D9C91681-032A-4832-92FE-FC5A5FF042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954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07247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3084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468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0080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70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B052A9D-060A-4AC0-960A-4CC4F9FE9268}" type="datetimeFigureOut">
              <a:rPr lang="en-US"/>
              <a:pPr>
                <a:defRPr/>
              </a:pPr>
              <a:t>5/28/2017</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01F000F-EA42-48C2-9142-41015B202DC1}" type="slidenum">
              <a:rPr lang="en-US"/>
              <a:pPr>
                <a:defRPr/>
              </a:pPr>
              <a:t>‹#›</a:t>
            </a:fld>
            <a:endParaRPr lang="en-US" dirty="0"/>
          </a:p>
        </p:txBody>
      </p:sp>
    </p:spTree>
    <p:extLst>
      <p:ext uri="{BB962C8B-B14F-4D97-AF65-F5344CB8AC3E}">
        <p14:creationId xmlns:p14="http://schemas.microsoft.com/office/powerpoint/2010/main" val="327153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00843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01504"/>
            <a:ext cx="8382000" cy="4370696"/>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1096371"/>
            <a:ext cx="8382000" cy="533400"/>
          </a:xfrm>
        </p:spPr>
        <p:txBody>
          <a:bodyPr/>
          <a:lstStyle/>
          <a:p>
            <a:r>
              <a:rPr lang="en-US"/>
              <a:t>Click to edit Master title style</a:t>
            </a:r>
          </a:p>
        </p:txBody>
      </p:sp>
    </p:spTree>
    <p:extLst>
      <p:ext uri="{BB962C8B-B14F-4D97-AF65-F5344CB8AC3E}">
        <p14:creationId xmlns:p14="http://schemas.microsoft.com/office/powerpoint/2010/main" val="2665512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341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13359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155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18460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1490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8509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9122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9712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52263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419600"/>
          </a:xfrm>
        </p:spPr>
        <p:txBody>
          <a:bodyPr/>
          <a:lstStyle>
            <a:lvl1pPr>
              <a:defRPr sz="2800"/>
            </a:lvl1pPr>
            <a:lvl2pPr>
              <a:defRPr sz="26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3"/>
            <a:ext cx="8382000" cy="609599"/>
          </a:xfrm>
        </p:spPr>
        <p:txBody>
          <a:bodyPr/>
          <a:lstStyle/>
          <a:p>
            <a:r>
              <a:rPr lang="en-US" dirty="0"/>
              <a:t>Click to edit Master title style</a:t>
            </a:r>
          </a:p>
        </p:txBody>
      </p:sp>
    </p:spTree>
    <p:extLst>
      <p:ext uri="{BB962C8B-B14F-4D97-AF65-F5344CB8AC3E}">
        <p14:creationId xmlns:p14="http://schemas.microsoft.com/office/powerpoint/2010/main" val="3457534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382000"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52875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0855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3"/>
            <a:ext cx="8382000" cy="533399"/>
          </a:xfrm>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582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267714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94670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9017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524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0314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62009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419600"/>
          </a:xfr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0"/>
            <a:ext cx="8382000" cy="762000"/>
          </a:xfrm>
        </p:spPr>
        <p:txBody>
          <a:bodyPr/>
          <a:lstStyle/>
          <a:p>
            <a:r>
              <a:rPr lang="en-US" dirty="0"/>
              <a:t>Click to edit Master title style</a:t>
            </a:r>
          </a:p>
        </p:txBody>
      </p:sp>
    </p:spTree>
    <p:extLst>
      <p:ext uri="{BB962C8B-B14F-4D97-AF65-F5344CB8AC3E}">
        <p14:creationId xmlns:p14="http://schemas.microsoft.com/office/powerpoint/2010/main" val="2320169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52501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57849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4317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8"/>
            <a:ext cx="2133600" cy="365125"/>
          </a:xfrm>
          <a:prstGeom prst="rect">
            <a:avLst/>
          </a:prstGeom>
        </p:spPr>
        <p:txBody>
          <a:bodyPr/>
          <a:lstStyle/>
          <a:p>
            <a:pPr eaLnBrk="1" fontAlgn="auto" hangingPunct="1">
              <a:spcBef>
                <a:spcPts val="0"/>
              </a:spcBef>
              <a:spcAft>
                <a:spcPts val="0"/>
              </a:spcAft>
            </a:pPr>
            <a:fld id="{1150C8ED-74AE-41B6-82E9-1A8382AF463D}" type="datetimeFigureOut">
              <a:rPr lang="en-US" smtClean="0">
                <a:solidFill>
                  <a:prstClr val="black"/>
                </a:solidFill>
                <a:latin typeface="Calibri"/>
                <a:cs typeface="+mn-cs"/>
              </a:rPr>
              <a:pPr eaLnBrk="1" fontAlgn="auto" hangingPunct="1">
                <a:spcBef>
                  <a:spcPts val="0"/>
                </a:spcBef>
                <a:spcAft>
                  <a:spcPts val="0"/>
                </a:spcAft>
              </a:pPr>
              <a:t>5/28/2017</a:t>
            </a:fld>
            <a:endParaRPr lang="en-US">
              <a:solidFill>
                <a:prstClr val="black"/>
              </a:solidFill>
              <a:latin typeface="Calibri"/>
              <a:cs typeface="+mn-cs"/>
            </a:endParaRPr>
          </a:p>
        </p:txBody>
      </p:sp>
      <p:sp>
        <p:nvSpPr>
          <p:cNvPr id="3" name="Footer Placeholder 2"/>
          <p:cNvSpPr>
            <a:spLocks noGrp="1"/>
          </p:cNvSpPr>
          <p:nvPr>
            <p:ph type="ftr" sz="quarter" idx="11"/>
          </p:nvPr>
        </p:nvSpPr>
        <p:spPr>
          <a:xfrm>
            <a:off x="3124200" y="6356378"/>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cs typeface="+mn-cs"/>
            </a:endParaRPr>
          </a:p>
        </p:txBody>
      </p:sp>
      <p:sp>
        <p:nvSpPr>
          <p:cNvPr id="4" name="Slide Number Placeholder 3"/>
          <p:cNvSpPr>
            <a:spLocks noGrp="1"/>
          </p:cNvSpPr>
          <p:nvPr>
            <p:ph type="sldNum" sz="quarter" idx="12"/>
          </p:nvPr>
        </p:nvSpPr>
        <p:spPr>
          <a:xfrm>
            <a:off x="6553200" y="6356378"/>
            <a:ext cx="2133600" cy="365125"/>
          </a:xfrm>
          <a:prstGeom prst="rect">
            <a:avLst/>
          </a:prstGeom>
        </p:spPr>
        <p:txBody>
          <a:bodyPr/>
          <a:lstStyle/>
          <a:p>
            <a:pPr eaLnBrk="1" fontAlgn="auto" hangingPunct="1">
              <a:spcBef>
                <a:spcPts val="0"/>
              </a:spcBef>
              <a:spcAft>
                <a:spcPts val="0"/>
              </a:spcAft>
            </a:pPr>
            <a:fld id="{749C6E64-E8B8-4BEC-9B85-0F667197066A}" type="slidenum">
              <a:rPr lang="en-US" smtClean="0">
                <a:solidFill>
                  <a:prstClr val="black"/>
                </a:solidFill>
                <a:latin typeface="Calibri"/>
                <a:cs typeface="+mn-cs"/>
              </a:rPr>
              <a:pPr eaLnBrk="1" fontAlgn="auto" hangingPunct="1">
                <a:spcBef>
                  <a:spcPts val="0"/>
                </a:spcBef>
                <a:spcAft>
                  <a:spcPts val="0"/>
                </a:spcAft>
              </a:pPr>
              <a:t>‹#›</a:t>
            </a:fld>
            <a:endParaRPr lang="en-US">
              <a:solidFill>
                <a:prstClr val="black"/>
              </a:solidFill>
              <a:latin typeface="Calibri"/>
              <a:cs typeface="+mn-cs"/>
            </a:endParaRPr>
          </a:p>
        </p:txBody>
      </p:sp>
    </p:spTree>
    <p:extLst>
      <p:ext uri="{BB962C8B-B14F-4D97-AF65-F5344CB8AC3E}">
        <p14:creationId xmlns:p14="http://schemas.microsoft.com/office/powerpoint/2010/main" val="4076329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596193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6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390040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241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06599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8346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2"/>
            <a:ext cx="8382000" cy="10191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a:defRPr>
                <a:solidFill>
                  <a:prstClr val="black"/>
                </a:solidFill>
              </a:defRPr>
            </a:lvl1pPr>
          </a:lstStyle>
          <a:p>
            <a:pPr eaLnBrk="1" hangingPunct="1">
              <a:defRPr/>
            </a:pPr>
            <a:fld id="{E1A69C07-8E6A-4C68-BD41-34E83C36CD54}" type="datetimeFigureOut">
              <a:rPr lang="en-US">
                <a:latin typeface="Calibri"/>
              </a:rPr>
              <a:pPr eaLnBrk="1" hangingPunct="1">
                <a:defRPr/>
              </a:pPr>
              <a:t>5/28/2017</a:t>
            </a:fld>
            <a:endParaRPr lang="en-US">
              <a:latin typeface="Calibri"/>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a:defRPr>
                <a:solidFill>
                  <a:prstClr val="black"/>
                </a:solidFill>
              </a:defRPr>
            </a:lvl1pPr>
          </a:lstStyle>
          <a:p>
            <a:pPr eaLnBrk="1" hangingPunct="1">
              <a:defRPr/>
            </a:pPr>
            <a:endParaRPr lang="en-US">
              <a:latin typeface="Calibri"/>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defRPr>
                <a:solidFill>
                  <a:prstClr val="black"/>
                </a:solidFill>
              </a:defRPr>
            </a:lvl1pPr>
          </a:lstStyle>
          <a:p>
            <a:pPr eaLnBrk="1" hangingPunct="1">
              <a:defRPr/>
            </a:pPr>
            <a:fld id="{EDF7B913-7CC9-41C0-A504-50E6D485BA10}" type="slidenum">
              <a:rPr lang="en-US">
                <a:latin typeface="Calibri"/>
              </a:rPr>
              <a:pPr eaLnBrk="1" hangingPunct="1">
                <a:defRPr/>
              </a:pPr>
              <a:t>‹#›</a:t>
            </a:fld>
            <a:endParaRPr lang="en-US">
              <a:latin typeface="Calibri"/>
            </a:endParaRPr>
          </a:p>
        </p:txBody>
      </p:sp>
    </p:spTree>
    <p:extLst>
      <p:ext uri="{BB962C8B-B14F-4D97-AF65-F5344CB8AC3E}">
        <p14:creationId xmlns:p14="http://schemas.microsoft.com/office/powerpoint/2010/main" val="3443610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170433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45918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27705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553602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4984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754773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419600"/>
          </a:xfrm>
        </p:spPr>
        <p:txBody>
          <a:bodyPr/>
          <a:lstStyle>
            <a:lvl1pPr>
              <a:defRPr sz="2800"/>
            </a:lvl1pPr>
            <a:lvl2pPr>
              <a:defRPr sz="26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3"/>
            <a:ext cx="8382000" cy="609599"/>
          </a:xfrm>
        </p:spPr>
        <p:txBody>
          <a:bodyPr/>
          <a:lstStyle/>
          <a:p>
            <a:r>
              <a:rPr lang="en-US" dirty="0"/>
              <a:t>Click to edit Master title style</a:t>
            </a:r>
          </a:p>
        </p:txBody>
      </p:sp>
    </p:spTree>
    <p:extLst>
      <p:ext uri="{BB962C8B-B14F-4D97-AF65-F5344CB8AC3E}">
        <p14:creationId xmlns:p14="http://schemas.microsoft.com/office/powerpoint/2010/main" val="313246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382000"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87514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88987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3"/>
            <a:ext cx="8382000" cy="533399"/>
          </a:xfrm>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3582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eaLnBrk="1" hangingPunct="1">
              <a:defRPr>
                <a:solidFill>
                  <a:prstClr val="black">
                    <a:tint val="75000"/>
                  </a:prstClr>
                </a:solidFill>
                <a:cs typeface="Arial" charset="0"/>
              </a:defRPr>
            </a:lvl1pPr>
          </a:lstStyle>
          <a:p>
            <a:pPr>
              <a:defRPr/>
            </a:pPr>
            <a:fld id="{0B2CC4DA-843F-480F-82A2-DB233BD03A58}" type="datetimeFigureOut">
              <a:rPr lang="en-US"/>
              <a:pPr>
                <a:defRPr/>
              </a:pPr>
              <a:t>5/28/2017</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eaLnBrk="1" hangingPunct="1">
              <a:defRPr>
                <a:solidFill>
                  <a:prstClr val="black">
                    <a:tint val="75000"/>
                  </a:prstClr>
                </a:solidFill>
                <a:cs typeface="Arial" charset="0"/>
              </a:defRPr>
            </a:lvl1pPr>
          </a:lstStyle>
          <a:p>
            <a:pPr>
              <a:defRPr/>
            </a:pPr>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pPr>
              <a:defRPr/>
            </a:pPr>
            <a:fld id="{E891129D-396B-472D-810C-251D88FC87C5}" type="slidenum">
              <a:rPr lang="en-US" altLang="en-US">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776455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38"/>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4000"/>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720620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419600"/>
          </a:xfrm>
        </p:spPr>
        <p:txBody>
          <a:bodyPr/>
          <a:lstStyle>
            <a:lvl1pPr>
              <a:defRPr sz="2800"/>
            </a:lvl1pPr>
            <a:lvl2pPr>
              <a:defRPr sz="26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3"/>
            <a:ext cx="8382000" cy="609599"/>
          </a:xfrm>
        </p:spPr>
        <p:txBody>
          <a:bodyPr/>
          <a:lstStyle/>
          <a:p>
            <a:r>
              <a:rPr lang="en-US" dirty="0"/>
              <a:t>Click to edit Master title style</a:t>
            </a:r>
          </a:p>
        </p:txBody>
      </p:sp>
    </p:spTree>
    <p:extLst>
      <p:ext uri="{BB962C8B-B14F-4D97-AF65-F5344CB8AC3E}">
        <p14:creationId xmlns:p14="http://schemas.microsoft.com/office/powerpoint/2010/main" val="3725324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382000" cy="548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58036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008482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3"/>
            <a:ext cx="8382000" cy="533399"/>
          </a:xfrm>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5589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30526" b="92281" l="10000" r="90000"/>
                    </a14:imgEffect>
                  </a14:imgLayer>
                </a14:imgProps>
              </a:ext>
              <a:ext uri="{28A0092B-C50C-407E-A947-70E740481C1C}">
                <a14:useLocalDpi xmlns:a14="http://schemas.microsoft.com/office/drawing/2010/main"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2793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8.xml"/><Relationship Id="rId7" Type="http://schemas.openxmlformats.org/officeDocument/2006/relationships/image" Target="../media/image1.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0.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3.xml"/><Relationship Id="rId7" Type="http://schemas.openxmlformats.org/officeDocument/2006/relationships/theme" Target="../theme/theme11.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image" Target="../media/image8.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9.xml"/><Relationship Id="rId7" Type="http://schemas.openxmlformats.org/officeDocument/2006/relationships/theme" Target="../theme/theme12.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8.jpe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85.xml"/><Relationship Id="rId7" Type="http://schemas.openxmlformats.org/officeDocument/2006/relationships/image" Target="../media/image7.jpe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13.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90.xml"/><Relationship Id="rId7" Type="http://schemas.openxmlformats.org/officeDocument/2006/relationships/theme" Target="../theme/theme1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image" Target="../media/image8.jpe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96.xml"/><Relationship Id="rId7" Type="http://schemas.openxmlformats.org/officeDocument/2006/relationships/image" Target="../media/image7.jpe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15.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01.xml"/><Relationship Id="rId7" Type="http://schemas.openxmlformats.org/officeDocument/2006/relationships/image" Target="../media/image8.jpe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theme" Target="../theme/theme16.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7.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microsoft.com/office/2007/relationships/hdphoto" Target="../media/hdphoto2.wdp"/><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jpeg"/><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3.xml"/><Relationship Id="rId7" Type="http://schemas.openxmlformats.org/officeDocument/2006/relationships/image" Target="../media/image1.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7.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image" Target="../media/image1.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8.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3.xml"/><Relationship Id="rId7" Type="http://schemas.openxmlformats.org/officeDocument/2006/relationships/image" Target="../media/image1.jpe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9.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328747" name="Rectangle 43"/>
          <p:cNvSpPr>
            <a:spLocks noGrp="1" noChangeArrowheads="1"/>
          </p:cNvSpPr>
          <p:nvPr>
            <p:ph type="body" idx="1"/>
          </p:nvPr>
        </p:nvSpPr>
        <p:spPr bwMode="auto">
          <a:xfrm>
            <a:off x="457200" y="1447800"/>
            <a:ext cx="8229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8748" name="Rectangle 44"/>
          <p:cNvSpPr>
            <a:spLocks noGrp="1" noChangeArrowheads="1"/>
          </p:cNvSpPr>
          <p:nvPr>
            <p:ph type="title"/>
          </p:nvPr>
        </p:nvSpPr>
        <p:spPr bwMode="auto">
          <a:xfrm>
            <a:off x="457200" y="228600"/>
            <a:ext cx="8229600" cy="865188"/>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p:nvPicPr>
        <p:blipFill>
          <a:blip r:embed="rId8"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75524249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9"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76255237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p:nvPicPr>
        <p:blipFill>
          <a:blip r:embed="rId9"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4783916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p:nvPicPr>
        <p:blipFill>
          <a:blip r:embed="rId8"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8361740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3"/>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0"/>
          <p:cNvPicPr>
            <a:picLocks noChangeAspect="1"/>
          </p:cNvPicPr>
          <p:nvPr userDrawn="1"/>
        </p:nvPicPr>
        <p:blipFill>
          <a:blip r:embed="rId9"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3"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22620888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8"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07700241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Lst>
  <p:txStyles>
    <p:titleStyle>
      <a:lvl1pPr algn="l" rtl="0" eaLnBrk="0" fontAlgn="base" hangingPunct="0">
        <a:spcBef>
          <a:spcPct val="0"/>
        </a:spcBef>
        <a:spcAft>
          <a:spcPct val="0"/>
        </a:spcAft>
        <a:defRPr sz="3200" b="1" kern="120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b="1">
          <a:solidFill>
            <a:schemeClr val="tx1"/>
          </a:solidFill>
          <a:latin typeface="Calibri"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3200" b="1">
          <a:solidFill>
            <a:schemeClr val="tx1"/>
          </a:solidFill>
          <a:latin typeface="Calibri"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3200" b="1">
          <a:solidFill>
            <a:schemeClr val="tx1"/>
          </a:solidFill>
          <a:latin typeface="Calibri"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3200" b="1">
          <a:solidFill>
            <a:schemeClr val="tx1"/>
          </a:solidFill>
          <a:latin typeface="Calibri" pitchFamily="34" charset="0"/>
          <a:ea typeface="MS PGothic" panose="020B0600070205080204" pitchFamily="34" charset="-128"/>
          <a:cs typeface="ＭＳ Ｐゴシック"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j-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j-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t="13762" b="25121"/>
          <a:stretch/>
        </p:blipFill>
        <p:spPr>
          <a:xfrm>
            <a:off x="0" y="-1"/>
            <a:ext cx="9144000" cy="990601"/>
          </a:xfrm>
          <a:prstGeom prst="rect">
            <a:avLst/>
          </a:prstGeom>
        </p:spPr>
      </p:pic>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219200"/>
            <a:ext cx="8382000" cy="1018552"/>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953000" y="6096002"/>
            <a:ext cx="3712157" cy="572977"/>
          </a:xfrm>
          <a:prstGeom prst="rect">
            <a:avLst/>
          </a:prstGeom>
        </p:spPr>
      </p:pic>
    </p:spTree>
    <p:extLst>
      <p:ext uri="{BB962C8B-B14F-4D97-AF65-F5344CB8AC3E}">
        <p14:creationId xmlns:p14="http://schemas.microsoft.com/office/powerpoint/2010/main" val="411707836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4" r:id="rId5"/>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a:spLocks/>
          </p:cNvSpPr>
          <p:nvPr userDrawn="1"/>
        </p:nvSpPr>
        <p:spPr bwMode="auto">
          <a:xfrm>
            <a:off x="508510" y="588834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9B2D1F">
              <a:lumMod val="7500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latin typeface="Lucida Sans Unicode"/>
            </a:endParaRPr>
          </a:p>
        </p:txBody>
      </p:sp>
      <p:sp>
        <p:nvSpPr>
          <p:cNvPr id="8" name="Freeform 7"/>
          <p:cNvSpPr>
            <a:spLocks/>
          </p:cNvSpPr>
          <p:nvPr userDrawn="1"/>
        </p:nvSpPr>
        <p:spPr bwMode="auto">
          <a:xfrm>
            <a:off x="494958" y="588242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defRPr/>
            </a:pPr>
            <a:endParaRPr lang="en-US" kern="0">
              <a:solidFill>
                <a:prstClr val="black"/>
              </a:solidFill>
              <a:latin typeface="Lucida Sans Unicode"/>
            </a:endParaRPr>
          </a:p>
        </p:txBody>
      </p:sp>
      <p:sp>
        <p:nvSpPr>
          <p:cNvPr id="9" name="Right Triangle 8"/>
          <p:cNvSpPr>
            <a:spLocks/>
          </p:cNvSpPr>
          <p:nvPr userDrawn="1"/>
        </p:nvSpPr>
        <p:spPr bwMode="auto">
          <a:xfrm>
            <a:off x="3" y="5747926"/>
            <a:ext cx="3402314" cy="1080868"/>
          </a:xfrm>
          <a:prstGeom prst="rtTriangle">
            <a:avLst/>
          </a:prstGeom>
          <a:solidFill>
            <a:srgbClr val="C00000"/>
          </a:solidFill>
          <a:ln w="12700" cap="rnd" cmpd="thickThin" algn="ctr">
            <a:solidFill>
              <a:srgbClr val="696464">
                <a:lumMod val="40000"/>
                <a:lumOff val="60000"/>
              </a:srgbClr>
            </a:solidFill>
            <a:prstDash val="solid"/>
          </a:ln>
          <a:effectLst>
            <a:fillOverlay blend="mult">
              <a:gradFill flip="none" rotWithShape="1">
                <a:gsLst>
                  <a:gs pos="0">
                    <a:srgbClr val="D34817">
                      <a:shade val="20000"/>
                      <a:satMod val="176000"/>
                      <a:alpha val="100000"/>
                    </a:srgbClr>
                  </a:gs>
                  <a:gs pos="18000">
                    <a:srgbClr val="D34817">
                      <a:shade val="48000"/>
                      <a:satMod val="153000"/>
                      <a:alpha val="100000"/>
                    </a:srgbClr>
                  </a:gs>
                  <a:gs pos="43000">
                    <a:srgbClr val="D34817">
                      <a:tint val="86000"/>
                      <a:satMod val="149000"/>
                      <a:alpha val="100000"/>
                    </a:srgbClr>
                  </a:gs>
                  <a:gs pos="45000">
                    <a:srgbClr val="D34817">
                      <a:tint val="85000"/>
                      <a:satMod val="150000"/>
                      <a:alpha val="100000"/>
                    </a:srgbClr>
                  </a:gs>
                  <a:gs pos="50000">
                    <a:srgbClr val="D34817">
                      <a:tint val="86000"/>
                      <a:satMod val="149000"/>
                      <a:alpha val="100000"/>
                    </a:srgbClr>
                  </a:gs>
                  <a:gs pos="79000">
                    <a:srgbClr val="D34817">
                      <a:shade val="53000"/>
                      <a:satMod val="150000"/>
                      <a:alpha val="100000"/>
                    </a:srgbClr>
                  </a:gs>
                  <a:gs pos="100000">
                    <a:srgbClr val="D34817">
                      <a:shade val="25000"/>
                      <a:satMod val="170000"/>
                      <a:alpha val="100000"/>
                    </a:srgbClr>
                  </a:gs>
                </a:gsLst>
                <a:lin ang="450000" scaled="1"/>
                <a:tileRect/>
              </a:gradFill>
            </a:fillOverlay>
          </a:effectLst>
        </p:spPr>
        <p:txBody>
          <a:bodyPr vert="horz" wrap="square" lIns="91440" tIns="45720" rIns="91440" bIns="45720" anchor="ctr" compatLnSpc="1"/>
          <a:lstStyle/>
          <a:p>
            <a:pPr algn="ctr">
              <a:defRPr/>
            </a:pPr>
            <a:endParaRPr lang="en-US" kern="0">
              <a:solidFill>
                <a:prstClr val="white"/>
              </a:solidFill>
              <a:latin typeface="Lucida Sans Unicode"/>
            </a:endParaRPr>
          </a:p>
        </p:txBody>
      </p:sp>
      <p:cxnSp>
        <p:nvCxnSpPr>
          <p:cNvPr id="10" name="Straight Connector 9"/>
          <p:cNvCxnSpPr/>
          <p:nvPr userDrawn="1"/>
        </p:nvCxnSpPr>
        <p:spPr>
          <a:xfrm>
            <a:off x="3" y="5731158"/>
            <a:ext cx="3405508" cy="1084383"/>
          </a:xfrm>
          <a:prstGeom prst="line">
            <a:avLst/>
          </a:prstGeom>
          <a:noFill/>
          <a:ln w="12065" cap="flat" cmpd="sng" algn="ctr">
            <a:gradFill>
              <a:gsLst>
                <a:gs pos="45000">
                  <a:srgbClr val="D34817">
                    <a:tint val="70000"/>
                    <a:satMod val="110000"/>
                  </a:srgbClr>
                </a:gs>
                <a:gs pos="15000">
                  <a:srgbClr val="D34817">
                    <a:shade val="40000"/>
                    <a:satMod val="110000"/>
                  </a:srgbClr>
                </a:gs>
              </a:gsLst>
              <a:lin ang="5400000" scaled="1"/>
            </a:gradFill>
            <a:prstDash val="solid"/>
            <a:miter lim="800000"/>
          </a:ln>
          <a:effectLst/>
        </p:spPr>
      </p:cxnSp>
      <p:sp>
        <p:nvSpPr>
          <p:cNvPr id="13" name="Rectangle 12"/>
          <p:cNvSpPr/>
          <p:nvPr userDrawn="1"/>
        </p:nvSpPr>
        <p:spPr bwMode="white">
          <a:xfrm>
            <a:off x="3" y="1138456"/>
            <a:ext cx="9144000" cy="160020"/>
          </a:xfrm>
          <a:prstGeom prst="rect">
            <a:avLst/>
          </a:prstGeom>
          <a:solidFill>
            <a:srgbClr val="FFFFFF"/>
          </a:solidFill>
          <a:ln w="50800" cap="rnd" cmpd="dbl" algn="ctr">
            <a:noFill/>
            <a:prstDash val="solid"/>
          </a:ln>
          <a:effectLst/>
        </p:spPr>
        <p:txBody>
          <a:bodyPr anchor="ctr"/>
          <a:lstStyle/>
          <a:p>
            <a:pPr algn="ctr">
              <a:defRPr/>
            </a:pPr>
            <a:endParaRPr lang="en-US" kern="0">
              <a:solidFill>
                <a:prstClr val="white"/>
              </a:solidFill>
            </a:endParaRPr>
          </a:p>
        </p:txBody>
      </p:sp>
      <p:sp>
        <p:nvSpPr>
          <p:cNvPr id="14" name="Rectangle 13"/>
          <p:cNvSpPr/>
          <p:nvPr userDrawn="1"/>
        </p:nvSpPr>
        <p:spPr>
          <a:xfrm>
            <a:off x="19054" y="1151571"/>
            <a:ext cx="533399" cy="132616"/>
          </a:xfrm>
          <a:prstGeom prst="rect">
            <a:avLst/>
          </a:prstGeom>
          <a:solidFill>
            <a:srgbClr val="C00000">
              <a:alpha val="100000"/>
            </a:srgbClr>
          </a:solidFill>
          <a:ln w="50800" cap="rnd" cmpd="dbl" algn="ctr">
            <a:noFill/>
            <a:prstDash val="solid"/>
          </a:ln>
          <a:effectLst/>
        </p:spPr>
        <p:txBody>
          <a:bodyPr anchor="ctr"/>
          <a:lstStyle/>
          <a:p>
            <a:pPr algn="ctr">
              <a:defRPr/>
            </a:pPr>
            <a:endParaRPr lang="en-US" kern="0">
              <a:solidFill>
                <a:prstClr val="white"/>
              </a:solidFill>
            </a:endParaRPr>
          </a:p>
        </p:txBody>
      </p:sp>
      <p:sp>
        <p:nvSpPr>
          <p:cNvPr id="15" name="Rectangle 14"/>
          <p:cNvSpPr/>
          <p:nvPr userDrawn="1"/>
        </p:nvSpPr>
        <p:spPr>
          <a:xfrm>
            <a:off x="590550" y="1151571"/>
            <a:ext cx="8553450" cy="132616"/>
          </a:xfrm>
          <a:prstGeom prst="rect">
            <a:avLst/>
          </a:prstGeom>
          <a:solidFill>
            <a:sysClr val="window" lastClr="FFFFFF">
              <a:lumMod val="65000"/>
            </a:sysClr>
          </a:solidFill>
          <a:ln w="50800" cap="rnd" cmpd="dbl" algn="ctr">
            <a:noFill/>
            <a:prstDash val="solid"/>
          </a:ln>
          <a:effectLst/>
        </p:spPr>
        <p:txBody>
          <a:bodyPr anchor="ctr"/>
          <a:lstStyle/>
          <a:p>
            <a:pPr algn="ctr">
              <a:defRPr/>
            </a:pPr>
            <a:endParaRPr lang="en-US" kern="0">
              <a:solidFill>
                <a:prstClr val="white"/>
              </a:solidFill>
            </a:endParaRPr>
          </a:p>
        </p:txBody>
      </p:sp>
      <p:sp>
        <p:nvSpPr>
          <p:cNvPr id="16" name="Slide Number Placeholder 22"/>
          <p:cNvSpPr txBox="1">
            <a:spLocks/>
          </p:cNvSpPr>
          <p:nvPr userDrawn="1"/>
        </p:nvSpPr>
        <p:spPr>
          <a:xfrm>
            <a:off x="5" y="1138456"/>
            <a:ext cx="533399" cy="160020"/>
          </a:xfrm>
          <a:prstGeom prst="rect">
            <a:avLst/>
          </a:prstGeom>
        </p:spPr>
        <p:txBody>
          <a:bodyPr vert="horz" anchor="ctr" anchorCtr="0">
            <a:noAutofit/>
          </a:bodyPr>
          <a:lstStyle>
            <a:defPPr>
              <a:defRPr lang="en-US"/>
            </a:defPPr>
            <a:lvl1pPr marL="0" algn="ctr" defTabSz="914400" rtl="0" eaLnBrk="1" latinLnBrk="0" hangingPunct="1">
              <a:defRPr kumimoji="0" sz="11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effectLst>
                <a:outerShdw blurRad="38100" dist="38100" dir="2700000" algn="tl">
                  <a:srgbClr val="000000">
                    <a:alpha val="43137"/>
                  </a:srgbClr>
                </a:outerShdw>
              </a:effectLst>
              <a:latin typeface="Lucida Sans Unicode"/>
            </a:endParaRPr>
          </a:p>
        </p:txBody>
      </p:sp>
      <p:pic>
        <p:nvPicPr>
          <p:cNvPr id="17" name="Picture 2"/>
          <p:cNvPicPr>
            <a:picLocks noChangeAspect="1" noChangeArrowheads="1"/>
          </p:cNvPicPr>
          <p:nvPr userDrawn="1"/>
        </p:nvPicPr>
        <p:blipFill rotWithShape="1">
          <a:blip r:embed="rId14">
            <a:extLst>
              <a:ext uri="{BEBA8EAE-BF5A-486C-A8C5-ECC9F3942E4B}">
                <a14:imgProps xmlns:a14="http://schemas.microsoft.com/office/drawing/2010/main">
                  <a14:imgLayer r:embed="rId15">
                    <a14:imgEffect>
                      <a14:sharpenSoften amount="59000"/>
                    </a14:imgEffect>
                    <a14:imgEffect>
                      <a14:colorTemperature colorTemp="6375"/>
                    </a14:imgEffect>
                    <a14:imgEffect>
                      <a14:saturation sat="135000"/>
                    </a14:imgEffect>
                    <a14:imgEffect>
                      <a14:brightnessContrast bright="-9000" contrast="1000"/>
                    </a14:imgEffect>
                  </a14:imgLayer>
                </a14:imgProps>
              </a:ext>
              <a:ext uri="{28A0092B-C50C-407E-A947-70E740481C1C}">
                <a14:useLocalDpi xmlns:a14="http://schemas.microsoft.com/office/drawing/2010/main" val="0"/>
              </a:ext>
            </a:extLst>
          </a:blip>
          <a:srcRect l="69442"/>
          <a:stretch/>
        </p:blipFill>
        <p:spPr bwMode="auto">
          <a:xfrm>
            <a:off x="6660235" y="173830"/>
            <a:ext cx="2054687" cy="80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Placeholder 18"/>
          <p:cNvSpPr>
            <a:spLocks noGrp="1"/>
          </p:cNvSpPr>
          <p:nvPr>
            <p:ph type="title"/>
          </p:nvPr>
        </p:nvSpPr>
        <p:spPr>
          <a:xfrm>
            <a:off x="70609" y="8571"/>
            <a:ext cx="6589626"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19"/>
          <p:cNvSpPr>
            <a:spLocks noGrp="1"/>
          </p:cNvSpPr>
          <p:nvPr>
            <p:ph type="body" idx="1"/>
          </p:nvPr>
        </p:nvSpPr>
        <p:spPr>
          <a:xfrm>
            <a:off x="752479" y="1473201"/>
            <a:ext cx="7962444" cy="4134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13793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xStyles>
    <p:titleStyle>
      <a:lvl1pPr marL="185738" indent="0" algn="l" defTabSz="914400" rtl="0" eaLnBrk="1" latinLnBrk="0" hangingPunct="1">
        <a:spcBef>
          <a:spcPct val="0"/>
        </a:spcBef>
        <a:buNone/>
        <a:defRPr sz="3600" kern="1200">
          <a:solidFill>
            <a:srgbClr val="C00000"/>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Wingdings 3" panose="050401020108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8"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42118976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98847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p:nvPicPr>
        <p:blipFill>
          <a:blip r:embed="rId9"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76600027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896" r:id="rId6"/>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12"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00507852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9"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5056713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8"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85070420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p:nvPicPr>
        <p:blipFill>
          <a:blip r:embed="rId8"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06786634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8"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0053707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05.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153" y="1896181"/>
            <a:ext cx="7601891" cy="3477875"/>
          </a:xfrm>
          <a:prstGeom prst="rect">
            <a:avLst/>
          </a:prstGeom>
        </p:spPr>
        <p:txBody>
          <a:bodyPr wrap="square">
            <a:spAutoFit/>
          </a:bodyPr>
          <a:lstStyle/>
          <a:p>
            <a:pPr algn="ctr"/>
            <a:r>
              <a:rPr lang="en-US" sz="4000" b="1" dirty="0">
                <a:solidFill>
                  <a:srgbClr val="C00000"/>
                </a:solidFill>
              </a:rPr>
              <a:t>Physician Dashboards</a:t>
            </a:r>
            <a:endParaRPr lang="en-US" sz="3600" b="1" dirty="0">
              <a:solidFill>
                <a:prstClr val="black"/>
              </a:solidFill>
            </a:endParaRPr>
          </a:p>
          <a:p>
            <a:pPr algn="ctr"/>
            <a:endParaRPr lang="en-GB" sz="3600" dirty="0">
              <a:solidFill>
                <a:prstClr val="black"/>
              </a:solidFill>
            </a:endParaRPr>
          </a:p>
          <a:p>
            <a:pPr algn="ctr"/>
            <a:r>
              <a:rPr lang="en-GB" sz="2400" b="1" dirty="0">
                <a:solidFill>
                  <a:prstClr val="black"/>
                </a:solidFill>
              </a:rPr>
              <a:t>Susan Curtis, RN</a:t>
            </a:r>
          </a:p>
          <a:p>
            <a:pPr algn="ctr"/>
            <a:r>
              <a:rPr lang="en-GB" sz="2400" b="1" dirty="0">
                <a:solidFill>
                  <a:prstClr val="black"/>
                </a:solidFill>
              </a:rPr>
              <a:t>Program Manager</a:t>
            </a:r>
          </a:p>
          <a:p>
            <a:pPr algn="ctr"/>
            <a:r>
              <a:rPr lang="en-GB" sz="2400" b="1" dirty="0">
                <a:solidFill>
                  <a:prstClr val="black"/>
                </a:solidFill>
              </a:rPr>
              <a:t>Maine Medical Center</a:t>
            </a:r>
          </a:p>
          <a:p>
            <a:pPr algn="ctr"/>
            <a:endParaRPr lang="en-GB" sz="3600" dirty="0">
              <a:solidFill>
                <a:prstClr val="black"/>
              </a:solidFill>
            </a:endParaRPr>
          </a:p>
          <a:p>
            <a:pPr algn="ctr"/>
            <a:endParaRPr lang="en-US" sz="3600" dirty="0">
              <a:solidFill>
                <a:prstClr val="black"/>
              </a:solidFill>
            </a:endParaRPr>
          </a:p>
        </p:txBody>
      </p:sp>
    </p:spTree>
    <p:extLst>
      <p:ext uri="{BB962C8B-B14F-4D97-AF65-F5344CB8AC3E}">
        <p14:creationId xmlns:p14="http://schemas.microsoft.com/office/powerpoint/2010/main" val="54270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905000"/>
            <a:ext cx="8229600" cy="3657600"/>
          </a:xfrm>
        </p:spPr>
        <p:txBody>
          <a:bodyPr>
            <a:normAutofit/>
          </a:bodyPr>
          <a:lstStyle/>
          <a:p>
            <a:r>
              <a:rPr lang="en-US" sz="2800" dirty="0"/>
              <a:t>Monthly Vascular QI/QA meeting </a:t>
            </a:r>
          </a:p>
          <a:p>
            <a:r>
              <a:rPr lang="en-US" sz="2800" dirty="0"/>
              <a:t>Office Provider meeting</a:t>
            </a:r>
          </a:p>
          <a:p>
            <a:r>
              <a:rPr lang="en-US" sz="2800" dirty="0"/>
              <a:t>Cardiovascular  Service Line meeting</a:t>
            </a:r>
          </a:p>
          <a:p>
            <a:r>
              <a:rPr lang="en-US" sz="2800" dirty="0"/>
              <a:t>Annual Vascular Center Report</a:t>
            </a:r>
          </a:p>
        </p:txBody>
      </p:sp>
      <p:sp>
        <p:nvSpPr>
          <p:cNvPr id="4" name="Title 3"/>
          <p:cNvSpPr>
            <a:spLocks noGrp="1"/>
          </p:cNvSpPr>
          <p:nvPr>
            <p:ph type="title"/>
          </p:nvPr>
        </p:nvSpPr>
        <p:spPr>
          <a:xfrm>
            <a:off x="0" y="152400"/>
            <a:ext cx="6375400" cy="812800"/>
          </a:xfrm>
        </p:spPr>
        <p:txBody>
          <a:bodyPr>
            <a:normAutofit/>
          </a:bodyPr>
          <a:lstStyle/>
          <a:p>
            <a:r>
              <a:rPr lang="en-US" dirty="0"/>
              <a:t>How Dashboards Are Shared</a:t>
            </a:r>
          </a:p>
        </p:txBody>
      </p:sp>
    </p:spTree>
    <p:extLst>
      <p:ext uri="{BB962C8B-B14F-4D97-AF65-F5344CB8AC3E}">
        <p14:creationId xmlns:p14="http://schemas.microsoft.com/office/powerpoint/2010/main" val="168159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Participation</a:t>
            </a:r>
          </a:p>
        </p:txBody>
      </p:sp>
      <p:sp>
        <p:nvSpPr>
          <p:cNvPr id="4" name="Rectangle 3"/>
          <p:cNvSpPr/>
          <p:nvPr/>
        </p:nvSpPr>
        <p:spPr>
          <a:xfrm>
            <a:off x="685800" y="1524000"/>
            <a:ext cx="7162800" cy="4401205"/>
          </a:xfrm>
          <a:prstGeom prst="rect">
            <a:avLst/>
          </a:prstGeom>
        </p:spPr>
        <p:txBody>
          <a:bodyPr wrap="square">
            <a:spAutoFit/>
          </a:bodyPr>
          <a:lstStyle/>
          <a:p>
            <a:r>
              <a:rPr lang="en-US" sz="3200" dirty="0"/>
              <a:t>Have the physicians at your organization “signed off” on having un-blinded data  reports?</a:t>
            </a:r>
          </a:p>
          <a:p>
            <a:endParaRPr lang="en-US" sz="3200" dirty="0"/>
          </a:p>
          <a:p>
            <a:pPr lvl="1"/>
            <a:r>
              <a:rPr lang="en-US" sz="3200" dirty="0"/>
              <a:t>a) Yes</a:t>
            </a:r>
          </a:p>
          <a:p>
            <a:pPr lvl="1"/>
            <a:r>
              <a:rPr lang="en-US" sz="3200" dirty="0"/>
              <a:t>b) No</a:t>
            </a:r>
          </a:p>
          <a:p>
            <a:pPr lvl="1"/>
            <a:r>
              <a:rPr lang="en-US" sz="3200" dirty="0"/>
              <a:t>c) Not sure</a:t>
            </a:r>
          </a:p>
          <a:p>
            <a:r>
              <a:rPr lang="en-US" sz="3200" dirty="0"/>
              <a:t> </a:t>
            </a:r>
          </a:p>
          <a:p>
            <a:endParaRPr lang="en-US" sz="2400" dirty="0"/>
          </a:p>
        </p:txBody>
      </p:sp>
    </p:spTree>
    <p:extLst>
      <p:ext uri="{BB962C8B-B14F-4D97-AF65-F5344CB8AC3E}">
        <p14:creationId xmlns:p14="http://schemas.microsoft.com/office/powerpoint/2010/main" val="359292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Participation</a:t>
            </a:r>
          </a:p>
        </p:txBody>
      </p:sp>
      <p:sp>
        <p:nvSpPr>
          <p:cNvPr id="4" name="Rectangle 3"/>
          <p:cNvSpPr/>
          <p:nvPr/>
        </p:nvSpPr>
        <p:spPr>
          <a:xfrm>
            <a:off x="685800" y="1447800"/>
            <a:ext cx="7162800" cy="3908762"/>
          </a:xfrm>
          <a:prstGeom prst="rect">
            <a:avLst/>
          </a:prstGeom>
        </p:spPr>
        <p:txBody>
          <a:bodyPr wrap="square">
            <a:spAutoFit/>
          </a:bodyPr>
          <a:lstStyle/>
          <a:p>
            <a:r>
              <a:rPr lang="en-US" sz="2400" dirty="0"/>
              <a:t> </a:t>
            </a:r>
          </a:p>
          <a:p>
            <a:r>
              <a:rPr lang="en-US" sz="3200" dirty="0"/>
              <a:t>If no, what is the reason:</a:t>
            </a:r>
          </a:p>
          <a:p>
            <a:endParaRPr lang="en-US" sz="3200" dirty="0"/>
          </a:p>
          <a:p>
            <a:pPr lvl="1"/>
            <a:r>
              <a:rPr lang="en-US" sz="3200" dirty="0"/>
              <a:t>a) Not sure if we have discussed/asked them</a:t>
            </a:r>
          </a:p>
          <a:p>
            <a:pPr lvl="1"/>
            <a:r>
              <a:rPr lang="en-US" sz="3200" dirty="0"/>
              <a:t>b) Do not wish to use un-blinded data</a:t>
            </a:r>
          </a:p>
          <a:p>
            <a:pPr lvl="1"/>
            <a:r>
              <a:rPr lang="en-US" sz="3200" dirty="0"/>
              <a:t>c) There are concerns for confidentiality</a:t>
            </a:r>
          </a:p>
        </p:txBody>
      </p:sp>
    </p:spTree>
    <p:extLst>
      <p:ext uri="{BB962C8B-B14F-4D97-AF65-F5344CB8AC3E}">
        <p14:creationId xmlns:p14="http://schemas.microsoft.com/office/powerpoint/2010/main" val="277309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Shape 1024"/>
          <p:cNvSpPr>
            <a:spLocks noGrp="1"/>
          </p:cNvSpPr>
          <p:nvPr>
            <p:ph idx="1"/>
          </p:nvPr>
        </p:nvSpPr>
        <p:spPr>
          <a:xfrm>
            <a:off x="457200" y="1676400"/>
            <a:ext cx="3962400" cy="4089400"/>
          </a:xfrm>
          <a:prstGeom prst="rect">
            <a:avLst/>
          </a:prstGeom>
        </p:spPr>
        <p:txBody>
          <a:bodyPr lIns="0" tIns="0" rIns="0" bIns="0">
            <a:normAutofit/>
          </a:bodyPr>
          <a:lstStyle/>
          <a:p>
            <a:pPr lvl="0">
              <a:spcBef>
                <a:spcPts val="600"/>
              </a:spcBef>
              <a:buSzTx/>
              <a:buNone/>
              <a:defRPr sz="1800"/>
            </a:pPr>
            <a:endParaRPr sz="2800" dirty="0">
              <a:latin typeface="Lucida Grande"/>
              <a:ea typeface="Lucida Grande"/>
              <a:cs typeface="Lucida Grande"/>
              <a:sym typeface="Lucida Grande"/>
            </a:endParaRPr>
          </a:p>
          <a:p>
            <a:pPr lvl="0">
              <a:spcBef>
                <a:spcPts val="600"/>
              </a:spcBef>
              <a:defRPr sz="1800"/>
            </a:pPr>
            <a:r>
              <a:rPr sz="2400" dirty="0">
                <a:latin typeface="Calibri" panose="020F0502020204030204" pitchFamily="34" charset="0"/>
                <a:ea typeface="Lucida Grande"/>
                <a:cs typeface="Lucida Grande"/>
                <a:sym typeface="Lucida Grande"/>
              </a:rPr>
              <a:t>Provider versus  group outcomes</a:t>
            </a:r>
          </a:p>
          <a:p>
            <a:pPr lvl="0">
              <a:spcBef>
                <a:spcPts val="600"/>
              </a:spcBef>
              <a:defRPr sz="1800"/>
            </a:pPr>
            <a:r>
              <a:rPr sz="2400" dirty="0">
                <a:latin typeface="Calibri" panose="020F0502020204030204" pitchFamily="34" charset="0"/>
                <a:ea typeface="Lucida Grande"/>
                <a:cs typeface="Lucida Grande"/>
                <a:sym typeface="Lucida Grande"/>
              </a:rPr>
              <a:t>Un-blinded data</a:t>
            </a:r>
          </a:p>
          <a:p>
            <a:pPr lvl="0">
              <a:spcBef>
                <a:spcPts val="600"/>
              </a:spcBef>
              <a:defRPr sz="1800"/>
            </a:pPr>
            <a:r>
              <a:rPr sz="2400" dirty="0">
                <a:latin typeface="Calibri" panose="020F0502020204030204" pitchFamily="34" charset="0"/>
                <a:ea typeface="Lucida Grande"/>
                <a:cs typeface="Lucida Grande"/>
                <a:sym typeface="Lucida Grande"/>
              </a:rPr>
              <a:t>Fosters open communication</a:t>
            </a:r>
            <a:r>
              <a:rPr lang="en-US" sz="2400" dirty="0">
                <a:latin typeface="Calibri" panose="020F0502020204030204" pitchFamily="34" charset="0"/>
                <a:ea typeface="Lucida Grande"/>
                <a:cs typeface="Lucida Grande"/>
                <a:sym typeface="Lucida Grande"/>
              </a:rPr>
              <a:t> </a:t>
            </a:r>
            <a:r>
              <a:rPr sz="2400" dirty="0">
                <a:latin typeface="Calibri" panose="020F0502020204030204" pitchFamily="34" charset="0"/>
                <a:ea typeface="Lucida Grande"/>
                <a:cs typeface="Lucida Grande"/>
                <a:sym typeface="Lucida Grande"/>
              </a:rPr>
              <a:t>to facilitate best practice  &amp; outcomes</a:t>
            </a:r>
          </a:p>
        </p:txBody>
      </p:sp>
      <p:sp>
        <p:nvSpPr>
          <p:cNvPr id="2" name="Title 1"/>
          <p:cNvSpPr>
            <a:spLocks noGrp="1"/>
          </p:cNvSpPr>
          <p:nvPr>
            <p:ph type="title"/>
          </p:nvPr>
        </p:nvSpPr>
        <p:spPr>
          <a:xfrm>
            <a:off x="990" y="152400"/>
            <a:ext cx="6375400" cy="812800"/>
          </a:xfrm>
        </p:spPr>
        <p:txBody>
          <a:bodyPr>
            <a:normAutofit/>
          </a:bodyPr>
          <a:lstStyle/>
          <a:p>
            <a:r>
              <a:rPr lang="en-US" sz="3200" dirty="0">
                <a:latin typeface="Calibri" panose="020F0502020204030204" pitchFamily="34" charset="0"/>
                <a:ea typeface="Lucida Grande"/>
                <a:cs typeface="Lucida Grande"/>
                <a:sym typeface="Lucida Grande"/>
              </a:rPr>
              <a:t>MMC Best Practice Dashboards</a:t>
            </a:r>
            <a:endParaRPr lang="en-US" sz="3200" dirty="0">
              <a:latin typeface="Calibri" panose="020F0502020204030204" pitchFamily="34" charset="0"/>
            </a:endParaRPr>
          </a:p>
        </p:txBody>
      </p:sp>
      <p:pic>
        <p:nvPicPr>
          <p:cNvPr id="1025" name="image42.png"/>
          <p:cNvPicPr/>
          <p:nvPr/>
        </p:nvPicPr>
        <p:blipFill>
          <a:blip r:embed="rId2">
            <a:extLst/>
          </a:blip>
          <a:stretch>
            <a:fillRect/>
          </a:stretch>
        </p:blipFill>
        <p:spPr>
          <a:xfrm>
            <a:off x="4657107" y="1333698"/>
            <a:ext cx="4208463" cy="5362995"/>
          </a:xfrm>
          <a:prstGeom prst="rect">
            <a:avLst/>
          </a:prstGeom>
          <a:ln w="12700">
            <a:solidFill>
              <a:schemeClr val="tx1"/>
            </a:solidFill>
            <a:miter lim="400000"/>
          </a:ln>
        </p:spPr>
      </p:pic>
    </p:spTree>
    <p:extLst>
      <p:ext uri="{BB962C8B-B14F-4D97-AF65-F5344CB8AC3E}">
        <p14:creationId xmlns:p14="http://schemas.microsoft.com/office/powerpoint/2010/main" val="388233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hape 1029"/>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400"/>
              <a:t>14</a:t>
            </a:fld>
            <a:endParaRPr sz="1400"/>
          </a:p>
        </p:txBody>
      </p:sp>
      <p:grpSp>
        <p:nvGrpSpPr>
          <p:cNvPr id="2" name="Group 1"/>
          <p:cNvGrpSpPr/>
          <p:nvPr/>
        </p:nvGrpSpPr>
        <p:grpSpPr>
          <a:xfrm>
            <a:off x="0" y="228600"/>
            <a:ext cx="6324600" cy="6629400"/>
            <a:chOff x="1143000" y="0"/>
            <a:chExt cx="5489575" cy="6858000"/>
          </a:xfrm>
        </p:grpSpPr>
        <p:pic>
          <p:nvPicPr>
            <p:cNvPr id="1030" name="image43.png"/>
            <p:cNvPicPr/>
            <p:nvPr/>
          </p:nvPicPr>
          <p:blipFill>
            <a:blip r:embed="rId2">
              <a:extLst/>
            </a:blip>
            <a:stretch>
              <a:fillRect/>
            </a:stretch>
          </p:blipFill>
          <p:spPr>
            <a:xfrm>
              <a:off x="1143000" y="0"/>
              <a:ext cx="5489575" cy="6858000"/>
            </a:xfrm>
            <a:prstGeom prst="rect">
              <a:avLst/>
            </a:prstGeom>
            <a:ln w="12700">
              <a:miter lim="400000"/>
            </a:ln>
          </p:spPr>
        </p:pic>
        <p:sp>
          <p:nvSpPr>
            <p:cNvPr id="1031" name="Shape 1031"/>
            <p:cNvSpPr/>
            <p:nvPr/>
          </p:nvSpPr>
          <p:spPr>
            <a:xfrm>
              <a:off x="4343400" y="914400"/>
              <a:ext cx="990600" cy="5486400"/>
            </a:xfrm>
            <a:prstGeom prst="rect">
              <a:avLst/>
            </a:prstGeom>
            <a:solidFill>
              <a:srgbClr val="72A376">
                <a:alpha val="17000"/>
              </a:srgbClr>
            </a:solidFill>
            <a:ln w="34925">
              <a:solidFill>
                <a:srgbClr val="000090"/>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sp>
          <p:nvSpPr>
            <p:cNvPr id="1032" name="Shape 1032"/>
            <p:cNvSpPr/>
            <p:nvPr/>
          </p:nvSpPr>
          <p:spPr>
            <a:xfrm>
              <a:off x="5410200" y="914400"/>
              <a:ext cx="990600" cy="5486400"/>
            </a:xfrm>
            <a:prstGeom prst="rect">
              <a:avLst/>
            </a:prstGeom>
            <a:solidFill>
              <a:srgbClr val="FFFF00">
                <a:alpha val="20000"/>
              </a:srgbClr>
            </a:solidFill>
            <a:ln w="38100">
              <a:solidFill>
                <a:srgbClr val="FF0000">
                  <a:alpha val="99000"/>
                </a:srgbClr>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grpSp>
    </p:spTree>
    <p:extLst>
      <p:ext uri="{BB962C8B-B14F-4D97-AF65-F5344CB8AC3E}">
        <p14:creationId xmlns:p14="http://schemas.microsoft.com/office/powerpoint/2010/main" val="194966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Shape 1036"/>
          <p:cNvSpPr>
            <a:spLocks noGrp="1"/>
          </p:cNvSpPr>
          <p:nvPr>
            <p:ph type="sldNum" sz="quarter" idx="4294967295"/>
          </p:nvPr>
        </p:nvSpPr>
        <p:spPr>
          <a:xfrm>
            <a:off x="8229601" y="6400800"/>
            <a:ext cx="914400" cy="304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400"/>
              <a:t>15</a:t>
            </a:fld>
            <a:endParaRPr sz="1400"/>
          </a:p>
        </p:txBody>
      </p:sp>
      <p:grpSp>
        <p:nvGrpSpPr>
          <p:cNvPr id="2" name="Group 1"/>
          <p:cNvGrpSpPr/>
          <p:nvPr/>
        </p:nvGrpSpPr>
        <p:grpSpPr>
          <a:xfrm>
            <a:off x="0" y="282146"/>
            <a:ext cx="6616126" cy="6652054"/>
            <a:chOff x="2819400" y="685800"/>
            <a:chExt cx="5730834" cy="5638800"/>
          </a:xfrm>
        </p:grpSpPr>
        <p:pic>
          <p:nvPicPr>
            <p:cNvPr id="1037" name="image43.png"/>
            <p:cNvPicPr/>
            <p:nvPr/>
          </p:nvPicPr>
          <p:blipFill rotWithShape="1">
            <a:blip r:embed="rId2">
              <a:extLst/>
            </a:blip>
            <a:srcRect/>
            <a:stretch/>
          </p:blipFill>
          <p:spPr>
            <a:xfrm>
              <a:off x="2819400" y="685800"/>
              <a:ext cx="5730834" cy="5638800"/>
            </a:xfrm>
            <a:prstGeom prst="rect">
              <a:avLst/>
            </a:prstGeom>
            <a:ln w="12700">
              <a:miter lim="400000"/>
            </a:ln>
          </p:spPr>
        </p:pic>
        <p:sp>
          <p:nvSpPr>
            <p:cNvPr id="1038" name="Shape 1038"/>
            <p:cNvSpPr/>
            <p:nvPr/>
          </p:nvSpPr>
          <p:spPr>
            <a:xfrm>
              <a:off x="6781800" y="2514600"/>
              <a:ext cx="1143000" cy="914400"/>
            </a:xfrm>
            <a:prstGeom prst="rect">
              <a:avLst/>
            </a:prstGeom>
            <a:solidFill>
              <a:srgbClr val="72A376">
                <a:alpha val="20000"/>
              </a:srgbClr>
            </a:solidFill>
            <a:ln w="31750">
              <a:solidFill>
                <a:srgbClr val="FF0000"/>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sp>
          <p:nvSpPr>
            <p:cNvPr id="1039" name="Shape 1039"/>
            <p:cNvSpPr/>
            <p:nvPr/>
          </p:nvSpPr>
          <p:spPr>
            <a:xfrm>
              <a:off x="5486400" y="2514600"/>
              <a:ext cx="1219200" cy="914400"/>
            </a:xfrm>
            <a:prstGeom prst="rect">
              <a:avLst/>
            </a:prstGeom>
            <a:solidFill>
              <a:srgbClr val="72A376">
                <a:alpha val="24000"/>
              </a:srgbClr>
            </a:solidFill>
            <a:ln w="31750">
              <a:solidFill>
                <a:srgbClr val="0000FF"/>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grpSp>
    </p:spTree>
    <p:extLst>
      <p:ext uri="{BB962C8B-B14F-4D97-AF65-F5344CB8AC3E}">
        <p14:creationId xmlns:p14="http://schemas.microsoft.com/office/powerpoint/2010/main" val="417663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Shape 1043"/>
          <p:cNvSpPr>
            <a:spLocks noGrp="1"/>
          </p:cNvSpPr>
          <p:nvPr>
            <p:ph type="sldNum" sz="quarter" idx="4294967295"/>
          </p:nvPr>
        </p:nvSpPr>
        <p:spPr>
          <a:xfrm>
            <a:off x="8229601" y="6400800"/>
            <a:ext cx="914400" cy="304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400"/>
              <a:t>16</a:t>
            </a:fld>
            <a:endParaRPr sz="1400"/>
          </a:p>
        </p:txBody>
      </p:sp>
      <p:grpSp>
        <p:nvGrpSpPr>
          <p:cNvPr id="2" name="Group 1"/>
          <p:cNvGrpSpPr/>
          <p:nvPr/>
        </p:nvGrpSpPr>
        <p:grpSpPr>
          <a:xfrm>
            <a:off x="-13996" y="152400"/>
            <a:ext cx="6605745" cy="6705600"/>
            <a:chOff x="609600" y="-19493"/>
            <a:chExt cx="7772400" cy="6934200"/>
          </a:xfrm>
        </p:grpSpPr>
        <p:pic>
          <p:nvPicPr>
            <p:cNvPr id="1044" name="image43.png"/>
            <p:cNvPicPr/>
            <p:nvPr/>
          </p:nvPicPr>
          <p:blipFill>
            <a:blip r:embed="rId2">
              <a:extLst/>
            </a:blip>
            <a:stretch>
              <a:fillRect/>
            </a:stretch>
          </p:blipFill>
          <p:spPr>
            <a:xfrm>
              <a:off x="609600" y="-19493"/>
              <a:ext cx="7772400" cy="6934200"/>
            </a:xfrm>
            <a:prstGeom prst="rect">
              <a:avLst/>
            </a:prstGeom>
            <a:ln w="12700">
              <a:miter lim="400000"/>
            </a:ln>
          </p:spPr>
        </p:pic>
        <p:sp>
          <p:nvSpPr>
            <p:cNvPr id="1045" name="Shape 1045"/>
            <p:cNvSpPr/>
            <p:nvPr/>
          </p:nvSpPr>
          <p:spPr>
            <a:xfrm>
              <a:off x="5181600" y="3352800"/>
              <a:ext cx="1371600" cy="1752600"/>
            </a:xfrm>
            <a:prstGeom prst="rect">
              <a:avLst/>
            </a:prstGeom>
            <a:solidFill>
              <a:srgbClr val="72A376">
                <a:alpha val="9000"/>
              </a:srgbClr>
            </a:solidFill>
            <a:ln w="31750">
              <a:solidFill>
                <a:srgbClr val="000090"/>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sp>
          <p:nvSpPr>
            <p:cNvPr id="1046" name="Shape 1046"/>
            <p:cNvSpPr/>
            <p:nvPr/>
          </p:nvSpPr>
          <p:spPr>
            <a:xfrm>
              <a:off x="6576237" y="3352800"/>
              <a:ext cx="1600200" cy="1752600"/>
            </a:xfrm>
            <a:prstGeom prst="rect">
              <a:avLst/>
            </a:prstGeom>
            <a:solidFill>
              <a:srgbClr val="72A376">
                <a:alpha val="0"/>
              </a:srgbClr>
            </a:solidFill>
            <a:ln w="31750">
              <a:solidFill>
                <a:srgbClr val="FF0000"/>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grpSp>
    </p:spTree>
    <p:extLst>
      <p:ext uri="{BB962C8B-B14F-4D97-AF65-F5344CB8AC3E}">
        <p14:creationId xmlns:p14="http://schemas.microsoft.com/office/powerpoint/2010/main" val="151164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Shape 1050"/>
          <p:cNvSpPr>
            <a:spLocks noGrp="1"/>
          </p:cNvSpPr>
          <p:nvPr>
            <p:ph type="sldNum" sz="quarter" idx="4294967295"/>
          </p:nvPr>
        </p:nvSpPr>
        <p:spPr>
          <a:xfrm>
            <a:off x="8229601" y="6400800"/>
            <a:ext cx="914400" cy="304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400"/>
              <a:t>17</a:t>
            </a:fld>
            <a:endParaRPr sz="1400"/>
          </a:p>
        </p:txBody>
      </p:sp>
      <p:grpSp>
        <p:nvGrpSpPr>
          <p:cNvPr id="2" name="Group 1"/>
          <p:cNvGrpSpPr/>
          <p:nvPr/>
        </p:nvGrpSpPr>
        <p:grpSpPr>
          <a:xfrm>
            <a:off x="0" y="76200"/>
            <a:ext cx="6629400" cy="6781800"/>
            <a:chOff x="2895600" y="228600"/>
            <a:chExt cx="4648200" cy="6400800"/>
          </a:xfrm>
        </p:grpSpPr>
        <p:pic>
          <p:nvPicPr>
            <p:cNvPr id="1051" name="image43.png"/>
            <p:cNvPicPr/>
            <p:nvPr/>
          </p:nvPicPr>
          <p:blipFill>
            <a:blip r:embed="rId2">
              <a:extLst/>
            </a:blip>
            <a:stretch>
              <a:fillRect/>
            </a:stretch>
          </p:blipFill>
          <p:spPr>
            <a:xfrm>
              <a:off x="2895600" y="228600"/>
              <a:ext cx="4648200" cy="6400800"/>
            </a:xfrm>
            <a:prstGeom prst="rect">
              <a:avLst/>
            </a:prstGeom>
            <a:ln w="12700">
              <a:miter lim="400000"/>
            </a:ln>
          </p:spPr>
        </p:pic>
        <p:sp>
          <p:nvSpPr>
            <p:cNvPr id="1052" name="Shape 1052"/>
            <p:cNvSpPr/>
            <p:nvPr/>
          </p:nvSpPr>
          <p:spPr>
            <a:xfrm>
              <a:off x="4419600" y="4953000"/>
              <a:ext cx="1981200" cy="1295400"/>
            </a:xfrm>
            <a:prstGeom prst="rect">
              <a:avLst/>
            </a:prstGeom>
            <a:solidFill>
              <a:srgbClr val="72A376">
                <a:alpha val="4000"/>
              </a:srgbClr>
            </a:solidFill>
            <a:ln w="31750">
              <a:solidFill>
                <a:srgbClr val="000090"/>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sp>
          <p:nvSpPr>
            <p:cNvPr id="1053" name="Shape 1053"/>
            <p:cNvSpPr/>
            <p:nvPr/>
          </p:nvSpPr>
          <p:spPr>
            <a:xfrm>
              <a:off x="6419603" y="4953001"/>
              <a:ext cx="971797" cy="1283524"/>
            </a:xfrm>
            <a:prstGeom prst="rect">
              <a:avLst/>
            </a:prstGeom>
            <a:solidFill>
              <a:srgbClr val="72A376">
                <a:alpha val="0"/>
              </a:srgbClr>
            </a:solidFill>
            <a:ln w="31750">
              <a:solidFill>
                <a:srgbClr val="FF0000"/>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grpSp>
    </p:spTree>
    <p:extLst>
      <p:ext uri="{BB962C8B-B14F-4D97-AF65-F5344CB8AC3E}">
        <p14:creationId xmlns:p14="http://schemas.microsoft.com/office/powerpoint/2010/main" val="58468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24600" y="2286000"/>
            <a:ext cx="2644775" cy="2743200"/>
          </a:xfrm>
        </p:spPr>
        <p:txBody>
          <a:bodyPr>
            <a:normAutofit/>
          </a:bodyPr>
          <a:lstStyle/>
          <a:p>
            <a:r>
              <a:rPr lang="en-US" sz="1800" dirty="0"/>
              <a:t>Identify variation  by provider in POLOS, average charges.</a:t>
            </a:r>
          </a:p>
          <a:p>
            <a:r>
              <a:rPr lang="en-US" sz="1800" dirty="0"/>
              <a:t>Provide feedback on compliance with QI initiatives (in 2011 was SCIP Bundle and BB use)  </a:t>
            </a:r>
          </a:p>
        </p:txBody>
      </p:sp>
      <p:sp>
        <p:nvSpPr>
          <p:cNvPr id="1056" name="Shape 1056"/>
          <p:cNvSpPr>
            <a:spLocks noGrp="1"/>
          </p:cNvSpPr>
          <p:nvPr>
            <p:ph type="sldNum" sz="quarter" idx="4294967295"/>
          </p:nvPr>
        </p:nvSpPr>
        <p:spPr>
          <a:xfrm>
            <a:off x="8229601" y="6400800"/>
            <a:ext cx="914400" cy="304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400"/>
              <a:t>18</a:t>
            </a:fld>
            <a:endParaRPr sz="1400"/>
          </a:p>
        </p:txBody>
      </p:sp>
      <p:grpSp>
        <p:nvGrpSpPr>
          <p:cNvPr id="2" name="Group 1"/>
          <p:cNvGrpSpPr/>
          <p:nvPr/>
        </p:nvGrpSpPr>
        <p:grpSpPr>
          <a:xfrm>
            <a:off x="609600" y="457200"/>
            <a:ext cx="5562600" cy="5715000"/>
            <a:chOff x="2797175" y="609600"/>
            <a:chExt cx="6346825" cy="6115050"/>
          </a:xfrm>
        </p:grpSpPr>
        <p:pic>
          <p:nvPicPr>
            <p:cNvPr id="1058" name="image44.png"/>
            <p:cNvPicPr/>
            <p:nvPr/>
          </p:nvPicPr>
          <p:blipFill>
            <a:blip r:embed="rId3">
              <a:extLst/>
            </a:blip>
            <a:stretch>
              <a:fillRect/>
            </a:stretch>
          </p:blipFill>
          <p:spPr>
            <a:xfrm>
              <a:off x="2797175" y="609600"/>
              <a:ext cx="6346825" cy="6115050"/>
            </a:xfrm>
            <a:prstGeom prst="rect">
              <a:avLst/>
            </a:prstGeom>
            <a:ln w="12700">
              <a:miter lim="400000"/>
            </a:ln>
          </p:spPr>
        </p:pic>
        <p:sp>
          <p:nvSpPr>
            <p:cNvPr id="1059" name="Shape 1059"/>
            <p:cNvSpPr/>
            <p:nvPr/>
          </p:nvSpPr>
          <p:spPr>
            <a:xfrm>
              <a:off x="2886636" y="1600200"/>
              <a:ext cx="6257364" cy="2734234"/>
            </a:xfrm>
            <a:prstGeom prst="rect">
              <a:avLst/>
            </a:prstGeom>
            <a:solidFill>
              <a:srgbClr val="72A376">
                <a:alpha val="11000"/>
              </a:srgbClr>
            </a:solidFill>
            <a:ln w="34925" cap="rnd">
              <a:solidFill>
                <a:srgbClr val="FF0000">
                  <a:alpha val="97000"/>
                </a:srgbClr>
              </a:solidFill>
              <a:round/>
            </a:ln>
          </p:spPr>
          <p:txBody>
            <a:bodyPr lIns="0" tIns="0" rIns="0" bIns="0"/>
            <a:lstStyle/>
            <a:p>
              <a:pPr lvl="0" algn="ctr">
                <a:defRPr>
                  <a:effectLst>
                    <a:outerShdw blurRad="38100" dist="38100" dir="2700000" rotWithShape="0">
                      <a:srgbClr val="000000">
                        <a:alpha val="43137"/>
                      </a:srgbClr>
                    </a:outerShdw>
                  </a:effectLst>
                  <a:latin typeface="Arial Bold"/>
                  <a:ea typeface="Arial Bold"/>
                  <a:cs typeface="Arial Bold"/>
                  <a:sym typeface="Arial Bold"/>
                </a:defRPr>
              </a:pPr>
              <a:endParaRPr/>
            </a:p>
          </p:txBody>
        </p:sp>
      </p:grpSp>
    </p:spTree>
    <p:extLst>
      <p:ext uri="{BB962C8B-B14F-4D97-AF65-F5344CB8AC3E}">
        <p14:creationId xmlns:p14="http://schemas.microsoft.com/office/powerpoint/2010/main" val="142809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1470"/>
          <a:stretch/>
        </p:blipFill>
        <p:spPr>
          <a:xfrm>
            <a:off x="1600200" y="1143000"/>
            <a:ext cx="6019800" cy="5715000"/>
          </a:xfrm>
          <a:ln>
            <a:solidFill>
              <a:schemeClr val="tx1"/>
            </a:solidFill>
          </a:ln>
        </p:spPr>
      </p:pic>
      <p:sp>
        <p:nvSpPr>
          <p:cNvPr id="3" name="Title 2"/>
          <p:cNvSpPr>
            <a:spLocks noGrp="1"/>
          </p:cNvSpPr>
          <p:nvPr>
            <p:ph type="title"/>
          </p:nvPr>
        </p:nvSpPr>
        <p:spPr/>
        <p:txBody>
          <a:bodyPr/>
          <a:lstStyle/>
          <a:p>
            <a:r>
              <a:rPr lang="en-US" dirty="0"/>
              <a:t>M2S Analytics &amp; Reporting Tool </a:t>
            </a:r>
          </a:p>
        </p:txBody>
      </p:sp>
    </p:spTree>
    <p:extLst>
      <p:ext uri="{BB962C8B-B14F-4D97-AF65-F5344CB8AC3E}">
        <p14:creationId xmlns:p14="http://schemas.microsoft.com/office/powerpoint/2010/main" val="315639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000" dirty="0"/>
              <a:t>Need for Dashboards</a:t>
            </a:r>
          </a:p>
          <a:p>
            <a:r>
              <a:rPr lang="en-US" sz="3000" dirty="0"/>
              <a:t>Type of Dashboards used at MMC</a:t>
            </a:r>
          </a:p>
          <a:p>
            <a:r>
              <a:rPr lang="en-US" sz="3000" dirty="0"/>
              <a:t>How the dashboards are created</a:t>
            </a:r>
          </a:p>
          <a:p>
            <a:r>
              <a:rPr lang="en-US" sz="3000" dirty="0"/>
              <a:t>How the dashboard are disseminated and used</a:t>
            </a:r>
          </a:p>
          <a:p>
            <a:r>
              <a:rPr lang="en-US" sz="3000" dirty="0"/>
              <a:t>Has the information in the Dashboards lead to any specific QI projects?</a:t>
            </a:r>
          </a:p>
          <a:p>
            <a:r>
              <a:rPr lang="en-US" sz="3000" dirty="0"/>
              <a:t>Are the Dashboards used to monitor progress of ongoing QI projects?</a:t>
            </a:r>
          </a:p>
          <a:p>
            <a:r>
              <a:rPr lang="en-US" sz="3000" dirty="0"/>
              <a:t>Tips and lessons learned</a:t>
            </a:r>
          </a:p>
          <a:p>
            <a:endParaRPr lang="en-US" dirty="0"/>
          </a:p>
        </p:txBody>
      </p:sp>
      <p:sp>
        <p:nvSpPr>
          <p:cNvPr id="5" name="Title 4"/>
          <p:cNvSpPr>
            <a:spLocks noGrp="1"/>
          </p:cNvSpPr>
          <p:nvPr>
            <p:ph type="title"/>
          </p:nvPr>
        </p:nvSpPr>
        <p:spPr>
          <a:xfrm>
            <a:off x="0" y="152400"/>
            <a:ext cx="6375400" cy="812800"/>
          </a:xfrm>
        </p:spPr>
        <p:txBody>
          <a:bodyPr/>
          <a:lstStyle/>
          <a:p>
            <a:r>
              <a:rPr lang="en-US" dirty="0"/>
              <a:t>Agenda</a:t>
            </a:r>
          </a:p>
        </p:txBody>
      </p:sp>
    </p:spTree>
    <p:extLst>
      <p:ext uri="{BB962C8B-B14F-4D97-AF65-F5344CB8AC3E}">
        <p14:creationId xmlns:p14="http://schemas.microsoft.com/office/powerpoint/2010/main" val="1734468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Does your site currently utilize the M2S online Analytics &amp; Reporting Engine for any reports?</a:t>
            </a:r>
          </a:p>
          <a:p>
            <a:pPr marL="0" indent="0">
              <a:buNone/>
            </a:pPr>
            <a:endParaRPr lang="en-US" dirty="0"/>
          </a:p>
          <a:p>
            <a:pPr marL="400050" lvl="1" indent="0">
              <a:buNone/>
            </a:pPr>
            <a:r>
              <a:rPr lang="en-US" sz="3200" dirty="0"/>
              <a:t>a) Yes</a:t>
            </a:r>
          </a:p>
          <a:p>
            <a:pPr marL="400050" lvl="1" indent="0">
              <a:buNone/>
            </a:pPr>
            <a:r>
              <a:rPr lang="en-US" sz="3200" dirty="0"/>
              <a:t>b) No</a:t>
            </a:r>
          </a:p>
          <a:p>
            <a:pPr marL="400050" lvl="1" indent="0">
              <a:buNone/>
            </a:pPr>
            <a:r>
              <a:rPr lang="en-US" sz="3200" dirty="0"/>
              <a:t>c) Unsure</a:t>
            </a:r>
          </a:p>
          <a:p>
            <a:pPr marL="0" indent="0">
              <a:buNone/>
            </a:pPr>
            <a:r>
              <a:rPr lang="en-US" dirty="0"/>
              <a:t> </a:t>
            </a:r>
          </a:p>
          <a:p>
            <a:endParaRPr lang="en-US" dirty="0"/>
          </a:p>
        </p:txBody>
      </p:sp>
      <p:sp>
        <p:nvSpPr>
          <p:cNvPr id="3" name="Title 2"/>
          <p:cNvSpPr>
            <a:spLocks noGrp="1"/>
          </p:cNvSpPr>
          <p:nvPr>
            <p:ph type="title"/>
          </p:nvPr>
        </p:nvSpPr>
        <p:spPr/>
        <p:txBody>
          <a:bodyPr/>
          <a:lstStyle/>
          <a:p>
            <a:r>
              <a:rPr lang="en-US" dirty="0"/>
              <a:t>Audience Participation</a:t>
            </a:r>
          </a:p>
        </p:txBody>
      </p:sp>
    </p:spTree>
    <p:extLst>
      <p:ext uri="{BB962C8B-B14F-4D97-AF65-F5344CB8AC3E}">
        <p14:creationId xmlns:p14="http://schemas.microsoft.com/office/powerpoint/2010/main" val="161239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101" y="1371601"/>
            <a:ext cx="8229600" cy="4191000"/>
          </a:xfrm>
        </p:spPr>
        <p:txBody>
          <a:bodyPr>
            <a:normAutofit/>
          </a:bodyPr>
          <a:lstStyle/>
          <a:p>
            <a:pPr marL="0" indent="0">
              <a:buNone/>
            </a:pPr>
            <a:r>
              <a:rPr lang="en-US" dirty="0"/>
              <a:t> If yes, do the reports meet your organizations need?</a:t>
            </a:r>
          </a:p>
          <a:p>
            <a:pPr marL="0" indent="0">
              <a:buNone/>
            </a:pPr>
            <a:endParaRPr lang="en-US" dirty="0"/>
          </a:p>
          <a:p>
            <a:pPr marL="400050" lvl="1" indent="0">
              <a:buNone/>
            </a:pPr>
            <a:r>
              <a:rPr lang="en-US" dirty="0"/>
              <a:t>a) Very much</a:t>
            </a:r>
          </a:p>
          <a:p>
            <a:pPr marL="400050" lvl="1" indent="0">
              <a:buNone/>
            </a:pPr>
            <a:r>
              <a:rPr lang="en-US" dirty="0"/>
              <a:t>b) Somewhat</a:t>
            </a:r>
          </a:p>
          <a:p>
            <a:pPr marL="400050" lvl="1" indent="0">
              <a:buNone/>
            </a:pPr>
            <a:r>
              <a:rPr lang="en-US" dirty="0"/>
              <a:t>c) Very little</a:t>
            </a:r>
          </a:p>
          <a:p>
            <a:endParaRPr lang="en-US" dirty="0"/>
          </a:p>
        </p:txBody>
      </p:sp>
      <p:sp>
        <p:nvSpPr>
          <p:cNvPr id="3" name="Title 2"/>
          <p:cNvSpPr>
            <a:spLocks noGrp="1"/>
          </p:cNvSpPr>
          <p:nvPr>
            <p:ph type="title"/>
          </p:nvPr>
        </p:nvSpPr>
        <p:spPr/>
        <p:txBody>
          <a:bodyPr/>
          <a:lstStyle/>
          <a:p>
            <a:r>
              <a:rPr lang="en-US" dirty="0"/>
              <a:t>Audience Participation</a:t>
            </a:r>
          </a:p>
        </p:txBody>
      </p:sp>
    </p:spTree>
    <p:extLst>
      <p:ext uri="{BB962C8B-B14F-4D97-AF65-F5344CB8AC3E}">
        <p14:creationId xmlns:p14="http://schemas.microsoft.com/office/powerpoint/2010/main" val="377782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26175012"/>
              </p:ext>
            </p:extLst>
          </p:nvPr>
        </p:nvGraphicFramePr>
        <p:xfrm>
          <a:off x="914400" y="1447802"/>
          <a:ext cx="8077200" cy="672879"/>
        </p:xfrm>
        <a:graphic>
          <a:graphicData uri="http://schemas.openxmlformats.org/drawingml/2006/table">
            <a:tbl>
              <a:tblPr firstRow="1" firstCol="1" bandRow="1"/>
              <a:tblGrid>
                <a:gridCol w="2044229">
                  <a:extLst>
                    <a:ext uri="{9D8B030D-6E8A-4147-A177-3AD203B41FA5}">
                      <a16:colId xmlns:a16="http://schemas.microsoft.com/office/drawing/2014/main" val="20000"/>
                    </a:ext>
                  </a:extLst>
                </a:gridCol>
                <a:gridCol w="1678595">
                  <a:extLst>
                    <a:ext uri="{9D8B030D-6E8A-4147-A177-3AD203B41FA5}">
                      <a16:colId xmlns:a16="http://schemas.microsoft.com/office/drawing/2014/main" val="20001"/>
                    </a:ext>
                  </a:extLst>
                </a:gridCol>
                <a:gridCol w="1977751">
                  <a:extLst>
                    <a:ext uri="{9D8B030D-6E8A-4147-A177-3AD203B41FA5}">
                      <a16:colId xmlns:a16="http://schemas.microsoft.com/office/drawing/2014/main" val="20002"/>
                    </a:ext>
                  </a:extLst>
                </a:gridCol>
                <a:gridCol w="2376625">
                  <a:extLst>
                    <a:ext uri="{9D8B030D-6E8A-4147-A177-3AD203B41FA5}">
                      <a16:colId xmlns:a16="http://schemas.microsoft.com/office/drawing/2014/main" val="20003"/>
                    </a:ext>
                  </a:extLst>
                </a:gridCol>
              </a:tblGrid>
              <a:tr h="452011">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Carotid Endarterectomy</a:t>
                      </a:r>
                      <a:endParaRPr lang="en-US" sz="1400" dirty="0">
                        <a:effectLst/>
                        <a:latin typeface="Calibri"/>
                        <a:ea typeface="Calibri"/>
                        <a:cs typeface="Times New Roman"/>
                      </a:endParaRPr>
                    </a:p>
                  </a:txBody>
                  <a:tcPr marL="93165" marR="9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My Center Results (N=127)</a:t>
                      </a:r>
                      <a:endParaRPr lang="en-US" sz="1100" dirty="0">
                        <a:effectLst/>
                        <a:latin typeface="Calibri"/>
                        <a:ea typeface="Calibri"/>
                        <a:cs typeface="Times New Roman"/>
                      </a:endParaRPr>
                    </a:p>
                  </a:txBody>
                  <a:tcPr marL="93165" marR="9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All Other Regional Participants (N=1,368)</a:t>
                      </a:r>
                      <a:endParaRPr lang="en-US" sz="1100" dirty="0">
                        <a:effectLst/>
                        <a:latin typeface="Calibri"/>
                        <a:ea typeface="Calibri"/>
                        <a:cs typeface="Times New Roman"/>
                      </a:endParaRPr>
                    </a:p>
                  </a:txBody>
                  <a:tcPr marL="93165" marR="9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All Other National Participants (N=13,723)</a:t>
                      </a:r>
                      <a:endParaRPr lang="en-US" sz="1100" dirty="0">
                        <a:effectLst/>
                        <a:latin typeface="Calibri"/>
                        <a:ea typeface="Calibri"/>
                        <a:cs typeface="Times New Roman"/>
                      </a:endParaRPr>
                    </a:p>
                  </a:txBody>
                  <a:tcPr marL="93165" marR="9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20868">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Post-op Length of Stay *</a:t>
                      </a:r>
                      <a:endParaRPr lang="en-US" sz="1100">
                        <a:effectLst/>
                        <a:latin typeface="Calibri"/>
                        <a:ea typeface="Calibri"/>
                        <a:cs typeface="Times New Roman"/>
                      </a:endParaRPr>
                    </a:p>
                  </a:txBody>
                  <a:tcPr marL="93165" marR="9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1.1 ± 0.8; 1.0</a:t>
                      </a:r>
                      <a:endParaRPr lang="en-US" sz="1100">
                        <a:effectLst/>
                        <a:latin typeface="Calibri"/>
                        <a:ea typeface="Calibri"/>
                        <a:cs typeface="Times New Roman"/>
                      </a:endParaRPr>
                    </a:p>
                  </a:txBody>
                  <a:tcPr marL="93165" marR="9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1.7 ± 2.4; 1.0</a:t>
                      </a:r>
                      <a:endParaRPr lang="en-US" sz="1100">
                        <a:effectLst/>
                        <a:latin typeface="Calibri"/>
                        <a:ea typeface="Calibri"/>
                        <a:cs typeface="Times New Roman"/>
                      </a:endParaRPr>
                    </a:p>
                  </a:txBody>
                  <a:tcPr marL="93165" marR="9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1.8 ± 2.5; 1.0</a:t>
                      </a:r>
                      <a:endParaRPr lang="en-US" sz="1100" dirty="0">
                        <a:effectLst/>
                        <a:latin typeface="Calibri"/>
                        <a:ea typeface="Calibri"/>
                        <a:cs typeface="Times New Roman"/>
                      </a:endParaRPr>
                    </a:p>
                  </a:txBody>
                  <a:tcPr marL="93165" marR="9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itle 6"/>
          <p:cNvSpPr>
            <a:spLocks noGrp="1"/>
          </p:cNvSpPr>
          <p:nvPr>
            <p:ph type="title"/>
          </p:nvPr>
        </p:nvSpPr>
        <p:spPr>
          <a:xfrm>
            <a:off x="0" y="228600"/>
            <a:ext cx="6375400" cy="812800"/>
          </a:xfrm>
        </p:spPr>
        <p:txBody>
          <a:bodyPr>
            <a:normAutofit fontScale="90000"/>
          </a:bodyPr>
          <a:lstStyle/>
          <a:p>
            <a:r>
              <a:rPr lang="en-US" dirty="0"/>
              <a:t>Results of Dashboard QI/QA: Reducing LOS</a:t>
            </a:r>
          </a:p>
        </p:txBody>
      </p:sp>
      <p:graphicFrame>
        <p:nvGraphicFramePr>
          <p:cNvPr id="8" name="Table 7"/>
          <p:cNvGraphicFramePr>
            <a:graphicFrameLocks noGrp="1"/>
          </p:cNvGraphicFramePr>
          <p:nvPr>
            <p:extLst>
              <p:ext uri="{D42A27DB-BD31-4B8C-83A1-F6EECF244321}">
                <p14:modId xmlns:p14="http://schemas.microsoft.com/office/powerpoint/2010/main" val="704208646"/>
              </p:ext>
            </p:extLst>
          </p:nvPr>
        </p:nvGraphicFramePr>
        <p:xfrm>
          <a:off x="911578" y="2362202"/>
          <a:ext cx="7927622" cy="638409"/>
        </p:xfrm>
        <a:graphic>
          <a:graphicData uri="http://schemas.openxmlformats.org/drawingml/2006/table">
            <a:tbl>
              <a:tblPr firstRow="1" firstCol="1" bandRow="1"/>
              <a:tblGrid>
                <a:gridCol w="1853949">
                  <a:extLst>
                    <a:ext uri="{9D8B030D-6E8A-4147-A177-3AD203B41FA5}">
                      <a16:colId xmlns:a16="http://schemas.microsoft.com/office/drawing/2014/main" val="20000"/>
                    </a:ext>
                  </a:extLst>
                </a:gridCol>
                <a:gridCol w="1979062">
                  <a:extLst>
                    <a:ext uri="{9D8B030D-6E8A-4147-A177-3AD203B41FA5}">
                      <a16:colId xmlns:a16="http://schemas.microsoft.com/office/drawing/2014/main" val="20001"/>
                    </a:ext>
                  </a:extLst>
                </a:gridCol>
                <a:gridCol w="2183792">
                  <a:extLst>
                    <a:ext uri="{9D8B030D-6E8A-4147-A177-3AD203B41FA5}">
                      <a16:colId xmlns:a16="http://schemas.microsoft.com/office/drawing/2014/main" val="20002"/>
                    </a:ext>
                  </a:extLst>
                </a:gridCol>
                <a:gridCol w="1910819">
                  <a:extLst>
                    <a:ext uri="{9D8B030D-6E8A-4147-A177-3AD203B41FA5}">
                      <a16:colId xmlns:a16="http://schemas.microsoft.com/office/drawing/2014/main" val="20003"/>
                    </a:ext>
                  </a:extLst>
                </a:gridCol>
              </a:tblGrid>
              <a:tr h="335280">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Open AAA Repair</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My Center Results (N=14)</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All Other Regional Participants (N=146)</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All Other National Participants (N=867)</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52837">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Post-op Length of Stay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5.9 ± 1.9; 5.5</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8.7 ± 6.9; 7.0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8.7 ± 7.3; 7.0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9038884"/>
              </p:ext>
            </p:extLst>
          </p:nvPr>
        </p:nvGraphicFramePr>
        <p:xfrm>
          <a:off x="910166" y="3124200"/>
          <a:ext cx="7852833" cy="939386"/>
        </p:xfrm>
        <a:graphic>
          <a:graphicData uri="http://schemas.openxmlformats.org/drawingml/2006/table">
            <a:tbl>
              <a:tblPr firstRow="1" firstCol="1" bandRow="1"/>
              <a:tblGrid>
                <a:gridCol w="2502697">
                  <a:extLst>
                    <a:ext uri="{9D8B030D-6E8A-4147-A177-3AD203B41FA5}">
                      <a16:colId xmlns:a16="http://schemas.microsoft.com/office/drawing/2014/main" val="20000"/>
                    </a:ext>
                  </a:extLst>
                </a:gridCol>
                <a:gridCol w="1722127">
                  <a:extLst>
                    <a:ext uri="{9D8B030D-6E8A-4147-A177-3AD203B41FA5}">
                      <a16:colId xmlns:a16="http://schemas.microsoft.com/office/drawing/2014/main" val="20001"/>
                    </a:ext>
                  </a:extLst>
                </a:gridCol>
                <a:gridCol w="1759035">
                  <a:extLst>
                    <a:ext uri="{9D8B030D-6E8A-4147-A177-3AD203B41FA5}">
                      <a16:colId xmlns:a16="http://schemas.microsoft.com/office/drawing/2014/main" val="20002"/>
                    </a:ext>
                  </a:extLst>
                </a:gridCol>
                <a:gridCol w="1868974">
                  <a:extLst>
                    <a:ext uri="{9D8B030D-6E8A-4147-A177-3AD203B41FA5}">
                      <a16:colId xmlns:a16="http://schemas.microsoft.com/office/drawing/2014/main" val="20003"/>
                    </a:ext>
                  </a:extLst>
                </a:gridCol>
              </a:tblGrid>
              <a:tr h="571000">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Endo AAA Repair</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My Center Results (N=30)</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All Other Regional Participants (N=423)</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All Other National Participants (N=4,975)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68386">
                <a:tc>
                  <a:txBody>
                    <a:bodyPr/>
                    <a:lstStyle/>
                    <a:p>
                      <a:pPr marL="0" marR="0" algn="ctr">
                        <a:lnSpc>
                          <a:spcPct val="115000"/>
                        </a:lnSpc>
                        <a:spcBef>
                          <a:spcPts val="0"/>
                        </a:spcBef>
                        <a:spcAft>
                          <a:spcPts val="0"/>
                        </a:spcAft>
                      </a:pPr>
                      <a:r>
                        <a:rPr lang="en-US" sz="1100">
                          <a:solidFill>
                            <a:srgbClr val="000000"/>
                          </a:solidFill>
                          <a:effectLst/>
                          <a:latin typeface="Calibri"/>
                          <a:ea typeface="Times New Roman"/>
                          <a:cs typeface="Times New Roman"/>
                        </a:rPr>
                        <a:t>Post-op Length of Stay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a:ea typeface="Times New Roman"/>
                          <a:cs typeface="Times New Roman"/>
                        </a:rPr>
                        <a:t>1.1 ± 0.4; 1.0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a:ea typeface="Times New Roman"/>
                          <a:cs typeface="Times New Roman"/>
                        </a:rPr>
                        <a:t>1.8 ± 2.1; 1.0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Calibri"/>
                          <a:ea typeface="Times New Roman"/>
                          <a:cs typeface="Times New Roman"/>
                        </a:rPr>
                        <a:t>2.1 ± 6.3; 1.0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05234420"/>
              </p:ext>
            </p:extLst>
          </p:nvPr>
        </p:nvGraphicFramePr>
        <p:xfrm>
          <a:off x="914400" y="4419600"/>
          <a:ext cx="8077200" cy="1525152"/>
        </p:xfrm>
        <a:graphic>
          <a:graphicData uri="http://schemas.openxmlformats.org/drawingml/2006/table">
            <a:tbl>
              <a:tblPr firstRow="1" firstCol="1" bandRow="1"/>
              <a:tblGrid>
                <a:gridCol w="2725035">
                  <a:extLst>
                    <a:ext uri="{9D8B030D-6E8A-4147-A177-3AD203B41FA5}">
                      <a16:colId xmlns:a16="http://schemas.microsoft.com/office/drawing/2014/main" val="20000"/>
                    </a:ext>
                  </a:extLst>
                </a:gridCol>
                <a:gridCol w="1664392">
                  <a:extLst>
                    <a:ext uri="{9D8B030D-6E8A-4147-A177-3AD203B41FA5}">
                      <a16:colId xmlns:a16="http://schemas.microsoft.com/office/drawing/2014/main" val="20001"/>
                    </a:ext>
                  </a:extLst>
                </a:gridCol>
                <a:gridCol w="1599123">
                  <a:extLst>
                    <a:ext uri="{9D8B030D-6E8A-4147-A177-3AD203B41FA5}">
                      <a16:colId xmlns:a16="http://schemas.microsoft.com/office/drawing/2014/main" val="20002"/>
                    </a:ext>
                  </a:extLst>
                </a:gridCol>
                <a:gridCol w="2088650">
                  <a:extLst>
                    <a:ext uri="{9D8B030D-6E8A-4147-A177-3AD203B41FA5}">
                      <a16:colId xmlns:a16="http://schemas.microsoft.com/office/drawing/2014/main" val="20003"/>
                    </a:ext>
                  </a:extLst>
                </a:gridCol>
              </a:tblGrid>
              <a:tr h="569790">
                <a:tc>
                  <a:txBody>
                    <a:bodyPr/>
                    <a:lstStyle/>
                    <a:p>
                      <a:pPr marL="0" marR="0" algn="ctr">
                        <a:lnSpc>
                          <a:spcPct val="115000"/>
                        </a:lnSpc>
                        <a:spcBef>
                          <a:spcPts val="0"/>
                        </a:spcBef>
                        <a:spcAft>
                          <a:spcPts val="0"/>
                        </a:spcAft>
                      </a:pPr>
                      <a:r>
                        <a:rPr lang="en-US" sz="1100" dirty="0">
                          <a:effectLst/>
                          <a:latin typeface="Calibri"/>
                          <a:ea typeface="Times New Roman"/>
                          <a:cs typeface="Times New Roman"/>
                        </a:rPr>
                        <a:t>Supra-inguinal Bypass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My Center Results (N=20)</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All Other Regional Participants (N=229)</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a:effectLst/>
                          <a:latin typeface="Calibri"/>
                          <a:ea typeface="Times New Roman"/>
                          <a:cs typeface="Times New Roman"/>
                        </a:rPr>
                        <a:t>All Other National Participants (N=1,643)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2210">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Post-op Length of Stay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7.0 ± 3.6; 6.0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6.2 ± 6.3; 5.0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6.5 ± 11.1; 5.0</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9790">
                <a:tc>
                  <a:txBody>
                    <a:bodyPr/>
                    <a:lstStyle/>
                    <a:p>
                      <a:pPr marL="0" marR="0" algn="ctr">
                        <a:lnSpc>
                          <a:spcPct val="115000"/>
                        </a:lnSpc>
                        <a:spcBef>
                          <a:spcPts val="0"/>
                        </a:spcBef>
                        <a:spcAft>
                          <a:spcPts val="0"/>
                        </a:spcAft>
                      </a:pPr>
                      <a:r>
                        <a:rPr lang="en-US" sz="1100">
                          <a:solidFill>
                            <a:srgbClr val="000000"/>
                          </a:solidFill>
                          <a:effectLst/>
                          <a:latin typeface="Calibri"/>
                          <a:ea typeface="Times New Roman"/>
                          <a:cs typeface="Times New Roman"/>
                        </a:rPr>
                        <a:t>Infra-inguinal Bypass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My Center Results (N=65)</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All Other Regional Participants (N=581)</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All Other National Participants (N=5,061)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92210">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Post-op Length of Stay *</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3.5 ± 1.7; 3.0</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5.1 ± 4.1; 4.0</a:t>
                      </a:r>
                      <a:endParaRPr lang="en-US" sz="11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5.5 ± 7.6; 4.0</a:t>
                      </a:r>
                      <a:endParaRPr lang="en-US"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78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447800"/>
            <a:ext cx="8229600" cy="3352800"/>
          </a:xfrm>
        </p:spPr>
        <p:txBody>
          <a:bodyPr>
            <a:normAutofit lnSpcReduction="10000"/>
          </a:bodyPr>
          <a:lstStyle/>
          <a:p>
            <a:r>
              <a:rPr lang="en-US" sz="2000" dirty="0"/>
              <a:t>Identified almost all CEA complications occurred within 4 hours post-op. Patients remained in PACU 4 </a:t>
            </a:r>
            <a:r>
              <a:rPr lang="en-US" sz="2000" dirty="0" err="1"/>
              <a:t>hrs</a:t>
            </a:r>
            <a:r>
              <a:rPr lang="en-US" sz="2000" dirty="0"/>
              <a:t> (currently 3 hours)</a:t>
            </a:r>
          </a:p>
          <a:p>
            <a:r>
              <a:rPr lang="en-US" sz="2000" dirty="0"/>
              <a:t> Patients move from PACU to SSU. SSU nurse: patient ratio less than surgical unit.  </a:t>
            </a:r>
          </a:p>
          <a:p>
            <a:pPr>
              <a:lnSpc>
                <a:spcPct val="150000"/>
              </a:lnSpc>
            </a:pPr>
            <a:r>
              <a:rPr lang="en-US" sz="2000" dirty="0"/>
              <a:t>Resulted in 85% reduction in the use of IMC beds</a:t>
            </a:r>
          </a:p>
          <a:p>
            <a:pPr>
              <a:lnSpc>
                <a:spcPct val="150000"/>
              </a:lnSpc>
            </a:pPr>
            <a:r>
              <a:rPr lang="en-US" sz="2000" dirty="0"/>
              <a:t>~ $212,000 savings annually</a:t>
            </a:r>
          </a:p>
          <a:p>
            <a:pPr>
              <a:lnSpc>
                <a:spcPct val="150000"/>
              </a:lnSpc>
            </a:pPr>
            <a:r>
              <a:rPr lang="en-US" sz="2000" dirty="0"/>
              <a:t>Identified/corrected CEA improper booking types: 1yr savings ~$60,000</a:t>
            </a:r>
          </a:p>
          <a:p>
            <a:pPr>
              <a:lnSpc>
                <a:spcPct val="150000"/>
              </a:lnSpc>
            </a:pPr>
            <a:r>
              <a:rPr lang="en-US" sz="2000" dirty="0"/>
              <a:t>92% D/C POD1 and 98% D/C POD2</a:t>
            </a:r>
          </a:p>
          <a:p>
            <a:endParaRPr lang="en-US" dirty="0"/>
          </a:p>
        </p:txBody>
      </p:sp>
      <p:sp>
        <p:nvSpPr>
          <p:cNvPr id="4" name="Shape 1072"/>
          <p:cNvSpPr>
            <a:spLocks noGrp="1"/>
          </p:cNvSpPr>
          <p:nvPr>
            <p:ph type="title"/>
          </p:nvPr>
        </p:nvSpPr>
        <p:spPr>
          <a:xfrm>
            <a:off x="0" y="152400"/>
            <a:ext cx="6375400" cy="812800"/>
          </a:xfrm>
          <a:prstGeom prst="rect">
            <a:avLst/>
          </a:prstGeom>
        </p:spPr>
        <p:txBody>
          <a:bodyPr lIns="0" tIns="0" rIns="0" bIns="0">
            <a:noAutofit/>
          </a:bodyPr>
          <a:lstStyle>
            <a:lvl1pPr>
              <a:defRPr sz="3200" b="1">
                <a:latin typeface="Lucida Grande"/>
                <a:ea typeface="Lucida Grande"/>
                <a:cs typeface="Lucida Grande"/>
                <a:sym typeface="Lucida Grande"/>
              </a:defRPr>
            </a:lvl1pPr>
          </a:lstStyle>
          <a:p>
            <a:pPr lvl="0">
              <a:defRPr sz="1800" b="0"/>
            </a:pPr>
            <a:r>
              <a:rPr sz="2800" b="1" dirty="0">
                <a:latin typeface="Calibri" panose="020F0502020204030204" pitchFamily="34" charset="0"/>
              </a:rPr>
              <a:t>Carotid Artery Endarterectomy</a:t>
            </a:r>
            <a:r>
              <a:rPr lang="en-US" sz="2800" b="1" dirty="0">
                <a:latin typeface="Calibri" panose="020F0502020204030204" pitchFamily="34" charset="0"/>
              </a:rPr>
              <a:t> QI/QA</a:t>
            </a:r>
            <a:r>
              <a:rPr sz="2800" b="1" dirty="0">
                <a:latin typeface="Calibri" panose="020F0502020204030204" pitchFamily="34" charset="0"/>
              </a:rPr>
              <a:t> </a:t>
            </a:r>
          </a:p>
        </p:txBody>
      </p:sp>
      <p:pic>
        <p:nvPicPr>
          <p:cNvPr id="5" name="image8.jpeg"/>
          <p:cNvPicPr/>
          <p:nvPr/>
        </p:nvPicPr>
        <p:blipFill>
          <a:blip r:embed="rId3">
            <a:extLst/>
          </a:blip>
          <a:stretch>
            <a:fillRect/>
          </a:stretch>
        </p:blipFill>
        <p:spPr>
          <a:xfrm>
            <a:off x="228601" y="1371600"/>
            <a:ext cx="762000" cy="762000"/>
          </a:xfrm>
          <a:prstGeom prst="rect">
            <a:avLst/>
          </a:prstGeom>
          <a:ln w="12700">
            <a:miter lim="400000"/>
          </a:ln>
        </p:spPr>
      </p:pic>
      <p:pic>
        <p:nvPicPr>
          <p:cNvPr id="6" name="image45.png"/>
          <p:cNvPicPr/>
          <p:nvPr/>
        </p:nvPicPr>
        <p:blipFill>
          <a:blip r:embed="rId4">
            <a:extLst/>
          </a:blip>
          <a:stretch>
            <a:fillRect/>
          </a:stretch>
        </p:blipFill>
        <p:spPr>
          <a:xfrm>
            <a:off x="381000" y="4566536"/>
            <a:ext cx="3657600" cy="2254250"/>
          </a:xfrm>
          <a:prstGeom prst="rect">
            <a:avLst/>
          </a:prstGeom>
          <a:ln w="12700">
            <a:miter lim="400000"/>
          </a:ln>
        </p:spPr>
      </p:pic>
      <p:pic>
        <p:nvPicPr>
          <p:cNvPr id="7" name="image46.png"/>
          <p:cNvPicPr/>
          <p:nvPr/>
        </p:nvPicPr>
        <p:blipFill>
          <a:blip r:embed="rId5">
            <a:extLst/>
          </a:blip>
          <a:stretch>
            <a:fillRect/>
          </a:stretch>
        </p:blipFill>
        <p:spPr>
          <a:xfrm>
            <a:off x="4191000" y="4555832"/>
            <a:ext cx="4267200" cy="2238375"/>
          </a:xfrm>
          <a:prstGeom prst="rect">
            <a:avLst/>
          </a:prstGeom>
          <a:ln w="12700">
            <a:miter lim="400000"/>
          </a:ln>
        </p:spPr>
      </p:pic>
    </p:spTree>
    <p:extLst>
      <p:ext uri="{BB962C8B-B14F-4D97-AF65-F5344CB8AC3E}">
        <p14:creationId xmlns:p14="http://schemas.microsoft.com/office/powerpoint/2010/main" val="424832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29601" y="6400800"/>
            <a:ext cx="914400" cy="304800"/>
          </a:xfrm>
          <a:prstGeom prst="rect">
            <a:avLst/>
          </a:prstGeom>
        </p:spPr>
        <p:txBody>
          <a:bodyPr/>
          <a:lstStyle/>
          <a:p>
            <a:fld id="{178A68C7-47CD-4FDE-9645-D1E4BA08B93E}" type="slidenum">
              <a:rPr lang="en-US" smtClean="0">
                <a:solidFill>
                  <a:srgbClr val="000000"/>
                </a:solidFill>
              </a:rPr>
              <a:pPr/>
              <a:t>24</a:t>
            </a:fld>
            <a:endParaRPr lang="en-US" dirty="0">
              <a:solidFill>
                <a:srgbClr val="000000"/>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318" t="18852" r="26406" b="29899"/>
          <a:stretch/>
        </p:blipFill>
        <p:spPr bwMode="auto">
          <a:xfrm>
            <a:off x="3200400" y="1316665"/>
            <a:ext cx="5372894" cy="49808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hape 1072"/>
          <p:cNvSpPr>
            <a:spLocks noGrp="1"/>
          </p:cNvSpPr>
          <p:nvPr>
            <p:ph type="title"/>
          </p:nvPr>
        </p:nvSpPr>
        <p:spPr>
          <a:xfrm>
            <a:off x="24741" y="152400"/>
            <a:ext cx="6680860" cy="812800"/>
          </a:xfrm>
          <a:prstGeom prst="rect">
            <a:avLst/>
          </a:prstGeom>
        </p:spPr>
        <p:txBody>
          <a:bodyPr lIns="0" tIns="0" rIns="0" bIns="0">
            <a:noAutofit/>
          </a:bodyPr>
          <a:lstStyle>
            <a:lvl1pPr>
              <a:defRPr sz="3200" b="1">
                <a:latin typeface="Lucida Grande"/>
                <a:ea typeface="Lucida Grande"/>
                <a:cs typeface="Lucida Grande"/>
                <a:sym typeface="Lucida Grande"/>
              </a:defRPr>
            </a:lvl1pPr>
          </a:lstStyle>
          <a:p>
            <a:pPr lvl="0">
              <a:defRPr sz="1800" b="0"/>
            </a:pPr>
            <a:r>
              <a:rPr sz="2800" b="1" dirty="0">
                <a:latin typeface="Calibri" panose="020F0502020204030204" pitchFamily="34" charset="0"/>
              </a:rPr>
              <a:t>Carotid Artery Endarterectomy</a:t>
            </a:r>
            <a:r>
              <a:rPr lang="en-US" sz="2800" b="1" dirty="0">
                <a:latin typeface="Calibri" panose="020F0502020204030204" pitchFamily="34" charset="0"/>
              </a:rPr>
              <a:t> QI/QA</a:t>
            </a:r>
            <a:r>
              <a:rPr sz="2800" b="1" dirty="0">
                <a:latin typeface="Calibri" panose="020F0502020204030204" pitchFamily="34" charset="0"/>
              </a:rPr>
              <a:t> </a:t>
            </a:r>
          </a:p>
        </p:txBody>
      </p:sp>
      <p:sp>
        <p:nvSpPr>
          <p:cNvPr id="4" name="TextBox 3"/>
          <p:cNvSpPr txBox="1"/>
          <p:nvPr/>
        </p:nvSpPr>
        <p:spPr>
          <a:xfrm>
            <a:off x="228600" y="2057402"/>
            <a:ext cx="2590800" cy="1384995"/>
          </a:xfrm>
          <a:prstGeom prst="rect">
            <a:avLst/>
          </a:prstGeom>
          <a:noFill/>
          <a:ln>
            <a:solidFill>
              <a:srgbClr val="C00000"/>
            </a:solidFill>
          </a:ln>
        </p:spPr>
        <p:txBody>
          <a:bodyPr wrap="square" rtlCol="0">
            <a:spAutoFit/>
          </a:bodyPr>
          <a:lstStyle/>
          <a:p>
            <a:r>
              <a:rPr lang="en-US" sz="2800" dirty="0"/>
              <a:t>Developed </a:t>
            </a:r>
            <a:r>
              <a:rPr lang="en-US" sz="2800" b="1" dirty="0"/>
              <a:t>CAE Pathway</a:t>
            </a:r>
            <a:r>
              <a:rPr lang="en-US" sz="2800" dirty="0"/>
              <a:t> for postop transfer</a:t>
            </a:r>
          </a:p>
        </p:txBody>
      </p:sp>
    </p:spTree>
    <p:extLst>
      <p:ext uri="{BB962C8B-B14F-4D97-AF65-F5344CB8AC3E}">
        <p14:creationId xmlns:p14="http://schemas.microsoft.com/office/powerpoint/2010/main" val="101419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0633" t="14754" r="14639" b="34808"/>
          <a:stretch/>
        </p:blipFill>
        <p:spPr bwMode="auto">
          <a:xfrm>
            <a:off x="343035" y="1371600"/>
            <a:ext cx="4114799" cy="4403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hape 1072"/>
          <p:cNvSpPr>
            <a:spLocks noGrp="1"/>
          </p:cNvSpPr>
          <p:nvPr>
            <p:ph type="title"/>
          </p:nvPr>
        </p:nvSpPr>
        <p:spPr>
          <a:xfrm>
            <a:off x="1" y="190500"/>
            <a:ext cx="6705601" cy="812800"/>
          </a:xfrm>
          <a:prstGeom prst="rect">
            <a:avLst/>
          </a:prstGeom>
        </p:spPr>
        <p:txBody>
          <a:bodyPr lIns="0" tIns="0" rIns="0" bIns="0">
            <a:normAutofit/>
          </a:bodyPr>
          <a:lstStyle>
            <a:lvl1pPr>
              <a:defRPr sz="3200" b="1">
                <a:latin typeface="Lucida Grande"/>
                <a:ea typeface="Lucida Grande"/>
                <a:cs typeface="Lucida Grande"/>
                <a:sym typeface="Lucida Grande"/>
              </a:defRPr>
            </a:lvl1pPr>
          </a:lstStyle>
          <a:p>
            <a:pPr lvl="0">
              <a:defRPr sz="1800" b="0"/>
            </a:pPr>
            <a:r>
              <a:rPr sz="2800" b="1" dirty="0">
                <a:latin typeface="Calibri" panose="020F0502020204030204" pitchFamily="34" charset="0"/>
              </a:rPr>
              <a:t>Carotid Artery Endarterectomy</a:t>
            </a:r>
            <a:r>
              <a:rPr lang="en-US" sz="2800" b="1" dirty="0">
                <a:latin typeface="Calibri" panose="020F0502020204030204" pitchFamily="34" charset="0"/>
              </a:rPr>
              <a:t> QI/QA</a:t>
            </a:r>
            <a:r>
              <a:rPr sz="2800" b="1" dirty="0">
                <a:latin typeface="Calibri" panose="020F0502020204030204" pitchFamily="34" charset="0"/>
              </a:rPr>
              <a:t> </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872" t="63893" r="15596" b="20255"/>
          <a:stretch/>
        </p:blipFill>
        <p:spPr bwMode="auto">
          <a:xfrm>
            <a:off x="4534034" y="2209800"/>
            <a:ext cx="4609966" cy="2438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872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1" y="1447801"/>
            <a:ext cx="8293101" cy="4191000"/>
          </a:xfrm>
        </p:spPr>
        <p:txBody>
          <a:bodyPr>
            <a:normAutofit lnSpcReduction="10000"/>
          </a:bodyPr>
          <a:lstStyle/>
          <a:p>
            <a:r>
              <a:rPr lang="en-US" dirty="0"/>
              <a:t>Need dedicated resources.</a:t>
            </a:r>
          </a:p>
          <a:p>
            <a:r>
              <a:rPr lang="en-US" dirty="0"/>
              <a:t>Creating reports “outside” of M2S is challenging. Requires ‘tweaking” each time a field is changed.</a:t>
            </a:r>
          </a:p>
          <a:p>
            <a:r>
              <a:rPr lang="en-US" dirty="0"/>
              <a:t>Use of the data in a meaningful format engages staff and allows demonstration of improvement over time. </a:t>
            </a:r>
          </a:p>
          <a:p>
            <a:pPr marL="0" indent="0" algn="ctr">
              <a:buNone/>
            </a:pPr>
            <a:r>
              <a:rPr lang="en-US" dirty="0"/>
              <a:t>             </a:t>
            </a:r>
          </a:p>
          <a:p>
            <a:endParaRPr lang="en-US" dirty="0"/>
          </a:p>
          <a:p>
            <a:endParaRPr lang="en-US" dirty="0"/>
          </a:p>
          <a:p>
            <a:endParaRPr lang="en-US" dirty="0"/>
          </a:p>
        </p:txBody>
      </p:sp>
      <p:sp>
        <p:nvSpPr>
          <p:cNvPr id="4" name="Title 3"/>
          <p:cNvSpPr>
            <a:spLocks noGrp="1"/>
          </p:cNvSpPr>
          <p:nvPr>
            <p:ph type="title"/>
          </p:nvPr>
        </p:nvSpPr>
        <p:spPr>
          <a:xfrm>
            <a:off x="1" y="190500"/>
            <a:ext cx="6705601" cy="812800"/>
          </a:xfrm>
        </p:spPr>
        <p:txBody>
          <a:bodyPr/>
          <a:lstStyle/>
          <a:p>
            <a:r>
              <a:rPr lang="en-US" dirty="0"/>
              <a:t>Tips &amp; Lessons Learned</a:t>
            </a:r>
          </a:p>
        </p:txBody>
      </p:sp>
      <p:sp>
        <p:nvSpPr>
          <p:cNvPr id="3" name="Slide Number Placeholder 2"/>
          <p:cNvSpPr>
            <a:spLocks noGrp="1"/>
          </p:cNvSpPr>
          <p:nvPr>
            <p:ph type="sldNum" sz="quarter" idx="4294967295"/>
          </p:nvPr>
        </p:nvSpPr>
        <p:spPr>
          <a:xfrm>
            <a:off x="8229601" y="6400800"/>
            <a:ext cx="914400" cy="304800"/>
          </a:xfrm>
          <a:prstGeom prst="rect">
            <a:avLst/>
          </a:prstGeom>
        </p:spPr>
        <p:txBody>
          <a:bodyPr/>
          <a:lstStyle/>
          <a:p>
            <a:fld id="{178A68C7-47CD-4FDE-9645-D1E4BA08B93E}"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2184051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8229600" cy="4089400"/>
          </a:xfrm>
        </p:spPr>
        <p:txBody>
          <a:bodyPr/>
          <a:lstStyle/>
          <a:p>
            <a:r>
              <a:rPr lang="en-US" dirty="0"/>
              <a:t>Find some early “wins” to harness buy in.</a:t>
            </a:r>
          </a:p>
          <a:p>
            <a:r>
              <a:rPr lang="en-US" dirty="0"/>
              <a:t>Start small and build on successes. </a:t>
            </a:r>
          </a:p>
          <a:p>
            <a:r>
              <a:rPr lang="en-US" dirty="0"/>
              <a:t>You never know where a data path may take you. Be curious. </a:t>
            </a:r>
          </a:p>
          <a:p>
            <a:r>
              <a:rPr lang="en-US" dirty="0"/>
              <a:t>If you can’t measure it, you can’t improve it.</a:t>
            </a:r>
          </a:p>
          <a:p>
            <a:pPr marL="0" indent="0">
              <a:buNone/>
            </a:pPr>
            <a:r>
              <a:rPr lang="en-US" dirty="0"/>
              <a:t>     </a:t>
            </a:r>
          </a:p>
          <a:p>
            <a:endParaRPr lang="en-US" dirty="0"/>
          </a:p>
        </p:txBody>
      </p:sp>
      <p:sp>
        <p:nvSpPr>
          <p:cNvPr id="4" name="Title 3"/>
          <p:cNvSpPr>
            <a:spLocks noGrp="1"/>
          </p:cNvSpPr>
          <p:nvPr>
            <p:ph type="title"/>
          </p:nvPr>
        </p:nvSpPr>
        <p:spPr>
          <a:xfrm>
            <a:off x="1" y="190500"/>
            <a:ext cx="6705601" cy="812800"/>
          </a:xfrm>
        </p:spPr>
        <p:txBody>
          <a:bodyPr/>
          <a:lstStyle/>
          <a:p>
            <a:r>
              <a:rPr lang="en-US" dirty="0"/>
              <a:t>Tips &amp; Lessons Learned</a:t>
            </a:r>
          </a:p>
        </p:txBody>
      </p:sp>
    </p:spTree>
    <p:extLst>
      <p:ext uri="{BB962C8B-B14F-4D97-AF65-F5344CB8AC3E}">
        <p14:creationId xmlns:p14="http://schemas.microsoft.com/office/powerpoint/2010/main" val="106524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Physician Dashboards</a:t>
            </a:r>
          </a:p>
        </p:txBody>
      </p:sp>
      <p:sp>
        <p:nvSpPr>
          <p:cNvPr id="2" name="Content Placeholder 1"/>
          <p:cNvSpPr>
            <a:spLocks noGrp="1"/>
          </p:cNvSpPr>
          <p:nvPr>
            <p:ph idx="4294967295"/>
          </p:nvPr>
        </p:nvSpPr>
        <p:spPr>
          <a:xfrm>
            <a:off x="0" y="1676400"/>
            <a:ext cx="8229600" cy="4089400"/>
          </a:xfrm>
        </p:spPr>
        <p:txBody>
          <a:bodyPr/>
          <a:lstStyle/>
          <a:p>
            <a:pPr marL="0" indent="0" algn="ctr">
              <a:buNone/>
            </a:pPr>
            <a:endParaRPr lang="en-US" dirty="0"/>
          </a:p>
          <a:p>
            <a:pPr marL="0" indent="0" algn="ctr">
              <a:buNone/>
            </a:pPr>
            <a:r>
              <a:rPr lang="en-US" sz="4000" b="1" dirty="0"/>
              <a:t>QUESTIONS?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 t="14635" r="72701" b="40218"/>
          <a:stretch/>
        </p:blipFill>
        <p:spPr bwMode="auto">
          <a:xfrm>
            <a:off x="4953001" y="3048002"/>
            <a:ext cx="2971800" cy="304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29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Do you currently generate Dashboards using VQI Data? </a:t>
            </a:r>
          </a:p>
          <a:p>
            <a:pPr marL="0" indent="0">
              <a:buNone/>
            </a:pPr>
            <a:endParaRPr lang="en-US" dirty="0"/>
          </a:p>
          <a:p>
            <a:pPr marL="400050" lvl="1" indent="0">
              <a:buNone/>
            </a:pPr>
            <a:r>
              <a:rPr lang="en-US" dirty="0"/>
              <a:t>a) Yes</a:t>
            </a:r>
          </a:p>
          <a:p>
            <a:pPr marL="400050" lvl="1" indent="0">
              <a:buNone/>
            </a:pPr>
            <a:endParaRPr lang="en-US" dirty="0"/>
          </a:p>
          <a:p>
            <a:pPr marL="400050" lvl="1" indent="0">
              <a:buNone/>
            </a:pPr>
            <a:r>
              <a:rPr lang="en-US" dirty="0"/>
              <a:t>b) No</a:t>
            </a:r>
          </a:p>
          <a:p>
            <a:endParaRPr lang="en-US" dirty="0"/>
          </a:p>
        </p:txBody>
      </p:sp>
      <p:sp>
        <p:nvSpPr>
          <p:cNvPr id="3" name="Title 2"/>
          <p:cNvSpPr>
            <a:spLocks noGrp="1"/>
          </p:cNvSpPr>
          <p:nvPr>
            <p:ph type="title"/>
          </p:nvPr>
        </p:nvSpPr>
        <p:spPr/>
        <p:txBody>
          <a:bodyPr/>
          <a:lstStyle/>
          <a:p>
            <a:r>
              <a:rPr lang="en-US" dirty="0"/>
              <a:t>Audience Participation</a:t>
            </a:r>
          </a:p>
        </p:txBody>
      </p:sp>
    </p:spTree>
    <p:extLst>
      <p:ext uri="{BB962C8B-B14F-4D97-AF65-F5344CB8AC3E}">
        <p14:creationId xmlns:p14="http://schemas.microsoft.com/office/powerpoint/2010/main" val="240035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If you do not currently generate Dashboards using VQI data, what are the barriers:</a:t>
            </a:r>
          </a:p>
          <a:p>
            <a:pPr marL="0" indent="0">
              <a:buNone/>
            </a:pPr>
            <a:endParaRPr lang="en-US" dirty="0"/>
          </a:p>
          <a:p>
            <a:pPr marL="400050" lvl="1" indent="0">
              <a:buNone/>
            </a:pPr>
            <a:r>
              <a:rPr lang="en-US" dirty="0"/>
              <a:t>a) Resources</a:t>
            </a:r>
          </a:p>
          <a:p>
            <a:pPr marL="914400" lvl="1" indent="-514350">
              <a:buAutoNum type="arabicParenR"/>
            </a:pPr>
            <a:endParaRPr lang="en-US" dirty="0"/>
          </a:p>
          <a:p>
            <a:pPr marL="400050" lvl="1" indent="0">
              <a:buNone/>
            </a:pPr>
            <a:r>
              <a:rPr lang="en-US" dirty="0"/>
              <a:t>b) Difficult to get data out of Pathways</a:t>
            </a:r>
          </a:p>
          <a:p>
            <a:pPr marL="400050" lvl="1" indent="0">
              <a:buNone/>
            </a:pPr>
            <a:endParaRPr lang="en-US" dirty="0"/>
          </a:p>
          <a:p>
            <a:pPr marL="400050" lvl="1" indent="0">
              <a:buNone/>
            </a:pPr>
            <a:r>
              <a:rPr lang="en-US" dirty="0"/>
              <a:t>c) No one has asked</a:t>
            </a:r>
          </a:p>
          <a:p>
            <a:endParaRPr lang="en-US" dirty="0"/>
          </a:p>
        </p:txBody>
      </p:sp>
      <p:sp>
        <p:nvSpPr>
          <p:cNvPr id="3" name="Title 2"/>
          <p:cNvSpPr>
            <a:spLocks noGrp="1"/>
          </p:cNvSpPr>
          <p:nvPr>
            <p:ph type="title"/>
          </p:nvPr>
        </p:nvSpPr>
        <p:spPr/>
        <p:txBody>
          <a:bodyPr/>
          <a:lstStyle/>
          <a:p>
            <a:r>
              <a:rPr lang="en-US" dirty="0"/>
              <a:t>Audience Participation</a:t>
            </a:r>
          </a:p>
        </p:txBody>
      </p:sp>
    </p:spTree>
    <p:extLst>
      <p:ext uri="{BB962C8B-B14F-4D97-AF65-F5344CB8AC3E}">
        <p14:creationId xmlns:p14="http://schemas.microsoft.com/office/powerpoint/2010/main" val="89341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Identify Opportunities for Improvement</a:t>
            </a:r>
          </a:p>
          <a:p>
            <a:r>
              <a:rPr lang="en-US" sz="2800" dirty="0"/>
              <a:t>QA tool to support QI initiatives</a:t>
            </a:r>
          </a:p>
          <a:p>
            <a:r>
              <a:rPr lang="en-US" sz="2800" dirty="0"/>
              <a:t>Patient Safety</a:t>
            </a:r>
          </a:p>
          <a:p>
            <a:r>
              <a:rPr lang="en-US" sz="2800" dirty="0"/>
              <a:t>Peer Review/Peer Support</a:t>
            </a:r>
          </a:p>
          <a:p>
            <a:r>
              <a:rPr lang="en-US" sz="2800" dirty="0"/>
              <a:t>Accountability</a:t>
            </a:r>
          </a:p>
          <a:p>
            <a:r>
              <a:rPr lang="en-US" sz="2800" dirty="0"/>
              <a:t>Allows providers ability to compare outcomes to peers, center, regional and national benchmarks</a:t>
            </a:r>
          </a:p>
          <a:p>
            <a:endParaRPr lang="en-US" sz="2000" dirty="0"/>
          </a:p>
          <a:p>
            <a:endParaRPr lang="en-US" dirty="0"/>
          </a:p>
          <a:p>
            <a:endParaRPr lang="en-US" dirty="0"/>
          </a:p>
        </p:txBody>
      </p:sp>
      <p:sp>
        <p:nvSpPr>
          <p:cNvPr id="4" name="Title 3"/>
          <p:cNvSpPr>
            <a:spLocks noGrp="1"/>
          </p:cNvSpPr>
          <p:nvPr>
            <p:ph type="title"/>
          </p:nvPr>
        </p:nvSpPr>
        <p:spPr>
          <a:xfrm>
            <a:off x="0" y="152400"/>
            <a:ext cx="6375400" cy="812800"/>
          </a:xfrm>
        </p:spPr>
        <p:txBody>
          <a:bodyPr/>
          <a:lstStyle/>
          <a:p>
            <a:r>
              <a:rPr lang="en-US" dirty="0"/>
              <a:t>Need</a:t>
            </a:r>
            <a:r>
              <a:rPr lang="en-US" sz="3200" dirty="0"/>
              <a:t> For Dashboards</a:t>
            </a:r>
          </a:p>
        </p:txBody>
      </p:sp>
      <p:sp>
        <p:nvSpPr>
          <p:cNvPr id="3" name="Slide Number Placeholder 2"/>
          <p:cNvSpPr>
            <a:spLocks noGrp="1"/>
          </p:cNvSpPr>
          <p:nvPr>
            <p:ph type="sldNum" sz="quarter" idx="4294967295"/>
          </p:nvPr>
        </p:nvSpPr>
        <p:spPr>
          <a:xfrm>
            <a:off x="8229601" y="6400800"/>
            <a:ext cx="914400" cy="304800"/>
          </a:xfrm>
          <a:prstGeom prst="rect">
            <a:avLst/>
          </a:prstGeom>
        </p:spPr>
        <p:txBody>
          <a:bodyPr/>
          <a:lstStyle/>
          <a:p>
            <a:fld id="{178A68C7-47CD-4FDE-9645-D1E4BA08B93E}"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308513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1752600"/>
            <a:ext cx="8229600" cy="4089400"/>
          </a:xfrm>
        </p:spPr>
        <p:txBody>
          <a:bodyPr/>
          <a:lstStyle/>
          <a:p>
            <a:r>
              <a:rPr lang="en-US" sz="2800" dirty="0"/>
              <a:t>Monthly Volume Tracking and Trending</a:t>
            </a:r>
          </a:p>
          <a:p>
            <a:r>
              <a:rPr lang="en-US" sz="2800" dirty="0"/>
              <a:t>Best Practices</a:t>
            </a:r>
          </a:p>
          <a:p>
            <a:r>
              <a:rPr lang="en-US" sz="2800" dirty="0"/>
              <a:t>Length of Stay</a:t>
            </a:r>
          </a:p>
          <a:p>
            <a:r>
              <a:rPr lang="en-US" sz="2800" dirty="0"/>
              <a:t>SSI Prevention Bundle</a:t>
            </a:r>
          </a:p>
          <a:p>
            <a:endParaRPr lang="en-US" dirty="0"/>
          </a:p>
        </p:txBody>
      </p:sp>
      <p:sp>
        <p:nvSpPr>
          <p:cNvPr id="4" name="Title 3"/>
          <p:cNvSpPr>
            <a:spLocks noGrp="1"/>
          </p:cNvSpPr>
          <p:nvPr>
            <p:ph type="title"/>
          </p:nvPr>
        </p:nvSpPr>
        <p:spPr>
          <a:xfrm>
            <a:off x="0" y="152400"/>
            <a:ext cx="6375400" cy="812800"/>
          </a:xfrm>
        </p:spPr>
        <p:txBody>
          <a:bodyPr>
            <a:normAutofit/>
          </a:bodyPr>
          <a:lstStyle/>
          <a:p>
            <a:r>
              <a:rPr lang="en-US" sz="4000" dirty="0"/>
              <a:t>Types of Dashboards</a:t>
            </a:r>
          </a:p>
        </p:txBody>
      </p:sp>
    </p:spTree>
    <p:extLst>
      <p:ext uri="{BB962C8B-B14F-4D97-AF65-F5344CB8AC3E}">
        <p14:creationId xmlns:p14="http://schemas.microsoft.com/office/powerpoint/2010/main" val="214869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515" y="1391676"/>
            <a:ext cx="1297150" cy="369332"/>
          </a:xfrm>
          <a:prstGeom prst="rect">
            <a:avLst/>
          </a:prstGeom>
          <a:solidFill>
            <a:schemeClr val="accent2"/>
          </a:solidFill>
        </p:spPr>
        <p:txBody>
          <a:bodyPr wrap="none" rtlCol="0">
            <a:spAutoFit/>
          </a:bodyPr>
          <a:lstStyle/>
          <a:p>
            <a:r>
              <a:rPr lang="en-US" b="1" dirty="0">
                <a:solidFill>
                  <a:schemeClr val="bg1"/>
                </a:solidFill>
              </a:rPr>
              <a:t>2003 - 2010</a:t>
            </a:r>
          </a:p>
        </p:txBody>
      </p:sp>
      <p:sp>
        <p:nvSpPr>
          <p:cNvPr id="9" name="Title 3"/>
          <p:cNvSpPr txBox="1">
            <a:spLocks/>
          </p:cNvSpPr>
          <p:nvPr/>
        </p:nvSpPr>
        <p:spPr>
          <a:xfrm>
            <a:off x="0" y="296883"/>
            <a:ext cx="6375400" cy="812800"/>
          </a:xfrm>
          <a:prstGeom prst="rect">
            <a:avLst/>
          </a:prstGeom>
        </p:spPr>
        <p:txBody>
          <a:bodyPr/>
          <a:lstStyle>
            <a:lvl1pPr marL="185738" indent="0" algn="l" defTabSz="914400" rtl="0" eaLnBrk="1" latinLnBrk="0" hangingPunct="1">
              <a:spcBef>
                <a:spcPct val="0"/>
              </a:spcBef>
              <a:buNone/>
              <a:defRPr sz="3600" kern="1200">
                <a:solidFill>
                  <a:srgbClr val="C00000"/>
                </a:solidFill>
                <a:latin typeface="+mj-lt"/>
                <a:ea typeface="+mj-ea"/>
                <a:cs typeface="+mj-cs"/>
              </a:defRPr>
            </a:lvl1pPr>
          </a:lstStyle>
          <a:p>
            <a:r>
              <a:rPr lang="en-US" sz="3200" b="1" dirty="0"/>
              <a:t>How the Dashboards Were Created</a:t>
            </a:r>
          </a:p>
        </p:txBody>
      </p:sp>
      <p:sp>
        <p:nvSpPr>
          <p:cNvPr id="3" name="Rounded Rectangle 2"/>
          <p:cNvSpPr/>
          <p:nvPr/>
        </p:nvSpPr>
        <p:spPr>
          <a:xfrm>
            <a:off x="6270561" y="3779993"/>
            <a:ext cx="2667000" cy="16560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40442" y="1490735"/>
            <a:ext cx="2901319" cy="923330"/>
          </a:xfrm>
          <a:prstGeom prst="rect">
            <a:avLst/>
          </a:prstGeom>
          <a:noFill/>
        </p:spPr>
        <p:txBody>
          <a:bodyPr wrap="square" rtlCol="0">
            <a:spAutoFit/>
          </a:bodyPr>
          <a:lstStyle/>
          <a:p>
            <a:endParaRPr lang="en-US" b="1" dirty="0">
              <a:solidFill>
                <a:srgbClr val="CC0066"/>
              </a:solidFill>
            </a:endParaRPr>
          </a:p>
          <a:p>
            <a:r>
              <a:rPr lang="en-US" dirty="0"/>
              <a:t>Forms completed manually by nurse reviewers </a:t>
            </a:r>
          </a:p>
        </p:txBody>
      </p:sp>
      <p:sp>
        <p:nvSpPr>
          <p:cNvPr id="6" name="Rounded Rectangle 5"/>
          <p:cNvSpPr/>
          <p:nvPr/>
        </p:nvSpPr>
        <p:spPr>
          <a:xfrm>
            <a:off x="5713390" y="1718140"/>
            <a:ext cx="2545708" cy="82993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08282" y="1771073"/>
            <a:ext cx="2250817" cy="646331"/>
          </a:xfrm>
          <a:prstGeom prst="rect">
            <a:avLst/>
          </a:prstGeom>
          <a:noFill/>
          <a:ln>
            <a:noFill/>
          </a:ln>
        </p:spPr>
        <p:txBody>
          <a:bodyPr wrap="square" rtlCol="0">
            <a:spAutoFit/>
          </a:bodyPr>
          <a:lstStyle/>
          <a:p>
            <a:r>
              <a:rPr lang="en-US" dirty="0"/>
              <a:t>Data entered into MS Access database</a:t>
            </a:r>
          </a:p>
        </p:txBody>
      </p:sp>
      <p:sp>
        <p:nvSpPr>
          <p:cNvPr id="10" name="TextBox 9"/>
          <p:cNvSpPr txBox="1"/>
          <p:nvPr/>
        </p:nvSpPr>
        <p:spPr>
          <a:xfrm>
            <a:off x="6270561" y="3818093"/>
            <a:ext cx="2590800" cy="1477328"/>
          </a:xfrm>
          <a:prstGeom prst="rect">
            <a:avLst/>
          </a:prstGeom>
          <a:noFill/>
          <a:ln>
            <a:noFill/>
          </a:ln>
        </p:spPr>
        <p:txBody>
          <a:bodyPr wrap="square" rtlCol="0">
            <a:spAutoFit/>
          </a:bodyPr>
          <a:lstStyle/>
          <a:p>
            <a:r>
              <a:rPr lang="en-US" dirty="0"/>
              <a:t>MS Access exports sent to regional database at Dartmouth-Hitchcock using “VSGNE Shuttle” SQL Query</a:t>
            </a:r>
          </a:p>
        </p:txBody>
      </p:sp>
      <p:sp>
        <p:nvSpPr>
          <p:cNvPr id="11" name="Rounded Rectangle 10"/>
          <p:cNvSpPr/>
          <p:nvPr/>
        </p:nvSpPr>
        <p:spPr>
          <a:xfrm>
            <a:off x="1510623" y="1747327"/>
            <a:ext cx="2854938" cy="81552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159328" y="3830499"/>
            <a:ext cx="3962400" cy="183584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41361" y="3912014"/>
            <a:ext cx="3798335" cy="1754326"/>
          </a:xfrm>
          <a:prstGeom prst="rect">
            <a:avLst/>
          </a:prstGeom>
          <a:noFill/>
          <a:ln>
            <a:noFill/>
          </a:ln>
        </p:spPr>
        <p:txBody>
          <a:bodyPr wrap="square" rtlCol="0">
            <a:spAutoFit/>
          </a:bodyPr>
          <a:lstStyle/>
          <a:p>
            <a:r>
              <a:rPr lang="en-US" dirty="0"/>
              <a:t>VSGNE Reporting – </a:t>
            </a:r>
          </a:p>
          <a:p>
            <a:r>
              <a:rPr lang="en-US" dirty="0"/>
              <a:t>Following cleaning and updating, Dartmouth-Hitchcock returns data to MMC for local reporting using local “working database” for report development</a:t>
            </a:r>
          </a:p>
        </p:txBody>
      </p:sp>
      <p:cxnSp>
        <p:nvCxnSpPr>
          <p:cNvPr id="14" name="Straight Arrow Connector 13"/>
          <p:cNvCxnSpPr>
            <a:endCxn id="6" idx="1"/>
          </p:cNvCxnSpPr>
          <p:nvPr/>
        </p:nvCxnSpPr>
        <p:spPr>
          <a:xfrm flipV="1">
            <a:off x="4365562" y="2133111"/>
            <a:ext cx="1347829" cy="2198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56359" y="2576158"/>
            <a:ext cx="0" cy="12038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3"/>
          </p:cNvCxnSpPr>
          <p:nvPr/>
        </p:nvCxnSpPr>
        <p:spPr>
          <a:xfrm flipH="1">
            <a:off x="5121728" y="4748420"/>
            <a:ext cx="1148833"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45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66999" y="1394936"/>
            <a:ext cx="6248400" cy="15240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71801" y="1418272"/>
            <a:ext cx="5638799" cy="1477328"/>
          </a:xfrm>
          <a:prstGeom prst="rect">
            <a:avLst/>
          </a:prstGeom>
          <a:noFill/>
        </p:spPr>
        <p:txBody>
          <a:bodyPr wrap="square" rtlCol="0">
            <a:spAutoFit/>
          </a:bodyPr>
          <a:lstStyle/>
          <a:p>
            <a:r>
              <a:rPr lang="en-US" dirty="0"/>
              <a:t>VSGNE Reporting </a:t>
            </a:r>
          </a:p>
          <a:p>
            <a:r>
              <a:rPr lang="en-US" dirty="0"/>
              <a:t>Crystal reports  created from MS Access database by date range and surgeon for post-op outcomes and complications.  Benchmark  comparisons were made to  local surgeon group:</a:t>
            </a:r>
          </a:p>
        </p:txBody>
      </p:sp>
      <p:sp>
        <p:nvSpPr>
          <p:cNvPr id="8" name="TextBox 7"/>
          <p:cNvSpPr txBox="1"/>
          <p:nvPr/>
        </p:nvSpPr>
        <p:spPr>
          <a:xfrm>
            <a:off x="152400" y="1394935"/>
            <a:ext cx="1297150" cy="369332"/>
          </a:xfrm>
          <a:prstGeom prst="rect">
            <a:avLst/>
          </a:prstGeom>
          <a:solidFill>
            <a:schemeClr val="accent2"/>
          </a:solidFill>
        </p:spPr>
        <p:txBody>
          <a:bodyPr wrap="none" rtlCol="0">
            <a:spAutoFit/>
          </a:bodyPr>
          <a:lstStyle/>
          <a:p>
            <a:r>
              <a:rPr lang="en-US" b="1" dirty="0">
                <a:solidFill>
                  <a:schemeClr val="bg1"/>
                </a:solidFill>
              </a:rPr>
              <a:t>2003 - 2010</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674" y="2895600"/>
            <a:ext cx="3575304" cy="350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381001" y="3476502"/>
            <a:ext cx="2590800" cy="1200329"/>
          </a:xfrm>
          <a:prstGeom prst="rect">
            <a:avLst/>
          </a:prstGeom>
          <a:ln>
            <a:solidFill>
              <a:srgbClr val="C00000"/>
            </a:solidFill>
          </a:ln>
        </p:spPr>
        <p:txBody>
          <a:bodyPr wrap="square">
            <a:spAutoFit/>
          </a:bodyPr>
          <a:lstStyle/>
          <a:p>
            <a:pPr algn="ctr"/>
            <a:r>
              <a:rPr lang="en-US" b="1" dirty="0">
                <a:solidFill>
                  <a:srgbClr val="C00000"/>
                </a:solidFill>
              </a:rPr>
              <a:t>Significant problems with “data type mismatch” and syntax errors</a:t>
            </a:r>
          </a:p>
        </p:txBody>
      </p:sp>
      <p:sp>
        <p:nvSpPr>
          <p:cNvPr id="7" name="Title 3"/>
          <p:cNvSpPr txBox="1">
            <a:spLocks/>
          </p:cNvSpPr>
          <p:nvPr/>
        </p:nvSpPr>
        <p:spPr>
          <a:xfrm>
            <a:off x="990" y="190500"/>
            <a:ext cx="6375400" cy="812800"/>
          </a:xfrm>
          <a:prstGeom prst="rect">
            <a:avLst/>
          </a:prstGeom>
        </p:spPr>
        <p:txBody>
          <a:bodyPr anchor="ctr"/>
          <a:lstStyle>
            <a:lvl1pPr marL="185738" indent="0" algn="l" defTabSz="914400" rtl="0" eaLnBrk="1" latinLnBrk="0" hangingPunct="1">
              <a:spcBef>
                <a:spcPct val="0"/>
              </a:spcBef>
              <a:buNone/>
              <a:defRPr sz="3600" kern="1200">
                <a:solidFill>
                  <a:srgbClr val="C00000"/>
                </a:solidFill>
                <a:latin typeface="+mj-lt"/>
                <a:ea typeface="+mj-ea"/>
                <a:cs typeface="+mj-cs"/>
              </a:defRPr>
            </a:lvl1pPr>
          </a:lstStyle>
          <a:p>
            <a:r>
              <a:rPr lang="en-US" sz="3200" b="1" dirty="0"/>
              <a:t>How the Dashboards Were Created</a:t>
            </a:r>
          </a:p>
        </p:txBody>
      </p:sp>
    </p:spTree>
    <p:extLst>
      <p:ext uri="{BB962C8B-B14F-4D97-AF65-F5344CB8AC3E}">
        <p14:creationId xmlns:p14="http://schemas.microsoft.com/office/powerpoint/2010/main" val="25999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816" y="2085138"/>
            <a:ext cx="3471383" cy="2456057"/>
          </a:xfrm>
          <a:prstGeom prst="rect">
            <a:avLst/>
          </a:prstGeom>
          <a:noFill/>
        </p:spPr>
        <p:txBody>
          <a:bodyPr wrap="square" rtlCol="0">
            <a:spAutoFit/>
          </a:bodyPr>
          <a:lstStyle/>
          <a:p>
            <a:pPr marL="342900" indent="-342900">
              <a:spcBef>
                <a:spcPct val="20000"/>
              </a:spcBef>
              <a:buClr>
                <a:srgbClr val="C00000"/>
              </a:buClr>
              <a:buFont typeface="Wingdings 3" panose="05040102010807070707" pitchFamily="18" charset="2"/>
              <a:buChar char=""/>
            </a:pPr>
            <a:r>
              <a:rPr lang="en-US" sz="2400" dirty="0"/>
              <a:t>Data available online</a:t>
            </a:r>
          </a:p>
          <a:p>
            <a:pPr marL="342900" indent="-342900">
              <a:spcBef>
                <a:spcPct val="20000"/>
              </a:spcBef>
              <a:buClr>
                <a:srgbClr val="C00000"/>
              </a:buClr>
              <a:buFont typeface="Wingdings 3" panose="05040102010807070707" pitchFamily="18" charset="2"/>
              <a:buChar char=""/>
            </a:pPr>
            <a:r>
              <a:rPr lang="en-US" sz="2400" dirty="0"/>
              <a:t>Local, regional and national benchmarks</a:t>
            </a:r>
          </a:p>
          <a:p>
            <a:pPr marL="342900" indent="-342900">
              <a:spcBef>
                <a:spcPct val="20000"/>
              </a:spcBef>
              <a:buClr>
                <a:srgbClr val="C00000"/>
              </a:buClr>
              <a:buFont typeface="Wingdings 3" panose="05040102010807070707" pitchFamily="18" charset="2"/>
              <a:buChar char=""/>
            </a:pPr>
            <a:r>
              <a:rPr lang="en-US" sz="2400" dirty="0"/>
              <a:t>Requires customizing for user friendly appearance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1365177"/>
            <a:ext cx="4922659" cy="51517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4461" y="1365177"/>
            <a:ext cx="1297150" cy="369332"/>
          </a:xfrm>
          <a:prstGeom prst="rect">
            <a:avLst/>
          </a:prstGeom>
          <a:solidFill>
            <a:schemeClr val="accent2"/>
          </a:solidFill>
        </p:spPr>
        <p:txBody>
          <a:bodyPr wrap="none" rtlCol="0">
            <a:spAutoFit/>
          </a:bodyPr>
          <a:lstStyle/>
          <a:p>
            <a:r>
              <a:rPr lang="en-US" b="1" dirty="0">
                <a:solidFill>
                  <a:schemeClr val="bg1"/>
                </a:solidFill>
              </a:rPr>
              <a:t>2011 - 2017</a:t>
            </a:r>
          </a:p>
        </p:txBody>
      </p:sp>
      <p:sp>
        <p:nvSpPr>
          <p:cNvPr id="7" name="Title 3"/>
          <p:cNvSpPr txBox="1">
            <a:spLocks/>
          </p:cNvSpPr>
          <p:nvPr/>
        </p:nvSpPr>
        <p:spPr>
          <a:xfrm>
            <a:off x="34807" y="190500"/>
            <a:ext cx="6375400" cy="812800"/>
          </a:xfrm>
          <a:prstGeom prst="rect">
            <a:avLst/>
          </a:prstGeom>
        </p:spPr>
        <p:txBody>
          <a:bodyPr anchor="ctr"/>
          <a:lstStyle>
            <a:lvl1pPr marL="185738" indent="0" algn="l" defTabSz="914400" rtl="0" eaLnBrk="1" latinLnBrk="0" hangingPunct="1">
              <a:spcBef>
                <a:spcPct val="0"/>
              </a:spcBef>
              <a:buNone/>
              <a:defRPr sz="3600" kern="1200">
                <a:solidFill>
                  <a:srgbClr val="C00000"/>
                </a:solidFill>
                <a:latin typeface="+mj-lt"/>
                <a:ea typeface="+mj-ea"/>
                <a:cs typeface="+mj-cs"/>
              </a:defRPr>
            </a:lvl1pPr>
          </a:lstStyle>
          <a:p>
            <a:r>
              <a:rPr lang="en-US" sz="3200" b="1" dirty="0"/>
              <a:t>How the Dashboards Were Created</a:t>
            </a:r>
          </a:p>
        </p:txBody>
      </p:sp>
    </p:spTree>
    <p:extLst>
      <p:ext uri="{BB962C8B-B14F-4D97-AF65-F5344CB8AC3E}">
        <p14:creationId xmlns:p14="http://schemas.microsoft.com/office/powerpoint/2010/main" val="3377596351"/>
      </p:ext>
    </p:extLst>
  </p:cSld>
  <p:clrMapOvr>
    <a:masterClrMapping/>
  </p:clrMapOvr>
</p:sld>
</file>

<file path=ppt/theme/theme1.xml><?xml version="1.0" encoding="utf-8"?>
<a:theme xmlns:a="http://schemas.openxmlformats.org/drawingml/2006/main" name="1_Globe">
  <a:themeElements>
    <a:clrScheme name="1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1_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1_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1_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1_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1_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1_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1_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3669</TotalTime>
  <Words>873</Words>
  <Application>Microsoft Office PowerPoint</Application>
  <PresentationFormat>On-screen Show (4:3)</PresentationFormat>
  <Paragraphs>184</Paragraphs>
  <Slides>28</Slides>
  <Notes>8</Notes>
  <HiddenSlides>0</HiddenSlides>
  <MMClips>0</MMClips>
  <ScaleCrop>false</ScaleCrop>
  <HeadingPairs>
    <vt:vector size="6" baseType="variant">
      <vt:variant>
        <vt:lpstr>Fonts Used</vt:lpstr>
      </vt:variant>
      <vt:variant>
        <vt:i4>11</vt:i4>
      </vt:variant>
      <vt:variant>
        <vt:lpstr>Theme</vt:lpstr>
      </vt:variant>
      <vt:variant>
        <vt:i4>17</vt:i4>
      </vt:variant>
      <vt:variant>
        <vt:lpstr>Slide Titles</vt:lpstr>
      </vt:variant>
      <vt:variant>
        <vt:i4>28</vt:i4>
      </vt:variant>
    </vt:vector>
  </HeadingPairs>
  <TitlesOfParts>
    <vt:vector size="56" baseType="lpstr">
      <vt:lpstr>MS PGothic</vt:lpstr>
      <vt:lpstr>MS PGothic</vt:lpstr>
      <vt:lpstr>Arial</vt:lpstr>
      <vt:lpstr>Arial Bold</vt:lpstr>
      <vt:lpstr>Calibri</vt:lpstr>
      <vt:lpstr>Lucida Grande</vt:lpstr>
      <vt:lpstr>Lucida Sans Unicode</vt:lpstr>
      <vt:lpstr>Times New Roman</vt:lpstr>
      <vt:lpstr>Verdana</vt:lpstr>
      <vt:lpstr>Wingdings</vt:lpstr>
      <vt:lpstr>Wingdings 3</vt:lpstr>
      <vt:lpstr>1_Globe</vt:lpstr>
      <vt:lpstr>3_Office Theme</vt:lpstr>
      <vt:lpstr>Custom Design</vt:lpstr>
      <vt:lpstr>2_Office Theme</vt:lpstr>
      <vt:lpstr>1_Office Theme</vt:lpstr>
      <vt:lpstr>4_Office Theme</vt:lpstr>
      <vt:lpstr>5_Office Theme</vt:lpstr>
      <vt:lpstr>6_Office Theme</vt:lpstr>
      <vt:lpstr>7_Office Theme</vt:lpstr>
      <vt:lpstr>8_Office Theme</vt:lpstr>
      <vt:lpstr>11_Office Theme</vt:lpstr>
      <vt:lpstr>12_Office Theme</vt:lpstr>
      <vt:lpstr>13_Office Theme</vt:lpstr>
      <vt:lpstr>14_Office Theme</vt:lpstr>
      <vt:lpstr>17_Office Theme</vt:lpstr>
      <vt:lpstr>VQI Slide Master</vt:lpstr>
      <vt:lpstr>9_Office Theme</vt:lpstr>
      <vt:lpstr>PowerPoint Presentation</vt:lpstr>
      <vt:lpstr>Agenda</vt:lpstr>
      <vt:lpstr>Audience Participation</vt:lpstr>
      <vt:lpstr>Audience Participation</vt:lpstr>
      <vt:lpstr>Need For Dashboards</vt:lpstr>
      <vt:lpstr>Types of Dashboards</vt:lpstr>
      <vt:lpstr>PowerPoint Presentation</vt:lpstr>
      <vt:lpstr>PowerPoint Presentation</vt:lpstr>
      <vt:lpstr>PowerPoint Presentation</vt:lpstr>
      <vt:lpstr>How Dashboards Are Shared</vt:lpstr>
      <vt:lpstr>Audience Participation</vt:lpstr>
      <vt:lpstr>Audience Participation</vt:lpstr>
      <vt:lpstr>MMC Best Practice Dashboards</vt:lpstr>
      <vt:lpstr>PowerPoint Presentation</vt:lpstr>
      <vt:lpstr>PowerPoint Presentation</vt:lpstr>
      <vt:lpstr>PowerPoint Presentation</vt:lpstr>
      <vt:lpstr>PowerPoint Presentation</vt:lpstr>
      <vt:lpstr>PowerPoint Presentation</vt:lpstr>
      <vt:lpstr>M2S Analytics &amp; Reporting Tool </vt:lpstr>
      <vt:lpstr>Audience Participation</vt:lpstr>
      <vt:lpstr>Audience Participation</vt:lpstr>
      <vt:lpstr>Results of Dashboard QI/QA: Reducing LOS</vt:lpstr>
      <vt:lpstr>Carotid Artery Endarterectomy QI/QA </vt:lpstr>
      <vt:lpstr>Carotid Artery Endarterectomy QI/QA </vt:lpstr>
      <vt:lpstr>Carotid Artery Endarterectomy QI/QA </vt:lpstr>
      <vt:lpstr>Tips &amp; Lessons Learned</vt:lpstr>
      <vt:lpstr>Tips &amp; Lessons Learned</vt:lpstr>
      <vt:lpstr>Physician Dashboards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Regional               Quality Improvement  The Vascular Study Group of New England</dc:title>
  <dc:creator>Jack Cronenwett</dc:creator>
  <cp:lastModifiedBy>Jim Wadzinski</cp:lastModifiedBy>
  <cp:revision>229</cp:revision>
  <dcterms:created xsi:type="dcterms:W3CDTF">2011-06-10T11:58:09Z</dcterms:created>
  <dcterms:modified xsi:type="dcterms:W3CDTF">2017-05-28T20:41:11Z</dcterms:modified>
</cp:coreProperties>
</file>