
<file path=[Content_Types].xml><?xml version="1.0" encoding="utf-8"?>
<Types xmlns="http://schemas.openxmlformats.org/package/2006/content-types">
  <Default Extension="png" ContentType="image/png"/>
  <Default Extension="jpeg" ContentType="image/jpeg"/>
  <Default Extension="emf" ContentType="image/x-emf"/>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6" r:id="rId4"/>
    <p:sldMasterId id="2147483668" r:id="rId5"/>
    <p:sldMasterId id="2147483680" r:id="rId6"/>
  </p:sldMasterIdLst>
  <p:notesMasterIdLst>
    <p:notesMasterId r:id="rId120"/>
  </p:notesMasterIdLst>
  <p:sldIdLst>
    <p:sldId id="260" r:id="rId7"/>
    <p:sldId id="471" r:id="rId8"/>
    <p:sldId id="541" r:id="rId9"/>
    <p:sldId id="434" r:id="rId10"/>
    <p:sldId id="263" r:id="rId11"/>
    <p:sldId id="564" r:id="rId12"/>
    <p:sldId id="547" r:id="rId13"/>
    <p:sldId id="563" r:id="rId14"/>
    <p:sldId id="542" r:id="rId15"/>
    <p:sldId id="520" r:id="rId16"/>
    <p:sldId id="521" r:id="rId17"/>
    <p:sldId id="522" r:id="rId18"/>
    <p:sldId id="515" r:id="rId19"/>
    <p:sldId id="513" r:id="rId20"/>
    <p:sldId id="514" r:id="rId21"/>
    <p:sldId id="524" r:id="rId22"/>
    <p:sldId id="476" r:id="rId23"/>
    <p:sldId id="540" r:id="rId24"/>
    <p:sldId id="481" r:id="rId25"/>
    <p:sldId id="533" r:id="rId26"/>
    <p:sldId id="530" r:id="rId27"/>
    <p:sldId id="531" r:id="rId28"/>
    <p:sldId id="532" r:id="rId29"/>
    <p:sldId id="479" r:id="rId30"/>
    <p:sldId id="534" r:id="rId31"/>
    <p:sldId id="535" r:id="rId32"/>
    <p:sldId id="536" r:id="rId33"/>
    <p:sldId id="523" r:id="rId34"/>
    <p:sldId id="268" r:id="rId35"/>
    <p:sldId id="516" r:id="rId36"/>
    <p:sldId id="545" r:id="rId37"/>
    <p:sldId id="565" r:id="rId38"/>
    <p:sldId id="566" r:id="rId39"/>
    <p:sldId id="567" r:id="rId40"/>
    <p:sldId id="568" r:id="rId41"/>
    <p:sldId id="295" r:id="rId42"/>
    <p:sldId id="432" r:id="rId43"/>
    <p:sldId id="488" r:id="rId44"/>
    <p:sldId id="489" r:id="rId45"/>
    <p:sldId id="490" r:id="rId46"/>
    <p:sldId id="436" r:id="rId47"/>
    <p:sldId id="437" r:id="rId48"/>
    <p:sldId id="303" r:id="rId49"/>
    <p:sldId id="304" r:id="rId50"/>
    <p:sldId id="305" r:id="rId51"/>
    <p:sldId id="440" r:id="rId52"/>
    <p:sldId id="438" r:id="rId53"/>
    <p:sldId id="491" r:id="rId54"/>
    <p:sldId id="308" r:id="rId55"/>
    <p:sldId id="492" r:id="rId56"/>
    <p:sldId id="393" r:id="rId57"/>
    <p:sldId id="493" r:id="rId58"/>
    <p:sldId id="394" r:id="rId59"/>
    <p:sldId id="494" r:id="rId60"/>
    <p:sldId id="395" r:id="rId61"/>
    <p:sldId id="396" r:id="rId62"/>
    <p:sldId id="495" r:id="rId63"/>
    <p:sldId id="398" r:id="rId64"/>
    <p:sldId id="397" r:id="rId65"/>
    <p:sldId id="496" r:id="rId66"/>
    <p:sldId id="399" r:id="rId67"/>
    <p:sldId id="543" r:id="rId68"/>
    <p:sldId id="400" r:id="rId69"/>
    <p:sldId id="544" r:id="rId70"/>
    <p:sldId id="309" r:id="rId71"/>
    <p:sldId id="310" r:id="rId72"/>
    <p:sldId id="498" r:id="rId73"/>
    <p:sldId id="392" r:id="rId74"/>
    <p:sldId id="499" r:id="rId75"/>
    <p:sldId id="311" r:id="rId76"/>
    <p:sldId id="296" r:id="rId77"/>
    <p:sldId id="525" r:id="rId78"/>
    <p:sldId id="526" r:id="rId79"/>
    <p:sldId id="527" r:id="rId80"/>
    <p:sldId id="529" r:id="rId81"/>
    <p:sldId id="460" r:id="rId82"/>
    <p:sldId id="298" r:id="rId83"/>
    <p:sldId id="483" r:id="rId84"/>
    <p:sldId id="484" r:id="rId85"/>
    <p:sldId id="464" r:id="rId86"/>
    <p:sldId id="562" r:id="rId87"/>
    <p:sldId id="335" r:id="rId88"/>
    <p:sldId id="458" r:id="rId89"/>
    <p:sldId id="551" r:id="rId90"/>
    <p:sldId id="552" r:id="rId91"/>
    <p:sldId id="553" r:id="rId92"/>
    <p:sldId id="554" r:id="rId93"/>
    <p:sldId id="555" r:id="rId94"/>
    <p:sldId id="556" r:id="rId95"/>
    <p:sldId id="557" r:id="rId96"/>
    <p:sldId id="559" r:id="rId97"/>
    <p:sldId id="560" r:id="rId98"/>
    <p:sldId id="561" r:id="rId99"/>
    <p:sldId id="299" r:id="rId100"/>
    <p:sldId id="517" r:id="rId101"/>
    <p:sldId id="518" r:id="rId102"/>
    <p:sldId id="370" r:id="rId103"/>
    <p:sldId id="500" r:id="rId104"/>
    <p:sldId id="501" r:id="rId105"/>
    <p:sldId id="502" r:id="rId106"/>
    <p:sldId id="503" r:id="rId107"/>
    <p:sldId id="507" r:id="rId108"/>
    <p:sldId id="508" r:id="rId109"/>
    <p:sldId id="509" r:id="rId110"/>
    <p:sldId id="510" r:id="rId111"/>
    <p:sldId id="511" r:id="rId112"/>
    <p:sldId id="537" r:id="rId113"/>
    <p:sldId id="538" r:id="rId114"/>
    <p:sldId id="539" r:id="rId115"/>
    <p:sldId id="512" r:id="rId116"/>
    <p:sldId id="478" r:id="rId117"/>
    <p:sldId id="408" r:id="rId118"/>
    <p:sldId id="302" r:id="rId119"/>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EFF8"/>
    <a:srgbClr val="08D0DA"/>
    <a:srgbClr val="09DCE7"/>
    <a:srgbClr val="2D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280" autoAdjust="0"/>
  </p:normalViewPr>
  <p:slideViewPr>
    <p:cSldViewPr snapToGrid="0">
      <p:cViewPr varScale="1">
        <p:scale>
          <a:sx n="68" d="100"/>
          <a:sy n="68" d="100"/>
        </p:scale>
        <p:origin x="1446" y="72"/>
      </p:cViewPr>
      <p:guideLst>
        <p:guide orient="horz" pos="2160"/>
        <p:guide pos="2880"/>
      </p:guideLst>
    </p:cSldViewPr>
  </p:slideViewPr>
  <p:outlineViewPr>
    <p:cViewPr>
      <p:scale>
        <a:sx n="33" d="100"/>
        <a:sy n="33" d="100"/>
      </p:scale>
      <p:origin x="0" y="-2958"/>
    </p:cViewPr>
  </p:outlineViewPr>
  <p:notesTextViewPr>
    <p:cViewPr>
      <p:scale>
        <a:sx n="1" d="1"/>
        <a:sy n="1" d="1"/>
      </p:scale>
      <p:origin x="0" y="0"/>
    </p:cViewPr>
  </p:notesTextViewPr>
  <p:notesViewPr>
    <p:cSldViewPr snapToGrid="0">
      <p:cViewPr varScale="1">
        <p:scale>
          <a:sx n="55" d="100"/>
          <a:sy n="55" d="100"/>
        </p:scale>
        <p:origin x="285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slide" Target="slides/slide11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jcorrea\Desktop\VQI%20Volumes%20MAST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jcorrea\Downloads\VQI%20Monthly%20Procedure%20Volumes%20(4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01893114424494E-2"/>
          <c:y val="0.11140522875816999"/>
          <c:w val="0.85096051823309304"/>
          <c:h val="0.74966265246256003"/>
        </c:manualLayout>
      </c:layout>
      <c:lineChart>
        <c:grouping val="standard"/>
        <c:varyColors val="0"/>
        <c:ser>
          <c:idx val="0"/>
          <c:order val="0"/>
          <c:spPr>
            <a:ln w="44450" cap="rnd">
              <a:solidFill>
                <a:srgbClr val="C00000"/>
              </a:solidFill>
              <a:round/>
            </a:ln>
            <a:effectLst/>
          </c:spPr>
          <c:marker>
            <c:symbol val="none"/>
          </c:marker>
          <c:cat>
            <c:numRef>
              <c:f>Sheet1!$A$1:$A$15</c:f>
              <c:numCache>
                <c:formatCode>mmm\-yy</c:formatCode>
                <c:ptCount val="15"/>
                <c:pt idx="0" formatCode="[$-409]mmm\-yy;@">
                  <c:v>40179</c:v>
                </c:pt>
                <c:pt idx="1">
                  <c:v>40360</c:v>
                </c:pt>
                <c:pt idx="2">
                  <c:v>40544</c:v>
                </c:pt>
                <c:pt idx="3">
                  <c:v>40725</c:v>
                </c:pt>
                <c:pt idx="4">
                  <c:v>40920</c:v>
                </c:pt>
                <c:pt idx="5">
                  <c:v>41091</c:v>
                </c:pt>
                <c:pt idx="6">
                  <c:v>41275</c:v>
                </c:pt>
                <c:pt idx="7">
                  <c:v>41456</c:v>
                </c:pt>
                <c:pt idx="8">
                  <c:v>41640</c:v>
                </c:pt>
                <c:pt idx="9">
                  <c:v>41821</c:v>
                </c:pt>
                <c:pt idx="10">
                  <c:v>42005</c:v>
                </c:pt>
                <c:pt idx="11">
                  <c:v>42186</c:v>
                </c:pt>
                <c:pt idx="12" formatCode="[$-409]mmm\-yy;@">
                  <c:v>42385</c:v>
                </c:pt>
                <c:pt idx="13" formatCode="[$-409]mmm\-yy;@">
                  <c:v>42690</c:v>
                </c:pt>
                <c:pt idx="14" formatCode="[$-409]mmm\-yy;@">
                  <c:v>42826</c:v>
                </c:pt>
              </c:numCache>
            </c:numRef>
          </c:cat>
          <c:val>
            <c:numRef>
              <c:f>Sheet1!$B$1:$B$15</c:f>
              <c:numCache>
                <c:formatCode>General</c:formatCode>
                <c:ptCount val="15"/>
                <c:pt idx="0">
                  <c:v>15</c:v>
                </c:pt>
                <c:pt idx="1">
                  <c:v>30</c:v>
                </c:pt>
                <c:pt idx="2">
                  <c:v>60</c:v>
                </c:pt>
                <c:pt idx="3">
                  <c:v>97</c:v>
                </c:pt>
                <c:pt idx="4">
                  <c:v>145</c:v>
                </c:pt>
                <c:pt idx="5">
                  <c:v>184</c:v>
                </c:pt>
                <c:pt idx="6">
                  <c:v>216</c:v>
                </c:pt>
                <c:pt idx="7">
                  <c:v>237</c:v>
                </c:pt>
                <c:pt idx="8">
                  <c:v>279</c:v>
                </c:pt>
                <c:pt idx="9">
                  <c:v>289</c:v>
                </c:pt>
                <c:pt idx="10">
                  <c:v>320</c:v>
                </c:pt>
                <c:pt idx="11">
                  <c:v>352</c:v>
                </c:pt>
                <c:pt idx="12">
                  <c:v>377</c:v>
                </c:pt>
                <c:pt idx="13">
                  <c:v>393</c:v>
                </c:pt>
                <c:pt idx="14">
                  <c:v>412</c:v>
                </c:pt>
              </c:numCache>
            </c:numRef>
          </c:val>
          <c:smooth val="0"/>
          <c:extLst>
            <c:ext xmlns:c16="http://schemas.microsoft.com/office/drawing/2014/chart" uri="{C3380CC4-5D6E-409C-BE32-E72D297353CC}">
              <c16:uniqueId val="{00000000-8C87-40EB-8141-40AC5DAE60BC}"/>
            </c:ext>
          </c:extLst>
        </c:ser>
        <c:dLbls>
          <c:showLegendKey val="0"/>
          <c:showVal val="0"/>
          <c:showCatName val="0"/>
          <c:showSerName val="0"/>
          <c:showPercent val="0"/>
          <c:showBubbleSize val="0"/>
        </c:dLbls>
        <c:smooth val="0"/>
        <c:axId val="-2133608688"/>
        <c:axId val="-2124700896"/>
      </c:lineChart>
      <c:catAx>
        <c:axId val="-2133608688"/>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4700896"/>
        <c:crosses val="autoZero"/>
        <c:auto val="0"/>
        <c:lblAlgn val="ctr"/>
        <c:lblOffset val="100"/>
        <c:noMultiLvlLbl val="0"/>
      </c:catAx>
      <c:valAx>
        <c:axId val="-2124700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608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41275" cap="rnd">
              <a:solidFill>
                <a:schemeClr val="accent1"/>
              </a:solidFill>
              <a:round/>
            </a:ln>
            <a:effectLst/>
          </c:spPr>
          <c:marker>
            <c:symbol val="none"/>
          </c:marker>
          <c:cat>
            <c:numRef>
              <c:f>'Total Procedure Volume'!$A$13:$A$26</c:f>
              <c:numCache>
                <c:formatCode>mmm\-yy</c:formatCode>
                <c:ptCount val="14"/>
                <c:pt idx="0">
                  <c:v>41640</c:v>
                </c:pt>
                <c:pt idx="1">
                  <c:v>41730</c:v>
                </c:pt>
                <c:pt idx="2">
                  <c:v>41821</c:v>
                </c:pt>
                <c:pt idx="3">
                  <c:v>41913</c:v>
                </c:pt>
                <c:pt idx="4">
                  <c:v>42005</c:v>
                </c:pt>
                <c:pt idx="5">
                  <c:v>42095</c:v>
                </c:pt>
                <c:pt idx="6">
                  <c:v>42186</c:v>
                </c:pt>
                <c:pt idx="7">
                  <c:v>42278</c:v>
                </c:pt>
                <c:pt idx="8">
                  <c:v>42385</c:v>
                </c:pt>
                <c:pt idx="9">
                  <c:v>42476</c:v>
                </c:pt>
                <c:pt idx="10">
                  <c:v>42567</c:v>
                </c:pt>
                <c:pt idx="11">
                  <c:v>42659</c:v>
                </c:pt>
                <c:pt idx="12">
                  <c:v>42751</c:v>
                </c:pt>
                <c:pt idx="13">
                  <c:v>42826</c:v>
                </c:pt>
              </c:numCache>
            </c:numRef>
          </c:cat>
          <c:val>
            <c:numRef>
              <c:f>'Total Procedure Volume'!$B$13:$B$26</c:f>
              <c:numCache>
                <c:formatCode>#,##0</c:formatCode>
                <c:ptCount val="14"/>
                <c:pt idx="0">
                  <c:v>122384</c:v>
                </c:pt>
                <c:pt idx="1">
                  <c:v>139655</c:v>
                </c:pt>
                <c:pt idx="2">
                  <c:v>159820</c:v>
                </c:pt>
                <c:pt idx="3">
                  <c:v>178466</c:v>
                </c:pt>
                <c:pt idx="4">
                  <c:v>198438</c:v>
                </c:pt>
                <c:pt idx="5">
                  <c:v>211479</c:v>
                </c:pt>
                <c:pt idx="6">
                  <c:v>230314</c:v>
                </c:pt>
                <c:pt idx="7">
                  <c:v>250925</c:v>
                </c:pt>
                <c:pt idx="8">
                  <c:v>271891</c:v>
                </c:pt>
                <c:pt idx="9">
                  <c:v>292117</c:v>
                </c:pt>
                <c:pt idx="10">
                  <c:v>311905</c:v>
                </c:pt>
                <c:pt idx="11">
                  <c:v>330400</c:v>
                </c:pt>
                <c:pt idx="12">
                  <c:v>353562</c:v>
                </c:pt>
                <c:pt idx="13">
                  <c:v>363960</c:v>
                </c:pt>
              </c:numCache>
            </c:numRef>
          </c:val>
          <c:smooth val="0"/>
          <c:extLst>
            <c:ext xmlns:c16="http://schemas.microsoft.com/office/drawing/2014/chart" uri="{C3380CC4-5D6E-409C-BE32-E72D297353CC}">
              <c16:uniqueId val="{00000000-BD46-44B6-AB23-C70DB4117A9A}"/>
            </c:ext>
          </c:extLst>
        </c:ser>
        <c:dLbls>
          <c:showLegendKey val="0"/>
          <c:showVal val="0"/>
          <c:showCatName val="0"/>
          <c:showSerName val="0"/>
          <c:showPercent val="0"/>
          <c:showBubbleSize val="0"/>
        </c:dLbls>
        <c:smooth val="0"/>
        <c:axId val="-2123141872"/>
        <c:axId val="-2127057664"/>
      </c:lineChart>
      <c:catAx>
        <c:axId val="-2123141872"/>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7057664"/>
        <c:crosses val="autoZero"/>
        <c:auto val="0"/>
        <c:lblAlgn val="ctr"/>
        <c:lblOffset val="100"/>
        <c:noMultiLvlLbl val="0"/>
      </c:catAx>
      <c:valAx>
        <c:axId val="-2127057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314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 csCatId="colorful" phldr="1"/>
      <dgm:spPr/>
      <dgm:t>
        <a:bodyPr/>
        <a:lstStyle/>
        <a:p>
          <a:endParaRPr lang="en-US"/>
        </a:p>
      </dgm:t>
    </dgm:pt>
    <dgm:pt modelId="{70FEEDF0-9ED0-4D7F-AB97-F24DEA096723}">
      <dgm:prSet phldrT="[Text]"/>
      <dgm:spPr/>
      <dgm:t>
        <a:bodyPr/>
        <a:lstStyle/>
        <a:p>
          <a:r>
            <a:rPr lang="en-US" dirty="0"/>
            <a:t>Arterial Quality Committee</a:t>
          </a: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en-US" sz="1050" dirty="0"/>
            <a:t>Goals, measures, definitions, benchmarks</a:t>
          </a: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2A852870-B74D-459C-8F84-EFB9808C8E9B}">
      <dgm:prSet phldrT="[Text]" custT="1"/>
      <dgm:spPr/>
      <dgm:t>
        <a:bodyPr/>
        <a:lstStyle/>
        <a:p>
          <a:r>
            <a:rPr lang="en-US" sz="1050" dirty="0"/>
            <a:t>QI bundles ( recommended clinical practices) </a:t>
          </a:r>
        </a:p>
      </dgm:t>
    </dgm:pt>
    <dgm:pt modelId="{00FC1841-EBE5-4A0F-B55B-2B7C57776B9B}" type="parTrans" cxnId="{14375E2C-D6C5-479B-8407-A7D83D76E72A}">
      <dgm:prSet/>
      <dgm:spPr/>
      <dgm:t>
        <a:bodyPr/>
        <a:lstStyle/>
        <a:p>
          <a:endParaRPr lang="en-US"/>
        </a:p>
      </dgm:t>
    </dgm:pt>
    <dgm:pt modelId="{D9151988-DAC2-4D34-9322-F9B44F78873D}" type="sibTrans" cxnId="{14375E2C-D6C5-479B-8407-A7D83D76E72A}">
      <dgm:prSet/>
      <dgm:spPr/>
      <dgm:t>
        <a:bodyPr/>
        <a:lstStyle/>
        <a:p>
          <a:endParaRPr lang="en-US"/>
        </a:p>
      </dgm:t>
    </dgm:pt>
    <dgm:pt modelId="{902514D4-9367-48BD-AB98-415C361E8095}">
      <dgm:prSet phldrT="[Text]"/>
      <dgm:spPr/>
      <dgm:t>
        <a:bodyPr/>
        <a:lstStyle/>
        <a:p>
          <a:r>
            <a:rPr lang="en-US" dirty="0"/>
            <a:t>Communications </a:t>
          </a:r>
          <a:br>
            <a:rPr lang="en-US" dirty="0"/>
          </a:br>
          <a:r>
            <a:rPr lang="en-US" dirty="0"/>
            <a:t>Committee</a:t>
          </a: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dgm:spPr/>
      <dgm:t>
        <a:bodyPr/>
        <a:lstStyle/>
        <a:p>
          <a:r>
            <a:rPr lang="en-US" dirty="0"/>
            <a:t>Messaging to key stakeholders  (providers, patients, administrators)</a:t>
          </a: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AD13CCF9-E354-4373-B687-C856736F1065}">
      <dgm:prSet phldrT="[Text]"/>
      <dgm:spPr/>
      <dgm:t>
        <a:bodyPr/>
        <a:lstStyle/>
        <a:p>
          <a:r>
            <a:rPr lang="en-US" dirty="0"/>
            <a:t>Oversight of articles, press releases</a:t>
          </a:r>
        </a:p>
      </dgm:t>
    </dgm:pt>
    <dgm:pt modelId="{59230521-6941-404E-AB39-FD1E0D3BFD4D}" type="parTrans" cxnId="{EDDAC9D5-C3EF-4E7B-B964-9C3CAD533FE4}">
      <dgm:prSet/>
      <dgm:spPr/>
      <dgm:t>
        <a:bodyPr/>
        <a:lstStyle/>
        <a:p>
          <a:endParaRPr lang="en-US"/>
        </a:p>
      </dgm:t>
    </dgm:pt>
    <dgm:pt modelId="{B99B1752-3797-4E89-9B32-F8A8B0A94AC1}" type="sibTrans" cxnId="{EDDAC9D5-C3EF-4E7B-B964-9C3CAD533FE4}">
      <dgm:prSet/>
      <dgm:spPr/>
      <dgm:t>
        <a:bodyPr/>
        <a:lstStyle/>
        <a:p>
          <a:endParaRPr lang="en-US"/>
        </a:p>
      </dgm:t>
    </dgm:pt>
    <dgm:pt modelId="{32EDCF16-5AA6-464A-B649-4803504CAE86}">
      <dgm:prSet phldrT="[Text]"/>
      <dgm:spPr/>
      <dgm:t>
        <a:bodyPr/>
        <a:lstStyle/>
        <a:p>
          <a:endParaRPr lang="en-US" dirty="0"/>
        </a:p>
      </dgm:t>
    </dgm:pt>
    <dgm:pt modelId="{A1499DA9-EC04-43E6-85A8-39036BA31592}" type="parTrans" cxnId="{0240566B-928D-42F9-A765-C591809AAE33}">
      <dgm:prSet/>
      <dgm:spPr/>
      <dgm:t>
        <a:bodyPr/>
        <a:lstStyle/>
        <a:p>
          <a:endParaRPr lang="en-US"/>
        </a:p>
      </dgm:t>
    </dgm:pt>
    <dgm:pt modelId="{E4012107-EDD2-401B-96BA-C98454E188FA}" type="sibTrans" cxnId="{0240566B-928D-42F9-A765-C591809AAE33}">
      <dgm:prSet/>
      <dgm:spPr/>
      <dgm:t>
        <a:bodyPr/>
        <a:lstStyle/>
        <a:p>
          <a:endParaRPr lang="en-US"/>
        </a:p>
      </dgm:t>
    </dgm:pt>
    <dgm:pt modelId="{42DDB17B-32B6-4380-AEA0-A9CDCE0F4C58}">
      <dgm:prSet phldrT="[Text]"/>
      <dgm:spPr/>
      <dgm:t>
        <a:bodyPr/>
        <a:lstStyle/>
        <a:p>
          <a:r>
            <a:rPr lang="en-US" dirty="0"/>
            <a:t>Quality Improvement</a:t>
          </a:r>
          <a:br>
            <a:rPr lang="en-US" dirty="0"/>
          </a:br>
          <a:r>
            <a:rPr lang="en-US" dirty="0"/>
            <a:t>Workgroup</a:t>
          </a: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dgm:spPr/>
      <dgm:t>
        <a:bodyPr/>
        <a:lstStyle/>
        <a:p>
          <a:r>
            <a:rPr lang="en-US" dirty="0"/>
            <a:t>QI implementation tools  </a:t>
          </a: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12A28CF0-4E84-404B-BD05-C93E11DD70AF}">
      <dgm:prSet phldrT="[Text]"/>
      <dgm:spPr/>
      <dgm:t>
        <a:bodyPr/>
        <a:lstStyle/>
        <a:p>
          <a:r>
            <a:rPr lang="en-US" dirty="0"/>
            <a:t>‘How-To’ presentations</a:t>
          </a:r>
        </a:p>
      </dgm:t>
    </dgm:pt>
    <dgm:pt modelId="{A8D02A92-D95A-43FA-89EC-C2659BCB74B4}" type="parTrans" cxnId="{297128EE-1E8D-4F19-99A9-24D20B8B8DEE}">
      <dgm:prSet/>
      <dgm:spPr/>
      <dgm:t>
        <a:bodyPr/>
        <a:lstStyle/>
        <a:p>
          <a:endParaRPr lang="en-US"/>
        </a:p>
      </dgm:t>
    </dgm:pt>
    <dgm:pt modelId="{8CF69FEC-4148-4199-8D68-EFD55841612F}" type="sibTrans" cxnId="{297128EE-1E8D-4F19-99A9-24D20B8B8DEE}">
      <dgm:prSet/>
      <dgm:spPr/>
      <dgm:t>
        <a:bodyPr/>
        <a:lstStyle/>
        <a:p>
          <a:endParaRPr lang="en-US"/>
        </a:p>
      </dgm:t>
    </dgm:pt>
    <dgm:pt modelId="{7B4759E5-D090-4169-B095-7F93192E3AD7}">
      <dgm:prSet phldrT="[Text]"/>
      <dgm:spPr/>
      <dgm:t>
        <a:bodyPr/>
        <a:lstStyle/>
        <a:p>
          <a:r>
            <a:rPr lang="en-US" dirty="0"/>
            <a:t>Expert guidance for user groups </a:t>
          </a:r>
        </a:p>
      </dgm:t>
    </dgm:pt>
    <dgm:pt modelId="{DAE1DC3E-CC13-48D5-A225-19A62ED36208}" type="parTrans" cxnId="{8CEF87E4-4159-499F-BEFD-0ED5C9C21682}">
      <dgm:prSet/>
      <dgm:spPr/>
      <dgm:t>
        <a:bodyPr/>
        <a:lstStyle/>
        <a:p>
          <a:endParaRPr lang="en-US"/>
        </a:p>
      </dgm:t>
    </dgm:pt>
    <dgm:pt modelId="{4995E391-0564-443E-81BB-2C903CC1624C}" type="sibTrans" cxnId="{8CEF87E4-4159-499F-BEFD-0ED5C9C21682}">
      <dgm:prSet/>
      <dgm:spPr/>
      <dgm:t>
        <a:bodyPr/>
        <a:lstStyle/>
        <a:p>
          <a:endParaRPr lang="en-US"/>
        </a:p>
      </dgm:t>
    </dgm:pt>
    <dgm:pt modelId="{463266DA-5AF1-4AC2-984B-5D192A64E666}">
      <dgm:prSet phldrT="[Text]" custT="1"/>
      <dgm:spPr/>
      <dgm:t>
        <a:bodyPr/>
        <a:lstStyle/>
        <a:p>
          <a:r>
            <a:rPr lang="en-US" sz="1050" dirty="0"/>
            <a:t>Analysis of results</a:t>
          </a:r>
        </a:p>
      </dgm:t>
    </dgm:pt>
    <dgm:pt modelId="{E1BC1A4C-0694-44E0-BD47-2A0F2D7E8BC8}" type="parTrans" cxnId="{199EEA32-92FA-49BA-BD53-9316127F899E}">
      <dgm:prSet/>
      <dgm:spPr/>
      <dgm:t>
        <a:bodyPr/>
        <a:lstStyle/>
        <a:p>
          <a:endParaRPr lang="en-US"/>
        </a:p>
      </dgm:t>
    </dgm:pt>
    <dgm:pt modelId="{9AC9D65F-A531-488E-970A-30B7038885BF}" type="sibTrans" cxnId="{199EEA32-92FA-49BA-BD53-9316127F899E}">
      <dgm:prSet/>
      <dgm:spPr/>
      <dgm:t>
        <a:bodyPr/>
        <a:lstStyle/>
        <a:p>
          <a:endParaRPr lang="en-US"/>
        </a:p>
      </dgm:t>
    </dgm:pt>
    <dgm:pt modelId="{5554666C-9041-4751-AD57-D12B2D07804E}">
      <dgm:prSet phldrT="[Text]"/>
      <dgm:spPr/>
      <dgm:t>
        <a:bodyPr/>
        <a:lstStyle/>
        <a:p>
          <a:r>
            <a:rPr lang="en-US" dirty="0"/>
            <a:t>Physician and hospital engagement</a:t>
          </a:r>
        </a:p>
      </dgm:t>
    </dgm:pt>
    <dgm:pt modelId="{9C51186F-6601-44C1-8118-3BBCE85ACD74}" type="parTrans" cxnId="{A4346AB6-B0C0-4E73-B7E4-2A2642406A2B}">
      <dgm:prSet/>
      <dgm:spPr/>
      <dgm:t>
        <a:bodyPr/>
        <a:lstStyle/>
        <a:p>
          <a:endParaRPr lang="en-US"/>
        </a:p>
      </dgm:t>
    </dgm:pt>
    <dgm:pt modelId="{CA0E3155-1DF7-46A6-B621-BB93DF4ECB24}" type="sibTrans" cxnId="{A4346AB6-B0C0-4E73-B7E4-2A2642406A2B}">
      <dgm:prSet/>
      <dgm:spPr/>
      <dgm:t>
        <a:bodyPr/>
        <a:lstStyle/>
        <a:p>
          <a:endParaRPr lang="en-US"/>
        </a:p>
      </dgm:t>
    </dgm:pt>
    <dgm:pt modelId="{12250F7A-7BE1-4079-AB2A-96EF15B44E33}">
      <dgm:prSet phldrT="[Text]" custT="1"/>
      <dgm:spPr/>
      <dgm:t>
        <a:bodyPr/>
        <a:lstStyle/>
        <a:p>
          <a:r>
            <a:rPr lang="en-US" sz="1050" dirty="0"/>
            <a:t>Outcomes of interest to payers, administrators</a:t>
          </a:r>
        </a:p>
      </dgm:t>
    </dgm:pt>
    <dgm:pt modelId="{59FCCE9B-FADA-4681-861D-C152E0664046}" type="parTrans" cxnId="{4DD3D47B-3847-43D7-99E0-8EF931023ABE}">
      <dgm:prSet/>
      <dgm:spPr/>
      <dgm:t>
        <a:bodyPr/>
        <a:lstStyle/>
        <a:p>
          <a:endParaRPr lang="en-US"/>
        </a:p>
      </dgm:t>
    </dgm:pt>
    <dgm:pt modelId="{3D2316B9-8D8C-4A45-89AD-63331FB5D95F}" type="sibTrans" cxnId="{4DD3D47B-3847-43D7-99E0-8EF931023ABE}">
      <dgm:prSet/>
      <dgm:spPr/>
      <dgm:t>
        <a:bodyPr/>
        <a:lstStyle/>
        <a:p>
          <a:endParaRPr lang="en-US"/>
        </a:p>
      </dgm:t>
    </dgm:pt>
    <dgm:pt modelId="{8AC3115F-58CE-40B5-831E-839EF5A912BF}">
      <dgm:prSet phldrT="[Text]" custT="1"/>
      <dgm:spPr/>
      <dgm:t>
        <a:bodyPr/>
        <a:lstStyle/>
        <a:p>
          <a:r>
            <a:rPr lang="en-US" sz="1050" dirty="0"/>
            <a:t>Recommended practices</a:t>
          </a:r>
        </a:p>
      </dgm:t>
    </dgm:pt>
    <dgm:pt modelId="{EDDF1944-6243-4336-B77E-E997D95E4A26}" type="parTrans" cxnId="{61B1198C-3150-4981-A20E-63B9C2B0A3CA}">
      <dgm:prSet/>
      <dgm:spPr/>
      <dgm:t>
        <a:bodyPr/>
        <a:lstStyle/>
        <a:p>
          <a:endParaRPr lang="en-US"/>
        </a:p>
      </dgm:t>
    </dgm:pt>
    <dgm:pt modelId="{3C685986-015B-4B06-A8EE-C758DD267793}" type="sibTrans" cxnId="{61B1198C-3150-4981-A20E-63B9C2B0A3CA}">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dgm:spPr/>
    </dgm:pt>
    <dgm:pt modelId="{82171282-A646-4576-AB4C-5C8A06136ED3}" type="pres">
      <dgm:prSet presAssocID="{70FEEDF0-9ED0-4D7F-AB97-F24DEA096723}" presName="Child1" presStyleLbl="revTx" presStyleIdx="0" presStyleCnt="6" custScaleX="159129" custScaleY="142654" custLinFactNeighborX="22468">
        <dgm:presLayoutVars>
          <dgm:chMax val="0"/>
          <dgm:chPref val="0"/>
          <dgm:bulletEnabled val="1"/>
        </dgm:presLayoutVars>
      </dgm:prSet>
      <dgm:spPr/>
    </dgm:pt>
    <dgm:pt modelId="{2B9101F4-B5D1-4AB7-BC83-753D06A88415}" type="pres">
      <dgm:prSet presAssocID="{70FEEDF0-9ED0-4D7F-AB97-F24DEA096723}" presName="Parent1" presStyleLbl="revTx" presStyleIdx="1" presStyleCnt="6">
        <dgm:presLayoutVars>
          <dgm:chMax val="1"/>
          <dgm:chPref val="1"/>
          <dgm:bulletEnabled val="1"/>
        </dgm:presLayoutVars>
      </dgm:prSet>
      <dgm:spPr/>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dgm:spPr/>
    </dgm:pt>
    <dgm:pt modelId="{47FC99C1-6CDC-4E5F-82DC-8138B26E8725}" type="pres">
      <dgm:prSet presAssocID="{902514D4-9367-48BD-AB98-415C361E8095}" presName="Child2" presStyleLbl="revTx" presStyleIdx="2" presStyleCnt="6" custScaleX="144336" custScaleY="107961" custLinFactNeighborX="18120" custLinFactNeighborY="2174">
        <dgm:presLayoutVars>
          <dgm:chMax val="0"/>
          <dgm:chPref val="0"/>
          <dgm:bulletEnabled val="1"/>
        </dgm:presLayoutVars>
      </dgm:prSet>
      <dgm:spPr/>
    </dgm:pt>
    <dgm:pt modelId="{4E0AE086-AABF-4A0E-98D0-5626D79C154F}" type="pres">
      <dgm:prSet presAssocID="{902514D4-9367-48BD-AB98-415C361E8095}" presName="Parent2" presStyleLbl="revTx" presStyleIdx="3" presStyleCnt="6">
        <dgm:presLayoutVars>
          <dgm:chMax val="1"/>
          <dgm:chPref val="1"/>
          <dgm:bulletEnabled val="1"/>
        </dgm:presLayoutVars>
      </dgm:prSet>
      <dgm:spPr/>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ScaleX="34925" custScaleY="37694" custLinFactNeighborX="-88156" custLinFactNeighborY="13131"/>
      <dgm:spPr>
        <a:solidFill>
          <a:schemeClr val="bg1"/>
        </a:solidFill>
        <a:ln>
          <a:noFill/>
        </a:ln>
        <a:effectLst/>
      </dgm:spPr>
    </dgm:pt>
    <dgm:pt modelId="{4708EA16-D5C5-4EE2-8A83-5B988D03B274}" type="pres">
      <dgm:prSet presAssocID="{42DDB17B-32B6-4380-AEA0-A9CDCE0F4C58}" presName="Child3" presStyleLbl="revTx" presStyleIdx="4" presStyleCnt="6" custScaleX="135114" custLinFactNeighborX="19569">
        <dgm:presLayoutVars>
          <dgm:chMax val="0"/>
          <dgm:chPref val="0"/>
          <dgm:bulletEnabled val="1"/>
        </dgm:presLayoutVars>
      </dgm:prSet>
      <dgm:spPr/>
    </dgm:pt>
    <dgm:pt modelId="{6AED50E6-1C35-4B77-9E90-501897F8F6D8}" type="pres">
      <dgm:prSet presAssocID="{42DDB17B-32B6-4380-AEA0-A9CDCE0F4C58}" presName="Parent3" presStyleLbl="revTx" presStyleIdx="5" presStyleCnt="6">
        <dgm:presLayoutVars>
          <dgm:chMax val="1"/>
          <dgm:chPref val="1"/>
          <dgm:bulletEnabled val="1"/>
        </dgm:presLayoutVars>
      </dgm:prSet>
      <dgm:spPr/>
    </dgm:pt>
  </dgm:ptLst>
  <dgm:cxnLst>
    <dgm:cxn modelId="{2A0EC400-3244-4CBF-8B73-1E5F69459303}" type="presOf" srcId="{463266DA-5AF1-4AC2-984B-5D192A64E666}" destId="{82171282-A646-4576-AB4C-5C8A06136ED3}" srcOrd="0" destOrd="1" presId="urn:microsoft.com/office/officeart/2009/layout/CircleArrowProcess"/>
    <dgm:cxn modelId="{3064ED05-7C34-49F7-BF9D-60BA36B6C51D}" type="presOf" srcId="{9EFDE1E0-36B2-42FD-8BC1-DEC0FAC5CDC6}" destId="{0746AFD6-81AF-4A03-965B-E5FD2AC99902}" srcOrd="0" destOrd="0" presId="urn:microsoft.com/office/officeart/2009/layout/CircleArrowProcess"/>
    <dgm:cxn modelId="{08A1E01B-B7BD-45E6-B736-DFCFED367A8B}" type="presOf" srcId="{12A28CF0-4E84-404B-BD05-C93E11DD70AF}" destId="{4708EA16-D5C5-4EE2-8A83-5B988D03B274}" srcOrd="0" destOrd="1" presId="urn:microsoft.com/office/officeart/2009/layout/CircleArrowProcess"/>
    <dgm:cxn modelId="{6826F124-D552-49ED-8D68-8D170C587EC1}" type="presOf" srcId="{AD13CCF9-E354-4373-B687-C856736F1065}" destId="{47FC99C1-6CDC-4E5F-82DC-8138B26E8725}" srcOrd="0" destOrd="1" presId="urn:microsoft.com/office/officeart/2009/layout/CircleArrowProcess"/>
    <dgm:cxn modelId="{14375E2C-D6C5-479B-8407-A7D83D76E72A}" srcId="{70FEEDF0-9ED0-4D7F-AB97-F24DEA096723}" destId="{2A852870-B74D-459C-8F84-EFB9808C8E9B}" srcOrd="2" destOrd="0" parTransId="{00FC1841-EBE5-4A0F-B55B-2B7C57776B9B}" sibTransId="{D9151988-DAC2-4D34-9322-F9B44F78873D}"/>
    <dgm:cxn modelId="{199EEA32-92FA-49BA-BD53-9316127F899E}" srcId="{70FEEDF0-9ED0-4D7F-AB97-F24DEA096723}" destId="{463266DA-5AF1-4AC2-984B-5D192A64E666}" srcOrd="1" destOrd="0" parTransId="{E1BC1A4C-0694-44E0-BD47-2A0F2D7E8BC8}" sibTransId="{9AC9D65F-A531-488E-970A-30B7038885BF}"/>
    <dgm:cxn modelId="{C9004133-AF49-44B6-88B8-57CEDE8D6FE3}" type="presOf" srcId="{902514D4-9367-48BD-AB98-415C361E8095}" destId="{4E0AE086-AABF-4A0E-98D0-5626D79C154F}" srcOrd="0" destOrd="0" presId="urn:microsoft.com/office/officeart/2009/layout/CircleArrowProcess"/>
    <dgm:cxn modelId="{9899A139-F359-4E6E-BE42-CED9B92A034E}" type="presOf" srcId="{2A852870-B74D-459C-8F84-EFB9808C8E9B}" destId="{82171282-A646-4576-AB4C-5C8A06136ED3}" srcOrd="0" destOrd="2" presId="urn:microsoft.com/office/officeart/2009/layout/CircleArrowProcess"/>
    <dgm:cxn modelId="{21EFD43D-4327-44DA-9B9E-C6C681F1369C}" type="presOf" srcId="{3983B1D4-E9F3-40E6-BD23-7E703B845062}" destId="{82171282-A646-4576-AB4C-5C8A06136ED3}" srcOrd="0" destOrd="0" presId="urn:microsoft.com/office/officeart/2009/layout/CircleArrowProcess"/>
    <dgm:cxn modelId="{0240566B-928D-42F9-A765-C591809AAE33}" srcId="{902514D4-9367-48BD-AB98-415C361E8095}" destId="{32EDCF16-5AA6-464A-B649-4803504CAE86}" srcOrd="3" destOrd="0" parTransId="{A1499DA9-EC04-43E6-85A8-39036BA31592}" sibTransId="{E4012107-EDD2-401B-96BA-C98454E188FA}"/>
    <dgm:cxn modelId="{664DFF4C-E1B0-4AE3-9A2D-2413214F1402}" srcId="{902514D4-9367-48BD-AB98-415C361E8095}" destId="{BCC44E0D-2E84-42AD-BFBC-B1DB0B59B688}" srcOrd="0" destOrd="0" parTransId="{7E0E6D07-FB18-4817-BC96-566987AEC0E5}" sibTransId="{B6560097-BCA9-4F02-8ED2-12737AEC23F1}"/>
    <dgm:cxn modelId="{26755254-41E9-4B8D-9575-AED9C008015C}" srcId="{9EFDE1E0-36B2-42FD-8BC1-DEC0FAC5CDC6}" destId="{70FEEDF0-9ED0-4D7F-AB97-F24DEA096723}" srcOrd="0" destOrd="0" parTransId="{6A0DD80F-58E3-4F5A-8C14-0C7F080FC469}" sibTransId="{5AEE57B6-452E-4D6B-9FEC-128B713CC6B5}"/>
    <dgm:cxn modelId="{84A39D74-ACD5-4AD1-8DF9-A4C64E2726E0}" type="presOf" srcId="{42DDB17B-32B6-4380-AEA0-A9CDCE0F4C58}" destId="{6AED50E6-1C35-4B77-9E90-501897F8F6D8}" srcOrd="0" destOrd="0" presId="urn:microsoft.com/office/officeart/2009/layout/CircleArrowProcess"/>
    <dgm:cxn modelId="{4DD3D47B-3847-43D7-99E0-8EF931023ABE}" srcId="{70FEEDF0-9ED0-4D7F-AB97-F24DEA096723}" destId="{12250F7A-7BE1-4079-AB2A-96EF15B44E33}" srcOrd="3" destOrd="0" parTransId="{59FCCE9B-FADA-4681-861D-C152E0664046}" sibTransId="{3D2316B9-8D8C-4A45-89AD-63331FB5D95F}"/>
    <dgm:cxn modelId="{EC73D28B-E1B0-4A21-84D6-9486C56E714D}" srcId="{9EFDE1E0-36B2-42FD-8BC1-DEC0FAC5CDC6}" destId="{902514D4-9367-48BD-AB98-415C361E8095}" srcOrd="1" destOrd="0" parTransId="{8583B2DE-149D-4FA0-B8A4-627F65C95D74}" sibTransId="{E602F495-06AD-4078-A149-C6C8558402F7}"/>
    <dgm:cxn modelId="{61B1198C-3150-4981-A20E-63B9C2B0A3CA}" srcId="{70FEEDF0-9ED0-4D7F-AB97-F24DEA096723}" destId="{8AC3115F-58CE-40B5-831E-839EF5A912BF}" srcOrd="4" destOrd="0" parTransId="{EDDF1944-6243-4336-B77E-E997D95E4A26}" sibTransId="{3C685986-015B-4B06-A8EE-C758DD267793}"/>
    <dgm:cxn modelId="{103B6B91-8CC9-4D40-B800-3DD59F11CB88}" srcId="{9EFDE1E0-36B2-42FD-8BC1-DEC0FAC5CDC6}" destId="{42DDB17B-32B6-4380-AEA0-A9CDCE0F4C58}" srcOrd="2" destOrd="0" parTransId="{0542F929-D3C4-4E9C-A3C8-6EF7FF18FFBD}" sibTransId="{B503D57E-B88B-42C1-9990-439FB88B1A35}"/>
    <dgm:cxn modelId="{B01C33A7-8A0C-4A88-A482-547561053F08}" type="presOf" srcId="{70FEEDF0-9ED0-4D7F-AB97-F24DEA096723}" destId="{2B9101F4-B5D1-4AB7-BC83-753D06A88415}" srcOrd="0" destOrd="0" presId="urn:microsoft.com/office/officeart/2009/layout/CircleArrowProcess"/>
    <dgm:cxn modelId="{EE2D7EB0-2491-4620-9484-128EFCB0CCFB}" srcId="{70FEEDF0-9ED0-4D7F-AB97-F24DEA096723}" destId="{3983B1D4-E9F3-40E6-BD23-7E703B845062}" srcOrd="0" destOrd="0" parTransId="{4F492F41-738A-495A-BD66-62C92425C206}" sibTransId="{C87237CF-A497-41CE-A1FA-5B148B026A29}"/>
    <dgm:cxn modelId="{A4346AB6-B0C0-4E73-B7E4-2A2642406A2B}" srcId="{902514D4-9367-48BD-AB98-415C361E8095}" destId="{5554666C-9041-4751-AD57-D12B2D07804E}" srcOrd="2" destOrd="0" parTransId="{9C51186F-6601-44C1-8118-3BBCE85ACD74}" sibTransId="{CA0E3155-1DF7-46A6-B621-BB93DF4ECB24}"/>
    <dgm:cxn modelId="{9A2D74B9-08B4-4D15-970E-116F9925F8FA}" type="presOf" srcId="{8AC3115F-58CE-40B5-831E-839EF5A912BF}" destId="{82171282-A646-4576-AB4C-5C8A06136ED3}" srcOrd="0" destOrd="4" presId="urn:microsoft.com/office/officeart/2009/layout/CircleArrowProcess"/>
    <dgm:cxn modelId="{716BD3C1-0FA4-44F0-91E6-F8B446A67E49}" type="presOf" srcId="{BCC44E0D-2E84-42AD-BFBC-B1DB0B59B688}" destId="{47FC99C1-6CDC-4E5F-82DC-8138B26E8725}" srcOrd="0" destOrd="0" presId="urn:microsoft.com/office/officeart/2009/layout/CircleArrowProcess"/>
    <dgm:cxn modelId="{64A091C4-28F3-43B4-9D45-0ABF7EC82848}" type="presOf" srcId="{5554666C-9041-4751-AD57-D12B2D07804E}" destId="{47FC99C1-6CDC-4E5F-82DC-8138B26E8725}" srcOrd="0" destOrd="2" presId="urn:microsoft.com/office/officeart/2009/layout/CircleArrowProcess"/>
    <dgm:cxn modelId="{212F9BCB-0BE8-4984-85D4-24CD92875557}" type="presOf" srcId="{7B4759E5-D090-4169-B095-7F93192E3AD7}" destId="{4708EA16-D5C5-4EE2-8A83-5B988D03B274}" srcOrd="0" destOrd="2" presId="urn:microsoft.com/office/officeart/2009/layout/CircleArrowProcess"/>
    <dgm:cxn modelId="{EDDAC9D5-C3EF-4E7B-B964-9C3CAD533FE4}" srcId="{902514D4-9367-48BD-AB98-415C361E8095}" destId="{AD13CCF9-E354-4373-B687-C856736F1065}" srcOrd="1" destOrd="0" parTransId="{59230521-6941-404E-AB39-FD1E0D3BFD4D}" sibTransId="{B99B1752-3797-4E89-9B32-F8A8B0A94AC1}"/>
    <dgm:cxn modelId="{91D1D1E1-44B5-4F8E-8C6F-0F363853E815}" type="presOf" srcId="{32EDCF16-5AA6-464A-B649-4803504CAE86}" destId="{47FC99C1-6CDC-4E5F-82DC-8138B26E8725}" srcOrd="0" destOrd="3" presId="urn:microsoft.com/office/officeart/2009/layout/CircleArrowProcess"/>
    <dgm:cxn modelId="{8CEF87E4-4159-499F-BEFD-0ED5C9C21682}" srcId="{42DDB17B-32B6-4380-AEA0-A9CDCE0F4C58}" destId="{7B4759E5-D090-4169-B095-7F93192E3AD7}" srcOrd="2" destOrd="0" parTransId="{DAE1DC3E-CC13-48D5-A225-19A62ED36208}" sibTransId="{4995E391-0564-443E-81BB-2C903CC1624C}"/>
    <dgm:cxn modelId="{D9AB0AE6-F18B-4A70-BFB4-908F5D928CC4}" srcId="{42DDB17B-32B6-4380-AEA0-A9CDCE0F4C58}" destId="{8DC3B0AC-5266-485C-BEE0-5EA316ED6351}" srcOrd="0" destOrd="0" parTransId="{4AF62E0A-68C0-4E36-A271-5E981705ABD4}" sibTransId="{09B5E930-7BFA-4193-A015-8BA2F8D85EED}"/>
    <dgm:cxn modelId="{5003CFE9-3FAE-44C3-BA12-C9019F7FF94E}" type="presOf" srcId="{12250F7A-7BE1-4079-AB2A-96EF15B44E33}" destId="{82171282-A646-4576-AB4C-5C8A06136ED3}" srcOrd="0" destOrd="3" presId="urn:microsoft.com/office/officeart/2009/layout/CircleArrowProcess"/>
    <dgm:cxn modelId="{297128EE-1E8D-4F19-99A9-24D20B8B8DEE}" srcId="{42DDB17B-32B6-4380-AEA0-A9CDCE0F4C58}" destId="{12A28CF0-4E84-404B-BD05-C93E11DD70AF}" srcOrd="1" destOrd="0" parTransId="{A8D02A92-D95A-43FA-89EC-C2659BCB74B4}" sibTransId="{8CF69FEC-4148-4199-8D68-EFD55841612F}"/>
    <dgm:cxn modelId="{1B293EFC-EB57-4EFF-B746-5E727D2F34A8}" type="presOf" srcId="{8DC3B0AC-5266-485C-BEE0-5EA316ED6351}" destId="{4708EA16-D5C5-4EE2-8A83-5B988D03B274}" srcOrd="0" destOrd="0" presId="urn:microsoft.com/office/officeart/2009/layout/CircleArrowProcess"/>
    <dgm:cxn modelId="{F80B6E4E-8530-407B-B095-0491343B2370}" type="presParOf" srcId="{0746AFD6-81AF-4A03-965B-E5FD2AC99902}" destId="{B8A5ADE6-C095-47F2-9BD8-3724EF926095}" srcOrd="0" destOrd="0" presId="urn:microsoft.com/office/officeart/2009/layout/CircleArrowProcess"/>
    <dgm:cxn modelId="{F4038CEC-1F82-4468-9968-6BDEB5BCB1D6}" type="presParOf" srcId="{B8A5ADE6-C095-47F2-9BD8-3724EF926095}" destId="{8BB83C97-51F0-45C6-863A-E48679F22BC5}" srcOrd="0" destOrd="0" presId="urn:microsoft.com/office/officeart/2009/layout/CircleArrowProcess"/>
    <dgm:cxn modelId="{55DC85B6-6B38-4AB7-9B24-C2B37206D323}" type="presParOf" srcId="{0746AFD6-81AF-4A03-965B-E5FD2AC99902}" destId="{82171282-A646-4576-AB4C-5C8A06136ED3}" srcOrd="1" destOrd="0" presId="urn:microsoft.com/office/officeart/2009/layout/CircleArrowProcess"/>
    <dgm:cxn modelId="{0845DD23-B2D5-47E4-8AF6-83BE4803B21A}" type="presParOf" srcId="{0746AFD6-81AF-4A03-965B-E5FD2AC99902}" destId="{2B9101F4-B5D1-4AB7-BC83-753D06A88415}" srcOrd="2" destOrd="0" presId="urn:microsoft.com/office/officeart/2009/layout/CircleArrowProcess"/>
    <dgm:cxn modelId="{66DC735F-DB28-4FEE-93F9-5048A090D69D}" type="presParOf" srcId="{0746AFD6-81AF-4A03-965B-E5FD2AC99902}" destId="{49C4C8C0-A665-47B8-AD0B-A80BD66447C9}" srcOrd="3" destOrd="0" presId="urn:microsoft.com/office/officeart/2009/layout/CircleArrowProcess"/>
    <dgm:cxn modelId="{ADACEFE1-C8DE-4AB6-BA9A-19D8325C4383}" type="presParOf" srcId="{49C4C8C0-A665-47B8-AD0B-A80BD66447C9}" destId="{12D2183B-C8C1-4ADD-8BFA-63A0024D79DB}" srcOrd="0" destOrd="0" presId="urn:microsoft.com/office/officeart/2009/layout/CircleArrowProcess"/>
    <dgm:cxn modelId="{838A538F-2E84-46BF-872C-80FD5A39DBA8}" type="presParOf" srcId="{0746AFD6-81AF-4A03-965B-E5FD2AC99902}" destId="{47FC99C1-6CDC-4E5F-82DC-8138B26E8725}" srcOrd="4" destOrd="0" presId="urn:microsoft.com/office/officeart/2009/layout/CircleArrowProcess"/>
    <dgm:cxn modelId="{303E99D1-4CC8-46C8-A33D-6B8C0A7640B1}" type="presParOf" srcId="{0746AFD6-81AF-4A03-965B-E5FD2AC99902}" destId="{4E0AE086-AABF-4A0E-98D0-5626D79C154F}" srcOrd="5" destOrd="0" presId="urn:microsoft.com/office/officeart/2009/layout/CircleArrowProcess"/>
    <dgm:cxn modelId="{66C1CF45-28B5-44CB-9914-F31D55E6D8F7}" type="presParOf" srcId="{0746AFD6-81AF-4A03-965B-E5FD2AC99902}" destId="{C57F095C-D392-4DF1-8FBB-9D795D0570B7}" srcOrd="6" destOrd="0" presId="urn:microsoft.com/office/officeart/2009/layout/CircleArrowProcess"/>
    <dgm:cxn modelId="{34B40DFA-A669-4C4C-A55C-62901B802886}" type="presParOf" srcId="{C57F095C-D392-4DF1-8FBB-9D795D0570B7}" destId="{339FCDE6-ACB1-4FC6-B770-034DE4C59DA1}" srcOrd="0" destOrd="0" presId="urn:microsoft.com/office/officeart/2009/layout/CircleArrowProcess"/>
    <dgm:cxn modelId="{959CB7DB-2576-45B4-B9B4-C093197DB65B}" type="presParOf" srcId="{0746AFD6-81AF-4A03-965B-E5FD2AC99902}" destId="{4708EA16-D5C5-4EE2-8A83-5B988D03B274}" srcOrd="7" destOrd="0" presId="urn:microsoft.com/office/officeart/2009/layout/CircleArrowProcess"/>
    <dgm:cxn modelId="{95C9BE3F-FA1A-4075-9B50-A143EF2A8060}"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a:off x="994906" y="235027"/>
          <a:ext cx="2102698" cy="2103018"/>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3008469" y="682472"/>
          <a:ext cx="2007601" cy="1200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66725">
            <a:lnSpc>
              <a:spcPct val="90000"/>
            </a:lnSpc>
            <a:spcBef>
              <a:spcPct val="0"/>
            </a:spcBef>
            <a:spcAft>
              <a:spcPct val="15000"/>
            </a:spcAft>
            <a:buChar char="•"/>
          </a:pPr>
          <a:r>
            <a:rPr lang="en-US" sz="1050" kern="1200" dirty="0"/>
            <a:t>Goals, measures, definitions, benchmarks</a:t>
          </a:r>
        </a:p>
        <a:p>
          <a:pPr marL="57150" lvl="1" indent="-57150" algn="l" defTabSz="466725">
            <a:lnSpc>
              <a:spcPct val="90000"/>
            </a:lnSpc>
            <a:spcBef>
              <a:spcPct val="0"/>
            </a:spcBef>
            <a:spcAft>
              <a:spcPct val="15000"/>
            </a:spcAft>
            <a:buChar char="•"/>
          </a:pPr>
          <a:r>
            <a:rPr lang="en-US" sz="1050" kern="1200" dirty="0"/>
            <a:t>Analysis of results</a:t>
          </a:r>
        </a:p>
        <a:p>
          <a:pPr marL="57150" lvl="1" indent="-57150" algn="l" defTabSz="466725">
            <a:lnSpc>
              <a:spcPct val="90000"/>
            </a:lnSpc>
            <a:spcBef>
              <a:spcPct val="0"/>
            </a:spcBef>
            <a:spcAft>
              <a:spcPct val="15000"/>
            </a:spcAft>
            <a:buChar char="•"/>
          </a:pPr>
          <a:r>
            <a:rPr lang="en-US" sz="1050" kern="1200" dirty="0"/>
            <a:t>QI bundles ( recommended clinical practices) </a:t>
          </a:r>
        </a:p>
        <a:p>
          <a:pPr marL="57150" lvl="1" indent="-57150" algn="l" defTabSz="466725">
            <a:lnSpc>
              <a:spcPct val="90000"/>
            </a:lnSpc>
            <a:spcBef>
              <a:spcPct val="0"/>
            </a:spcBef>
            <a:spcAft>
              <a:spcPct val="15000"/>
            </a:spcAft>
            <a:buChar char="•"/>
          </a:pPr>
          <a:r>
            <a:rPr lang="en-US" sz="1050" kern="1200" dirty="0"/>
            <a:t>Outcomes of interest to payers, administrators</a:t>
          </a:r>
        </a:p>
        <a:p>
          <a:pPr marL="57150" lvl="1" indent="-57150" algn="l" defTabSz="466725">
            <a:lnSpc>
              <a:spcPct val="90000"/>
            </a:lnSpc>
            <a:spcBef>
              <a:spcPct val="0"/>
            </a:spcBef>
            <a:spcAft>
              <a:spcPct val="15000"/>
            </a:spcAft>
            <a:buChar char="•"/>
          </a:pPr>
          <a:r>
            <a:rPr lang="en-US" sz="1050" kern="1200" dirty="0"/>
            <a:t>Recommended practices</a:t>
          </a:r>
        </a:p>
      </dsp:txBody>
      <dsp:txXfrm>
        <a:off x="3008469" y="682472"/>
        <a:ext cx="2007601" cy="1200265"/>
      </dsp:txXfrm>
    </dsp:sp>
    <dsp:sp modelId="{2B9101F4-B5D1-4AB7-BC83-753D06A88415}">
      <dsp:nvSpPr>
        <dsp:cNvPr id="0" name=""/>
        <dsp:cNvSpPr/>
      </dsp:nvSpPr>
      <dsp:spPr>
        <a:xfrm>
          <a:off x="1459672" y="994281"/>
          <a:ext cx="1168428" cy="58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Arterial Quality Committee</a:t>
          </a:r>
        </a:p>
      </dsp:txBody>
      <dsp:txXfrm>
        <a:off x="1459672" y="994281"/>
        <a:ext cx="1168428" cy="584074"/>
      </dsp:txXfrm>
    </dsp:sp>
    <dsp:sp modelId="{12D2183B-C8C1-4ADD-8BFA-63A0024D79DB}">
      <dsp:nvSpPr>
        <dsp:cNvPr id="0" name=""/>
        <dsp:cNvSpPr/>
      </dsp:nvSpPr>
      <dsp:spPr>
        <a:xfrm>
          <a:off x="410889" y="1443367"/>
          <a:ext cx="2102698" cy="2103018"/>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462517" y="2062044"/>
          <a:ext cx="1820970" cy="90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00050">
            <a:lnSpc>
              <a:spcPct val="90000"/>
            </a:lnSpc>
            <a:spcBef>
              <a:spcPct val="0"/>
            </a:spcBef>
            <a:spcAft>
              <a:spcPct val="15000"/>
            </a:spcAft>
            <a:buChar char="•"/>
          </a:pPr>
          <a:r>
            <a:rPr lang="en-US" sz="900" kern="1200" dirty="0"/>
            <a:t>Messaging to key stakeholders  (providers, patients, administrators)</a:t>
          </a:r>
        </a:p>
        <a:p>
          <a:pPr marL="57150" lvl="1" indent="-57150" algn="l" defTabSz="400050">
            <a:lnSpc>
              <a:spcPct val="90000"/>
            </a:lnSpc>
            <a:spcBef>
              <a:spcPct val="0"/>
            </a:spcBef>
            <a:spcAft>
              <a:spcPct val="15000"/>
            </a:spcAft>
            <a:buChar char="•"/>
          </a:pPr>
          <a:r>
            <a:rPr lang="en-US" sz="900" kern="1200" dirty="0"/>
            <a:t>Oversight of articles, press releases</a:t>
          </a:r>
        </a:p>
        <a:p>
          <a:pPr marL="57150" lvl="1" indent="-57150" algn="l" defTabSz="400050">
            <a:lnSpc>
              <a:spcPct val="90000"/>
            </a:lnSpc>
            <a:spcBef>
              <a:spcPct val="0"/>
            </a:spcBef>
            <a:spcAft>
              <a:spcPct val="15000"/>
            </a:spcAft>
            <a:buChar char="•"/>
          </a:pPr>
          <a:r>
            <a:rPr lang="en-US" sz="900" kern="1200" dirty="0"/>
            <a:t>Physician and hospital engagement</a:t>
          </a:r>
        </a:p>
        <a:p>
          <a:pPr marL="57150" lvl="1" indent="-57150" algn="l" defTabSz="400050">
            <a:lnSpc>
              <a:spcPct val="90000"/>
            </a:lnSpc>
            <a:spcBef>
              <a:spcPct val="0"/>
            </a:spcBef>
            <a:spcAft>
              <a:spcPct val="15000"/>
            </a:spcAft>
            <a:buChar char="•"/>
          </a:pPr>
          <a:endParaRPr lang="en-US" sz="900" kern="1200" dirty="0"/>
        </a:p>
      </dsp:txBody>
      <dsp:txXfrm>
        <a:off x="2462517" y="2062044"/>
        <a:ext cx="1820970" cy="908364"/>
      </dsp:txXfrm>
    </dsp:sp>
    <dsp:sp modelId="{4E0AE086-AABF-4A0E-98D0-5626D79C154F}">
      <dsp:nvSpPr>
        <dsp:cNvPr id="0" name=""/>
        <dsp:cNvSpPr/>
      </dsp:nvSpPr>
      <dsp:spPr>
        <a:xfrm>
          <a:off x="878024" y="2209610"/>
          <a:ext cx="1168428" cy="58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Communications </a:t>
          </a:r>
          <a:br>
            <a:rPr lang="en-US" sz="1300" kern="1200" dirty="0"/>
          </a:br>
          <a:r>
            <a:rPr lang="en-US" sz="1300" kern="1200" dirty="0"/>
            <a:t>Committee</a:t>
          </a:r>
        </a:p>
      </dsp:txBody>
      <dsp:txXfrm>
        <a:off x="878024" y="2209610"/>
        <a:ext cx="1168428" cy="584074"/>
      </dsp:txXfrm>
    </dsp:sp>
    <dsp:sp modelId="{339FCDE6-ACB1-4FC6-B770-034DE4C59DA1}">
      <dsp:nvSpPr>
        <dsp:cNvPr id="0" name=""/>
        <dsp:cNvSpPr/>
      </dsp:nvSpPr>
      <dsp:spPr>
        <a:xfrm>
          <a:off x="139791" y="3596636"/>
          <a:ext cx="630935" cy="681231"/>
        </a:xfrm>
        <a:prstGeom prst="blockArc">
          <a:avLst>
            <a:gd name="adj1" fmla="val 13500000"/>
            <a:gd name="adj2" fmla="val 10800000"/>
            <a:gd name="adj3" fmla="val 1274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3123383" y="3292136"/>
          <a:ext cx="1704623" cy="84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 tIns="6985" rIns="6985" bIns="6985" numCol="1" spcCol="1270" anchor="ctr" anchorCtr="0">
          <a:noAutofit/>
        </a:bodyPr>
        <a:lstStyle/>
        <a:p>
          <a:pPr marL="57150" lvl="1" indent="-57150" algn="l" defTabSz="400050">
            <a:lnSpc>
              <a:spcPct val="90000"/>
            </a:lnSpc>
            <a:spcBef>
              <a:spcPct val="0"/>
            </a:spcBef>
            <a:spcAft>
              <a:spcPct val="15000"/>
            </a:spcAft>
            <a:buChar char="•"/>
          </a:pPr>
          <a:r>
            <a:rPr lang="en-US" sz="900" kern="1200" dirty="0"/>
            <a:t>QI implementation tools  </a:t>
          </a:r>
        </a:p>
        <a:p>
          <a:pPr marL="57150" lvl="1" indent="-57150" algn="l" defTabSz="400050">
            <a:lnSpc>
              <a:spcPct val="90000"/>
            </a:lnSpc>
            <a:spcBef>
              <a:spcPct val="0"/>
            </a:spcBef>
            <a:spcAft>
              <a:spcPct val="15000"/>
            </a:spcAft>
            <a:buChar char="•"/>
          </a:pPr>
          <a:r>
            <a:rPr lang="en-US" sz="900" kern="1200" dirty="0"/>
            <a:t>‘How-To’ presentations</a:t>
          </a:r>
        </a:p>
        <a:p>
          <a:pPr marL="57150" lvl="1" indent="-57150" algn="l" defTabSz="400050">
            <a:lnSpc>
              <a:spcPct val="90000"/>
            </a:lnSpc>
            <a:spcBef>
              <a:spcPct val="0"/>
            </a:spcBef>
            <a:spcAft>
              <a:spcPct val="15000"/>
            </a:spcAft>
            <a:buChar char="•"/>
          </a:pPr>
          <a:r>
            <a:rPr lang="en-US" sz="900" kern="1200" dirty="0"/>
            <a:t>Expert guidance for user groups </a:t>
          </a:r>
        </a:p>
      </dsp:txBody>
      <dsp:txXfrm>
        <a:off x="3123383" y="3292136"/>
        <a:ext cx="1704623" cy="841381"/>
      </dsp:txXfrm>
    </dsp:sp>
    <dsp:sp modelId="{6AED50E6-1C35-4B77-9E90-501897F8F6D8}">
      <dsp:nvSpPr>
        <dsp:cNvPr id="0" name=""/>
        <dsp:cNvSpPr/>
      </dsp:nvSpPr>
      <dsp:spPr>
        <a:xfrm>
          <a:off x="1462436" y="3426687"/>
          <a:ext cx="1168428" cy="584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Quality Improvement</a:t>
          </a:r>
          <a:br>
            <a:rPr lang="en-US" sz="1300" kern="1200" dirty="0"/>
          </a:br>
          <a:r>
            <a:rPr lang="en-US" sz="1300" kern="1200" dirty="0"/>
            <a:t>Workgroup</a:t>
          </a:r>
        </a:p>
      </dsp:txBody>
      <dsp:txXfrm>
        <a:off x="1462436" y="3426687"/>
        <a:ext cx="1168428" cy="5840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82564DC-A354-4157-8273-7006982B0341}" type="datetimeFigureOut">
              <a:rPr lang="en-US" smtClean="0"/>
              <a:t>4/9/2017</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1440" tIns="45720" rIns="91440" bIns="45720" rtlCol="0" anchor="b"/>
          <a:lstStyle>
            <a:lvl1pPr algn="r">
              <a:defRPr sz="1200"/>
            </a:lvl1pPr>
          </a:lstStyle>
          <a:p>
            <a:fld id="{25DF4DB8-CF5F-4535-A1AE-F0BF3BEAD9A9}" type="slidenum">
              <a:rPr lang="en-US" smtClean="0"/>
              <a:t>‹#›</a:t>
            </a:fld>
            <a:endParaRPr lang="en-US"/>
          </a:p>
        </p:txBody>
      </p:sp>
    </p:spTree>
    <p:extLst>
      <p:ext uri="{BB962C8B-B14F-4D97-AF65-F5344CB8AC3E}">
        <p14:creationId xmlns:p14="http://schemas.microsoft.com/office/powerpoint/2010/main" val="285275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vascularqualityinitiative.org/wp-content/uploads/SAMPLE-JUSTIFICATION-LETTER-Final.doc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vascular.org/meetings/2017-vascular-annual-meet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5DF4DB8-CF5F-4535-A1AE-F0BF3BEAD9A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31901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EB02610-050B-9746-A123-BA7BC18EFB59}"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5261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t>7</a:t>
            </a:fld>
            <a:endParaRPr lang="en-US"/>
          </a:p>
        </p:txBody>
      </p:sp>
    </p:spTree>
    <p:extLst>
      <p:ext uri="{BB962C8B-B14F-4D97-AF65-F5344CB8AC3E}">
        <p14:creationId xmlns:p14="http://schemas.microsoft.com/office/powerpoint/2010/main" val="139767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t>8</a:t>
            </a:fld>
            <a:endParaRPr lang="en-US"/>
          </a:p>
        </p:txBody>
      </p:sp>
    </p:spTree>
    <p:extLst>
      <p:ext uri="{BB962C8B-B14F-4D97-AF65-F5344CB8AC3E}">
        <p14:creationId xmlns:p14="http://schemas.microsoft.com/office/powerpoint/2010/main" val="383029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second annual VQI@VAM meeting, we have added a half day of programming on Tuesday, May 30</a:t>
            </a:r>
            <a:r>
              <a:rPr lang="en-US" baseline="30000" dirty="0"/>
              <a:t>th</a:t>
            </a:r>
            <a:r>
              <a:rPr lang="en-US" dirty="0"/>
              <a:t> specifically for data managers. The half day program begins at noon on Tuesday May 30th and ends at 5:00pm with a Cocktail/Reception in response to member requests for additional time to network. The full day meeting on Wednesday May 31</a:t>
            </a:r>
            <a:r>
              <a:rPr lang="en-US" baseline="30000" dirty="0"/>
              <a:t>st</a:t>
            </a:r>
            <a:r>
              <a:rPr lang="en-US" dirty="0"/>
              <a:t> for physicians and data managers is tentatively scheduled to begin at 8:00am through 5:00pm.  A complete agenda will be available in February. </a:t>
            </a:r>
          </a:p>
          <a:p>
            <a:r>
              <a:rPr lang="en-US" dirty="0"/>
              <a:t>To support your attendance at VQI@VAM, we have developed a sample justification letter that you can use with your administrators. (Click </a:t>
            </a:r>
            <a:r>
              <a:rPr lang="en-US" b="1" u="sng" dirty="0">
                <a:hlinkClick r:id="rId3"/>
              </a:rPr>
              <a:t>here</a:t>
            </a:r>
            <a:r>
              <a:rPr lang="en-US" dirty="0"/>
              <a:t> to download </a:t>
            </a:r>
            <a:r>
              <a:rPr lang="en-US" b="1" dirty="0"/>
              <a:t>Sample Justification Letter</a:t>
            </a:r>
            <a:r>
              <a:rPr lang="en-US" dirty="0"/>
              <a:t>)</a:t>
            </a:r>
          </a:p>
          <a:p>
            <a:r>
              <a:rPr lang="en-US" dirty="0"/>
              <a:t> </a:t>
            </a:r>
          </a:p>
          <a:p>
            <a:r>
              <a:rPr lang="en-US" dirty="0"/>
              <a:t>The headquarters hotel is the Marriott Marquis San Diego Marina Hotel.  The official housing website, complete with discounted room rates, will open in </a:t>
            </a:r>
            <a:r>
              <a:rPr lang="en-US" b="1" dirty="0"/>
              <a:t>early March 2017.</a:t>
            </a:r>
            <a:r>
              <a:rPr lang="en-US" dirty="0"/>
              <a:t>  Please do not call the hotel directly for reservations.  The VQI Annual Meeting is held in conjunction with the SVS VAM.  When housing opens in March, you will be able to link to hotel registration at </a:t>
            </a:r>
            <a:r>
              <a:rPr lang="en-US" b="1" u="sng" dirty="0">
                <a:hlinkClick r:id="rId4"/>
              </a:rPr>
              <a:t>VQI@VAM Registration</a:t>
            </a:r>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13</a:t>
            </a:fld>
            <a:endParaRPr lang="en-US"/>
          </a:p>
        </p:txBody>
      </p:sp>
    </p:spTree>
    <p:extLst>
      <p:ext uri="{BB962C8B-B14F-4D97-AF65-F5344CB8AC3E}">
        <p14:creationId xmlns:p14="http://schemas.microsoft.com/office/powerpoint/2010/main" val="73055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Submit one measure and avoid</a:t>
            </a:r>
            <a:r>
              <a:rPr lang="en-US" baseline="0" dirty="0"/>
              <a:t> a negative payment</a:t>
            </a:r>
            <a:endParaRPr lang="en-US" dirty="0"/>
          </a:p>
        </p:txBody>
      </p:sp>
      <p:sp>
        <p:nvSpPr>
          <p:cNvPr id="4" name="Slide Number Placeholder 3"/>
          <p:cNvSpPr>
            <a:spLocks noGrp="1"/>
          </p:cNvSpPr>
          <p:nvPr>
            <p:ph type="sldNum" sz="quarter" idx="10"/>
          </p:nvPr>
        </p:nvSpPr>
        <p:spPr/>
        <p:txBody>
          <a:bodyPr/>
          <a:lstStyle/>
          <a:p>
            <a:fld id="{FEDADDDE-F0C4-47A8-8649-3472FDF04D19}" type="slidenum">
              <a:rPr lang="en-US" smtClean="0"/>
              <a:t>26</a:t>
            </a:fld>
            <a:endParaRPr lang="en-US" dirty="0"/>
          </a:p>
        </p:txBody>
      </p:sp>
    </p:spTree>
    <p:extLst>
      <p:ext uri="{BB962C8B-B14F-4D97-AF65-F5344CB8AC3E}">
        <p14:creationId xmlns:p14="http://schemas.microsoft.com/office/powerpoint/2010/main" val="4332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43</a:t>
            </a:fld>
            <a:endParaRPr lang="en-US"/>
          </a:p>
        </p:txBody>
      </p:sp>
    </p:spTree>
    <p:extLst>
      <p:ext uri="{BB962C8B-B14F-4D97-AF65-F5344CB8AC3E}">
        <p14:creationId xmlns:p14="http://schemas.microsoft.com/office/powerpoint/2010/main" val="285290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t>48</a:t>
            </a:fld>
            <a:endParaRPr lang="en-US"/>
          </a:p>
        </p:txBody>
      </p:sp>
    </p:spTree>
    <p:extLst>
      <p:ext uri="{BB962C8B-B14F-4D97-AF65-F5344CB8AC3E}">
        <p14:creationId xmlns:p14="http://schemas.microsoft.com/office/powerpoint/2010/main" val="46181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81145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478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752"/>
            <a:ext cx="6019800" cy="492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652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160068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397057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val="345023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5976"/>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390"/>
            </a:lvl1pPr>
            <a:lvl2pPr marL="455371" indent="0" algn="ctr">
              <a:buNone/>
              <a:defRPr sz="1992"/>
            </a:lvl2pPr>
            <a:lvl3pPr marL="910742" indent="0" algn="ctr">
              <a:buNone/>
              <a:defRPr sz="1793"/>
            </a:lvl3pPr>
            <a:lvl4pPr marL="1366114" indent="0" algn="ctr">
              <a:buNone/>
              <a:defRPr sz="1594"/>
            </a:lvl4pPr>
            <a:lvl5pPr marL="1821485" indent="0" algn="ctr">
              <a:buNone/>
              <a:defRPr sz="1594"/>
            </a:lvl5pPr>
            <a:lvl6pPr marL="2276856" indent="0" algn="ctr">
              <a:buNone/>
              <a:defRPr sz="1594"/>
            </a:lvl6pPr>
            <a:lvl7pPr marL="2732227" indent="0" algn="ctr">
              <a:buNone/>
              <a:defRPr sz="1594"/>
            </a:lvl7pPr>
            <a:lvl8pPr marL="3187598" indent="0" algn="ctr">
              <a:buNone/>
              <a:defRPr sz="1594"/>
            </a:lvl8pPr>
            <a:lvl9pPr marL="3642970" indent="0" algn="ctr">
              <a:buNone/>
              <a:defRPr sz="1594"/>
            </a:lvl9pPr>
          </a:lstStyle>
          <a:p>
            <a:r>
              <a:rPr lang="en-US"/>
              <a:t>Click to edit Master subtitle style</a:t>
            </a:r>
          </a:p>
        </p:txBody>
      </p:sp>
      <p:sp>
        <p:nvSpPr>
          <p:cNvPr id="4" name="Date Placeholder 3"/>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4077173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45586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976"/>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390">
                <a:solidFill>
                  <a:schemeClr val="tx1">
                    <a:tint val="75000"/>
                  </a:schemeClr>
                </a:solidFill>
              </a:defRPr>
            </a:lvl1pPr>
            <a:lvl2pPr marL="455371" indent="0">
              <a:buNone/>
              <a:defRPr sz="1992">
                <a:solidFill>
                  <a:schemeClr val="tx1">
                    <a:tint val="75000"/>
                  </a:schemeClr>
                </a:solidFill>
              </a:defRPr>
            </a:lvl2pPr>
            <a:lvl3pPr marL="910742" indent="0">
              <a:buNone/>
              <a:defRPr sz="1793">
                <a:solidFill>
                  <a:schemeClr val="tx1">
                    <a:tint val="75000"/>
                  </a:schemeClr>
                </a:solidFill>
              </a:defRPr>
            </a:lvl3pPr>
            <a:lvl4pPr marL="1366114" indent="0">
              <a:buNone/>
              <a:defRPr sz="1594">
                <a:solidFill>
                  <a:schemeClr val="tx1">
                    <a:tint val="75000"/>
                  </a:schemeClr>
                </a:solidFill>
              </a:defRPr>
            </a:lvl4pPr>
            <a:lvl5pPr marL="1821485" indent="0">
              <a:buNone/>
              <a:defRPr sz="1594">
                <a:solidFill>
                  <a:schemeClr val="tx1">
                    <a:tint val="75000"/>
                  </a:schemeClr>
                </a:solidFill>
              </a:defRPr>
            </a:lvl5pPr>
            <a:lvl6pPr marL="2276856" indent="0">
              <a:buNone/>
              <a:defRPr sz="1594">
                <a:solidFill>
                  <a:schemeClr val="tx1">
                    <a:tint val="75000"/>
                  </a:schemeClr>
                </a:solidFill>
              </a:defRPr>
            </a:lvl6pPr>
            <a:lvl7pPr marL="2732227" indent="0">
              <a:buNone/>
              <a:defRPr sz="1594">
                <a:solidFill>
                  <a:schemeClr val="tx1">
                    <a:tint val="75000"/>
                  </a:schemeClr>
                </a:solidFill>
              </a:defRPr>
            </a:lvl7pPr>
            <a:lvl8pPr marL="3187598" indent="0">
              <a:buNone/>
              <a:defRPr sz="1594">
                <a:solidFill>
                  <a:schemeClr val="tx1">
                    <a:tint val="75000"/>
                  </a:schemeClr>
                </a:solidFill>
              </a:defRPr>
            </a:lvl8pPr>
            <a:lvl9pPr marL="3642970" indent="0">
              <a:buNone/>
              <a:defRPr sz="15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410025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14778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390" b="1"/>
            </a:lvl1pPr>
            <a:lvl2pPr marL="455371" indent="0">
              <a:buNone/>
              <a:defRPr sz="1992" b="1"/>
            </a:lvl2pPr>
            <a:lvl3pPr marL="910742" indent="0">
              <a:buNone/>
              <a:defRPr sz="1793" b="1"/>
            </a:lvl3pPr>
            <a:lvl4pPr marL="1366114" indent="0">
              <a:buNone/>
              <a:defRPr sz="1594" b="1"/>
            </a:lvl4pPr>
            <a:lvl5pPr marL="1821485" indent="0">
              <a:buNone/>
              <a:defRPr sz="1594" b="1"/>
            </a:lvl5pPr>
            <a:lvl6pPr marL="2276856" indent="0">
              <a:buNone/>
              <a:defRPr sz="1594" b="1"/>
            </a:lvl6pPr>
            <a:lvl7pPr marL="2732227" indent="0">
              <a:buNone/>
              <a:defRPr sz="1594" b="1"/>
            </a:lvl7pPr>
            <a:lvl8pPr marL="3187598" indent="0">
              <a:buNone/>
              <a:defRPr sz="1594" b="1"/>
            </a:lvl8pPr>
            <a:lvl9pPr marL="3642970" indent="0">
              <a:buNone/>
              <a:defRPr sz="1594"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3120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294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268730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2546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Content Placeholder 2"/>
          <p:cNvSpPr>
            <a:spLocks noGrp="1"/>
          </p:cNvSpPr>
          <p:nvPr>
            <p:ph idx="1"/>
          </p:nvPr>
        </p:nvSpPr>
        <p:spPr>
          <a:xfrm>
            <a:off x="3887392" y="987427"/>
            <a:ext cx="4629150" cy="4873625"/>
          </a:xfrm>
        </p:spPr>
        <p:txBody>
          <a:bodyPr/>
          <a:lstStyle>
            <a:lvl1pPr>
              <a:defRPr sz="3187"/>
            </a:lvl1pPr>
            <a:lvl2pPr>
              <a:defRPr sz="2789"/>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2749329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187"/>
            </a:lvl1pPr>
          </a:lstStyle>
          <a:p>
            <a:r>
              <a:rPr lang="en-US"/>
              <a:t>Click to edit Master title style</a:t>
            </a:r>
          </a:p>
        </p:txBody>
      </p:sp>
      <p:sp>
        <p:nvSpPr>
          <p:cNvPr id="3" name="Picture Placeholder 2"/>
          <p:cNvSpPr>
            <a:spLocks noGrp="1"/>
          </p:cNvSpPr>
          <p:nvPr>
            <p:ph type="pic" idx="1"/>
          </p:nvPr>
        </p:nvSpPr>
        <p:spPr>
          <a:xfrm>
            <a:off x="3887392" y="987427"/>
            <a:ext cx="4629150" cy="4873625"/>
          </a:xfrm>
        </p:spPr>
        <p:txBody>
          <a:bodyPr/>
          <a:lstStyle>
            <a:lvl1pPr marL="0" indent="0">
              <a:buNone/>
              <a:defRPr sz="3187"/>
            </a:lvl1pPr>
            <a:lvl2pPr marL="455371" indent="0">
              <a:buNone/>
              <a:defRPr sz="2789"/>
            </a:lvl2pPr>
            <a:lvl3pPr marL="910742" indent="0">
              <a:buNone/>
              <a:defRPr sz="2390"/>
            </a:lvl3pPr>
            <a:lvl4pPr marL="1366114" indent="0">
              <a:buNone/>
              <a:defRPr sz="1992"/>
            </a:lvl4pPr>
            <a:lvl5pPr marL="1821485" indent="0">
              <a:buNone/>
              <a:defRPr sz="1992"/>
            </a:lvl5pPr>
            <a:lvl6pPr marL="2276856" indent="0">
              <a:buNone/>
              <a:defRPr sz="1992"/>
            </a:lvl6pPr>
            <a:lvl7pPr marL="2732227" indent="0">
              <a:buNone/>
              <a:defRPr sz="1992"/>
            </a:lvl7pPr>
            <a:lvl8pPr marL="3187598" indent="0">
              <a:buNone/>
              <a:defRPr sz="1992"/>
            </a:lvl8pPr>
            <a:lvl9pPr marL="3642970" indent="0">
              <a:buNone/>
              <a:defRPr sz="1992"/>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94"/>
            </a:lvl1pPr>
            <a:lvl2pPr marL="455371" indent="0">
              <a:buNone/>
              <a:defRPr sz="1394"/>
            </a:lvl2pPr>
            <a:lvl3pPr marL="910742" indent="0">
              <a:buNone/>
              <a:defRPr sz="1195"/>
            </a:lvl3pPr>
            <a:lvl4pPr marL="1366114" indent="0">
              <a:buNone/>
              <a:defRPr sz="996"/>
            </a:lvl4pPr>
            <a:lvl5pPr marL="1821485" indent="0">
              <a:buNone/>
              <a:defRPr sz="996"/>
            </a:lvl5pPr>
            <a:lvl6pPr marL="2276856" indent="0">
              <a:buNone/>
              <a:defRPr sz="996"/>
            </a:lvl6pPr>
            <a:lvl7pPr marL="2732227" indent="0">
              <a:buNone/>
              <a:defRPr sz="996"/>
            </a:lvl7pPr>
            <a:lvl8pPr marL="3187598" indent="0">
              <a:buNone/>
              <a:defRPr sz="996"/>
            </a:lvl8pPr>
            <a:lvl9pPr marL="3642970" indent="0">
              <a:buNone/>
              <a:defRPr sz="996"/>
            </a:lvl9pPr>
          </a:lstStyle>
          <a:p>
            <a:pPr lvl="0"/>
            <a:r>
              <a:rPr lang="en-US"/>
              <a:t>Click to edit Master text styles</a:t>
            </a:r>
          </a:p>
        </p:txBody>
      </p:sp>
      <p:sp>
        <p:nvSpPr>
          <p:cNvPr id="5" name="Date Placeholder 4"/>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1308543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553769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BDC49-C9FA-4DC5-B15D-F88409FE15BA}" type="datetimeFigureOut">
              <a:rPr lang="en-US" smtClean="0"/>
              <a:pPr/>
              <a:t>4/9/2017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63912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0" y="6235700"/>
            <a:ext cx="9144000" cy="62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793">
              <a:solidFill>
                <a:prstClr val="white"/>
              </a:solidFill>
            </a:endParaRPr>
          </a:p>
        </p:txBody>
      </p:sp>
      <p:pic>
        <p:nvPicPr>
          <p:cNvPr id="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740"/>
            <a:ext cx="9180513"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30463" y="5791200"/>
            <a:ext cx="431958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667000"/>
            <a:ext cx="8382000" cy="925956"/>
          </a:xfrm>
        </p:spPr>
        <p:txBody>
          <a:bodyPr>
            <a:normAutofit/>
          </a:bodyPr>
          <a:lstStyle>
            <a:lvl1pPr algn="ctr">
              <a:defRPr sz="3984"/>
            </a:lvl1pPr>
          </a:lstStyle>
          <a:p>
            <a:r>
              <a:rPr lang="en-US"/>
              <a:t>Click to edit Master title style</a:t>
            </a:r>
          </a:p>
        </p:txBody>
      </p:sp>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5371" indent="0" algn="ctr">
              <a:buNone/>
              <a:defRPr>
                <a:solidFill>
                  <a:schemeClr val="tx1">
                    <a:tint val="75000"/>
                  </a:schemeClr>
                </a:solidFill>
              </a:defRPr>
            </a:lvl2pPr>
            <a:lvl3pPr marL="910742" indent="0" algn="ctr">
              <a:buNone/>
              <a:defRPr>
                <a:solidFill>
                  <a:schemeClr val="tx1">
                    <a:tint val="75000"/>
                  </a:schemeClr>
                </a:solidFill>
              </a:defRPr>
            </a:lvl3pPr>
            <a:lvl4pPr marL="1366114" indent="0" algn="ctr">
              <a:buNone/>
              <a:defRPr>
                <a:solidFill>
                  <a:schemeClr val="tx1">
                    <a:tint val="75000"/>
                  </a:schemeClr>
                </a:solidFill>
              </a:defRPr>
            </a:lvl4pPr>
            <a:lvl5pPr marL="1821485" indent="0" algn="ctr">
              <a:buNone/>
              <a:defRPr>
                <a:solidFill>
                  <a:schemeClr val="tx1">
                    <a:tint val="75000"/>
                  </a:schemeClr>
                </a:solidFill>
              </a:defRPr>
            </a:lvl5pPr>
            <a:lvl6pPr marL="2276856" indent="0" algn="ctr">
              <a:buNone/>
              <a:defRPr>
                <a:solidFill>
                  <a:schemeClr val="tx1">
                    <a:tint val="75000"/>
                  </a:schemeClr>
                </a:solidFill>
              </a:defRPr>
            </a:lvl6pPr>
            <a:lvl7pPr marL="2732227" indent="0" algn="ctr">
              <a:buNone/>
              <a:defRPr>
                <a:solidFill>
                  <a:schemeClr val="tx1">
                    <a:tint val="75000"/>
                  </a:schemeClr>
                </a:solidFill>
              </a:defRPr>
            </a:lvl7pPr>
            <a:lvl8pPr marL="3187598" indent="0" algn="ctr">
              <a:buNone/>
              <a:defRPr>
                <a:solidFill>
                  <a:schemeClr val="tx1">
                    <a:tint val="75000"/>
                  </a:schemeClr>
                </a:solidFill>
              </a:defRPr>
            </a:lvl8pPr>
            <a:lvl9pPr marL="364297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27415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01504"/>
            <a:ext cx="8382000" cy="4370696"/>
          </a:xfrm>
        </p:spPr>
        <p:txBody>
          <a:bodyPr/>
          <a:lstStyle>
            <a:lvl1pPr>
              <a:defRPr sz="259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1096371"/>
            <a:ext cx="8382000" cy="533400"/>
          </a:xfrm>
        </p:spPr>
        <p:txBody>
          <a:bodyPr/>
          <a:lstStyle/>
          <a:p>
            <a:r>
              <a:rPr lang="en-US"/>
              <a:t>Click to edit Master title style</a:t>
            </a:r>
          </a:p>
        </p:txBody>
      </p:sp>
    </p:spTree>
    <p:extLst>
      <p:ext uri="{BB962C8B-B14F-4D97-AF65-F5344CB8AC3E}">
        <p14:creationId xmlns:p14="http://schemas.microsoft.com/office/powerpoint/2010/main" val="2836320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2057400"/>
            <a:ext cx="8382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337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84"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92">
                <a:solidFill>
                  <a:schemeClr val="tx1">
                    <a:tint val="75000"/>
                  </a:schemeClr>
                </a:solidFill>
              </a:defRPr>
            </a:lvl1pPr>
            <a:lvl2pPr marL="455371" indent="0">
              <a:buNone/>
              <a:defRPr sz="1793">
                <a:solidFill>
                  <a:schemeClr val="tx1">
                    <a:tint val="75000"/>
                  </a:schemeClr>
                </a:solidFill>
              </a:defRPr>
            </a:lvl2pPr>
            <a:lvl3pPr marL="910742" indent="0">
              <a:buNone/>
              <a:defRPr sz="1594">
                <a:solidFill>
                  <a:schemeClr val="tx1">
                    <a:tint val="75000"/>
                  </a:schemeClr>
                </a:solidFill>
              </a:defRPr>
            </a:lvl3pPr>
            <a:lvl4pPr marL="1366114" indent="0">
              <a:buNone/>
              <a:defRPr sz="1394">
                <a:solidFill>
                  <a:schemeClr val="tx1">
                    <a:tint val="75000"/>
                  </a:schemeClr>
                </a:solidFill>
              </a:defRPr>
            </a:lvl4pPr>
            <a:lvl5pPr marL="1821485" indent="0">
              <a:buNone/>
              <a:defRPr sz="1394">
                <a:solidFill>
                  <a:schemeClr val="tx1">
                    <a:tint val="75000"/>
                  </a:schemeClr>
                </a:solidFill>
              </a:defRPr>
            </a:lvl5pPr>
            <a:lvl6pPr marL="2276856" indent="0">
              <a:buNone/>
              <a:defRPr sz="1394">
                <a:solidFill>
                  <a:schemeClr val="tx1">
                    <a:tint val="75000"/>
                  </a:schemeClr>
                </a:solidFill>
              </a:defRPr>
            </a:lvl6pPr>
            <a:lvl7pPr marL="2732227" indent="0">
              <a:buNone/>
              <a:defRPr sz="1394">
                <a:solidFill>
                  <a:schemeClr val="tx1">
                    <a:tint val="75000"/>
                  </a:schemeClr>
                </a:solidFill>
              </a:defRPr>
            </a:lvl7pPr>
            <a:lvl8pPr marL="3187598" indent="0">
              <a:buNone/>
              <a:defRPr sz="1394">
                <a:solidFill>
                  <a:schemeClr val="tx1">
                    <a:tint val="75000"/>
                  </a:schemeClr>
                </a:solidFill>
              </a:defRPr>
            </a:lvl8pPr>
            <a:lvl9pPr marL="3642970" indent="0">
              <a:buNone/>
              <a:defRPr sz="1394">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7041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8703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2"/>
            <a:ext cx="4038600" cy="4525963"/>
          </a:xfrm>
        </p:spPr>
        <p:txBody>
          <a:bodyPr/>
          <a:lstStyle>
            <a:lvl1pPr>
              <a:defRPr sz="2789"/>
            </a:lvl1pPr>
            <a:lvl2pPr>
              <a:defRPr sz="2390"/>
            </a:lvl2pPr>
            <a:lvl3pPr>
              <a:defRPr sz="1992"/>
            </a:lvl3pPr>
            <a:lvl4pPr>
              <a:defRPr sz="1793"/>
            </a:lvl4pPr>
            <a:lvl5pPr>
              <a:defRPr sz="1793"/>
            </a:lvl5pPr>
            <a:lvl6pPr>
              <a:defRPr sz="1793"/>
            </a:lvl6pPr>
            <a:lvl7pPr>
              <a:defRPr sz="1793"/>
            </a:lvl7pPr>
            <a:lvl8pPr>
              <a:defRPr sz="1793"/>
            </a:lvl8pPr>
            <a:lvl9pPr>
              <a:defRPr sz="179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3213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06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5"/>
            <a:ext cx="4038600" cy="3517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4"/>
            <a:ext cx="4038600" cy="3561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6299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83613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lstStyle>
            <a:lvl1pPr>
              <a:defRPr sz="4000"/>
            </a:lvl1pPr>
          </a:lstStyle>
          <a:p>
            <a:r>
              <a:rPr lang="en-US"/>
              <a:t>Click to edit Master title style</a:t>
            </a:r>
            <a:endParaRPr lang="en-GB" dirty="0"/>
          </a:p>
        </p:txBody>
      </p:sp>
    </p:spTree>
    <p:extLst>
      <p:ext uri="{BB962C8B-B14F-4D97-AF65-F5344CB8AC3E}">
        <p14:creationId xmlns:p14="http://schemas.microsoft.com/office/powerpoint/2010/main" val="11662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80920" cy="730002"/>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49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340767"/>
            <a:ext cx="8424936" cy="460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Tree>
    <p:extLst>
      <p:ext uri="{BB962C8B-B14F-4D97-AF65-F5344CB8AC3E}">
        <p14:creationId xmlns:p14="http://schemas.microsoft.com/office/powerpoint/2010/main" val="41428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788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420889"/>
            <a:ext cx="8229600" cy="36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10"/>
          <p:cNvPicPr>
            <a:picLocks noChangeAspect="1"/>
          </p:cNvPicPr>
          <p:nvPr/>
        </p:nvPicPr>
        <p:blipFill>
          <a:blip r:embed="rId13" cstate="print">
            <a:extLst>
              <a:ext uri="{28A0092B-C50C-407E-A947-70E740481C1C}">
                <a14:useLocalDpi xmlns:a14="http://schemas.microsoft.com/office/drawing/2010/main" val="0"/>
              </a:ext>
            </a:extLst>
          </a:blip>
          <a:srcRect t="13762" b="35110"/>
          <a:stretch>
            <a:fillRect/>
          </a:stretch>
        </p:blipFill>
        <p:spPr bwMode="auto">
          <a:xfrm>
            <a:off x="0" y="0"/>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0" y="990600"/>
            <a:ext cx="9144000"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75224" y="6165304"/>
            <a:ext cx="37115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val="223210393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val="244252154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val="103086237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fld id="{4EABDC49-C9FA-4DC5-B15D-F88409FE15BA}" type="datetimeFigureOut">
              <a:rPr lang="en-US" smtClean="0"/>
              <a:pPr/>
              <a:t>4/9/2017</a:t>
            </a:fld>
            <a:endParaRPr 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fld id="{B81650EC-7C99-491A-BC9A-5727C72B5CC6}" type="slidenum">
              <a:rPr lang="en-US" smtClean="0"/>
              <a:pPr/>
              <a:t>‹#›</a:t>
            </a:fld>
            <a:endParaRPr lang="en-US" dirty="0"/>
          </a:p>
        </p:txBody>
      </p:sp>
    </p:spTree>
    <p:extLst>
      <p:ext uri="{BB962C8B-B14F-4D97-AF65-F5344CB8AC3E}">
        <p14:creationId xmlns:p14="http://schemas.microsoft.com/office/powerpoint/2010/main" val="6863236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0742"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86" indent="-227686" algn="l" defTabSz="910742" rtl="0" eaLnBrk="1" latinLnBrk="0" hangingPunct="1">
        <a:lnSpc>
          <a:spcPct val="90000"/>
        </a:lnSpc>
        <a:spcBef>
          <a:spcPts val="996"/>
        </a:spcBef>
        <a:buFont typeface="Arial" panose="020B0604020202020204" pitchFamily="34" charset="0"/>
        <a:buChar char="•"/>
        <a:defRPr sz="2789" kern="1200">
          <a:solidFill>
            <a:schemeClr val="tx1"/>
          </a:solidFill>
          <a:latin typeface="+mn-lt"/>
          <a:ea typeface="+mn-ea"/>
          <a:cs typeface="+mn-cs"/>
        </a:defRPr>
      </a:lvl1pPr>
      <a:lvl2pPr marL="683057" indent="-227686" algn="l" defTabSz="910742"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428" indent="-227686" algn="l" defTabSz="910742"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99"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170"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542"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913"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284"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655" indent="-227686" algn="l" defTabSz="910742"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67401" y="6232527"/>
            <a:ext cx="303688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p:cNvPicPr>
            <a:picLocks noChangeAspect="1"/>
          </p:cNvPicPr>
          <p:nvPr userDrawn="1"/>
        </p:nvPicPr>
        <p:blipFill>
          <a:blip r:embed="rId9" cstate="print">
            <a:extLst>
              <a:ext uri="{28A0092B-C50C-407E-A947-70E740481C1C}">
                <a14:useLocalDpi xmlns:a14="http://schemas.microsoft.com/office/drawing/2010/main" val="0"/>
              </a:ext>
            </a:extLst>
          </a:blip>
          <a:srcRect t="13762" b="25121"/>
          <a:stretch>
            <a:fillRect/>
          </a:stretch>
        </p:blipFill>
        <p:spPr bwMode="auto">
          <a:xfrm>
            <a:off x="0" y="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381000" y="2362200"/>
            <a:ext cx="8382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itle Placeholder 1"/>
          <p:cNvSpPr>
            <a:spLocks noGrp="1"/>
          </p:cNvSpPr>
          <p:nvPr>
            <p:ph type="title"/>
          </p:nvPr>
        </p:nvSpPr>
        <p:spPr bwMode="auto">
          <a:xfrm>
            <a:off x="381000" y="1219201"/>
            <a:ext cx="838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86552697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txStyles>
    <p:titleStyle>
      <a:lvl1pPr algn="l" rtl="0" eaLnBrk="0" fontAlgn="base" hangingPunct="0">
        <a:spcBef>
          <a:spcPct val="0"/>
        </a:spcBef>
        <a:spcAft>
          <a:spcPct val="0"/>
        </a:spcAft>
        <a:defRPr sz="3187" b="1" kern="1200">
          <a:solidFill>
            <a:schemeClr val="tx1"/>
          </a:solidFill>
          <a:latin typeface="+mj-lt"/>
          <a:ea typeface="+mj-ea"/>
          <a:cs typeface="+mj-cs"/>
        </a:defRPr>
      </a:lvl1pPr>
      <a:lvl2pPr algn="l" rtl="0" eaLnBrk="0" fontAlgn="base" hangingPunct="0">
        <a:spcBef>
          <a:spcPct val="0"/>
        </a:spcBef>
        <a:spcAft>
          <a:spcPct val="0"/>
        </a:spcAft>
        <a:defRPr sz="3187" b="1">
          <a:solidFill>
            <a:schemeClr val="tx1"/>
          </a:solidFill>
          <a:latin typeface="Calibri" pitchFamily="34" charset="0"/>
        </a:defRPr>
      </a:lvl2pPr>
      <a:lvl3pPr algn="l" rtl="0" eaLnBrk="0" fontAlgn="base" hangingPunct="0">
        <a:spcBef>
          <a:spcPct val="0"/>
        </a:spcBef>
        <a:spcAft>
          <a:spcPct val="0"/>
        </a:spcAft>
        <a:defRPr sz="3187" b="1">
          <a:solidFill>
            <a:schemeClr val="tx1"/>
          </a:solidFill>
          <a:latin typeface="Calibri" pitchFamily="34" charset="0"/>
        </a:defRPr>
      </a:lvl3pPr>
      <a:lvl4pPr algn="l" rtl="0" eaLnBrk="0" fontAlgn="base" hangingPunct="0">
        <a:spcBef>
          <a:spcPct val="0"/>
        </a:spcBef>
        <a:spcAft>
          <a:spcPct val="0"/>
        </a:spcAft>
        <a:defRPr sz="3187" b="1">
          <a:solidFill>
            <a:schemeClr val="tx1"/>
          </a:solidFill>
          <a:latin typeface="Calibri" pitchFamily="34" charset="0"/>
        </a:defRPr>
      </a:lvl4pPr>
      <a:lvl5pPr algn="l" rtl="0" eaLnBrk="0" fontAlgn="base" hangingPunct="0">
        <a:spcBef>
          <a:spcPct val="0"/>
        </a:spcBef>
        <a:spcAft>
          <a:spcPct val="0"/>
        </a:spcAft>
        <a:defRPr sz="3187" b="1">
          <a:solidFill>
            <a:schemeClr val="tx1"/>
          </a:solidFill>
          <a:latin typeface="Calibri" pitchFamily="34" charset="0"/>
        </a:defRPr>
      </a:lvl5pPr>
      <a:lvl6pPr marL="455371" algn="l" rtl="0" fontAlgn="base">
        <a:spcBef>
          <a:spcPct val="0"/>
        </a:spcBef>
        <a:spcAft>
          <a:spcPct val="0"/>
        </a:spcAft>
        <a:defRPr sz="3187" b="1">
          <a:solidFill>
            <a:schemeClr val="tx1"/>
          </a:solidFill>
          <a:latin typeface="Calibri" pitchFamily="34" charset="0"/>
        </a:defRPr>
      </a:lvl6pPr>
      <a:lvl7pPr marL="910742" algn="l" rtl="0" fontAlgn="base">
        <a:spcBef>
          <a:spcPct val="0"/>
        </a:spcBef>
        <a:spcAft>
          <a:spcPct val="0"/>
        </a:spcAft>
        <a:defRPr sz="3187" b="1">
          <a:solidFill>
            <a:schemeClr val="tx1"/>
          </a:solidFill>
          <a:latin typeface="Calibri" pitchFamily="34" charset="0"/>
        </a:defRPr>
      </a:lvl7pPr>
      <a:lvl8pPr marL="1366114" algn="l" rtl="0" fontAlgn="base">
        <a:spcBef>
          <a:spcPct val="0"/>
        </a:spcBef>
        <a:spcAft>
          <a:spcPct val="0"/>
        </a:spcAft>
        <a:defRPr sz="3187" b="1">
          <a:solidFill>
            <a:schemeClr val="tx1"/>
          </a:solidFill>
          <a:latin typeface="Calibri" pitchFamily="34" charset="0"/>
        </a:defRPr>
      </a:lvl8pPr>
      <a:lvl9pPr marL="1821485" algn="l" rtl="0" fontAlgn="base">
        <a:spcBef>
          <a:spcPct val="0"/>
        </a:spcBef>
        <a:spcAft>
          <a:spcPct val="0"/>
        </a:spcAft>
        <a:defRPr sz="3187" b="1">
          <a:solidFill>
            <a:schemeClr val="tx1"/>
          </a:solidFill>
          <a:latin typeface="Calibri" pitchFamily="34" charset="0"/>
        </a:defRPr>
      </a:lvl9pPr>
    </p:titleStyle>
    <p:bodyStyle>
      <a:lvl1pPr marL="341528" indent="-341528"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1pPr>
      <a:lvl2pPr marL="739978" indent="-284607" algn="l" rtl="0" eaLnBrk="0" fontAlgn="base" hangingPunct="0">
        <a:spcBef>
          <a:spcPct val="20000"/>
        </a:spcBef>
        <a:spcAft>
          <a:spcPct val="0"/>
        </a:spcAft>
        <a:buFont typeface="Arial" charset="0"/>
        <a:buChar char="–"/>
        <a:defRPr sz="2390" kern="1200">
          <a:solidFill>
            <a:schemeClr val="tx1"/>
          </a:solidFill>
          <a:latin typeface="+mj-lt"/>
          <a:ea typeface="+mn-ea"/>
          <a:cs typeface="+mn-cs"/>
        </a:defRPr>
      </a:lvl2pPr>
      <a:lvl3pPr marL="1138428"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3pPr>
      <a:lvl4pPr marL="1593799"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4pPr>
      <a:lvl5pPr marL="2049170" indent="-227686" algn="l" rtl="0" eaLnBrk="0" fontAlgn="base" hangingPunct="0">
        <a:spcBef>
          <a:spcPct val="20000"/>
        </a:spcBef>
        <a:spcAft>
          <a:spcPct val="0"/>
        </a:spcAft>
        <a:buFont typeface="Arial" charset="0"/>
        <a:buChar char="»"/>
        <a:defRPr sz="1992" kern="1200">
          <a:solidFill>
            <a:schemeClr val="tx1"/>
          </a:solidFill>
          <a:latin typeface="+mj-lt"/>
          <a:ea typeface="+mn-ea"/>
          <a:cs typeface="+mn-cs"/>
        </a:defRPr>
      </a:lvl5pPr>
      <a:lvl6pPr marL="2504542"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6pPr>
      <a:lvl7pPr marL="2959913"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7pPr>
      <a:lvl8pPr marL="3415284"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8pPr>
      <a:lvl9pPr marL="3870655" indent="-227686" algn="l" defTabSz="910742" rtl="0" eaLnBrk="1" latinLnBrk="0" hangingPunct="1">
        <a:spcBef>
          <a:spcPct val="20000"/>
        </a:spcBef>
        <a:buFont typeface="Arial" pitchFamily="34" charset="0"/>
        <a:buChar char="•"/>
        <a:defRPr sz="1992" kern="1200">
          <a:solidFill>
            <a:schemeClr val="tx1"/>
          </a:solidFill>
          <a:latin typeface="+mn-lt"/>
          <a:ea typeface="+mn-ea"/>
          <a:cs typeface="+mn-cs"/>
        </a:defRPr>
      </a:lvl9pPr>
    </p:bodyStyle>
    <p:otherStyle>
      <a:defPPr>
        <a:defRPr lang="en-US"/>
      </a:defPPr>
      <a:lvl1pPr marL="0" algn="l" defTabSz="910742" rtl="0" eaLnBrk="1" latinLnBrk="0" hangingPunct="1">
        <a:defRPr sz="1793" kern="1200">
          <a:solidFill>
            <a:schemeClr val="tx1"/>
          </a:solidFill>
          <a:latin typeface="+mn-lt"/>
          <a:ea typeface="+mn-ea"/>
          <a:cs typeface="+mn-cs"/>
        </a:defRPr>
      </a:lvl1pPr>
      <a:lvl2pPr marL="455371" algn="l" defTabSz="910742" rtl="0" eaLnBrk="1" latinLnBrk="0" hangingPunct="1">
        <a:defRPr sz="1793" kern="1200">
          <a:solidFill>
            <a:schemeClr val="tx1"/>
          </a:solidFill>
          <a:latin typeface="+mn-lt"/>
          <a:ea typeface="+mn-ea"/>
          <a:cs typeface="+mn-cs"/>
        </a:defRPr>
      </a:lvl2pPr>
      <a:lvl3pPr marL="910742" algn="l" defTabSz="910742" rtl="0" eaLnBrk="1" latinLnBrk="0" hangingPunct="1">
        <a:defRPr sz="1793" kern="1200">
          <a:solidFill>
            <a:schemeClr val="tx1"/>
          </a:solidFill>
          <a:latin typeface="+mn-lt"/>
          <a:ea typeface="+mn-ea"/>
          <a:cs typeface="+mn-cs"/>
        </a:defRPr>
      </a:lvl3pPr>
      <a:lvl4pPr marL="1366114" algn="l" defTabSz="910742" rtl="0" eaLnBrk="1" latinLnBrk="0" hangingPunct="1">
        <a:defRPr sz="1793" kern="1200">
          <a:solidFill>
            <a:schemeClr val="tx1"/>
          </a:solidFill>
          <a:latin typeface="+mn-lt"/>
          <a:ea typeface="+mn-ea"/>
          <a:cs typeface="+mn-cs"/>
        </a:defRPr>
      </a:lvl4pPr>
      <a:lvl5pPr marL="1821485" algn="l" defTabSz="910742" rtl="0" eaLnBrk="1" latinLnBrk="0" hangingPunct="1">
        <a:defRPr sz="1793" kern="1200">
          <a:solidFill>
            <a:schemeClr val="tx1"/>
          </a:solidFill>
          <a:latin typeface="+mn-lt"/>
          <a:ea typeface="+mn-ea"/>
          <a:cs typeface="+mn-cs"/>
        </a:defRPr>
      </a:lvl5pPr>
      <a:lvl6pPr marL="2276856" algn="l" defTabSz="910742" rtl="0" eaLnBrk="1" latinLnBrk="0" hangingPunct="1">
        <a:defRPr sz="1793" kern="1200">
          <a:solidFill>
            <a:schemeClr val="tx1"/>
          </a:solidFill>
          <a:latin typeface="+mn-lt"/>
          <a:ea typeface="+mn-ea"/>
          <a:cs typeface="+mn-cs"/>
        </a:defRPr>
      </a:lvl6pPr>
      <a:lvl7pPr marL="2732227" algn="l" defTabSz="910742" rtl="0" eaLnBrk="1" latinLnBrk="0" hangingPunct="1">
        <a:defRPr sz="1793" kern="1200">
          <a:solidFill>
            <a:schemeClr val="tx1"/>
          </a:solidFill>
          <a:latin typeface="+mn-lt"/>
          <a:ea typeface="+mn-ea"/>
          <a:cs typeface="+mn-cs"/>
        </a:defRPr>
      </a:lvl7pPr>
      <a:lvl8pPr marL="3187598" algn="l" defTabSz="910742" rtl="0" eaLnBrk="1" latinLnBrk="0" hangingPunct="1">
        <a:defRPr sz="1793" kern="1200">
          <a:solidFill>
            <a:schemeClr val="tx1"/>
          </a:solidFill>
          <a:latin typeface="+mn-lt"/>
          <a:ea typeface="+mn-ea"/>
          <a:cs typeface="+mn-cs"/>
        </a:defRPr>
      </a:lvl8pPr>
      <a:lvl9pPr marL="3642970" algn="l" defTabSz="910742" rtl="0" eaLnBrk="1" latinLnBrk="0" hangingPunct="1">
        <a:defRPr sz="17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8.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8.png"/><Relationship Id="rId4" Type="http://schemas.openxmlformats.org/officeDocument/2006/relationships/image" Target="../media/image1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3" Type="http://schemas.openxmlformats.org/officeDocument/2006/relationships/hyperlink" Target="https://clinicaltrials.gov/ct2/show/NCT02850588?term=TCAR&amp;rank=1" TargetMode="External"/><Relationship Id="rId2" Type="http://schemas.openxmlformats.org/officeDocument/2006/relationships/hyperlink" Target="http://www.vascularqualityinitiative.org/vqi-resource-library/tcar-surveillance-project/" TargetMode="External"/><Relationship Id="rId1" Type="http://schemas.openxmlformats.org/officeDocument/2006/relationships/slideLayout" Target="../slideLayouts/slideLayout27.xml"/><Relationship Id="rId4" Type="http://schemas.openxmlformats.org/officeDocument/2006/relationships/hyperlink" Target="https://www.cms.gov/Medicare/Medicare-General-Information/MedicareApprovedFacilitie/Carotid-Artery-Stenting-CAS-Investigational-Studies.html"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hyperlink" Target="mailto:vqi@m2s.co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_Research_Corner_&#8211;"/><Relationship Id="rId3" Type="http://schemas.openxmlformats.org/officeDocument/2006/relationships/hyperlink" Target="#_Two_New_National"/><Relationship Id="rId7" Type="http://schemas.openxmlformats.org/officeDocument/2006/relationships/hyperlink" Target="#_Vascular_Nurses_and"/><Relationship Id="rId2" Type="http://schemas.openxmlformats.org/officeDocument/2006/relationships/hyperlink" Target="#_VQI@VAM_2017_Is"/><Relationship Id="rId1" Type="http://schemas.openxmlformats.org/officeDocument/2006/relationships/slideLayout" Target="../slideLayouts/slideLayout2.xml"/><Relationship Id="rId6" Type="http://schemas.openxmlformats.org/officeDocument/2006/relationships/hyperlink" Target="#_Welcome_to_our"/><Relationship Id="rId11" Type="http://schemas.openxmlformats.org/officeDocument/2006/relationships/image" Target="../media/image15.png"/><Relationship Id="rId5" Type="http://schemas.openxmlformats.org/officeDocument/2006/relationships/hyperlink" Target="#_VQI_Participation_Awards"/><Relationship Id="rId10" Type="http://schemas.openxmlformats.org/officeDocument/2006/relationships/hyperlink" Target="http://www.vascularqualityinitiative.org/wp-content/uploads/SAMPLE-JUSTIFICATION-LETTER-Final.docx" TargetMode="External"/><Relationship Id="rId4" Type="http://schemas.openxmlformats.org/officeDocument/2006/relationships/hyperlink" Target="#_Educational_Webinars_2017"/><Relationship Id="rId9" Type="http://schemas.openxmlformats.org/officeDocument/2006/relationships/hyperlink" Target="#_Latest_VQI_Participation_1"/></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m2s.us2.list-manage1.com/track/click?u=b2460cf8c4325e264c0a2eccb&amp;id=fcc920d82c&amp;e=0b4c3bae4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file/d/0B6sVggHY6rr5aVN0SnF0SDFVS00/vie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8.png"/><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8.png"/><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ncaputo@svspso.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vascularqualityinitiative.org/wp-content/uploads/VQI_Approved_Projects_List-12.13.16-for-Publish.pdf" TargetMode="External"/><Relationship Id="rId2" Type="http://schemas.openxmlformats.org/officeDocument/2006/relationships/hyperlink" Target="http://www.vascularqualityinitiative.org/vqi-resource-library/quality-research/" TargetMode="External"/><Relationship Id="rId1" Type="http://schemas.openxmlformats.org/officeDocument/2006/relationships/slideLayout" Target="../slideLayouts/slideLayout2.xml"/><Relationship Id="rId4" Type="http://schemas.openxmlformats.org/officeDocument/2006/relationships/hyperlink" Target="http://abstracts123.com/svs1/meetinglogin"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6.jpg"/><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Mid-America Vascular Study Group</a:t>
            </a:r>
          </a:p>
        </p:txBody>
      </p:sp>
      <p:sp>
        <p:nvSpPr>
          <p:cNvPr id="3" name="Subtitle 2"/>
          <p:cNvSpPr>
            <a:spLocks noGrp="1"/>
          </p:cNvSpPr>
          <p:nvPr>
            <p:ph type="subTitle" idx="1"/>
          </p:nvPr>
        </p:nvSpPr>
        <p:spPr/>
        <p:txBody>
          <a:bodyPr>
            <a:normAutofit fontScale="85000" lnSpcReduction="20000"/>
          </a:bodyPr>
          <a:lstStyle/>
          <a:p>
            <a:r>
              <a:rPr lang="en-US" dirty="0"/>
              <a:t>April 10, 2017</a:t>
            </a:r>
          </a:p>
          <a:p>
            <a:r>
              <a:rPr lang="en-US" dirty="0"/>
              <a:t>10:00 am - 3:00 pm </a:t>
            </a:r>
          </a:p>
          <a:p>
            <a:r>
              <a:rPr lang="en-US" dirty="0"/>
              <a:t>University of Kansas Health System</a:t>
            </a:r>
          </a:p>
          <a:p>
            <a:r>
              <a:rPr lang="en-US" dirty="0"/>
              <a:t>Kansas City, KS</a:t>
            </a:r>
          </a:p>
        </p:txBody>
      </p:sp>
    </p:spTree>
    <p:extLst>
      <p:ext uri="{BB962C8B-B14F-4D97-AF65-F5344CB8AC3E}">
        <p14:creationId xmlns:p14="http://schemas.microsoft.com/office/powerpoint/2010/main" val="220056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Only Website</a:t>
            </a:r>
          </a:p>
        </p:txBody>
      </p:sp>
      <p:sp>
        <p:nvSpPr>
          <p:cNvPr id="3" name="Content Placeholder 2"/>
          <p:cNvSpPr>
            <a:spLocks noGrp="1"/>
          </p:cNvSpPr>
          <p:nvPr>
            <p:ph idx="1"/>
          </p:nvPr>
        </p:nvSpPr>
        <p:spPr/>
        <p:txBody>
          <a:bodyPr>
            <a:normAutofit fontScale="77500" lnSpcReduction="20000"/>
          </a:bodyPr>
          <a:lstStyle/>
          <a:p>
            <a:pPr lvl="0"/>
            <a:r>
              <a:rPr lang="en-US" dirty="0"/>
              <a:t>Purpose: To help and encourage members to share quality improvement and best practice information more easily between and within Regional Quality Groups.  </a:t>
            </a:r>
          </a:p>
          <a:p>
            <a:pPr lvl="0"/>
            <a:endParaRPr lang="en-US" dirty="0"/>
          </a:p>
          <a:p>
            <a:pPr lvl="0"/>
            <a:r>
              <a:rPr lang="en-US" dirty="0"/>
              <a:t>The site will include a new </a:t>
            </a:r>
            <a:r>
              <a:rPr lang="en-US" i="1" dirty="0"/>
              <a:t>topical discussion forum f</a:t>
            </a:r>
            <a:r>
              <a:rPr lang="en-US" dirty="0"/>
              <a:t>or VQI members that is password protected.</a:t>
            </a:r>
          </a:p>
          <a:p>
            <a:pPr lvl="0"/>
            <a:endParaRPr lang="en-US" dirty="0"/>
          </a:p>
          <a:p>
            <a:pPr lvl="0"/>
            <a:r>
              <a:rPr lang="en-US" dirty="0"/>
              <a:t>Lead Regional Data Managers are currently pilot testing the site and we expect it to be operational 2</a:t>
            </a:r>
            <a:r>
              <a:rPr lang="en-US" baseline="30000" dirty="0"/>
              <a:t>nd</a:t>
            </a:r>
            <a:r>
              <a:rPr lang="en-US" dirty="0"/>
              <a:t> quarter 2017.</a:t>
            </a:r>
          </a:p>
          <a:p>
            <a:pPr marL="0" indent="0">
              <a:buNone/>
            </a:pPr>
            <a:r>
              <a:rPr lang="en-US" dirty="0"/>
              <a:t> </a:t>
            </a:r>
          </a:p>
          <a:p>
            <a:endParaRPr lang="en-US" dirty="0"/>
          </a:p>
        </p:txBody>
      </p:sp>
    </p:spTree>
    <p:extLst>
      <p:ext uri="{BB962C8B-B14F-4D97-AF65-F5344CB8AC3E}">
        <p14:creationId xmlns:p14="http://schemas.microsoft.com/office/powerpoint/2010/main" val="2863452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
        <p:nvSpPr>
          <p:cNvPr id="6" name="Rectangle 5"/>
          <p:cNvSpPr/>
          <p:nvPr/>
        </p:nvSpPr>
        <p:spPr>
          <a:xfrm>
            <a:off x="401782" y="1983114"/>
            <a:ext cx="8610600" cy="2677656"/>
          </a:xfrm>
          <a:prstGeom prst="rect">
            <a:avLst/>
          </a:prstGeom>
        </p:spPr>
        <p:txBody>
          <a:bodyPr wrap="square">
            <a:spAutoFit/>
          </a:bodyPr>
          <a:lstStyle/>
          <a:p>
            <a:pPr>
              <a:buFont typeface="Arial" charset="0"/>
              <a:buChar char="•"/>
            </a:pPr>
            <a:r>
              <a:rPr lang="en-US" sz="2400" dirty="0">
                <a:solidFill>
                  <a:srgbClr val="222222"/>
                </a:solidFill>
                <a:latin typeface="arial" charset="0"/>
              </a:rPr>
              <a:t> Redesign of the Post-Procedure tab of the PVI registry.</a:t>
            </a:r>
          </a:p>
          <a:p>
            <a:pPr>
              <a:buFont typeface="Arial" charset="0"/>
              <a:buChar char="•"/>
            </a:pPr>
            <a:r>
              <a:rPr lang="en-US" sz="2400" dirty="0">
                <a:solidFill>
                  <a:srgbClr val="222222"/>
                </a:solidFill>
                <a:latin typeface="arial" charset="0"/>
              </a:rPr>
              <a:t> Goal of improving data collection and complication rate accuracy. </a:t>
            </a:r>
          </a:p>
          <a:p>
            <a:pPr>
              <a:buFont typeface="Arial" charset="0"/>
              <a:buChar char="•"/>
            </a:pPr>
            <a:r>
              <a:rPr lang="en-US" sz="2400" dirty="0">
                <a:solidFill>
                  <a:srgbClr val="222222"/>
                </a:solidFill>
                <a:latin typeface="arial" charset="0"/>
              </a:rPr>
              <a:t> Streamlined the user experience and reduces the chance of information being missed.</a:t>
            </a:r>
          </a:p>
          <a:p>
            <a:pPr>
              <a:buFont typeface="Arial" charset="0"/>
              <a:buChar char="•"/>
            </a:pPr>
            <a:r>
              <a:rPr lang="en-US" sz="2400" dirty="0">
                <a:solidFill>
                  <a:srgbClr val="222222"/>
                </a:solidFill>
                <a:latin typeface="arial" charset="0"/>
              </a:rPr>
              <a:t> Discharge Status is now being collected for every PVI procedure.</a:t>
            </a:r>
          </a:p>
        </p:txBody>
      </p:sp>
      <p:sp>
        <p:nvSpPr>
          <p:cNvPr id="7" name="Title 4"/>
          <p:cNvSpPr txBox="1">
            <a:spLocks/>
          </p:cNvSpPr>
          <p:nvPr/>
        </p:nvSpPr>
        <p:spPr>
          <a:xfrm>
            <a:off x="381000" y="1219200"/>
            <a:ext cx="8382000" cy="7639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US" dirty="0"/>
              <a:t>PVI Post-Procedure Tab Revision</a:t>
            </a:r>
          </a:p>
        </p:txBody>
      </p:sp>
    </p:spTree>
    <p:extLst>
      <p:ext uri="{BB962C8B-B14F-4D97-AF65-F5344CB8AC3E}">
        <p14:creationId xmlns:p14="http://schemas.microsoft.com/office/powerpoint/2010/main" val="30068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
        <p:nvSpPr>
          <p:cNvPr id="7" name="Title 4"/>
          <p:cNvSpPr txBox="1">
            <a:spLocks/>
          </p:cNvSpPr>
          <p:nvPr/>
        </p:nvSpPr>
        <p:spPr>
          <a:xfrm>
            <a:off x="246413" y="990600"/>
            <a:ext cx="8382000" cy="7639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mj-lt"/>
                <a:ea typeface="+mj-ea"/>
                <a:cs typeface="+mj-cs"/>
              </a:defRPr>
            </a:lvl1pPr>
          </a:lstStyle>
          <a:p>
            <a:r>
              <a:rPr lang="en-US" dirty="0"/>
              <a:t>PVI Post-Procedure Tab Revision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600200"/>
            <a:ext cx="7785100" cy="5175790"/>
          </a:xfrm>
          <a:prstGeom prst="rect">
            <a:avLst/>
          </a:prstGeom>
        </p:spPr>
      </p:pic>
    </p:spTree>
    <p:extLst>
      <p:ext uri="{BB962C8B-B14F-4D97-AF65-F5344CB8AC3E}">
        <p14:creationId xmlns:p14="http://schemas.microsoft.com/office/powerpoint/2010/main" val="1137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533400"/>
          </a:xfrm>
        </p:spPr>
        <p:txBody>
          <a:bodyPr>
            <a:noAutofit/>
          </a:bodyPr>
          <a:lstStyle/>
          <a:p>
            <a:r>
              <a:rPr lang="en-US" sz="3600" dirty="0"/>
              <a:t>TEVAR Dissection </a:t>
            </a:r>
            <a:r>
              <a:rPr lang="en-US" sz="3600" dirty="0" err="1"/>
              <a:t>Postmarket</a:t>
            </a:r>
            <a:r>
              <a:rPr lang="en-US" sz="3600" dirty="0"/>
              <a:t> Surveillance  </a:t>
            </a:r>
          </a:p>
        </p:txBody>
      </p:sp>
      <p:sp>
        <p:nvSpPr>
          <p:cNvPr id="3" name="Content Placeholder 2"/>
          <p:cNvSpPr>
            <a:spLocks noGrp="1"/>
          </p:cNvSpPr>
          <p:nvPr>
            <p:ph idx="1"/>
          </p:nvPr>
        </p:nvSpPr>
        <p:spPr>
          <a:xfrm>
            <a:off x="381000" y="1676400"/>
            <a:ext cx="8382000" cy="2133600"/>
          </a:xfrm>
        </p:spPr>
        <p:txBody>
          <a:bodyPr>
            <a:normAutofit fontScale="70000" lnSpcReduction="20000"/>
          </a:bodyPr>
          <a:lstStyle/>
          <a:p>
            <a:r>
              <a:rPr lang="en-US" dirty="0"/>
              <a:t>Sponsors:  Medtronic and W.L. Gore</a:t>
            </a:r>
          </a:p>
          <a:p>
            <a:r>
              <a:rPr lang="en-US" dirty="0"/>
              <a:t>Sites have received $854,100 as of 1/31/2017 as compensation for their time.</a:t>
            </a:r>
          </a:p>
          <a:p>
            <a:r>
              <a:rPr lang="en-US" dirty="0"/>
              <a:t>FDA has received 4 summary reports (non-identifiable data)</a:t>
            </a:r>
          </a:p>
          <a:p>
            <a:r>
              <a:rPr lang="en-US" dirty="0"/>
              <a:t>Steering Committee is drafting a abstract highlighting 30 day outcomes </a:t>
            </a:r>
          </a:p>
          <a:p>
            <a:endParaRPr lang="en-US" dirty="0"/>
          </a:p>
          <a:p>
            <a:pPr lvl="1"/>
            <a:endParaRPr lang="en-US" dirty="0"/>
          </a:p>
        </p:txBody>
      </p:sp>
      <p:graphicFrame>
        <p:nvGraphicFramePr>
          <p:cNvPr id="4" name="Table 3"/>
          <p:cNvGraphicFramePr>
            <a:graphicFrameLocks noGrp="1"/>
          </p:cNvGraphicFramePr>
          <p:nvPr>
            <p:extLst/>
          </p:nvPr>
        </p:nvGraphicFramePr>
        <p:xfrm>
          <a:off x="533399" y="3886200"/>
          <a:ext cx="8229601" cy="2164080"/>
        </p:xfrm>
        <a:graphic>
          <a:graphicData uri="http://schemas.openxmlformats.org/drawingml/2006/table">
            <a:tbl>
              <a:tblPr firstRow="1" bandRow="1">
                <a:tableStyleId>{21E4AEA4-8DFA-4A89-87EB-49C32662AFE0}</a:tableStyleId>
              </a:tblPr>
              <a:tblGrid>
                <a:gridCol w="783253">
                  <a:extLst>
                    <a:ext uri="{9D8B030D-6E8A-4147-A177-3AD203B41FA5}">
                      <a16:colId xmlns:a16="http://schemas.microsoft.com/office/drawing/2014/main" val="20000"/>
                    </a:ext>
                  </a:extLst>
                </a:gridCol>
                <a:gridCol w="1275706">
                  <a:extLst>
                    <a:ext uri="{9D8B030D-6E8A-4147-A177-3AD203B41FA5}">
                      <a16:colId xmlns:a16="http://schemas.microsoft.com/office/drawing/2014/main" val="20001"/>
                    </a:ext>
                  </a:extLst>
                </a:gridCol>
                <a:gridCol w="1275706">
                  <a:extLst>
                    <a:ext uri="{9D8B030D-6E8A-4147-A177-3AD203B41FA5}">
                      <a16:colId xmlns:a16="http://schemas.microsoft.com/office/drawing/2014/main" val="20002"/>
                    </a:ext>
                  </a:extLst>
                </a:gridCol>
                <a:gridCol w="1487069">
                  <a:extLst>
                    <a:ext uri="{9D8B030D-6E8A-4147-A177-3AD203B41FA5}">
                      <a16:colId xmlns:a16="http://schemas.microsoft.com/office/drawing/2014/main" val="20003"/>
                    </a:ext>
                  </a:extLst>
                </a:gridCol>
                <a:gridCol w="1425108">
                  <a:extLst>
                    <a:ext uri="{9D8B030D-6E8A-4147-A177-3AD203B41FA5}">
                      <a16:colId xmlns:a16="http://schemas.microsoft.com/office/drawing/2014/main" val="20004"/>
                    </a:ext>
                  </a:extLst>
                </a:gridCol>
                <a:gridCol w="1982759">
                  <a:extLst>
                    <a:ext uri="{9D8B030D-6E8A-4147-A177-3AD203B41FA5}">
                      <a16:colId xmlns:a16="http://schemas.microsoft.com/office/drawing/2014/main" val="20005"/>
                    </a:ext>
                  </a:extLst>
                </a:gridCol>
              </a:tblGrid>
              <a:tr h="228600">
                <a:tc>
                  <a:txBody>
                    <a:bodyPr/>
                    <a:lstStyle/>
                    <a:p>
                      <a:pPr algn="ctr"/>
                      <a:r>
                        <a:rPr lang="en-US" sz="1400" b="1" dirty="0">
                          <a:solidFill>
                            <a:schemeClr val="tx1"/>
                          </a:solidFill>
                        </a:rPr>
                        <a:t>Cohort</a:t>
                      </a:r>
                      <a:r>
                        <a:rPr lang="en-US" sz="1400" b="1" baseline="0" dirty="0">
                          <a:solidFill>
                            <a:schemeClr val="tx1"/>
                          </a:solidFill>
                        </a:rPr>
                        <a:t>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Enrolling new sites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Number</a:t>
                      </a:r>
                      <a:r>
                        <a:rPr lang="en-US" sz="1400" b="1" baseline="0" dirty="0">
                          <a:solidFill>
                            <a:schemeClr val="tx1"/>
                          </a:solidFill>
                        </a:rPr>
                        <a:t> of Sites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Number</a:t>
                      </a:r>
                      <a:r>
                        <a:rPr lang="en-US" sz="1400" b="1" baseline="0" dirty="0">
                          <a:solidFill>
                            <a:schemeClr val="tx1"/>
                          </a:solidFill>
                        </a:rPr>
                        <a:t> of Patients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Follow</a:t>
                      </a:r>
                      <a:r>
                        <a:rPr lang="en-US" sz="1400" b="1" baseline="0" dirty="0">
                          <a:solidFill>
                            <a:schemeClr val="tx1"/>
                          </a:solidFill>
                        </a:rPr>
                        <a:t> Up</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Reimbursement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830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lumMod val="50000"/>
                            </a:schemeClr>
                          </a:solidFill>
                        </a:rPr>
                        <a:t>5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solidFill>
                            <a:schemeClr val="bg1">
                              <a:lumMod val="50000"/>
                            </a:schemeClr>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solidFill>
                            <a:schemeClr val="bg1">
                              <a:lumMod val="50000"/>
                            </a:schemeClr>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200" dirty="0">
                          <a:solidFill>
                            <a:schemeClr val="bg1">
                              <a:lumMod val="50000"/>
                            </a:schemeClr>
                          </a:solidFill>
                        </a:rPr>
                        <a:t>400</a:t>
                      </a:r>
                    </a:p>
                    <a:p>
                      <a:pPr algn="ctr"/>
                      <a:r>
                        <a:rPr lang="en-US" sz="1200" kern="1200" baseline="0" dirty="0">
                          <a:solidFill>
                            <a:schemeClr val="bg1">
                              <a:lumMod val="50000"/>
                            </a:schemeClr>
                          </a:solidFill>
                          <a:latin typeface="+mn-lt"/>
                          <a:ea typeface="+mn-ea"/>
                          <a:cs typeface="+mn-cs"/>
                        </a:rPr>
                        <a:t>(389 patients </a:t>
                      </a:r>
                      <a:r>
                        <a:rPr lang="en-US" sz="1200" baseline="0" dirty="0">
                          <a:solidFill>
                            <a:schemeClr val="bg1">
                              <a:lumMod val="50000"/>
                            </a:schemeClr>
                          </a:solidFill>
                        </a:rPr>
                        <a:t>enrolled)</a:t>
                      </a:r>
                      <a:r>
                        <a:rPr lang="en-US" sz="1200" dirty="0">
                          <a:solidFill>
                            <a:schemeClr val="bg1">
                              <a:lumMod val="50000"/>
                            </a:schemeClr>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dirty="0">
                          <a:solidFill>
                            <a:schemeClr val="bg1">
                              <a:lumMod val="50000"/>
                            </a:schemeClr>
                          </a:solidFill>
                        </a:rPr>
                        <a:t>At</a:t>
                      </a:r>
                      <a:r>
                        <a:rPr lang="en-US" sz="1200" baseline="0" dirty="0">
                          <a:solidFill>
                            <a:schemeClr val="bg1">
                              <a:lumMod val="50000"/>
                            </a:schemeClr>
                          </a:solidFill>
                        </a:rPr>
                        <a:t> </a:t>
                      </a:r>
                      <a:r>
                        <a:rPr lang="en-US" sz="1200" dirty="0">
                          <a:solidFill>
                            <a:schemeClr val="bg1">
                              <a:lumMod val="50000"/>
                            </a:schemeClr>
                          </a:solidFill>
                        </a:rPr>
                        <a:t>30 days</a:t>
                      </a:r>
                      <a:r>
                        <a:rPr lang="en-US" sz="1200" baseline="0" dirty="0">
                          <a:solidFill>
                            <a:schemeClr val="bg1">
                              <a:lumMod val="50000"/>
                            </a:schemeClr>
                          </a:solidFill>
                        </a:rPr>
                        <a:t> and annually for 5 years </a:t>
                      </a:r>
                      <a:endParaRPr lang="en-US" sz="12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l"/>
                      <a:r>
                        <a:rPr lang="en-US" sz="1200" b="1" kern="1200" baseline="0" dirty="0">
                          <a:solidFill>
                            <a:schemeClr val="bg1">
                              <a:lumMod val="50000"/>
                            </a:schemeClr>
                          </a:solidFill>
                          <a:latin typeface="+mn-lt"/>
                          <a:ea typeface="+mn-ea"/>
                          <a:cs typeface="+mn-cs"/>
                        </a:rPr>
                        <a:t>Per Subject: $4,000</a:t>
                      </a:r>
                    </a:p>
                    <a:p>
                      <a:pPr algn="l"/>
                      <a:r>
                        <a:rPr lang="en-US" sz="1200" kern="1200" baseline="0" dirty="0">
                          <a:solidFill>
                            <a:schemeClr val="bg1">
                              <a:lumMod val="50000"/>
                            </a:schemeClr>
                          </a:solidFill>
                          <a:latin typeface="+mn-lt"/>
                          <a:ea typeface="+mn-ea"/>
                          <a:cs typeface="+mn-cs"/>
                        </a:rPr>
                        <a:t>- $1300 Initial Treatment</a:t>
                      </a:r>
                    </a:p>
                    <a:p>
                      <a:pPr algn="l"/>
                      <a:r>
                        <a:rPr lang="en-US" sz="1200" kern="1200" baseline="0" dirty="0">
                          <a:solidFill>
                            <a:schemeClr val="bg1">
                              <a:lumMod val="50000"/>
                            </a:schemeClr>
                          </a:solidFill>
                          <a:latin typeface="+mn-lt"/>
                          <a:ea typeface="+mn-ea"/>
                          <a:cs typeface="+mn-cs"/>
                        </a:rPr>
                        <a:t>- $400 Each follow up visits  - - $700 Final 5 year follow up</a:t>
                      </a:r>
                    </a:p>
                    <a:p>
                      <a:pPr algn="l"/>
                      <a:r>
                        <a:rPr lang="en-US" sz="1200" kern="1200" baseline="0" dirty="0">
                          <a:solidFill>
                            <a:schemeClr val="bg1">
                              <a:lumMod val="50000"/>
                            </a:schemeClr>
                          </a:solidFill>
                          <a:latin typeface="+mn-lt"/>
                          <a:ea typeface="+mn-ea"/>
                          <a:cs typeface="+mn-cs"/>
                        </a:rPr>
                        <a:t>$700 Add’ l intervention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1" dirty="0">
                          <a:solidFill>
                            <a:srgbClr val="FF0000"/>
                          </a:solidFill>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Up to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200</a:t>
                      </a:r>
                    </a:p>
                    <a:p>
                      <a:pPr algn="ctr"/>
                      <a:r>
                        <a:rPr lang="en-US" sz="1200" dirty="0">
                          <a:solidFill>
                            <a:schemeClr val="tx1"/>
                          </a:solidFill>
                        </a:rPr>
                        <a:t>(143</a:t>
                      </a:r>
                      <a:r>
                        <a:rPr lang="en-US" sz="1200" baseline="0" dirty="0">
                          <a:solidFill>
                            <a:schemeClr val="tx1"/>
                          </a:solidFill>
                        </a:rPr>
                        <a:t> </a:t>
                      </a:r>
                      <a:r>
                        <a:rPr lang="en-US" sz="1200" dirty="0">
                          <a:solidFill>
                            <a:schemeClr val="tx1"/>
                          </a:solidFill>
                        </a:rPr>
                        <a:t> </a:t>
                      </a:r>
                      <a:r>
                        <a:rPr lang="en-US" sz="1200" baseline="0" dirty="0">
                          <a:solidFill>
                            <a:schemeClr val="tx1"/>
                          </a:solidFill>
                        </a:rPr>
                        <a:t>patients enrolled)</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Annually for 1 year </a:t>
                      </a:r>
                      <a:endParaRPr lang="en-US" sz="1200" dirty="0">
                        <a:solidFill>
                          <a:schemeClr val="tx1"/>
                        </a:solidFill>
                      </a:endParaRPr>
                    </a:p>
                    <a:p>
                      <a:pPr algn="l"/>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kern="1200" baseline="0" dirty="0">
                          <a:solidFill>
                            <a:schemeClr val="tx1"/>
                          </a:solidFill>
                          <a:latin typeface="+mn-lt"/>
                          <a:ea typeface="+mn-ea"/>
                          <a:cs typeface="+mn-cs"/>
                        </a:rPr>
                        <a:t>$400 for each procedure with a completed 1 year follow 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243275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686800" cy="533400"/>
          </a:xfrm>
        </p:spPr>
        <p:txBody>
          <a:bodyPr>
            <a:noAutofit/>
          </a:bodyPr>
          <a:lstStyle/>
          <a:p>
            <a:r>
              <a:rPr lang="en-US" sz="4000" dirty="0"/>
              <a:t>Lombard </a:t>
            </a:r>
            <a:r>
              <a:rPr lang="en-US" sz="4000" dirty="0" err="1"/>
              <a:t>Aorfix</a:t>
            </a:r>
            <a:r>
              <a:rPr lang="en-US" sz="4000" dirty="0"/>
              <a:t> </a:t>
            </a:r>
            <a:r>
              <a:rPr lang="en-US" sz="4000" dirty="0" err="1"/>
              <a:t>Postmarket</a:t>
            </a:r>
            <a:r>
              <a:rPr lang="en-US" sz="4000" dirty="0"/>
              <a:t> Surveillance</a:t>
            </a:r>
          </a:p>
        </p:txBody>
      </p:sp>
      <p:sp>
        <p:nvSpPr>
          <p:cNvPr id="3" name="Content Placeholder 2"/>
          <p:cNvSpPr>
            <a:spLocks noGrp="1"/>
          </p:cNvSpPr>
          <p:nvPr>
            <p:ph idx="1"/>
          </p:nvPr>
        </p:nvSpPr>
        <p:spPr>
          <a:xfrm>
            <a:off x="457200" y="1828800"/>
            <a:ext cx="8305800" cy="2514600"/>
          </a:xfrm>
        </p:spPr>
        <p:txBody>
          <a:bodyPr>
            <a:normAutofit fontScale="85000" lnSpcReduction="20000"/>
          </a:bodyPr>
          <a:lstStyle/>
          <a:p>
            <a:r>
              <a:rPr lang="en-US" dirty="0"/>
              <a:t>Sponsor:  Lombard Medical</a:t>
            </a:r>
          </a:p>
          <a:p>
            <a:r>
              <a:rPr lang="en-US" dirty="0"/>
              <a:t>EVAR Registry</a:t>
            </a:r>
          </a:p>
          <a:p>
            <a:r>
              <a:rPr lang="en-US" dirty="0"/>
              <a:t>Sites have received $79,200.00 as </a:t>
            </a:r>
            <a:r>
              <a:rPr lang="en-US"/>
              <a:t>of 1/31/2017 </a:t>
            </a:r>
            <a:r>
              <a:rPr lang="en-US" dirty="0"/>
              <a:t>as compensation for their time.</a:t>
            </a:r>
          </a:p>
          <a:p>
            <a:r>
              <a:rPr lang="en-US" dirty="0"/>
              <a:t>Lombard has received 4 data reports (non-identifiable data)</a:t>
            </a:r>
          </a:p>
          <a:p>
            <a:endParaRPr lang="en-US" sz="2200" dirty="0"/>
          </a:p>
        </p:txBody>
      </p:sp>
      <p:graphicFrame>
        <p:nvGraphicFramePr>
          <p:cNvPr id="4" name="Table 3"/>
          <p:cNvGraphicFramePr>
            <a:graphicFrameLocks noGrp="1"/>
          </p:cNvGraphicFramePr>
          <p:nvPr>
            <p:extLst/>
          </p:nvPr>
        </p:nvGraphicFramePr>
        <p:xfrm>
          <a:off x="533400" y="4495800"/>
          <a:ext cx="8229599" cy="1676400"/>
        </p:xfrm>
        <a:graphic>
          <a:graphicData uri="http://schemas.openxmlformats.org/drawingml/2006/table">
            <a:tbl>
              <a:tblPr firstRow="1" bandRow="1">
                <a:tableStyleId>{21E4AEA4-8DFA-4A89-87EB-49C32662AFE0}</a:tableStyleId>
              </a:tblPr>
              <a:tblGrid>
                <a:gridCol w="2001288">
                  <a:extLst>
                    <a:ext uri="{9D8B030D-6E8A-4147-A177-3AD203B41FA5}">
                      <a16:colId xmlns:a16="http://schemas.microsoft.com/office/drawing/2014/main" val="20000"/>
                    </a:ext>
                  </a:extLst>
                </a:gridCol>
                <a:gridCol w="1287628">
                  <a:extLst>
                    <a:ext uri="{9D8B030D-6E8A-4147-A177-3AD203B41FA5}">
                      <a16:colId xmlns:a16="http://schemas.microsoft.com/office/drawing/2014/main" val="20001"/>
                    </a:ext>
                  </a:extLst>
                </a:gridCol>
                <a:gridCol w="1500967">
                  <a:extLst>
                    <a:ext uri="{9D8B030D-6E8A-4147-A177-3AD203B41FA5}">
                      <a16:colId xmlns:a16="http://schemas.microsoft.com/office/drawing/2014/main" val="20002"/>
                    </a:ext>
                  </a:extLst>
                </a:gridCol>
                <a:gridCol w="1438427">
                  <a:extLst>
                    <a:ext uri="{9D8B030D-6E8A-4147-A177-3AD203B41FA5}">
                      <a16:colId xmlns:a16="http://schemas.microsoft.com/office/drawing/2014/main" val="20003"/>
                    </a:ext>
                  </a:extLst>
                </a:gridCol>
                <a:gridCol w="2001289">
                  <a:extLst>
                    <a:ext uri="{9D8B030D-6E8A-4147-A177-3AD203B41FA5}">
                      <a16:colId xmlns:a16="http://schemas.microsoft.com/office/drawing/2014/main" val="20004"/>
                    </a:ext>
                  </a:extLst>
                </a:gridCol>
              </a:tblGrid>
              <a:tr h="228600">
                <a:tc>
                  <a:txBody>
                    <a:bodyPr/>
                    <a:lstStyle/>
                    <a:p>
                      <a:pPr algn="ctr"/>
                      <a:r>
                        <a:rPr lang="en-US" sz="1400" b="1" dirty="0">
                          <a:solidFill>
                            <a:schemeClr val="tx1"/>
                          </a:solidFill>
                        </a:rPr>
                        <a:t>Enrolling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Number</a:t>
                      </a:r>
                      <a:r>
                        <a:rPr lang="en-US" sz="1400" b="1" baseline="0" dirty="0">
                          <a:solidFill>
                            <a:schemeClr val="tx1"/>
                          </a:solidFill>
                        </a:rPr>
                        <a:t> of Sites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Number</a:t>
                      </a:r>
                      <a:r>
                        <a:rPr lang="en-US" sz="1400" b="1" baseline="0" dirty="0">
                          <a:solidFill>
                            <a:schemeClr val="tx1"/>
                          </a:solidFill>
                        </a:rPr>
                        <a:t> of Patients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Follow</a:t>
                      </a:r>
                      <a:r>
                        <a:rPr lang="en-US" sz="1400" b="1" baseline="0" dirty="0">
                          <a:solidFill>
                            <a:schemeClr val="tx1"/>
                          </a:solidFill>
                        </a:rPr>
                        <a:t> Up</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Reimbursement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158240">
                <a:tc>
                  <a:txBody>
                    <a:bodyPr/>
                    <a:lstStyle/>
                    <a:p>
                      <a:pPr algn="ctr"/>
                      <a:r>
                        <a:rPr lang="en-US" sz="3200" b="1" dirty="0">
                          <a:solidFill>
                            <a:srgbClr val="FF0000"/>
                          </a:solidFill>
                        </a:rPr>
                        <a:t>Yes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234</a:t>
                      </a:r>
                    </a:p>
                    <a:p>
                      <a:pPr algn="ctr"/>
                      <a:r>
                        <a:rPr lang="en-US" sz="1200" dirty="0">
                          <a:solidFill>
                            <a:schemeClr val="tx1"/>
                          </a:solidFill>
                        </a:rPr>
                        <a:t>(40 patients enrolled)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solidFill>
                            <a:schemeClr val="tx1"/>
                          </a:solidFill>
                        </a:rPr>
                        <a:t>At</a:t>
                      </a:r>
                      <a:r>
                        <a:rPr lang="en-US" sz="1200" baseline="0" dirty="0">
                          <a:solidFill>
                            <a:schemeClr val="tx1"/>
                          </a:solidFill>
                        </a:rPr>
                        <a:t> </a:t>
                      </a:r>
                      <a:r>
                        <a:rPr lang="en-US" sz="1200" dirty="0">
                          <a:solidFill>
                            <a:schemeClr val="tx1"/>
                          </a:solidFill>
                        </a:rPr>
                        <a:t>30 days</a:t>
                      </a:r>
                      <a:r>
                        <a:rPr lang="en-US" sz="1200" baseline="0" dirty="0">
                          <a:solidFill>
                            <a:schemeClr val="tx1"/>
                          </a:solidFill>
                        </a:rPr>
                        <a:t> and annually for 5 years </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kern="1200" baseline="0" dirty="0">
                          <a:solidFill>
                            <a:schemeClr val="tx1"/>
                          </a:solidFill>
                          <a:latin typeface="+mn-lt"/>
                          <a:ea typeface="+mn-ea"/>
                          <a:cs typeface="+mn-cs"/>
                        </a:rPr>
                        <a:t>Per Subject: $4,000</a:t>
                      </a:r>
                    </a:p>
                    <a:p>
                      <a:pPr algn="l"/>
                      <a:r>
                        <a:rPr lang="en-US" sz="1200" kern="1200" baseline="0" dirty="0">
                          <a:solidFill>
                            <a:schemeClr val="tx1"/>
                          </a:solidFill>
                          <a:latin typeface="+mn-lt"/>
                          <a:ea typeface="+mn-ea"/>
                          <a:cs typeface="+mn-cs"/>
                        </a:rPr>
                        <a:t>- $1300 Initial Treatment</a:t>
                      </a:r>
                    </a:p>
                    <a:p>
                      <a:pPr algn="l"/>
                      <a:r>
                        <a:rPr lang="en-US" sz="1200" kern="1200" baseline="0" dirty="0">
                          <a:solidFill>
                            <a:schemeClr val="tx1"/>
                          </a:solidFill>
                          <a:latin typeface="+mn-lt"/>
                          <a:ea typeface="+mn-ea"/>
                          <a:cs typeface="+mn-cs"/>
                        </a:rPr>
                        <a:t>- $400 Each follow up visits  - - $700 Final 5 year follow up</a:t>
                      </a:r>
                    </a:p>
                    <a:p>
                      <a:pPr algn="l"/>
                      <a:r>
                        <a:rPr lang="en-US" sz="1200" kern="1200" baseline="0" dirty="0">
                          <a:solidFill>
                            <a:schemeClr val="tx1"/>
                          </a:solidFill>
                          <a:latin typeface="+mn-lt"/>
                          <a:ea typeface="+mn-ea"/>
                          <a:cs typeface="+mn-cs"/>
                        </a:rPr>
                        <a:t>$700 Add’ l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957819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8686800" cy="838200"/>
          </a:xfrm>
        </p:spPr>
        <p:txBody>
          <a:bodyPr>
            <a:noAutofit/>
          </a:bodyPr>
          <a:lstStyle/>
          <a:p>
            <a:r>
              <a:rPr lang="en-US" sz="3600" dirty="0"/>
              <a:t>Medtronic IN.PACT DCB ISR </a:t>
            </a:r>
            <a:r>
              <a:rPr lang="en-US" sz="3600" dirty="0" err="1"/>
              <a:t>Postmarket</a:t>
            </a:r>
            <a:r>
              <a:rPr lang="en-US" sz="3600" dirty="0"/>
              <a:t>                 			 Surveillance</a:t>
            </a:r>
          </a:p>
        </p:txBody>
      </p:sp>
      <p:sp>
        <p:nvSpPr>
          <p:cNvPr id="3" name="Content Placeholder 2"/>
          <p:cNvSpPr>
            <a:spLocks noGrp="1"/>
          </p:cNvSpPr>
          <p:nvPr>
            <p:ph idx="1"/>
          </p:nvPr>
        </p:nvSpPr>
        <p:spPr>
          <a:xfrm>
            <a:off x="457200" y="1981200"/>
            <a:ext cx="8305800" cy="2514600"/>
          </a:xfrm>
        </p:spPr>
        <p:txBody>
          <a:bodyPr>
            <a:normAutofit fontScale="62500" lnSpcReduction="20000"/>
          </a:bodyPr>
          <a:lstStyle/>
          <a:p>
            <a:r>
              <a:rPr lang="en-US" dirty="0"/>
              <a:t>Sponsor:  Medtronic</a:t>
            </a:r>
          </a:p>
          <a:p>
            <a:r>
              <a:rPr lang="en-US" dirty="0"/>
              <a:t>PVI Registry</a:t>
            </a:r>
          </a:p>
          <a:p>
            <a:r>
              <a:rPr lang="en-US" dirty="0"/>
              <a:t>The Medtronic IN.PACT® Admiral® DCB ISR Project is a prospective, non-randomized, multi-center, single arm post market registry surveillance of the clinical use of the Medtronic IN.PACT® Admiral® Paclitaxel-Coated PTA Balloon</a:t>
            </a:r>
          </a:p>
          <a:p>
            <a:r>
              <a:rPr lang="en-US" dirty="0"/>
              <a:t>The primary objective of this project is to assess the long-term safety and performance of the IN.PACT® Admiral® DCB in a U.S. population for the </a:t>
            </a:r>
            <a:r>
              <a:rPr lang="en-US" b="1" dirty="0"/>
              <a:t>treatment of ISR lesions in the superficial femoral and popliteal arteries</a:t>
            </a:r>
            <a:r>
              <a:rPr lang="en-US" dirty="0"/>
              <a:t>. </a:t>
            </a:r>
          </a:p>
          <a:p>
            <a:endParaRPr lang="en-US" dirty="0"/>
          </a:p>
          <a:p>
            <a:endParaRPr lang="en-US" dirty="0"/>
          </a:p>
          <a:p>
            <a:endParaRPr lang="en-US" sz="2200" dirty="0"/>
          </a:p>
        </p:txBody>
      </p:sp>
      <p:graphicFrame>
        <p:nvGraphicFramePr>
          <p:cNvPr id="4" name="Table 3"/>
          <p:cNvGraphicFramePr>
            <a:graphicFrameLocks noGrp="1"/>
          </p:cNvGraphicFramePr>
          <p:nvPr>
            <p:extLst/>
          </p:nvPr>
        </p:nvGraphicFramePr>
        <p:xfrm>
          <a:off x="533400" y="4601095"/>
          <a:ext cx="8229599" cy="1571105"/>
        </p:xfrm>
        <a:graphic>
          <a:graphicData uri="http://schemas.openxmlformats.org/drawingml/2006/table">
            <a:tbl>
              <a:tblPr firstRow="1" bandRow="1">
                <a:tableStyleId>{21E4AEA4-8DFA-4A89-87EB-49C32662AFE0}</a:tableStyleId>
              </a:tblPr>
              <a:tblGrid>
                <a:gridCol w="2001288">
                  <a:extLst>
                    <a:ext uri="{9D8B030D-6E8A-4147-A177-3AD203B41FA5}">
                      <a16:colId xmlns:a16="http://schemas.microsoft.com/office/drawing/2014/main" val="20000"/>
                    </a:ext>
                  </a:extLst>
                </a:gridCol>
                <a:gridCol w="1199112">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209799">
                  <a:extLst>
                    <a:ext uri="{9D8B030D-6E8A-4147-A177-3AD203B41FA5}">
                      <a16:colId xmlns:a16="http://schemas.microsoft.com/office/drawing/2014/main" val="20004"/>
                    </a:ext>
                  </a:extLst>
                </a:gridCol>
              </a:tblGrid>
              <a:tr h="471055">
                <a:tc>
                  <a:txBody>
                    <a:bodyPr/>
                    <a:lstStyle/>
                    <a:p>
                      <a:pPr algn="ctr"/>
                      <a:r>
                        <a:rPr lang="en-US" sz="1400" b="1" dirty="0">
                          <a:solidFill>
                            <a:schemeClr val="tx1"/>
                          </a:solidFill>
                        </a:rPr>
                        <a:t>Enrolling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Number</a:t>
                      </a:r>
                      <a:r>
                        <a:rPr lang="en-US" sz="1400" b="1" baseline="0" dirty="0">
                          <a:solidFill>
                            <a:schemeClr val="tx1"/>
                          </a:solidFill>
                        </a:rPr>
                        <a:t> of Sites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Number</a:t>
                      </a:r>
                      <a:r>
                        <a:rPr lang="en-US" sz="1400" b="1" baseline="0" dirty="0">
                          <a:solidFill>
                            <a:schemeClr val="tx1"/>
                          </a:solidFill>
                        </a:rPr>
                        <a:t> of Patients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Follow</a:t>
                      </a:r>
                      <a:r>
                        <a:rPr lang="en-US" sz="1400" b="1" baseline="0" dirty="0">
                          <a:solidFill>
                            <a:schemeClr val="tx1"/>
                          </a:solidFill>
                        </a:rPr>
                        <a:t> Up</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Reimbursement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1052945">
                <a:tc>
                  <a:txBody>
                    <a:bodyPr/>
                    <a:lstStyle/>
                    <a:p>
                      <a:pPr algn="ctr"/>
                      <a:r>
                        <a:rPr lang="en-US" sz="3200" b="1" dirty="0">
                          <a:solidFill>
                            <a:srgbClr val="FF0000"/>
                          </a:solidFill>
                        </a:rPr>
                        <a:t>Yes</a:t>
                      </a:r>
                      <a:endParaRPr 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300</a:t>
                      </a:r>
                    </a:p>
                    <a:p>
                      <a:pPr algn="ctr"/>
                      <a:r>
                        <a:rPr lang="en-US" sz="1200" dirty="0">
                          <a:solidFill>
                            <a:schemeClr val="tx1"/>
                          </a:solidFill>
                        </a:rPr>
                        <a:t>(2 patients enrolled)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At</a:t>
                      </a:r>
                      <a:r>
                        <a:rPr lang="en-US" sz="1200" baseline="0" dirty="0">
                          <a:solidFill>
                            <a:schemeClr val="tx1"/>
                          </a:solidFill>
                        </a:rPr>
                        <a:t> </a:t>
                      </a:r>
                      <a:r>
                        <a:rPr lang="en-US" sz="1200" dirty="0">
                          <a:solidFill>
                            <a:schemeClr val="tx1"/>
                          </a:solidFill>
                        </a:rPr>
                        <a:t>12, 24 and 36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kern="1200" baseline="0" dirty="0">
                          <a:solidFill>
                            <a:schemeClr val="tx1"/>
                          </a:solidFill>
                          <a:latin typeface="+mn-lt"/>
                          <a:ea typeface="+mn-ea"/>
                          <a:cs typeface="+mn-cs"/>
                        </a:rPr>
                        <a:t>Per Subject: $1,950</a:t>
                      </a:r>
                    </a:p>
                    <a:p>
                      <a:pPr algn="l"/>
                      <a:r>
                        <a:rPr lang="en-US" sz="1200" kern="1200" baseline="0" dirty="0">
                          <a:solidFill>
                            <a:schemeClr val="tx1"/>
                          </a:solidFill>
                          <a:latin typeface="+mn-lt"/>
                          <a:ea typeface="+mn-ea"/>
                          <a:cs typeface="+mn-cs"/>
                        </a:rPr>
                        <a:t>- $350 Initial Treatment</a:t>
                      </a:r>
                    </a:p>
                    <a:p>
                      <a:pPr marL="0" indent="0" algn="l">
                        <a:buFontTx/>
                        <a:buNone/>
                      </a:pPr>
                      <a:r>
                        <a:rPr lang="en-US" sz="1200" kern="1200" baseline="0" dirty="0">
                          <a:solidFill>
                            <a:schemeClr val="tx1"/>
                          </a:solidFill>
                          <a:latin typeface="+mn-lt"/>
                          <a:ea typeface="+mn-ea"/>
                          <a:cs typeface="+mn-cs"/>
                        </a:rPr>
                        <a:t>- $500 1 and 2 year FU visits </a:t>
                      </a:r>
                    </a:p>
                    <a:p>
                      <a:pPr marL="0" indent="0" algn="l">
                        <a:buFontTx/>
                        <a:buNone/>
                      </a:pPr>
                      <a:r>
                        <a:rPr lang="en-US" sz="1200" kern="1200" baseline="0" dirty="0">
                          <a:solidFill>
                            <a:schemeClr val="tx1"/>
                          </a:solidFill>
                          <a:latin typeface="+mn-lt"/>
                          <a:ea typeface="+mn-ea"/>
                          <a:cs typeface="+mn-cs"/>
                        </a:rPr>
                        <a:t>- $600 Final 3 year FU visit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95707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49681"/>
            <a:ext cx="8229600" cy="914400"/>
          </a:xfrm>
        </p:spPr>
        <p:txBody>
          <a:bodyPr>
            <a:noAutofit/>
          </a:bodyPr>
          <a:lstStyle/>
          <a:p>
            <a:r>
              <a:rPr lang="en-US" dirty="0"/>
              <a:t>Bard® </a:t>
            </a:r>
            <a:r>
              <a:rPr lang="en-US" dirty="0" err="1"/>
              <a:t>LifeStent</a:t>
            </a:r>
            <a:r>
              <a:rPr lang="en-US" dirty="0"/>
              <a:t>® Popliteal Artery Stent Project</a:t>
            </a:r>
          </a:p>
        </p:txBody>
      </p:sp>
      <p:sp>
        <p:nvSpPr>
          <p:cNvPr id="3" name="Content Placeholder 2"/>
          <p:cNvSpPr>
            <a:spLocks noGrp="1"/>
          </p:cNvSpPr>
          <p:nvPr>
            <p:ph idx="1"/>
          </p:nvPr>
        </p:nvSpPr>
        <p:spPr>
          <a:xfrm>
            <a:off x="381000" y="2225040"/>
            <a:ext cx="8305800" cy="2819400"/>
          </a:xfrm>
        </p:spPr>
        <p:txBody>
          <a:bodyPr>
            <a:normAutofit fontScale="77500" lnSpcReduction="20000"/>
          </a:bodyPr>
          <a:lstStyle/>
          <a:p>
            <a:r>
              <a:rPr lang="en-US" dirty="0"/>
              <a:t>Sponsor:  Bard Peripheral Vascular, Inc.</a:t>
            </a:r>
          </a:p>
          <a:p>
            <a:r>
              <a:rPr lang="en-US" dirty="0"/>
              <a:t>PVI Registry</a:t>
            </a:r>
          </a:p>
          <a:p>
            <a:r>
              <a:rPr lang="en-US" dirty="0"/>
              <a:t>Objective: to conduct long term post-market surveillance of the safety (including fractures assessed at revision) and effectiveness of the Bard® </a:t>
            </a:r>
            <a:r>
              <a:rPr lang="en-US" dirty="0" err="1"/>
              <a:t>LifeStent</a:t>
            </a:r>
            <a:r>
              <a:rPr lang="en-US" dirty="0"/>
              <a:t>® Vascular Stent Systems for the treatment of symptomatic de novo or </a:t>
            </a:r>
            <a:r>
              <a:rPr lang="en-US" dirty="0" err="1"/>
              <a:t>restenotic</a:t>
            </a:r>
            <a:r>
              <a:rPr lang="en-US" dirty="0"/>
              <a:t> lesions in the popliteal artery.</a:t>
            </a:r>
          </a:p>
          <a:p>
            <a:endParaRPr lang="en-US" dirty="0"/>
          </a:p>
          <a:p>
            <a:endParaRPr lang="en-US" dirty="0"/>
          </a:p>
          <a:p>
            <a:endParaRPr lang="en-US" sz="2200" dirty="0"/>
          </a:p>
        </p:txBody>
      </p:sp>
      <p:graphicFrame>
        <p:nvGraphicFramePr>
          <p:cNvPr id="4" name="Table 3"/>
          <p:cNvGraphicFramePr>
            <a:graphicFrameLocks noGrp="1"/>
          </p:cNvGraphicFramePr>
          <p:nvPr>
            <p:extLst/>
          </p:nvPr>
        </p:nvGraphicFramePr>
        <p:xfrm>
          <a:off x="533400" y="4648199"/>
          <a:ext cx="8229599" cy="137160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3276599">
                  <a:extLst>
                    <a:ext uri="{9D8B030D-6E8A-4147-A177-3AD203B41FA5}">
                      <a16:colId xmlns:a16="http://schemas.microsoft.com/office/drawing/2014/main" val="20004"/>
                    </a:ext>
                  </a:extLst>
                </a:gridCol>
              </a:tblGrid>
              <a:tr h="365760">
                <a:tc>
                  <a:txBody>
                    <a:bodyPr/>
                    <a:lstStyle/>
                    <a:p>
                      <a:pPr algn="ctr"/>
                      <a:r>
                        <a:rPr lang="en-US" sz="1400" b="1" dirty="0">
                          <a:solidFill>
                            <a:schemeClr val="tx1"/>
                          </a:solidFill>
                        </a:rPr>
                        <a:t>Enrolling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Number</a:t>
                      </a:r>
                      <a:r>
                        <a:rPr lang="en-US" sz="1400" b="1" baseline="0" dirty="0">
                          <a:solidFill>
                            <a:schemeClr val="tx1"/>
                          </a:solidFill>
                        </a:rPr>
                        <a:t> of Sites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Number</a:t>
                      </a:r>
                      <a:r>
                        <a:rPr lang="en-US" sz="1400" b="1" baseline="0" dirty="0">
                          <a:solidFill>
                            <a:schemeClr val="tx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of Patients </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Follow</a:t>
                      </a:r>
                      <a:r>
                        <a:rPr lang="en-US" sz="1400" b="1" baseline="0" dirty="0">
                          <a:solidFill>
                            <a:schemeClr val="tx1"/>
                          </a:solidFill>
                        </a:rPr>
                        <a:t> Up</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400" b="1" dirty="0">
                          <a:solidFill>
                            <a:schemeClr val="tx1"/>
                          </a:solidFill>
                        </a:rPr>
                        <a:t>Reimbursement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853440">
                <a:tc>
                  <a:txBody>
                    <a:bodyPr/>
                    <a:lstStyle/>
                    <a:p>
                      <a:pPr algn="ctr"/>
                      <a:r>
                        <a:rPr lang="en-US" sz="1200" b="1" kern="1200" baseline="0" dirty="0">
                          <a:solidFill>
                            <a:schemeClr val="tx1"/>
                          </a:solidFill>
                          <a:latin typeface="+mn-lt"/>
                          <a:ea typeface="+mn-ea"/>
                          <a:cs typeface="+mn-cs"/>
                        </a:rPr>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Up to 30</a:t>
                      </a:r>
                    </a:p>
                    <a:p>
                      <a:pPr algn="ctr"/>
                      <a:r>
                        <a:rPr lang="en-US" sz="1200" dirty="0">
                          <a:solidFill>
                            <a:schemeClr val="tx1"/>
                          </a:solidFill>
                        </a:rPr>
                        <a:t>(5 currently enrolled)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12 months and </a:t>
                      </a:r>
                    </a:p>
                    <a:p>
                      <a:pPr algn="ctr"/>
                      <a:r>
                        <a:rPr lang="en-US" sz="1200" dirty="0">
                          <a:solidFill>
                            <a:schemeClr val="tx1"/>
                          </a:solidFill>
                        </a:rPr>
                        <a:t>24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kern="1200" baseline="0" dirty="0">
                          <a:solidFill>
                            <a:schemeClr val="tx1"/>
                          </a:solidFill>
                          <a:latin typeface="+mn-lt"/>
                          <a:ea typeface="+mn-ea"/>
                          <a:cs typeface="+mn-cs"/>
                        </a:rPr>
                        <a:t>Per Subject: $1400</a:t>
                      </a:r>
                    </a:p>
                    <a:p>
                      <a:pPr marL="171450" indent="-171450" algn="l">
                        <a:buFontTx/>
                        <a:buChar char="-"/>
                      </a:pPr>
                      <a:r>
                        <a:rPr lang="en-US" sz="1200" kern="1200" baseline="0" dirty="0">
                          <a:solidFill>
                            <a:schemeClr val="tx1"/>
                          </a:solidFill>
                          <a:latin typeface="+mn-lt"/>
                          <a:ea typeface="+mn-ea"/>
                          <a:cs typeface="+mn-cs"/>
                        </a:rPr>
                        <a:t>$400 Initial Treatment</a:t>
                      </a:r>
                    </a:p>
                    <a:p>
                      <a:pPr marL="171450" indent="-171450" algn="l">
                        <a:buFontTx/>
                        <a:buChar char="-"/>
                      </a:pPr>
                      <a:r>
                        <a:rPr lang="en-US" sz="1200" kern="1200" baseline="0" dirty="0">
                          <a:solidFill>
                            <a:schemeClr val="tx1"/>
                          </a:solidFill>
                          <a:latin typeface="+mn-lt"/>
                          <a:ea typeface="+mn-ea"/>
                          <a:cs typeface="+mn-cs"/>
                        </a:rPr>
                        <a:t>$500 Each follow up visits  </a:t>
                      </a:r>
                    </a:p>
                    <a:p>
                      <a:pPr marL="171450" indent="-171450" algn="l">
                        <a:buFontTx/>
                        <a:buChar char="-"/>
                      </a:pPr>
                      <a:r>
                        <a:rPr lang="en-US" sz="1200" kern="1200" baseline="0" dirty="0">
                          <a:solidFill>
                            <a:schemeClr val="tx1"/>
                          </a:solidFill>
                          <a:latin typeface="+mn-lt"/>
                          <a:ea typeface="+mn-ea"/>
                          <a:cs typeface="+mn-cs"/>
                        </a:rPr>
                        <a:t>$400 Additional TLR or TVR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34524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686800" cy="533400"/>
          </a:xfrm>
        </p:spPr>
        <p:txBody>
          <a:bodyPr>
            <a:noAutofit/>
          </a:bodyPr>
          <a:lstStyle/>
          <a:p>
            <a:r>
              <a:rPr lang="en-US" sz="4000" b="1" dirty="0"/>
              <a:t>CREST 2 Registry Project</a:t>
            </a:r>
          </a:p>
        </p:txBody>
      </p:sp>
      <p:sp>
        <p:nvSpPr>
          <p:cNvPr id="3" name="Content Placeholder 2"/>
          <p:cNvSpPr>
            <a:spLocks noGrp="1"/>
          </p:cNvSpPr>
          <p:nvPr>
            <p:ph idx="1"/>
          </p:nvPr>
        </p:nvSpPr>
        <p:spPr>
          <a:xfrm>
            <a:off x="381000" y="1828800"/>
            <a:ext cx="8382000" cy="4114800"/>
          </a:xfrm>
        </p:spPr>
        <p:txBody>
          <a:bodyPr>
            <a:normAutofit fontScale="70000" lnSpcReduction="20000"/>
          </a:bodyPr>
          <a:lstStyle/>
          <a:p>
            <a:r>
              <a:rPr lang="en-US" sz="2800" dirty="0"/>
              <a:t>CAS Registry with Supplemental 1-page form</a:t>
            </a:r>
          </a:p>
          <a:p>
            <a:r>
              <a:rPr lang="en-US" sz="2800" dirty="0"/>
              <a:t>Enrolling</a:t>
            </a:r>
          </a:p>
          <a:p>
            <a:r>
              <a:rPr lang="en-US" sz="2800" dirty="0"/>
              <a:t>64 Physicians are participating through VQI</a:t>
            </a:r>
          </a:p>
          <a:p>
            <a:r>
              <a:rPr lang="en-US" sz="2800" dirty="0"/>
              <a:t>Objectives</a:t>
            </a:r>
          </a:p>
          <a:p>
            <a:pPr lvl="1"/>
            <a:r>
              <a:rPr lang="en-US" sz="2800" dirty="0"/>
              <a:t>Promote rapid initiation and completion of enrollment in the CREST-2 trial </a:t>
            </a:r>
          </a:p>
          <a:p>
            <a:pPr lvl="1"/>
            <a:r>
              <a:rPr lang="en-US" sz="2800" dirty="0"/>
              <a:t>Ensure that CAS is performed by adequately experienced operators within CREST-2 and C2R </a:t>
            </a:r>
          </a:p>
          <a:p>
            <a:pPr lvl="1"/>
            <a:r>
              <a:rPr lang="en-US" sz="2800" dirty="0"/>
              <a:t>Closely monitor clinical outcomes of C2R patients </a:t>
            </a:r>
          </a:p>
          <a:p>
            <a:pPr lvl="1"/>
            <a:r>
              <a:rPr lang="en-US" sz="2800" dirty="0"/>
              <a:t>Prevent inappropriate use of CAS outside of C2R </a:t>
            </a:r>
          </a:p>
          <a:p>
            <a:r>
              <a:rPr lang="en-US" sz="2800" dirty="0"/>
              <a:t>C2R Investigators have received 10 reports</a:t>
            </a:r>
          </a:p>
          <a:p>
            <a:pPr lvl="1"/>
            <a:r>
              <a:rPr lang="en-US" sz="2800" dirty="0"/>
              <a:t>Patient-level data is non-identifiable per HIPAA</a:t>
            </a:r>
          </a:p>
          <a:p>
            <a:pPr lvl="1"/>
            <a:r>
              <a:rPr lang="en-US" sz="2800" dirty="0"/>
              <a:t>Physician and center names are transferred IAW project data sharing agreement</a:t>
            </a:r>
          </a:p>
          <a:p>
            <a:endParaRPr lang="en-US" dirty="0"/>
          </a:p>
        </p:txBody>
      </p:sp>
    </p:spTree>
    <p:extLst>
      <p:ext uri="{BB962C8B-B14F-4D97-AF65-F5344CB8AC3E}">
        <p14:creationId xmlns:p14="http://schemas.microsoft.com/office/powerpoint/2010/main" val="22130523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772" y="1759267"/>
            <a:ext cx="8500457" cy="4353313"/>
          </a:xfrm>
        </p:spPr>
        <p:txBody>
          <a:bodyPr/>
          <a:lstStyle/>
          <a:p>
            <a:r>
              <a:rPr lang="en-US" dirty="0"/>
              <a:t>Collaboration with CMS to provide reimbursement for TCAR in medical high risk symptomatic or asymptomatic patients if entered into VQI CAS Registry + 1 Yr follow-up</a:t>
            </a:r>
          </a:p>
          <a:p>
            <a:r>
              <a:rPr lang="en-US" dirty="0"/>
              <a:t>Data will be compared with outcome of CEA procedures in VQI during the same time interval</a:t>
            </a:r>
          </a:p>
          <a:p>
            <a:r>
              <a:rPr lang="en-US" dirty="0"/>
              <a:t>Goal is to generate real-world data for future decisions about coverage of TCAR as distinct from trans-femoral CAS</a:t>
            </a:r>
          </a:p>
          <a:p>
            <a:r>
              <a:rPr lang="en-US" dirty="0"/>
              <a:t>Enter TCAR case using FDA approved stent/flow-reversal into Registry, submit Medicare claim using </a:t>
            </a:r>
            <a:r>
              <a:rPr lang="en-US" dirty="0">
                <a:solidFill>
                  <a:srgbClr val="FF0000"/>
                </a:solidFill>
              </a:rPr>
              <a:t>NCT 02850588  </a:t>
            </a:r>
          </a:p>
        </p:txBody>
      </p:sp>
      <p:sp>
        <p:nvSpPr>
          <p:cNvPr id="3" name="Title 2"/>
          <p:cNvSpPr>
            <a:spLocks noGrp="1"/>
          </p:cNvSpPr>
          <p:nvPr>
            <p:ph type="title"/>
          </p:nvPr>
        </p:nvSpPr>
        <p:spPr/>
        <p:txBody>
          <a:bodyPr/>
          <a:lstStyle/>
          <a:p>
            <a:r>
              <a:rPr lang="en-US" dirty="0"/>
              <a:t>Trans-Carotid Artery Revascularization Project</a:t>
            </a:r>
          </a:p>
        </p:txBody>
      </p:sp>
    </p:spTree>
    <p:extLst>
      <p:ext uri="{BB962C8B-B14F-4D97-AF65-F5344CB8AC3E}">
        <p14:creationId xmlns:p14="http://schemas.microsoft.com/office/powerpoint/2010/main" val="35468786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804" y="1425735"/>
            <a:ext cx="8382000" cy="4353313"/>
          </a:xfrm>
        </p:spPr>
        <p:txBody>
          <a:bodyPr/>
          <a:lstStyle/>
          <a:p>
            <a:pPr marL="0" indent="0">
              <a:buNone/>
            </a:pPr>
            <a:r>
              <a:rPr lang="en-US" dirty="0"/>
              <a:t>VQI Information:</a:t>
            </a:r>
          </a:p>
          <a:p>
            <a:pPr marL="0" indent="0">
              <a:buNone/>
            </a:pPr>
            <a:r>
              <a:rPr lang="en-US" dirty="0">
                <a:hlinkClick r:id="rId2"/>
              </a:rPr>
              <a:t>http://www.vascularqualityinitiative.org/vqi-resource-library/tcar-surveillance-project/</a:t>
            </a:r>
            <a:endParaRPr lang="en-US" dirty="0"/>
          </a:p>
          <a:p>
            <a:pPr marL="0" indent="0">
              <a:buNone/>
            </a:pPr>
            <a:r>
              <a:rPr lang="en-US" dirty="0"/>
              <a:t>Clinical Trials Information: </a:t>
            </a:r>
          </a:p>
          <a:p>
            <a:pPr marL="0" indent="0">
              <a:buNone/>
            </a:pPr>
            <a:r>
              <a:rPr lang="en-US" dirty="0">
                <a:hlinkClick r:id="rId3"/>
              </a:rPr>
              <a:t>https://clinicaltrials.gov/ct2/show/NCT02850588?term=TCAR&amp;rank=1</a:t>
            </a:r>
            <a:endParaRPr lang="en-US" dirty="0"/>
          </a:p>
          <a:p>
            <a:pPr marL="0" indent="0">
              <a:buNone/>
            </a:pPr>
            <a:r>
              <a:rPr lang="en-US" dirty="0"/>
              <a:t>CMS:</a:t>
            </a:r>
          </a:p>
          <a:p>
            <a:r>
              <a:rPr lang="en-US" u="sng" dirty="0">
                <a:hlinkClick r:id="rId4"/>
              </a:rPr>
              <a:t>https://www.cms.gov/Medicare/Medicare-General-Information/MedicareApprovedFacilitie/Carotid-Artery-Stenting-CAS-Investigational-Studies.html</a:t>
            </a: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a:xfrm>
            <a:off x="407400" y="894456"/>
            <a:ext cx="8382000" cy="531279"/>
          </a:xfrm>
        </p:spPr>
        <p:txBody>
          <a:bodyPr/>
          <a:lstStyle/>
          <a:p>
            <a:r>
              <a:rPr lang="en-US" dirty="0"/>
              <a:t>Trans-Carotid Artery Revascularization Project</a:t>
            </a:r>
          </a:p>
        </p:txBody>
      </p:sp>
    </p:spTree>
    <p:extLst>
      <p:ext uri="{BB962C8B-B14F-4D97-AF65-F5344CB8AC3E}">
        <p14:creationId xmlns:p14="http://schemas.microsoft.com/office/powerpoint/2010/main" val="271614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406" y="2058766"/>
            <a:ext cx="8382000" cy="4353313"/>
          </a:xfrm>
        </p:spPr>
        <p:txBody>
          <a:bodyPr/>
          <a:lstStyle/>
          <a:p>
            <a:r>
              <a:rPr lang="en-US" dirty="0"/>
              <a:t>For physicians that are doing TCAR and are not in CREST2:</a:t>
            </a:r>
          </a:p>
          <a:p>
            <a:pPr lvl="1"/>
            <a:r>
              <a:rPr lang="en-US" dirty="0"/>
              <a:t>Use the new CAS form, include the NCT# on the claim</a:t>
            </a:r>
          </a:p>
          <a:p>
            <a:pPr marL="455371" lvl="1" indent="0">
              <a:buNone/>
            </a:pPr>
            <a:endParaRPr lang="en-US" dirty="0"/>
          </a:p>
          <a:p>
            <a:r>
              <a:rPr lang="en-US" dirty="0"/>
              <a:t>For physicians that are doing just </a:t>
            </a:r>
            <a:r>
              <a:rPr lang="en-US"/>
              <a:t>CREST2 or TCAR </a:t>
            </a:r>
            <a:r>
              <a:rPr lang="en-US" dirty="0"/>
              <a:t>and ARE in CREST2:</a:t>
            </a:r>
          </a:p>
          <a:p>
            <a:pPr lvl="1"/>
            <a:r>
              <a:rPr lang="en-US" dirty="0"/>
              <a:t>Use the original CAS form (not the new CAS form), and follow the CREST2 instructions.  This ensures that the case is provided to the CREST2 team and the physician gets paid</a:t>
            </a:r>
          </a:p>
          <a:p>
            <a:pPr marL="0" indent="0">
              <a:buNone/>
            </a:pPr>
            <a:endParaRPr lang="en-US" dirty="0"/>
          </a:p>
        </p:txBody>
      </p:sp>
      <p:sp>
        <p:nvSpPr>
          <p:cNvPr id="3" name="Title 2"/>
          <p:cNvSpPr>
            <a:spLocks noGrp="1"/>
          </p:cNvSpPr>
          <p:nvPr>
            <p:ph type="title"/>
          </p:nvPr>
        </p:nvSpPr>
        <p:spPr/>
        <p:txBody>
          <a:bodyPr/>
          <a:lstStyle/>
          <a:p>
            <a:r>
              <a:rPr lang="en-US" dirty="0"/>
              <a:t>TCAR vs. CREST2</a:t>
            </a:r>
          </a:p>
        </p:txBody>
      </p:sp>
    </p:spTree>
    <p:extLst>
      <p:ext uri="{BB962C8B-B14F-4D97-AF65-F5344CB8AC3E}">
        <p14:creationId xmlns:p14="http://schemas.microsoft.com/office/powerpoint/2010/main" val="342653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5422" y="984739"/>
            <a:ext cx="8482818" cy="5873262"/>
          </a:xfrm>
          <a:prstGeom prst="rect">
            <a:avLst/>
          </a:prstGeom>
        </p:spPr>
      </p:pic>
    </p:spTree>
    <p:extLst>
      <p:ext uri="{BB962C8B-B14F-4D97-AF65-F5344CB8AC3E}">
        <p14:creationId xmlns:p14="http://schemas.microsoft.com/office/powerpoint/2010/main" val="333753931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857250"/>
          </a:xfrm>
        </p:spPr>
        <p:txBody>
          <a:bodyPr>
            <a:normAutofit/>
          </a:bodyPr>
          <a:lstStyle/>
          <a:p>
            <a:pPr algn="l"/>
            <a:r>
              <a:rPr lang="en-US" b="1" dirty="0"/>
              <a:t>Email Deliverability</a:t>
            </a:r>
          </a:p>
        </p:txBody>
      </p:sp>
      <p:sp>
        <p:nvSpPr>
          <p:cNvPr id="5" name="Content Placeholder 4"/>
          <p:cNvSpPr>
            <a:spLocks noGrp="1"/>
          </p:cNvSpPr>
          <p:nvPr>
            <p:ph idx="1"/>
          </p:nvPr>
        </p:nvSpPr>
        <p:spPr>
          <a:xfrm>
            <a:off x="470065" y="2133600"/>
            <a:ext cx="8534400" cy="4343400"/>
          </a:xfrm>
        </p:spPr>
        <p:txBody>
          <a:bodyPr>
            <a:normAutofit lnSpcReduction="10000"/>
          </a:bodyPr>
          <a:lstStyle/>
          <a:p>
            <a:pPr marL="0" indent="0">
              <a:lnSpc>
                <a:spcPct val="80000"/>
              </a:lnSpc>
              <a:spcBef>
                <a:spcPts val="0"/>
              </a:spcBef>
              <a:buNone/>
            </a:pPr>
            <a:r>
              <a:rPr lang="en-US" dirty="0"/>
              <a:t>Have you experienced problems receiving our email newsletters or PATHWAYS updates? Contact us at </a:t>
            </a:r>
            <a:r>
              <a:rPr lang="en-US" dirty="0">
                <a:hlinkClick r:id="rId2"/>
              </a:rPr>
              <a:t>vqi@m2s.com</a:t>
            </a:r>
            <a:r>
              <a:rPr lang="en-US" dirty="0"/>
              <a:t> if you are not receiving emails from the VQI or PATHWAYS. </a:t>
            </a:r>
          </a:p>
          <a:p>
            <a:pPr marL="0" indent="0">
              <a:lnSpc>
                <a:spcPct val="80000"/>
              </a:lnSpc>
              <a:spcBef>
                <a:spcPts val="0"/>
              </a:spcBef>
              <a:buNone/>
            </a:pPr>
            <a:endParaRPr lang="en-US" dirty="0"/>
          </a:p>
          <a:p>
            <a:pPr marL="0" indent="0">
              <a:lnSpc>
                <a:spcPct val="80000"/>
              </a:lnSpc>
              <a:spcBef>
                <a:spcPts val="0"/>
              </a:spcBef>
              <a:buNone/>
            </a:pPr>
            <a:r>
              <a:rPr lang="en-US" dirty="0"/>
              <a:t>Types of emails we are currently sending: </a:t>
            </a:r>
          </a:p>
          <a:p>
            <a:pPr>
              <a:lnSpc>
                <a:spcPct val="80000"/>
              </a:lnSpc>
              <a:spcBef>
                <a:spcPts val="0"/>
              </a:spcBef>
            </a:pPr>
            <a:r>
              <a:rPr lang="en-US" dirty="0"/>
              <a:t>VQI Pulse </a:t>
            </a:r>
            <a:r>
              <a:rPr lang="en-US" dirty="0" err="1"/>
              <a:t>eNewsletter</a:t>
            </a:r>
            <a:endParaRPr lang="en-US" dirty="0"/>
          </a:p>
          <a:p>
            <a:pPr>
              <a:lnSpc>
                <a:spcPct val="80000"/>
              </a:lnSpc>
              <a:spcBef>
                <a:spcPts val="0"/>
              </a:spcBef>
            </a:pPr>
            <a:r>
              <a:rPr lang="en-US" dirty="0"/>
              <a:t>PATHWAYS product updates</a:t>
            </a:r>
          </a:p>
          <a:p>
            <a:pPr>
              <a:lnSpc>
                <a:spcPct val="80000"/>
              </a:lnSpc>
              <a:spcBef>
                <a:spcPts val="0"/>
              </a:spcBef>
            </a:pPr>
            <a:r>
              <a:rPr lang="en-US" dirty="0"/>
              <a:t>VQI Registry news</a:t>
            </a:r>
          </a:p>
          <a:p>
            <a:pPr>
              <a:lnSpc>
                <a:spcPct val="80000"/>
              </a:lnSpc>
              <a:spcBef>
                <a:spcPts val="0"/>
              </a:spcBef>
            </a:pPr>
            <a:r>
              <a:rPr lang="en-US" dirty="0"/>
              <a:t>Webinar events </a:t>
            </a:r>
          </a:p>
          <a:p>
            <a:pPr>
              <a:lnSpc>
                <a:spcPct val="80000"/>
              </a:lnSpc>
              <a:spcBef>
                <a:spcPts val="0"/>
              </a:spcBef>
            </a:pPr>
            <a:r>
              <a:rPr lang="en-US" dirty="0"/>
              <a:t>and much more!</a:t>
            </a:r>
          </a:p>
          <a:p>
            <a:pPr marL="0" indent="0">
              <a:lnSpc>
                <a:spcPct val="80000"/>
              </a:lnSpc>
              <a:spcBef>
                <a:spcPts val="0"/>
              </a:spcBef>
              <a:buNone/>
            </a:pPr>
            <a:endParaRPr lang="en-US" dirty="0"/>
          </a:p>
          <a:p>
            <a:pPr marL="0" indent="0">
              <a:lnSpc>
                <a:spcPct val="80000"/>
              </a:lnSpc>
              <a:spcBef>
                <a:spcPts val="0"/>
              </a:spcBef>
              <a:buNone/>
            </a:pPr>
            <a:endParaRPr lang="en-US" dirty="0"/>
          </a:p>
          <a:p>
            <a:pPr marL="0" indent="0">
              <a:lnSpc>
                <a:spcPct val="80000"/>
              </a:lnSpc>
              <a:spcBef>
                <a:spcPts val="0"/>
              </a:spcBef>
              <a:buNone/>
            </a:pPr>
            <a:endParaRPr lang="en-US" dirty="0"/>
          </a:p>
          <a:p>
            <a:pPr marL="0" indent="0">
              <a:lnSpc>
                <a:spcPct val="80000"/>
              </a:lnSpc>
              <a:spcBef>
                <a:spcPts val="0"/>
              </a:spcBef>
              <a:buNone/>
            </a:pPr>
            <a:endParaRPr lang="en-US" dirty="0"/>
          </a:p>
        </p:txBody>
      </p:sp>
    </p:spTree>
    <p:extLst>
      <p:ext uri="{BB962C8B-B14F-4D97-AF65-F5344CB8AC3E}">
        <p14:creationId xmlns:p14="http://schemas.microsoft.com/office/powerpoint/2010/main" val="350359675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9248"/>
            <a:ext cx="8229600" cy="1143000"/>
          </a:xfrm>
        </p:spPr>
        <p:txBody>
          <a:bodyPr/>
          <a:lstStyle/>
          <a:p>
            <a:r>
              <a:rPr lang="en-US" dirty="0"/>
              <a:t>Potential Members</a:t>
            </a:r>
          </a:p>
        </p:txBody>
      </p:sp>
      <p:pic>
        <p:nvPicPr>
          <p:cNvPr id="3" name="Picture 2"/>
          <p:cNvPicPr>
            <a:picLocks noChangeAspect="1"/>
          </p:cNvPicPr>
          <p:nvPr/>
        </p:nvPicPr>
        <p:blipFill>
          <a:blip r:embed="rId2"/>
          <a:stretch>
            <a:fillRect/>
          </a:stretch>
        </p:blipFill>
        <p:spPr>
          <a:xfrm>
            <a:off x="672245" y="2018953"/>
            <a:ext cx="7799509" cy="3959816"/>
          </a:xfrm>
          <a:prstGeom prst="rect">
            <a:avLst/>
          </a:prstGeom>
        </p:spPr>
      </p:pic>
    </p:spTree>
    <p:extLst>
      <p:ext uri="{BB962C8B-B14F-4D97-AF65-F5344CB8AC3E}">
        <p14:creationId xmlns:p14="http://schemas.microsoft.com/office/powerpoint/2010/main" val="27043400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Business: </a:t>
            </a:r>
          </a:p>
        </p:txBody>
      </p:sp>
      <p:sp>
        <p:nvSpPr>
          <p:cNvPr id="3" name="Content Placeholder 2"/>
          <p:cNvSpPr>
            <a:spLocks noGrp="1"/>
          </p:cNvSpPr>
          <p:nvPr>
            <p:ph idx="1"/>
          </p:nvPr>
        </p:nvSpPr>
        <p:spPr/>
        <p:txBody>
          <a:bodyPr>
            <a:normAutofit/>
          </a:bodyPr>
          <a:lstStyle/>
          <a:p>
            <a:pPr marL="457200" lvl="1" indent="0">
              <a:buNone/>
            </a:pPr>
            <a:r>
              <a:rPr lang="en-US" dirty="0"/>
              <a:t>Round Table</a:t>
            </a:r>
          </a:p>
        </p:txBody>
      </p:sp>
    </p:spTree>
    <p:extLst>
      <p:ext uri="{BB962C8B-B14F-4D97-AF65-F5344CB8AC3E}">
        <p14:creationId xmlns:p14="http://schemas.microsoft.com/office/powerpoint/2010/main" val="730965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Meeting </a:t>
            </a:r>
          </a:p>
        </p:txBody>
      </p:sp>
      <p:sp>
        <p:nvSpPr>
          <p:cNvPr id="4" name="Content Placeholder 3"/>
          <p:cNvSpPr>
            <a:spLocks noGrp="1"/>
          </p:cNvSpPr>
          <p:nvPr>
            <p:ph idx="1"/>
          </p:nvPr>
        </p:nvSpPr>
        <p:spPr/>
        <p:txBody>
          <a:bodyPr/>
          <a:lstStyle/>
          <a:p>
            <a:r>
              <a:rPr lang="en-US" sz="2800" dirty="0">
                <a:latin typeface="Times New Roman" panose="02020603050405020304" pitchFamily="18" charset="0"/>
                <a:ea typeface="Times New Roman" panose="02020603050405020304" pitchFamily="18" charset="0"/>
              </a:rPr>
              <a:t>Fall 2017 – Chicago, IL – Wednesday, Sept 6, 2017 (In conjunction with MVSS – 9/7-9/17)</a:t>
            </a:r>
          </a:p>
          <a:p>
            <a:r>
              <a:rPr lang="en-US" dirty="0">
                <a:latin typeface="Times New Roman" panose="02020603050405020304" pitchFamily="18" charset="0"/>
                <a:ea typeface="Times New Roman" panose="02020603050405020304" pitchFamily="18" charset="0"/>
              </a:rPr>
              <a:t>Spring 2018 – Peoria, IL</a:t>
            </a:r>
          </a:p>
          <a:p>
            <a:r>
              <a:rPr lang="en-US" dirty="0">
                <a:solidFill>
                  <a:srgbClr val="FF0000"/>
                </a:solidFill>
                <a:latin typeface="Times New Roman" panose="02020603050405020304" pitchFamily="18" charset="0"/>
                <a:ea typeface="Times New Roman" panose="02020603050405020304" pitchFamily="18" charset="0"/>
              </a:rPr>
              <a:t>Fall 2018 – Accepting offers</a:t>
            </a:r>
          </a:p>
          <a:p>
            <a:r>
              <a:rPr lang="en-US" dirty="0">
                <a:solidFill>
                  <a:srgbClr val="FF0000"/>
                </a:solidFill>
                <a:latin typeface="Times New Roman" panose="02020603050405020304" pitchFamily="18" charset="0"/>
                <a:ea typeface="Times New Roman" panose="02020603050405020304" pitchFamily="18" charset="0"/>
              </a:rPr>
              <a:t>Spring 2019 – Accepting offers </a:t>
            </a:r>
          </a:p>
        </p:txBody>
      </p:sp>
    </p:spTree>
    <p:extLst>
      <p:ext uri="{BB962C8B-B14F-4D97-AF65-F5344CB8AC3E}">
        <p14:creationId xmlns:p14="http://schemas.microsoft.com/office/powerpoint/2010/main" val="200282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625" y="1167618"/>
            <a:ext cx="8229599" cy="5586074"/>
          </a:xfrm>
          <a:prstGeom prst="rect">
            <a:avLst/>
          </a:prstGeom>
        </p:spPr>
      </p:pic>
    </p:spTree>
    <p:extLst>
      <p:ext uri="{BB962C8B-B14F-4D97-AF65-F5344CB8AC3E}">
        <p14:creationId xmlns:p14="http://schemas.microsoft.com/office/powerpoint/2010/main" val="53604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403" y="1285409"/>
            <a:ext cx="8229600" cy="4394579"/>
          </a:xfrm>
        </p:spPr>
        <p:txBody>
          <a:bodyPr>
            <a:normAutofit/>
          </a:bodyPr>
          <a:lstStyle/>
          <a:p>
            <a:pPr marL="0" indent="0">
              <a:buNone/>
            </a:pPr>
            <a:r>
              <a:rPr lang="en-US" b="1" dirty="0">
                <a:solidFill>
                  <a:srgbClr val="C00000"/>
                </a:solidFill>
              </a:rPr>
              <a:t>VQI@VAM 2017 Is Coming to San Diego</a:t>
            </a:r>
          </a:p>
          <a:p>
            <a:endParaRPr lang="en-US" dirty="0"/>
          </a:p>
          <a:p>
            <a:r>
              <a:rPr lang="en-US" dirty="0"/>
              <a:t>Date: Tuesday, May 30, 2017 (half day) through Wednesday, May 31st (full day)</a:t>
            </a:r>
          </a:p>
          <a:p>
            <a:r>
              <a:rPr lang="en-US" dirty="0"/>
              <a:t>Place: San Diego Convention Center, San Diego, CA </a:t>
            </a:r>
          </a:p>
          <a:p>
            <a:r>
              <a:rPr lang="en-US" dirty="0"/>
              <a:t>Housing and Registration to open in early-March (Check the SVS website)</a:t>
            </a:r>
          </a:p>
          <a:p>
            <a:pPr marL="0" indent="0">
              <a:buNone/>
            </a:pPr>
            <a:endParaRPr lang="en-US" dirty="0"/>
          </a:p>
        </p:txBody>
      </p:sp>
    </p:spTree>
    <p:extLst>
      <p:ext uri="{BB962C8B-B14F-4D97-AF65-F5344CB8AC3E}">
        <p14:creationId xmlns:p14="http://schemas.microsoft.com/office/powerpoint/2010/main" val="234894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solidFill>
                  <a:srgbClr val="C00000"/>
                </a:solidFill>
              </a:rPr>
              <a:t>VQI@VAM 2017 Is Coming to San Diego</a:t>
            </a:r>
            <a:br>
              <a:rPr lang="en-US" b="1" dirty="0">
                <a:solidFill>
                  <a:srgbClr val="C00000"/>
                </a:solidFill>
              </a:rPr>
            </a:br>
            <a:endParaRPr lang="en-US" dirty="0"/>
          </a:p>
        </p:txBody>
      </p:sp>
      <p:sp>
        <p:nvSpPr>
          <p:cNvPr id="3" name="Content Placeholder 2"/>
          <p:cNvSpPr>
            <a:spLocks noGrp="1"/>
          </p:cNvSpPr>
          <p:nvPr>
            <p:ph idx="1"/>
          </p:nvPr>
        </p:nvSpPr>
        <p:spPr>
          <a:xfrm>
            <a:off x="457200" y="1969477"/>
            <a:ext cx="8229600" cy="4473526"/>
          </a:xfrm>
        </p:spPr>
        <p:txBody>
          <a:bodyPr>
            <a:normAutofit lnSpcReduction="10000"/>
          </a:bodyPr>
          <a:lstStyle/>
          <a:p>
            <a:r>
              <a:rPr lang="en-US" sz="2400" dirty="0"/>
              <a:t>Tuesday Afternoon will be concurrent sessions on the Registries</a:t>
            </a:r>
          </a:p>
          <a:p>
            <a:pPr lvl="1"/>
            <a:r>
              <a:rPr lang="en-US" sz="2400" dirty="0"/>
              <a:t>Inclusion/Exclusion</a:t>
            </a:r>
          </a:p>
          <a:p>
            <a:pPr lvl="1"/>
            <a:r>
              <a:rPr lang="en-US" sz="2400" dirty="0"/>
              <a:t>Difficult Definitions</a:t>
            </a:r>
          </a:p>
          <a:p>
            <a:pPr lvl="1"/>
            <a:r>
              <a:rPr lang="en-US" sz="2400" dirty="0"/>
              <a:t>Case Abstraction Scenarios</a:t>
            </a:r>
          </a:p>
          <a:p>
            <a:pPr lvl="1"/>
            <a:endParaRPr lang="en-US" sz="2400" dirty="0"/>
          </a:p>
          <a:p>
            <a:r>
              <a:rPr lang="en-US" sz="2400" dirty="0"/>
              <a:t>Poster Session and Networking Reception from 5:00 – 6:30</a:t>
            </a:r>
          </a:p>
          <a:p>
            <a:pPr lvl="1"/>
            <a:r>
              <a:rPr lang="en-US" sz="2400" dirty="0"/>
              <a:t>Abstract submission deadline	March 15, 2017   </a:t>
            </a:r>
          </a:p>
          <a:p>
            <a:pPr lvl="1"/>
            <a:r>
              <a:rPr lang="en-US" sz="2400" dirty="0"/>
              <a:t>Notification of acceptance	March 31, 2017</a:t>
            </a:r>
          </a:p>
          <a:p>
            <a:pPr lvl="1"/>
            <a:r>
              <a:rPr lang="en-US" sz="2400" dirty="0"/>
              <a:t>Send Abstracts to Jim </a:t>
            </a:r>
            <a:r>
              <a:rPr lang="en-US" sz="2400" dirty="0" err="1"/>
              <a:t>Wadzinski</a:t>
            </a:r>
            <a:r>
              <a:rPr lang="en-US" sz="2400" dirty="0"/>
              <a:t>	jwadzinski@svspso.org</a:t>
            </a:r>
          </a:p>
          <a:p>
            <a:pPr lvl="1"/>
            <a:endParaRPr lang="en-US" sz="1200" dirty="0"/>
          </a:p>
          <a:p>
            <a:pPr lvl="1"/>
            <a:endParaRPr lang="en-US" sz="2000" dirty="0"/>
          </a:p>
          <a:p>
            <a:pPr marL="57150" indent="0">
              <a:buNone/>
            </a:pPr>
            <a:endParaRPr lang="en-US" sz="2000" dirty="0"/>
          </a:p>
          <a:p>
            <a:pPr lvl="1"/>
            <a:endParaRPr lang="en-US" dirty="0"/>
          </a:p>
        </p:txBody>
      </p:sp>
    </p:spTree>
    <p:extLst>
      <p:ext uri="{BB962C8B-B14F-4D97-AF65-F5344CB8AC3E}">
        <p14:creationId xmlns:p14="http://schemas.microsoft.com/office/powerpoint/2010/main" val="270729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992"/>
            <a:ext cx="8229600" cy="1143000"/>
          </a:xfrm>
        </p:spPr>
        <p:txBody>
          <a:bodyPr>
            <a:normAutofit/>
          </a:bodyPr>
          <a:lstStyle/>
          <a:p>
            <a:r>
              <a:rPr lang="en-US" sz="3600" b="1" dirty="0">
                <a:solidFill>
                  <a:srgbClr val="C00000"/>
                </a:solidFill>
              </a:rPr>
              <a:t>VQI@VAM 2017 Is Coming to San Diego</a:t>
            </a:r>
            <a:endParaRPr lang="en-US" sz="3600" dirty="0"/>
          </a:p>
        </p:txBody>
      </p:sp>
      <p:sp>
        <p:nvSpPr>
          <p:cNvPr id="3" name="Content Placeholder 2"/>
          <p:cNvSpPr>
            <a:spLocks noGrp="1"/>
          </p:cNvSpPr>
          <p:nvPr>
            <p:ph idx="1"/>
          </p:nvPr>
        </p:nvSpPr>
        <p:spPr>
          <a:xfrm>
            <a:off x="457200" y="1871003"/>
            <a:ext cx="8229600" cy="4670474"/>
          </a:xfrm>
        </p:spPr>
        <p:txBody>
          <a:bodyPr>
            <a:normAutofit lnSpcReduction="10000"/>
          </a:bodyPr>
          <a:lstStyle/>
          <a:p>
            <a:r>
              <a:rPr lang="en-US" sz="2400" dirty="0"/>
              <a:t>Wednesday Sessions will Include the Following Topics:</a:t>
            </a:r>
          </a:p>
          <a:p>
            <a:pPr lvl="1"/>
            <a:r>
              <a:rPr lang="en-US" sz="2400" dirty="0"/>
              <a:t>Registry Overview and Q&amp;A</a:t>
            </a:r>
          </a:p>
          <a:p>
            <a:pPr lvl="1"/>
            <a:r>
              <a:rPr lang="en-US" sz="2400" dirty="0"/>
              <a:t>QI Case Studies on Data and Reporting</a:t>
            </a:r>
          </a:p>
          <a:p>
            <a:pPr lvl="1"/>
            <a:r>
              <a:rPr lang="en-US" sz="2400" dirty="0"/>
              <a:t>Physician Engagement in Data Collection</a:t>
            </a:r>
          </a:p>
          <a:p>
            <a:pPr lvl="1"/>
            <a:r>
              <a:rPr lang="en-US" sz="2400" dirty="0"/>
              <a:t>Data Automation</a:t>
            </a:r>
          </a:p>
          <a:p>
            <a:pPr lvl="1"/>
            <a:r>
              <a:rPr lang="en-US" sz="2400" dirty="0"/>
              <a:t>Keynote: VQI Quality Initiatives and Future Direction</a:t>
            </a:r>
          </a:p>
          <a:p>
            <a:pPr lvl="1"/>
            <a:r>
              <a:rPr lang="en-US" sz="2400" dirty="0"/>
              <a:t>QI Case Studies on Process and Outcomes Measures</a:t>
            </a:r>
          </a:p>
          <a:p>
            <a:pPr lvl="1"/>
            <a:r>
              <a:rPr lang="en-US" sz="2400" dirty="0"/>
              <a:t>Perspectives on VQI from the Hospital C-Suite</a:t>
            </a:r>
          </a:p>
          <a:p>
            <a:pPr lvl="1"/>
            <a:r>
              <a:rPr lang="en-US" sz="2400" dirty="0"/>
              <a:t>ERAS, Fast Track and Strong for Surgery: Applying these concepts to Vascular </a:t>
            </a:r>
          </a:p>
          <a:p>
            <a:pPr lvl="1"/>
            <a:r>
              <a:rPr lang="en-US" sz="2400" dirty="0"/>
              <a:t>Current Research Projects from Approved RAC Requests </a:t>
            </a:r>
          </a:p>
          <a:p>
            <a:pPr lvl="1"/>
            <a:endParaRPr lang="en-US" sz="1600" dirty="0"/>
          </a:p>
          <a:p>
            <a:pPr lvl="1"/>
            <a:endParaRPr lang="en-US" sz="1600" dirty="0"/>
          </a:p>
          <a:p>
            <a:pPr lvl="1"/>
            <a:endParaRPr lang="en-US" sz="1600" dirty="0"/>
          </a:p>
          <a:p>
            <a:pPr lvl="1"/>
            <a:endParaRPr lang="en-US" sz="2000" dirty="0"/>
          </a:p>
          <a:p>
            <a:pPr marL="57150" indent="0">
              <a:buNone/>
            </a:pPr>
            <a:endParaRPr lang="en-US" sz="2000" dirty="0"/>
          </a:p>
          <a:p>
            <a:pPr lvl="1"/>
            <a:endParaRPr lang="en-US" dirty="0"/>
          </a:p>
        </p:txBody>
      </p:sp>
    </p:spTree>
    <p:extLst>
      <p:ext uri="{BB962C8B-B14F-4D97-AF65-F5344CB8AC3E}">
        <p14:creationId xmlns:p14="http://schemas.microsoft.com/office/powerpoint/2010/main" val="3059327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2" y="1277888"/>
            <a:ext cx="7919357" cy="1143000"/>
          </a:xfrm>
        </p:spPr>
        <p:txBody>
          <a:bodyPr>
            <a:normAutofit/>
          </a:bodyPr>
          <a:lstStyle/>
          <a:p>
            <a:r>
              <a:rPr lang="en-US" dirty="0"/>
              <a:t>Ne               Newsletter</a:t>
            </a:r>
          </a:p>
        </p:txBody>
      </p:sp>
      <p:sp>
        <p:nvSpPr>
          <p:cNvPr id="3" name="Content Placeholder 2"/>
          <p:cNvSpPr>
            <a:spLocks noGrp="1"/>
          </p:cNvSpPr>
          <p:nvPr>
            <p:ph idx="1"/>
          </p:nvPr>
        </p:nvSpPr>
        <p:spPr/>
        <p:txBody>
          <a:bodyPr>
            <a:normAutofit fontScale="32500" lnSpcReduction="20000"/>
          </a:bodyPr>
          <a:lstStyle/>
          <a:p>
            <a:pPr marL="457200" lvl="1" indent="0">
              <a:buNone/>
            </a:pPr>
            <a:endParaRPr lang="en-US" dirty="0"/>
          </a:p>
          <a:p>
            <a:r>
              <a:rPr lang="en-US" b="1" dirty="0"/>
              <a:t>Volume 8</a:t>
            </a:r>
            <a:endParaRPr lang="en-US" sz="2400" dirty="0"/>
          </a:p>
          <a:p>
            <a:r>
              <a:rPr lang="en-US" b="1" dirty="0"/>
              <a:t>In the February 2017 issue we highlight the following topics:</a:t>
            </a:r>
            <a:endParaRPr lang="en-US" dirty="0"/>
          </a:p>
          <a:p>
            <a:pPr lvl="0"/>
            <a:r>
              <a:rPr lang="en-US" b="1" u="sng" dirty="0">
                <a:hlinkClick r:id="rId2" action="ppaction://hlinkfile"/>
              </a:rPr>
              <a:t>VQI@VAM 2017 Is Coming to San Diego</a:t>
            </a:r>
            <a:endParaRPr lang="en-US" sz="2400" dirty="0"/>
          </a:p>
          <a:p>
            <a:pPr lvl="0"/>
            <a:r>
              <a:rPr lang="en-US" b="1" u="sng" dirty="0">
                <a:hlinkClick r:id="rId3" action="ppaction://hlinkfile"/>
              </a:rPr>
              <a:t>Two New National QI Projects</a:t>
            </a:r>
            <a:r>
              <a:rPr lang="en-US" b="1" dirty="0"/>
              <a:t> </a:t>
            </a:r>
            <a:endParaRPr lang="en-US" sz="2400" dirty="0"/>
          </a:p>
          <a:p>
            <a:pPr lvl="0"/>
            <a:r>
              <a:rPr lang="en-US" b="1" u="sng" dirty="0">
                <a:hlinkClick r:id="rId4" action="ppaction://hlinkfile"/>
              </a:rPr>
              <a:t>Educational Webinars 2017</a:t>
            </a:r>
            <a:endParaRPr lang="en-US" sz="2400" dirty="0"/>
          </a:p>
          <a:p>
            <a:pPr lvl="0"/>
            <a:r>
              <a:rPr lang="en-US" b="1" u="sng" dirty="0">
                <a:hlinkClick r:id="rId5" action="ppaction://hlinkfile"/>
              </a:rPr>
              <a:t>VQI Participation Awards Update</a:t>
            </a:r>
            <a:endParaRPr lang="en-US" sz="2400" dirty="0"/>
          </a:p>
          <a:p>
            <a:pPr lvl="0"/>
            <a:r>
              <a:rPr lang="en-US" b="1" u="sng" dirty="0">
                <a:hlinkClick r:id="rId6" action="ppaction://hlinkfile"/>
              </a:rPr>
              <a:t>Welcome to New VQI Members</a:t>
            </a:r>
            <a:endParaRPr lang="en-US" sz="2400" dirty="0"/>
          </a:p>
          <a:p>
            <a:pPr lvl="0"/>
            <a:r>
              <a:rPr lang="en-US" b="1" u="sng" dirty="0">
                <a:hlinkClick r:id="rId7" action="ppaction://hlinkfile"/>
              </a:rPr>
              <a:t>Vascular Nurses and Technologists to Attend SVN Annual Convention</a:t>
            </a:r>
            <a:r>
              <a:rPr lang="en-US" b="1" dirty="0"/>
              <a:t> </a:t>
            </a:r>
            <a:endParaRPr lang="en-US" sz="2400" dirty="0"/>
          </a:p>
          <a:p>
            <a:pPr lvl="0"/>
            <a:r>
              <a:rPr lang="en-US" b="1" u="sng" dirty="0">
                <a:hlinkClick r:id="rId8" action="ppaction://hlinkfile"/>
              </a:rPr>
              <a:t>Research Corner – PVI Studies</a:t>
            </a:r>
            <a:r>
              <a:rPr lang="en-US" b="1" dirty="0"/>
              <a:t> </a:t>
            </a:r>
            <a:endParaRPr lang="en-US" sz="2400" dirty="0"/>
          </a:p>
          <a:p>
            <a:pPr lvl="0"/>
            <a:r>
              <a:rPr lang="en-US" b="1" u="sng" dirty="0">
                <a:hlinkClick r:id="rId9" action="ppaction://hlinkfile"/>
              </a:rPr>
              <a:t>Latest VQI Participation and Volume Statistics</a:t>
            </a:r>
            <a:endParaRPr lang="en-US" sz="2400" dirty="0"/>
          </a:p>
          <a:p>
            <a:r>
              <a:rPr lang="en-US" dirty="0"/>
              <a:t> </a:t>
            </a:r>
          </a:p>
          <a:p>
            <a:r>
              <a:rPr lang="en-US" b="1" dirty="0"/>
              <a:t>VQI@VAM 2017 Is Coming to San Diego</a:t>
            </a:r>
          </a:p>
          <a:p>
            <a:r>
              <a:rPr lang="en-US" b="1" dirty="0"/>
              <a:t> </a:t>
            </a:r>
            <a:endParaRPr lang="en-US" sz="2800" dirty="0"/>
          </a:p>
          <a:p>
            <a:r>
              <a:rPr lang="en-US" b="1" dirty="0"/>
              <a:t>Date:    Tuesday, May 30, 2017 (half day) through Wednesday, May 31</a:t>
            </a:r>
            <a:r>
              <a:rPr lang="en-US" b="1" baseline="30000" dirty="0"/>
              <a:t>st</a:t>
            </a:r>
            <a:r>
              <a:rPr lang="en-US" b="1" dirty="0"/>
              <a:t> (full day)</a:t>
            </a:r>
            <a:endParaRPr lang="en-US" sz="2800" dirty="0"/>
          </a:p>
          <a:p>
            <a:r>
              <a:rPr lang="en-US" b="1" dirty="0"/>
              <a:t>Place: 	San Diego Convention Center, San Diego, CA </a:t>
            </a:r>
            <a:endParaRPr lang="en-US" sz="2800" dirty="0"/>
          </a:p>
          <a:p>
            <a:r>
              <a:rPr lang="en-US" dirty="0"/>
              <a:t>For second annual VQI@VAM meeting, we have added a half day of programming on Tuesday, May 30</a:t>
            </a:r>
            <a:r>
              <a:rPr lang="en-US" baseline="30000" dirty="0"/>
              <a:t>th</a:t>
            </a:r>
            <a:r>
              <a:rPr lang="en-US" dirty="0"/>
              <a:t> specifically for data managers. The half day program begins at noon on Tuesday May 30th and ends at 5:00pm with a Cocktail/Reception in response to member requests for additional time to network. The full day meeting on Wednesday May 31</a:t>
            </a:r>
            <a:r>
              <a:rPr lang="en-US" baseline="30000" dirty="0"/>
              <a:t>st</a:t>
            </a:r>
            <a:r>
              <a:rPr lang="en-US" dirty="0"/>
              <a:t> for physicians and data managers is tentatively scheduled to begin at 8:00am through 5:00pm.  A complete agenda will be available later in February. </a:t>
            </a:r>
          </a:p>
          <a:p>
            <a:r>
              <a:rPr lang="en-US" dirty="0"/>
              <a:t>To support your attendance at VQI@VAM, we have developed a sample justification letter that you can use with your administrators. (Click </a:t>
            </a:r>
            <a:r>
              <a:rPr lang="en-US" b="1" u="sng" dirty="0">
                <a:hlinkClick r:id="rId10"/>
              </a:rPr>
              <a:t>here</a:t>
            </a:r>
            <a:r>
              <a:rPr lang="en-US" dirty="0"/>
              <a:t> to download </a:t>
            </a:r>
            <a:r>
              <a:rPr lang="en-US" b="1" dirty="0"/>
              <a:t>Sample Justification Letter</a:t>
            </a:r>
            <a:r>
              <a:rPr lang="en-US" dirty="0"/>
              <a:t>)</a:t>
            </a:r>
          </a:p>
          <a:p>
            <a:pPr marL="457200" lvl="1" indent="0">
              <a:buNone/>
            </a:pPr>
            <a:endParaRPr lang="en-US" dirty="0"/>
          </a:p>
        </p:txBody>
      </p:sp>
      <p:pic>
        <p:nvPicPr>
          <p:cNvPr id="5" name="Picture 4"/>
          <p:cNvPicPr/>
          <p:nvPr/>
        </p:nvPicPr>
        <p:blipFill>
          <a:blip r:embed="rId11">
            <a:extLst>
              <a:ext uri="{28A0092B-C50C-407E-A947-70E740481C1C}">
                <a14:useLocalDpi xmlns:a14="http://schemas.microsoft.com/office/drawing/2010/main" val="0"/>
              </a:ext>
            </a:extLst>
          </a:blip>
          <a:srcRect/>
          <a:stretch>
            <a:fillRect/>
          </a:stretch>
        </p:blipFill>
        <p:spPr bwMode="auto">
          <a:xfrm>
            <a:off x="391887" y="1379763"/>
            <a:ext cx="3845377" cy="979715"/>
          </a:xfrm>
          <a:prstGeom prst="rect">
            <a:avLst/>
          </a:prstGeom>
          <a:noFill/>
        </p:spPr>
      </p:pic>
    </p:spTree>
    <p:extLst>
      <p:ext uri="{BB962C8B-B14F-4D97-AF65-F5344CB8AC3E}">
        <p14:creationId xmlns:p14="http://schemas.microsoft.com/office/powerpoint/2010/main" val="345027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065" y="1225134"/>
            <a:ext cx="8229600" cy="5077191"/>
          </a:xfrm>
        </p:spPr>
        <p:txBody>
          <a:bodyPr>
            <a:normAutofit fontScale="62500" lnSpcReduction="20000"/>
          </a:bodyPr>
          <a:lstStyle/>
          <a:p>
            <a:pPr marL="0" marR="0" indent="0">
              <a:lnSpc>
                <a:spcPct val="107000"/>
              </a:lnSpc>
              <a:spcBef>
                <a:spcPts val="1200"/>
              </a:spcBef>
              <a:spcAft>
                <a:spcPts val="0"/>
              </a:spcAft>
              <a:buNone/>
            </a:pPr>
            <a:r>
              <a:rPr lang="en-US" sz="44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Two New National QI Projects</a:t>
            </a:r>
          </a:p>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SVS PSO is launching two national initiatives together with implementation tools aimed squarely at using data to improve patient care.</a:t>
            </a:r>
          </a:p>
          <a:p>
            <a:pPr lvl="0">
              <a:lnSpc>
                <a:spcPct val="150000"/>
              </a:lnSpc>
              <a:spcBef>
                <a:spcPts val="0"/>
              </a:spcBef>
              <a:buFont typeface="Wingdings" panose="05000000000000000000" pitchFamily="2" charset="2"/>
              <a:buChar char=""/>
            </a:pPr>
            <a:r>
              <a:rPr lang="en-US"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Prescribing anti-platelets and statins to appropriate patients to improve their long-term vascular health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buFont typeface="Wingdings" panose="05000000000000000000" pitchFamily="2" charset="2"/>
              <a:buChar char=""/>
            </a:pPr>
            <a:r>
              <a:rPr lang="en-US" sz="3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Increasing follow-up imaging rates at one year for endovascular aneurysm repair patients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The goal for both of these initiatives is 100% compliance.  To support increased compliance, the PSO, working with the Arterial Quality Council and the Quality Improvement Workgroup, is developing implementation tools for members, issuing comparative reports and data on improvements over time.  </a:t>
            </a:r>
          </a:p>
          <a:p>
            <a:endParaRPr lang="en-US" dirty="0"/>
          </a:p>
        </p:txBody>
      </p:sp>
    </p:spTree>
    <p:extLst>
      <p:ext uri="{BB962C8B-B14F-4D97-AF65-F5344CB8AC3E}">
        <p14:creationId xmlns:p14="http://schemas.microsoft.com/office/powerpoint/2010/main" val="273311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3" y="943534"/>
            <a:ext cx="8229600" cy="792088"/>
          </a:xfrm>
        </p:spPr>
        <p:txBody>
          <a:bodyPr>
            <a:normAutofit/>
          </a:bodyPr>
          <a:lstStyle/>
          <a:p>
            <a:r>
              <a:rPr lang="en-US" dirty="0"/>
              <a:t>Vascular Specialist Article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988840"/>
            <a:ext cx="8331383" cy="4562558"/>
          </a:xfrm>
          <a:prstGeom prst="rect">
            <a:avLst/>
          </a:prstGeom>
        </p:spPr>
      </p:pic>
    </p:spTree>
    <p:extLst>
      <p:ext uri="{BB962C8B-B14F-4D97-AF65-F5344CB8AC3E}">
        <p14:creationId xmlns:p14="http://schemas.microsoft.com/office/powerpoint/2010/main" val="413036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VQI QI Resources</a:t>
            </a:r>
          </a:p>
        </p:txBody>
      </p:sp>
      <p:sp>
        <p:nvSpPr>
          <p:cNvPr id="3" name="Content Placeholder 2"/>
          <p:cNvSpPr>
            <a:spLocks noGrp="1"/>
          </p:cNvSpPr>
          <p:nvPr>
            <p:ph idx="1"/>
          </p:nvPr>
        </p:nvSpPr>
        <p:spPr>
          <a:xfrm>
            <a:off x="457200" y="2420888"/>
            <a:ext cx="8229600" cy="3881437"/>
          </a:xfrm>
        </p:spPr>
        <p:txBody>
          <a:bodyPr>
            <a:normAutofit fontScale="92500" lnSpcReduction="20000"/>
          </a:bodyPr>
          <a:lstStyle/>
          <a:p>
            <a:r>
              <a:rPr lang="en-US" b="1" dirty="0"/>
              <a:t>New on-line QI resources are available within VQI </a:t>
            </a:r>
            <a:r>
              <a:rPr lang="en-US" b="1" u="sng" dirty="0">
                <a:hlinkClick r:id="rId2"/>
              </a:rPr>
              <a:t>M2S PATHWAYS</a:t>
            </a:r>
            <a:r>
              <a:rPr lang="en-US" b="1" dirty="0"/>
              <a:t> in the Resources Section:</a:t>
            </a:r>
            <a:r>
              <a:rPr lang="en-US" dirty="0"/>
              <a:t> </a:t>
            </a:r>
          </a:p>
          <a:p>
            <a:pPr lvl="0"/>
            <a:r>
              <a:rPr lang="en-US" i="1" dirty="0"/>
              <a:t>Leading Change</a:t>
            </a:r>
            <a:r>
              <a:rPr lang="en-US" dirty="0"/>
              <a:t> webinar slides and audio transcripts on change management by Dr. Ted James</a:t>
            </a:r>
          </a:p>
          <a:p>
            <a:pPr lvl="0"/>
            <a:r>
              <a:rPr lang="en-US" dirty="0"/>
              <a:t>Slides from all of the VQI@VAM 2016 presentations</a:t>
            </a:r>
          </a:p>
          <a:p>
            <a:pPr lvl="0"/>
            <a:r>
              <a:rPr lang="en-US" dirty="0"/>
              <a:t>Digital QI Project Guide – a ‘soup to nuts’ guide for QI project implementation.</a:t>
            </a:r>
          </a:p>
          <a:p>
            <a:pPr marL="0" indent="0">
              <a:buNone/>
            </a:pPr>
            <a:endParaRPr lang="en-US" dirty="0"/>
          </a:p>
        </p:txBody>
      </p:sp>
    </p:spTree>
    <p:extLst>
      <p:ext uri="{BB962C8B-B14F-4D97-AF65-F5344CB8AC3E}">
        <p14:creationId xmlns:p14="http://schemas.microsoft.com/office/powerpoint/2010/main" val="1542348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1004933"/>
            <a:ext cx="8229600" cy="482673"/>
          </a:xfrm>
        </p:spPr>
        <p:txBody>
          <a:bodyPr>
            <a:normAutofit fontScale="90000"/>
          </a:bodyPr>
          <a:lstStyle/>
          <a:p>
            <a:pPr algn="l"/>
            <a:r>
              <a:rPr lang="en-US" dirty="0"/>
              <a:t>Agenda:</a:t>
            </a:r>
          </a:p>
        </p:txBody>
      </p:sp>
      <p:sp>
        <p:nvSpPr>
          <p:cNvPr id="3" name="Content Placeholder 2"/>
          <p:cNvSpPr>
            <a:spLocks noGrp="1"/>
          </p:cNvSpPr>
          <p:nvPr>
            <p:ph idx="1"/>
          </p:nvPr>
        </p:nvSpPr>
        <p:spPr>
          <a:xfrm>
            <a:off x="457200" y="1433015"/>
            <a:ext cx="8563970" cy="6093200"/>
          </a:xfrm>
        </p:spPr>
        <p:txBody>
          <a:bodyPr>
            <a:normAutofit fontScale="47500" lnSpcReduction="20000"/>
          </a:bodyPr>
          <a:lstStyle/>
          <a:p>
            <a:pPr marL="0" indent="0">
              <a:buNone/>
              <a:defRPr/>
            </a:pPr>
            <a:r>
              <a:rPr lang="en-US" sz="2900" dirty="0"/>
              <a:t>I</a:t>
            </a:r>
            <a:r>
              <a:rPr lang="en-US" sz="3500" dirty="0"/>
              <a:t>.       Welcome and Introduction 	 	Joe Schneider, MD</a:t>
            </a:r>
          </a:p>
          <a:p>
            <a:pPr marL="0" indent="0">
              <a:buNone/>
              <a:defRPr/>
            </a:pPr>
            <a:endParaRPr lang="en-US" sz="3500" dirty="0"/>
          </a:p>
          <a:p>
            <a:pPr marL="571500" indent="-571500">
              <a:buAutoNum type="romanUcPeriod" startAt="2"/>
              <a:defRPr/>
            </a:pPr>
            <a:r>
              <a:rPr lang="en-US" sz="3500" dirty="0"/>
              <a:t>Follow up on Fall meeting		Joe Schneider, MD </a:t>
            </a:r>
          </a:p>
          <a:p>
            <a:pPr marL="0" indent="0">
              <a:buNone/>
              <a:defRPr/>
            </a:pPr>
            <a:endParaRPr lang="en-US" sz="3500" dirty="0"/>
          </a:p>
          <a:p>
            <a:pPr marL="0" indent="0">
              <a:buNone/>
              <a:defRPr/>
            </a:pPr>
            <a:r>
              <a:rPr lang="en-US" sz="3500" dirty="0"/>
              <a:t>III.       National VQI Update	 		Nadine Caputo, PSO</a:t>
            </a:r>
          </a:p>
          <a:p>
            <a:pPr marL="0" indent="0">
              <a:buNone/>
              <a:defRPr/>
            </a:pPr>
            <a:r>
              <a:rPr lang="en-US" sz="3500" dirty="0"/>
              <a:t>	</a:t>
            </a:r>
          </a:p>
          <a:p>
            <a:pPr marL="0" indent="0">
              <a:buNone/>
              <a:defRPr/>
            </a:pPr>
            <a:r>
              <a:rPr lang="en-US" sz="3500" dirty="0"/>
              <a:t>IV.       Regional Data Review			Joe Schneider, MD</a:t>
            </a:r>
          </a:p>
          <a:p>
            <a:pPr marL="0" indent="0">
              <a:buNone/>
              <a:defRPr/>
            </a:pPr>
            <a:r>
              <a:rPr lang="en-US" sz="3500" dirty="0"/>
              <a:t> 								</a:t>
            </a:r>
          </a:p>
          <a:p>
            <a:pPr marL="0" indent="0">
              <a:buNone/>
              <a:defRPr/>
            </a:pPr>
            <a:r>
              <a:rPr lang="en-US" sz="3500" dirty="0"/>
              <a:t>VI.       AQC Update				Todd Vogel, MD</a:t>
            </a:r>
          </a:p>
          <a:p>
            <a:pPr marL="400050" indent="-400050">
              <a:buFont typeface="Arial" pitchFamily="34" charset="0"/>
              <a:buAutoNum type="romanUcPeriod" startAt="4"/>
              <a:defRPr/>
            </a:pPr>
            <a:endParaRPr lang="en-US" sz="3500" dirty="0"/>
          </a:p>
          <a:p>
            <a:pPr marL="571500" indent="-571500">
              <a:buAutoNum type="romanUcPeriod" startAt="7"/>
              <a:defRPr/>
            </a:pPr>
            <a:r>
              <a:rPr lang="en-US" sz="3500" dirty="0"/>
              <a:t>RAC Update				Andrew </a:t>
            </a:r>
            <a:r>
              <a:rPr lang="en-US" sz="3500" dirty="0" err="1"/>
              <a:t>Hoel</a:t>
            </a:r>
            <a:r>
              <a:rPr lang="en-US" sz="3500" dirty="0"/>
              <a:t>, MD</a:t>
            </a:r>
          </a:p>
          <a:p>
            <a:pPr marL="0" indent="0">
              <a:buNone/>
              <a:defRPr/>
            </a:pPr>
            <a:r>
              <a:rPr lang="en-US" sz="3500" dirty="0"/>
              <a:t> </a:t>
            </a:r>
          </a:p>
          <a:p>
            <a:pPr marL="571500" indent="-571500">
              <a:buAutoNum type="romanUcPeriod" startAt="7"/>
              <a:defRPr/>
            </a:pPr>
            <a:r>
              <a:rPr lang="en-US" sz="3500" dirty="0"/>
              <a:t>VQC  Update				Ravi Hasanadka,  MD</a:t>
            </a:r>
          </a:p>
          <a:p>
            <a:pPr marL="0" indent="0">
              <a:buNone/>
              <a:defRPr/>
            </a:pPr>
            <a:endParaRPr lang="en-US" sz="3500" dirty="0"/>
          </a:p>
          <a:p>
            <a:pPr marL="0" indent="0">
              <a:buNone/>
              <a:defRPr/>
            </a:pPr>
            <a:r>
              <a:rPr lang="en-US" sz="3500" dirty="0"/>
              <a:t>VIII.  Governing Council Committee Update	Joe Schneider, MD</a:t>
            </a:r>
          </a:p>
          <a:p>
            <a:pPr marL="400050" indent="-400050">
              <a:buFont typeface="Arial" pitchFamily="34" charset="0"/>
              <a:buAutoNum type="romanUcPeriod" startAt="4"/>
              <a:defRPr/>
            </a:pPr>
            <a:endParaRPr lang="en-US" sz="3500" dirty="0"/>
          </a:p>
          <a:p>
            <a:pPr marL="0" indent="0">
              <a:buNone/>
              <a:defRPr/>
            </a:pPr>
            <a:r>
              <a:rPr lang="en-US" sz="3500" dirty="0"/>
              <a:t>IX.     M2S:  Development Update		Debbie MacAulay, M2S</a:t>
            </a:r>
          </a:p>
          <a:p>
            <a:pPr marL="0" indent="0">
              <a:buNone/>
              <a:defRPr/>
            </a:pPr>
            <a:endParaRPr lang="en-US" sz="3500" dirty="0"/>
          </a:p>
          <a:p>
            <a:pPr marL="0" indent="0">
              <a:buNone/>
              <a:defRPr/>
            </a:pPr>
            <a:r>
              <a:rPr lang="en-US" sz="3500" dirty="0"/>
              <a:t>X.    Expanding Participation		</a:t>
            </a:r>
          </a:p>
          <a:p>
            <a:pPr marL="0" indent="0">
              <a:buNone/>
              <a:defRPr/>
            </a:pPr>
            <a:r>
              <a:rPr lang="en-US" sz="3500" dirty="0"/>
              <a:t> </a:t>
            </a:r>
          </a:p>
          <a:p>
            <a:pPr marL="0" indent="0">
              <a:buNone/>
              <a:defRPr/>
            </a:pPr>
            <a:r>
              <a:rPr lang="en-US" sz="3500" dirty="0"/>
              <a:t>XI.   Next Meeting and Adjourn </a:t>
            </a:r>
          </a:p>
          <a:p>
            <a:pPr marL="0" indent="0">
              <a:buNone/>
            </a:pPr>
            <a:endParaRPr lang="en-US" dirty="0"/>
          </a:p>
        </p:txBody>
      </p:sp>
    </p:spTree>
    <p:extLst>
      <p:ext uri="{BB962C8B-B14F-4D97-AF65-F5344CB8AC3E}">
        <p14:creationId xmlns:p14="http://schemas.microsoft.com/office/powerpoint/2010/main" val="35255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3638"/>
            <a:ext cx="6935812" cy="582449"/>
          </a:xfrm>
          <a:prstGeom prst="rect">
            <a:avLst/>
          </a:prstGeom>
          <a:noFill/>
        </p:spPr>
        <p:txBody>
          <a:bodyPr wrap="square" rtlCol="0">
            <a:spAutoFit/>
          </a:bodyPr>
          <a:lstStyle/>
          <a:p>
            <a:pPr defTabSz="910742"/>
            <a:r>
              <a:rPr lang="en-US" sz="3187" kern="0" dirty="0">
                <a:solidFill>
                  <a:sysClr val="windowText" lastClr="000000"/>
                </a:solidFill>
              </a:rPr>
              <a:t>QI Project Charter – Template </a:t>
            </a:r>
          </a:p>
        </p:txBody>
      </p:sp>
      <p:graphicFrame>
        <p:nvGraphicFramePr>
          <p:cNvPr id="6" name="Table 5"/>
          <p:cNvGraphicFramePr>
            <a:graphicFrameLocks noGrp="1"/>
          </p:cNvGraphicFramePr>
          <p:nvPr>
            <p:extLst/>
          </p:nvPr>
        </p:nvGraphicFramePr>
        <p:xfrm>
          <a:off x="93411" y="596087"/>
          <a:ext cx="8920812" cy="6035046"/>
        </p:xfrm>
        <a:graphic>
          <a:graphicData uri="http://schemas.openxmlformats.org/drawingml/2006/table">
            <a:tbl>
              <a:tblPr firstRow="1" firstCol="1" bandRow="1"/>
              <a:tblGrid>
                <a:gridCol w="4907043">
                  <a:extLst>
                    <a:ext uri="{9D8B030D-6E8A-4147-A177-3AD203B41FA5}">
                      <a16:colId xmlns:a16="http://schemas.microsoft.com/office/drawing/2014/main" val="20000"/>
                    </a:ext>
                  </a:extLst>
                </a:gridCol>
                <a:gridCol w="294874">
                  <a:extLst>
                    <a:ext uri="{9D8B030D-6E8A-4147-A177-3AD203B41FA5}">
                      <a16:colId xmlns:a16="http://schemas.microsoft.com/office/drawing/2014/main" val="20001"/>
                    </a:ext>
                  </a:extLst>
                </a:gridCol>
                <a:gridCol w="669860">
                  <a:extLst>
                    <a:ext uri="{9D8B030D-6E8A-4147-A177-3AD203B41FA5}">
                      <a16:colId xmlns:a16="http://schemas.microsoft.com/office/drawing/2014/main" val="20002"/>
                    </a:ext>
                  </a:extLst>
                </a:gridCol>
                <a:gridCol w="3049035">
                  <a:extLst>
                    <a:ext uri="{9D8B030D-6E8A-4147-A177-3AD203B41FA5}">
                      <a16:colId xmlns:a16="http://schemas.microsoft.com/office/drawing/2014/main" val="20003"/>
                    </a:ext>
                  </a:extLst>
                </a:gridCol>
              </a:tblGrid>
              <a:tr h="264762">
                <a:tc gridSpan="4">
                  <a:txBody>
                    <a:bodyPr/>
                    <a:lstStyle/>
                    <a:p>
                      <a:pPr marL="0" marR="0">
                        <a:lnSpc>
                          <a:spcPct val="115000"/>
                        </a:lnSpc>
                        <a:spcBef>
                          <a:spcPts val="400"/>
                        </a:spcBef>
                        <a:spcAft>
                          <a:spcPts val="400"/>
                        </a:spcAft>
                      </a:pPr>
                      <a:r>
                        <a:rPr lang="en-US"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Project Overview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700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98399">
                <a:tc gridSpan="4">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Problem Statement</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42572">
                <a:tc gridSpan="4">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Goal</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42572">
                <a:tc gridSpan="4">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Scope</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42572">
                <a:tc gridSpan="4">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Deliverable(s)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24116">
                <a:tc gridSpan="4">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Resources Required</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2425">
                <a:tc>
                  <a:txBody>
                    <a:bodyPr/>
                    <a:lstStyle/>
                    <a:p>
                      <a:pPr marL="0" marR="0">
                        <a:lnSpc>
                          <a:spcPct val="115000"/>
                        </a:lnSpc>
                        <a:spcBef>
                          <a:spcPts val="400"/>
                        </a:spcBef>
                        <a:spcAft>
                          <a:spcPts val="400"/>
                        </a:spcAft>
                      </a:pPr>
                      <a:r>
                        <a:rPr lang="en-US"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Key Metrics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a:noFill/>
                    </a:lnB>
                    <a:solidFill>
                      <a:srgbClr val="F1700F"/>
                    </a:solidFill>
                  </a:tcPr>
                </a:tc>
                <a:tc gridSpan="3">
                  <a:txBody>
                    <a:bodyPr/>
                    <a:lstStyle/>
                    <a:p>
                      <a:pPr marL="0" marR="0">
                        <a:lnSpc>
                          <a:spcPct val="115000"/>
                        </a:lnSpc>
                        <a:spcBef>
                          <a:spcPts val="400"/>
                        </a:spcBef>
                        <a:spcAft>
                          <a:spcPts val="400"/>
                        </a:spcAft>
                      </a:pPr>
                      <a:r>
                        <a:rPr lang="en-US"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 Milestones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nchor="ctr">
                    <a:lnL>
                      <a:noFill/>
                    </a:lnL>
                    <a:lnR w="12700" cap="flat" cmpd="sng" algn="ctr">
                      <a:solidFill>
                        <a:srgbClr val="000000"/>
                      </a:solidFill>
                      <a:prstDash val="solid"/>
                      <a:round/>
                      <a:headEnd type="none" w="med" len="med"/>
                      <a:tailEnd type="none" w="med" len="med"/>
                    </a:lnR>
                    <a:lnT>
                      <a:noFill/>
                    </a:lnT>
                    <a:lnB>
                      <a:noFill/>
                    </a:lnB>
                    <a:solidFill>
                      <a:srgbClr val="F1700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46084">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Outcome Metrics: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a:noFill/>
                    </a:lnB>
                  </a:tcPr>
                </a:tc>
                <a:tc rowSpan="2" gridSpan="2">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 Milestone / Description: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a:noFill/>
                    </a:lnL>
                    <a:lnR>
                      <a:noFill/>
                    </a:lnR>
                    <a:lnT>
                      <a:noFill/>
                    </a:lnT>
                    <a:lnB>
                      <a:noFill/>
                    </a:lnB>
                  </a:tcPr>
                </a:tc>
                <a:tc rowSpan="2" hMerge="1">
                  <a:txBody>
                    <a:bodyPr/>
                    <a:lstStyle/>
                    <a:p>
                      <a:endParaRPr lang="en-US"/>
                    </a:p>
                  </a:txBody>
                  <a:tcPr/>
                </a:tc>
                <a:tc rowSpan="2">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Date  (mm/</a:t>
                      </a:r>
                      <a:r>
                        <a:rPr lang="en-US" sz="1200" b="1" dirty="0" err="1">
                          <a:effectLst/>
                          <a:latin typeface="Calibri" panose="020F0502020204030204" pitchFamily="34" charset="0"/>
                          <a:ea typeface="Calibri" panose="020F0502020204030204" pitchFamily="34" charset="0"/>
                          <a:cs typeface="Calibri" panose="020F0502020204030204" pitchFamily="34" charset="0"/>
                        </a:rPr>
                        <a:t>yy</a:t>
                      </a:r>
                      <a:r>
                        <a:rPr lang="en-US" sz="1200" b="1"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005848">
                <a:tc>
                  <a:txBody>
                    <a:bodyPr/>
                    <a:lstStyle/>
                    <a:p>
                      <a:pPr marL="0" marR="0">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Process Metrics: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a:noFill/>
                    </a:lnB>
                  </a:tcPr>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264760">
                <a:tc gridSpan="4">
                  <a:txBody>
                    <a:bodyPr/>
                    <a:lstStyle/>
                    <a:p>
                      <a:pPr marL="0" marR="0">
                        <a:lnSpc>
                          <a:spcPct val="115000"/>
                        </a:lnSpc>
                        <a:spcBef>
                          <a:spcPts val="400"/>
                        </a:spcBef>
                        <a:spcAft>
                          <a:spcPts val="400"/>
                        </a:spcAft>
                      </a:pPr>
                      <a:r>
                        <a:rPr lang="en-US"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Team Members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700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209476">
                <a:tc gridSpan="2">
                  <a:txBody>
                    <a:bodyPr/>
                    <a:lstStyle/>
                    <a:p>
                      <a:pPr marL="0" marR="0">
                        <a:lnSpc>
                          <a:spcPct val="115000"/>
                        </a:lnSpc>
                        <a:spcBef>
                          <a:spcPts val="200"/>
                        </a:spcBef>
                        <a:spcAft>
                          <a:spcPts val="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Exec Sponsor</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nSpc>
                          <a:spcPct val="115000"/>
                        </a:lnSpc>
                        <a:spcBef>
                          <a:spcPts val="200"/>
                        </a:spcBef>
                        <a:spcAft>
                          <a:spcPts val="200"/>
                        </a:spcAft>
                      </a:pPr>
                      <a:r>
                        <a:rPr lang="en-US" sz="1200" b="1">
                          <a:effectLst/>
                          <a:latin typeface="Calibri" panose="020F0502020204030204" pitchFamily="34" charset="0"/>
                          <a:ea typeface="Calibri" panose="020F0502020204030204" pitchFamily="34" charset="0"/>
                          <a:cs typeface="Calibri" panose="020F0502020204030204" pitchFamily="34" charset="0"/>
                        </a:rPr>
                        <a:t>Clinical Sponsor</a:t>
                      </a:r>
                      <a:r>
                        <a:rPr lang="en-US" sz="1200">
                          <a:effectLst/>
                          <a:latin typeface="Calibri" panose="020F0502020204030204" pitchFamily="34" charset="0"/>
                          <a:ea typeface="Calibri" panose="020F0502020204030204" pitchFamily="34" charset="0"/>
                          <a:cs typeface="Calibri" panose="020F0502020204030204" pitchFamily="34"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10"/>
                  </a:ext>
                </a:extLst>
              </a:tr>
              <a:tr h="209476">
                <a:tc gridSpan="2">
                  <a:txBody>
                    <a:bodyPr/>
                    <a:lstStyle/>
                    <a:p>
                      <a:pPr marL="0" marR="0">
                        <a:lnSpc>
                          <a:spcPct val="115000"/>
                        </a:lnSpc>
                        <a:spcBef>
                          <a:spcPts val="200"/>
                        </a:spcBef>
                        <a:spcAft>
                          <a:spcPts val="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Sponsor</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gridSpan="2">
                  <a:txBody>
                    <a:bodyPr/>
                    <a:lstStyle/>
                    <a:p>
                      <a:pPr marL="0" marR="0">
                        <a:lnSpc>
                          <a:spcPct val="115000"/>
                        </a:lnSpc>
                        <a:spcBef>
                          <a:spcPts val="200"/>
                        </a:spcBef>
                        <a:spcAft>
                          <a:spcPts val="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Process Owner</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10011"/>
                  </a:ext>
                </a:extLst>
              </a:tr>
              <a:tr h="209476">
                <a:tc gridSpan="2">
                  <a:txBody>
                    <a:bodyPr/>
                    <a:lstStyle/>
                    <a:p>
                      <a:pPr marL="0" marR="0">
                        <a:lnSpc>
                          <a:spcPct val="115000"/>
                        </a:lnSpc>
                        <a:spcBef>
                          <a:spcPts val="200"/>
                        </a:spcBef>
                        <a:spcAft>
                          <a:spcPts val="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Project Leader</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200"/>
                        </a:spcBef>
                        <a:spcAft>
                          <a:spcPts val="20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Team Members</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972" marR="49972"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84348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6138927"/>
              </p:ext>
            </p:extLst>
          </p:nvPr>
        </p:nvGraphicFramePr>
        <p:xfrm>
          <a:off x="116766" y="736205"/>
          <a:ext cx="8909133" cy="6014140"/>
        </p:xfrm>
        <a:graphic>
          <a:graphicData uri="http://schemas.openxmlformats.org/drawingml/2006/table">
            <a:tbl>
              <a:tblPr firstRow="1" firstCol="1" bandRow="1"/>
              <a:tblGrid>
                <a:gridCol w="8909133">
                  <a:extLst>
                    <a:ext uri="{9D8B030D-6E8A-4147-A177-3AD203B41FA5}">
                      <a16:colId xmlns:a16="http://schemas.microsoft.com/office/drawing/2014/main" val="20000"/>
                    </a:ext>
                  </a:extLst>
                </a:gridCol>
              </a:tblGrid>
              <a:tr h="361364">
                <a:tc>
                  <a:txBody>
                    <a:bodyPr/>
                    <a:lstStyle/>
                    <a:p>
                      <a:pPr marL="0" marR="0">
                        <a:lnSpc>
                          <a:spcPct val="115000"/>
                        </a:lnSpc>
                        <a:spcBef>
                          <a:spcPts val="400"/>
                        </a:spcBef>
                        <a:spcAft>
                          <a:spcPts val="400"/>
                        </a:spcAft>
                      </a:pPr>
                      <a:r>
                        <a:rPr lang="en-US"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Project Overview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700F"/>
                    </a:solidFill>
                  </a:tcPr>
                </a:tc>
                <a:extLst>
                  <a:ext uri="{0D108BD9-81ED-4DB2-BD59-A6C34878D82A}">
                    <a16:rowId xmlns:a16="http://schemas.microsoft.com/office/drawing/2014/main" val="10000"/>
                  </a:ext>
                </a:extLst>
              </a:tr>
              <a:tr h="1806820">
                <a:tc>
                  <a:txBody>
                    <a:bodyPr/>
                    <a:lstStyle/>
                    <a:p>
                      <a:pPr marL="0" marR="0">
                        <a:lnSpc>
                          <a:spcPct val="115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Problem Statement:  Discharge Medication Example from Hospital 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Only </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61</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of eligible vascular procedure patients at Hospital X are discharged on </a:t>
                      </a:r>
                      <a:r>
                        <a:rPr lang="en-US" sz="16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antiplatelets</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statins. Increasing the prescribing rate of antiplatelet and statin therapy for vascular procedure patients at discharge increases graft patency and increases survival at one year and five years post procedure.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84092">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Problem Statement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What is wrong with our current process?  Why do we care?  Create a statement that is specific, measurable and relevant.  Include data or use placeholders until you get the data.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500">
                <a:tc>
                  <a:txBody>
                    <a:bodyPr/>
                    <a:lstStyle/>
                    <a:p>
                      <a:pPr marL="0" marR="0">
                        <a:lnSpc>
                          <a:spcPct val="115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Goal: Example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Twenty-five percent increase in prescribing rates at six months post project implementation. Verify that 76% of eligible vascular procedure patients are discharged on an antiplatelet and statin medication at six months after project implementation (June, 2015).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Another 25% increase at one year post implementation. Verify that 95% of eligible vascular procedure patients are discharged on an antiplatelet and statin medication at one year after project implementation (January, 2016).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1364">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Goal:  </a:t>
                      </a:r>
                      <a:r>
                        <a:rPr lang="en-US" sz="1600" dirty="0">
                          <a:effectLst/>
                          <a:latin typeface="Calibri" panose="020F0502020204030204" pitchFamily="34" charset="0"/>
                          <a:ea typeface="Calibri" panose="020F0502020204030204" pitchFamily="34" charset="0"/>
                          <a:cs typeface="Calibri" panose="020F0502020204030204" pitchFamily="34" charset="0"/>
                        </a:rPr>
                        <a:t>What do we want to achieve and when do we want to achieve it?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116766" y="153756"/>
            <a:ext cx="6935812" cy="582449"/>
          </a:xfrm>
          <a:prstGeom prst="rect">
            <a:avLst/>
          </a:prstGeom>
          <a:noFill/>
        </p:spPr>
        <p:txBody>
          <a:bodyPr wrap="square" rtlCol="0">
            <a:spAutoFit/>
          </a:bodyPr>
          <a:lstStyle/>
          <a:p>
            <a:pPr defTabSz="910742"/>
            <a:r>
              <a:rPr lang="en-US" sz="3187" kern="0" dirty="0">
                <a:solidFill>
                  <a:sysClr val="windowText" lastClr="000000"/>
                </a:solidFill>
              </a:rPr>
              <a:t>QI Project Charter</a:t>
            </a:r>
          </a:p>
        </p:txBody>
      </p:sp>
    </p:spTree>
    <p:extLst>
      <p:ext uri="{BB962C8B-B14F-4D97-AF65-F5344CB8AC3E}">
        <p14:creationId xmlns:p14="http://schemas.microsoft.com/office/powerpoint/2010/main" val="1696566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147" y="13638"/>
            <a:ext cx="6935812" cy="582449"/>
          </a:xfrm>
          <a:prstGeom prst="rect">
            <a:avLst/>
          </a:prstGeom>
          <a:noFill/>
        </p:spPr>
        <p:txBody>
          <a:bodyPr wrap="square" rtlCol="0">
            <a:spAutoFit/>
          </a:bodyPr>
          <a:lstStyle/>
          <a:p>
            <a:pPr defTabSz="910742"/>
            <a:r>
              <a:rPr lang="en-US" sz="3187" kern="0" dirty="0">
                <a:solidFill>
                  <a:sysClr val="windowText" lastClr="000000"/>
                </a:solidFill>
              </a:rPr>
              <a:t>QI Project Charter</a:t>
            </a:r>
          </a:p>
        </p:txBody>
      </p:sp>
      <p:graphicFrame>
        <p:nvGraphicFramePr>
          <p:cNvPr id="3" name="Table 2"/>
          <p:cNvGraphicFramePr>
            <a:graphicFrameLocks noGrp="1"/>
          </p:cNvGraphicFramePr>
          <p:nvPr>
            <p:extLst/>
          </p:nvPr>
        </p:nvGraphicFramePr>
        <p:xfrm>
          <a:off x="81736" y="596089"/>
          <a:ext cx="8979193" cy="6188414"/>
        </p:xfrm>
        <a:graphic>
          <a:graphicData uri="http://schemas.openxmlformats.org/drawingml/2006/table">
            <a:tbl>
              <a:tblPr firstRow="1" firstCol="1" bandRow="1"/>
              <a:tblGrid>
                <a:gridCol w="8979193">
                  <a:extLst>
                    <a:ext uri="{9D8B030D-6E8A-4147-A177-3AD203B41FA5}">
                      <a16:colId xmlns:a16="http://schemas.microsoft.com/office/drawing/2014/main" val="20000"/>
                    </a:ext>
                  </a:extLst>
                </a:gridCol>
              </a:tblGrid>
              <a:tr h="1955105">
                <a:tc>
                  <a:txBody>
                    <a:bodyPr/>
                    <a:lstStyle/>
                    <a:p>
                      <a:pPr marL="0" marR="0">
                        <a:lnSpc>
                          <a:spcPct val="115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Scope</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Educate vascular procedure providers on the importance of prescribing </a:t>
                      </a:r>
                      <a:r>
                        <a:rPr lang="en-US" sz="160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antiplatelets</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and statins to their vascular procedure patients and coordination with their primary care physicians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Revise vascular discharge order sets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Utilize the expertise of pharmacists and care coordinators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project will be tested for a 12-month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601">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Scope: </a:t>
                      </a:r>
                      <a:r>
                        <a:rPr lang="en-US" sz="1600" dirty="0">
                          <a:effectLst/>
                          <a:latin typeface="Calibri" panose="020F0502020204030204" pitchFamily="34" charset="0"/>
                          <a:ea typeface="Calibri" panose="020F0502020204030204" pitchFamily="34" charset="0"/>
                          <a:cs typeface="Calibri" panose="020F0502020204030204" pitchFamily="34" charset="0"/>
                        </a:rPr>
                        <a:t> What areas will we improve and over what time period will we do the improvement?  What are the limitations (e.g., limited to certain units or for a certain time period.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17203">
                <a:tc>
                  <a:txBody>
                    <a:bodyPr/>
                    <a:lstStyle/>
                    <a:p>
                      <a:pPr marL="0" marR="0">
                        <a:lnSpc>
                          <a:spcPct val="115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Deliverable(s)</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Discharge order medication templates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Sample PCP letter templates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8601">
                <a:tc>
                  <a:txBody>
                    <a:bodyPr/>
                    <a:lstStyle/>
                    <a:p>
                      <a:pPr marL="0" marR="0">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Deliverable(s)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a:effectLst/>
                          <a:latin typeface="Calibri" panose="020F0502020204030204" pitchFamily="34" charset="0"/>
                          <a:ea typeface="Calibri" panose="020F0502020204030204" pitchFamily="34" charset="0"/>
                          <a:cs typeface="Calibri" panose="020F0502020204030204" pitchFamily="34" charset="0"/>
                        </a:rPr>
                        <a:t>What new processes will we deliver in order to help reach our goals?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40926">
                <a:tc>
                  <a:txBody>
                    <a:bodyPr/>
                    <a:lstStyle/>
                    <a:p>
                      <a:pPr marL="0" marR="0">
                        <a:lnSpc>
                          <a:spcPct val="115000"/>
                        </a:lnSpc>
                        <a:spcBef>
                          <a:spcPts val="0"/>
                        </a:spcBef>
                        <a:spcAft>
                          <a:spcPts val="0"/>
                        </a:spcAft>
                      </a:pP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Resources Required</a:t>
                      </a: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Care Coordinators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Pharmacists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837902">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Resources Required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What people, materials, and/or finances will be needed to conduct the project?  Who must be kept informed?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4659" marR="64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1999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3412" y="574109"/>
          <a:ext cx="8967515" cy="6205063"/>
        </p:xfrm>
        <a:graphic>
          <a:graphicData uri="http://schemas.openxmlformats.org/drawingml/2006/table">
            <a:tbl>
              <a:tblPr firstRow="1" firstCol="1" bandRow="1"/>
              <a:tblGrid>
                <a:gridCol w="4180170">
                  <a:extLst>
                    <a:ext uri="{9D8B030D-6E8A-4147-A177-3AD203B41FA5}">
                      <a16:colId xmlns:a16="http://schemas.microsoft.com/office/drawing/2014/main" val="20000"/>
                    </a:ext>
                  </a:extLst>
                </a:gridCol>
                <a:gridCol w="3911612">
                  <a:extLst>
                    <a:ext uri="{9D8B030D-6E8A-4147-A177-3AD203B41FA5}">
                      <a16:colId xmlns:a16="http://schemas.microsoft.com/office/drawing/2014/main" val="20001"/>
                    </a:ext>
                  </a:extLst>
                </a:gridCol>
                <a:gridCol w="875733">
                  <a:extLst>
                    <a:ext uri="{9D8B030D-6E8A-4147-A177-3AD203B41FA5}">
                      <a16:colId xmlns:a16="http://schemas.microsoft.com/office/drawing/2014/main" val="20002"/>
                    </a:ext>
                  </a:extLst>
                </a:gridCol>
              </a:tblGrid>
              <a:tr h="244388">
                <a:tc>
                  <a:txBody>
                    <a:bodyPr/>
                    <a:lstStyle/>
                    <a:p>
                      <a:pPr marL="0" marR="0">
                        <a:lnSpc>
                          <a:spcPct val="115000"/>
                        </a:lnSpc>
                        <a:spcBef>
                          <a:spcPts val="400"/>
                        </a:spcBef>
                        <a:spcAft>
                          <a:spcPts val="400"/>
                        </a:spcAft>
                      </a:pPr>
                      <a:r>
                        <a:rPr lang="en-US" sz="1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Key Metrics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00F"/>
                    </a:solidFill>
                  </a:tcPr>
                </a:tc>
                <a:tc gridSpan="2">
                  <a:txBody>
                    <a:bodyPr/>
                    <a:lstStyle/>
                    <a:p>
                      <a:pPr marL="0" marR="0">
                        <a:lnSpc>
                          <a:spcPct val="115000"/>
                        </a:lnSpc>
                        <a:spcBef>
                          <a:spcPts val="400"/>
                        </a:spcBef>
                        <a:spcAft>
                          <a:spcPts val="400"/>
                        </a:spcAft>
                      </a:pPr>
                      <a:r>
                        <a:rPr lang="en-US" sz="1400" b="1">
                          <a:solidFill>
                            <a:srgbClr val="FFFFFF"/>
                          </a:solidFill>
                          <a:effectLst/>
                          <a:latin typeface="Calibri" panose="020F0502020204030204" pitchFamily="34" charset="0"/>
                          <a:ea typeface="Calibri" panose="020F0502020204030204" pitchFamily="34" charset="0"/>
                          <a:cs typeface="Calibri" panose="020F0502020204030204" pitchFamily="34" charset="0"/>
                        </a:rPr>
                        <a:t> Milestones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700F"/>
                    </a:solidFill>
                  </a:tcPr>
                </a:tc>
                <a:tc hMerge="1">
                  <a:txBody>
                    <a:bodyPr/>
                    <a:lstStyle/>
                    <a:p>
                      <a:endParaRPr lang="en-US"/>
                    </a:p>
                  </a:txBody>
                  <a:tcPr/>
                </a:tc>
                <a:extLst>
                  <a:ext uri="{0D108BD9-81ED-4DB2-BD59-A6C34878D82A}">
                    <a16:rowId xmlns:a16="http://schemas.microsoft.com/office/drawing/2014/main" val="10000"/>
                  </a:ext>
                </a:extLst>
              </a:tr>
              <a:tr h="1293418">
                <a:tc>
                  <a:txBody>
                    <a:bodyPr/>
                    <a:lstStyle/>
                    <a:p>
                      <a:pPr marL="0" marR="0">
                        <a:lnSpc>
                          <a:spcPct val="115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Outcome Metrics: Example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Increased one and five year survival rates for vascular procedure patients that were discharged on antiplatelet and statin medications.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Milestone / Description Example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Confirm baseline information using VQI data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Notify and educate all vascular procedure providers on the new initiative.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Contact IT for guidance in adding templates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Meet with care coordinators to identify programs to aid patients in obtaining medications, if needed.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Revise 100% of provider discharge order sets to reflect AP and statin medication options.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b="1" dirty="0">
                          <a:effectLst/>
                          <a:latin typeface="Calibri" panose="020F0502020204030204" pitchFamily="34" charset="0"/>
                          <a:ea typeface="Calibri" panose="020F0502020204030204" pitchFamily="34" charset="0"/>
                          <a:cs typeface="Calibri" panose="020F0502020204030204" pitchFamily="34" charset="0"/>
                        </a:rPr>
                        <a:t>Milestone / Description: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400" dirty="0">
                          <a:effectLst/>
                          <a:latin typeface="Calibri" panose="020F0502020204030204" pitchFamily="34" charset="0"/>
                          <a:ea typeface="Calibri" panose="020F0502020204030204" pitchFamily="34" charset="0"/>
                          <a:cs typeface="Calibri" panose="020F0502020204030204" pitchFamily="34" charset="0"/>
                        </a:rPr>
                        <a:t>   Complete ‘QI Project Overview’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400" dirty="0">
                          <a:effectLst/>
                          <a:latin typeface="Calibri" panose="020F0502020204030204" pitchFamily="34" charset="0"/>
                          <a:ea typeface="Calibri" panose="020F0502020204030204" pitchFamily="34" charset="0"/>
                          <a:cs typeface="Calibri" panose="020F0502020204030204" pitchFamily="34" charset="0"/>
                        </a:rPr>
                        <a:t>   Confirm baseline outcome metric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400" dirty="0">
                          <a:effectLst/>
                          <a:latin typeface="Calibri" panose="020F0502020204030204" pitchFamily="34" charset="0"/>
                          <a:ea typeface="Calibri" panose="020F0502020204030204" pitchFamily="34" charset="0"/>
                          <a:cs typeface="Calibri" panose="020F0502020204030204" pitchFamily="34" charset="0"/>
                        </a:rPr>
                        <a:t>   Identify root cause / hypothesis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400" dirty="0">
                          <a:effectLst/>
                          <a:latin typeface="Calibri" panose="020F0502020204030204" pitchFamily="34" charset="0"/>
                          <a:ea typeface="Calibri" panose="020F0502020204030204" pitchFamily="34" charset="0"/>
                          <a:cs typeface="Calibri" panose="020F0502020204030204" pitchFamily="34" charset="0"/>
                        </a:rPr>
                        <a:t>   Identify potential improvement(s)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300"/>
                        </a:spcAft>
                      </a:pPr>
                      <a:r>
                        <a:rPr lang="en-US" sz="1400" dirty="0">
                          <a:effectLst/>
                          <a:latin typeface="Calibri" panose="020F0502020204030204" pitchFamily="34" charset="0"/>
                          <a:ea typeface="Calibri" panose="020F0502020204030204" pitchFamily="34" charset="0"/>
                          <a:cs typeface="Calibri" panose="020F0502020204030204" pitchFamily="34" charset="0"/>
                        </a:rPr>
                        <a:t>   Implement improvement(s)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Evaluate progress &amp; confirm action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1200" b="1" dirty="0">
                          <a:effectLst/>
                          <a:latin typeface="Calibri" panose="020F0502020204030204" pitchFamily="34" charset="0"/>
                          <a:ea typeface="Calibri" panose="020F0502020204030204" pitchFamily="34" charset="0"/>
                          <a:cs typeface="Calibri" panose="020F0502020204030204" pitchFamily="34" charset="0"/>
                        </a:rPr>
                        <a:t>Date  (mm/</a:t>
                      </a:r>
                      <a:r>
                        <a:rPr lang="en-US" sz="1200" b="1" dirty="0" err="1">
                          <a:effectLst/>
                          <a:latin typeface="Calibri" panose="020F0502020204030204" pitchFamily="34" charset="0"/>
                          <a:ea typeface="Calibri" panose="020F0502020204030204" pitchFamily="34" charset="0"/>
                          <a:cs typeface="Calibri" panose="020F0502020204030204" pitchFamily="34" charset="0"/>
                        </a:rPr>
                        <a:t>yy</a:t>
                      </a:r>
                      <a:r>
                        <a:rPr lang="en-US" sz="1200" b="1" dirty="0">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735456">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Outcome Metrics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“How will you know the project is successful?”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e.g., LOS, surgical site infections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703369">
                <a:tc>
                  <a:txBody>
                    <a:bodyPr/>
                    <a:lstStyle/>
                    <a:p>
                      <a:pPr marL="0" marR="0">
                        <a:lnSpc>
                          <a:spcPct val="115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Process Metrics: Example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Lst>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Verify that 76% of eligible vascular procedure  patients were discharged on an antiplatelet and statin medication at six months after project implementation using VQI and/or EMR data.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228600" algn="l"/>
                          <a:tab pos="457200" algn="l"/>
                        </a:tabLst>
                      </a:pPr>
                      <a:r>
                        <a:rPr lang="en-US" sz="1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Verify that 95% of eligible PVI patients were discharged on an antiplatelet and statin medication at one year after project implementation using VQI registry data and reports using VQI and/or EMR data.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221941">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Process Metrics: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“How will you ensure the interventions you implement are being completed?”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e.g., % pts on progressive care unit, % discharged patients on statins and anti-platelets Rx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272" marR="47272"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bl>
          </a:graphicData>
        </a:graphic>
      </p:graphicFrame>
      <p:pic>
        <p:nvPicPr>
          <p:cNvPr id="6" name="Picture 5"/>
          <p:cNvPicPr>
            <a:picLocks noChangeAspect="1"/>
          </p:cNvPicPr>
          <p:nvPr/>
        </p:nvPicPr>
        <p:blipFill>
          <a:blip r:embed="rId2"/>
          <a:stretch>
            <a:fillRect/>
          </a:stretch>
        </p:blipFill>
        <p:spPr>
          <a:xfrm>
            <a:off x="93412" y="-79774"/>
            <a:ext cx="7092425" cy="856192"/>
          </a:xfrm>
          <a:prstGeom prst="rect">
            <a:avLst/>
          </a:prstGeom>
        </p:spPr>
      </p:pic>
    </p:spTree>
    <p:extLst>
      <p:ext uri="{BB962C8B-B14F-4D97-AF65-F5344CB8AC3E}">
        <p14:creationId xmlns:p14="http://schemas.microsoft.com/office/powerpoint/2010/main" val="411746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MACRA/MIPS </a:t>
            </a:r>
          </a:p>
        </p:txBody>
      </p:sp>
      <p:sp>
        <p:nvSpPr>
          <p:cNvPr id="3" name="Content Placeholder 2"/>
          <p:cNvSpPr>
            <a:spLocks noGrp="1"/>
          </p:cNvSpPr>
          <p:nvPr>
            <p:ph idx="1"/>
          </p:nvPr>
        </p:nvSpPr>
        <p:spPr/>
        <p:txBody>
          <a:bodyPr/>
          <a:lstStyle/>
          <a:p>
            <a:pPr marL="0" indent="0">
              <a:buNone/>
            </a:pPr>
            <a:r>
              <a:rPr lang="en-US" dirty="0"/>
              <a:t>December 2016 webinar on MACRA/MIPS that was presented by Jill </a:t>
            </a:r>
            <a:r>
              <a:rPr lang="en-US" dirty="0" err="1"/>
              <a:t>Rathburn</a:t>
            </a:r>
            <a:r>
              <a:rPr lang="en-US" dirty="0"/>
              <a:t> and Brad Johnson </a:t>
            </a:r>
            <a:r>
              <a:rPr lang="en-US" u="sng" dirty="0">
                <a:hlinkClick r:id="rId2"/>
              </a:rPr>
              <a:t>https://drive.google.com/file/d/0B6sVggHY6rr5aVN0SnF0SDFVS00/view</a:t>
            </a:r>
            <a:endParaRPr lang="en-US" dirty="0"/>
          </a:p>
          <a:p>
            <a:pPr marL="0" indent="0">
              <a:buNone/>
            </a:pPr>
            <a:endParaRPr lang="en-US" dirty="0"/>
          </a:p>
        </p:txBody>
      </p:sp>
    </p:spTree>
    <p:extLst>
      <p:ext uri="{BB962C8B-B14F-4D97-AF65-F5344CB8AC3E}">
        <p14:creationId xmlns:p14="http://schemas.microsoft.com/office/powerpoint/2010/main" val="9562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6498" y="1246043"/>
            <a:ext cx="8382000" cy="763914"/>
          </a:xfrm>
        </p:spPr>
        <p:txBody>
          <a:bodyPr>
            <a:normAutofit fontScale="90000"/>
          </a:bodyPr>
          <a:lstStyle/>
          <a:p>
            <a:r>
              <a:rPr lang="en-US" dirty="0"/>
              <a:t>MIPS Proposed Timeline for 2019 Payment</a:t>
            </a:r>
          </a:p>
        </p:txBody>
      </p:sp>
      <p:sp>
        <p:nvSpPr>
          <p:cNvPr id="8" name="TextBox 7"/>
          <p:cNvSpPr txBox="1"/>
          <p:nvPr/>
        </p:nvSpPr>
        <p:spPr>
          <a:xfrm>
            <a:off x="3012358" y="2327289"/>
            <a:ext cx="3119284" cy="415498"/>
          </a:xfrm>
          <a:prstGeom prst="rect">
            <a:avLst/>
          </a:prstGeom>
          <a:noFill/>
        </p:spPr>
        <p:txBody>
          <a:bodyPr wrap="square" rtlCol="0">
            <a:spAutoFit/>
          </a:bodyPr>
          <a:lstStyle/>
          <a:p>
            <a:r>
              <a:rPr lang="en-US" sz="2100" b="1" dirty="0">
                <a:solidFill>
                  <a:srgbClr val="C00000"/>
                </a:solidFill>
              </a:rPr>
              <a:t>Why I should care NOW</a:t>
            </a:r>
          </a:p>
        </p:txBody>
      </p:sp>
      <p:grpSp>
        <p:nvGrpSpPr>
          <p:cNvPr id="30" name="Group 29"/>
          <p:cNvGrpSpPr/>
          <p:nvPr/>
        </p:nvGrpSpPr>
        <p:grpSpPr>
          <a:xfrm>
            <a:off x="717504" y="3191751"/>
            <a:ext cx="7719618" cy="2054381"/>
            <a:chOff x="936008" y="3200285"/>
            <a:chExt cx="10292824" cy="2739175"/>
          </a:xfrm>
        </p:grpSpPr>
        <p:sp>
          <p:nvSpPr>
            <p:cNvPr id="13" name="Arrow: Pentagon 12"/>
            <p:cNvSpPr/>
            <p:nvPr/>
          </p:nvSpPr>
          <p:spPr>
            <a:xfrm>
              <a:off x="963168" y="4828031"/>
              <a:ext cx="10265664" cy="584869"/>
            </a:xfrm>
            <a:prstGeom prst="homePlate">
              <a:avLst/>
            </a:prstGeom>
            <a:gradFill flip="none" rotWithShape="1">
              <a:gsLst>
                <a:gs pos="0">
                  <a:schemeClr val="tx2">
                    <a:lumMod val="75000"/>
                  </a:schemeClr>
                </a:gs>
                <a:gs pos="82000">
                  <a:srgbClr val="C00000"/>
                </a:gs>
                <a:gs pos="98000">
                  <a:schemeClr val="accent1">
                    <a:lumMod val="45000"/>
                    <a:lumOff val="55000"/>
                  </a:schemeClr>
                </a:gs>
                <a:gs pos="99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Arrow: Pentagon 13"/>
            <p:cNvSpPr/>
            <p:nvPr/>
          </p:nvSpPr>
          <p:spPr>
            <a:xfrm>
              <a:off x="936008" y="3266495"/>
              <a:ext cx="3621024" cy="1182624"/>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15" name="Oval 14"/>
            <p:cNvSpPr/>
            <p:nvPr/>
          </p:nvSpPr>
          <p:spPr>
            <a:xfrm>
              <a:off x="4584192" y="3200285"/>
              <a:ext cx="1389888" cy="13289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16" name="Oval 15"/>
            <p:cNvSpPr/>
            <p:nvPr/>
          </p:nvSpPr>
          <p:spPr>
            <a:xfrm>
              <a:off x="8947631" y="3207243"/>
              <a:ext cx="1389888" cy="13289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C00000"/>
                </a:solidFill>
              </a:endParaRPr>
            </a:p>
          </p:txBody>
        </p:sp>
        <p:sp>
          <p:nvSpPr>
            <p:cNvPr id="17" name="TextBox 16"/>
            <p:cNvSpPr txBox="1"/>
            <p:nvPr/>
          </p:nvSpPr>
          <p:spPr>
            <a:xfrm>
              <a:off x="4714199" y="3510806"/>
              <a:ext cx="1134643" cy="738664"/>
            </a:xfrm>
            <a:prstGeom prst="rect">
              <a:avLst/>
            </a:prstGeom>
            <a:noFill/>
          </p:spPr>
          <p:txBody>
            <a:bodyPr wrap="square" rtlCol="0">
              <a:spAutoFit/>
            </a:bodyPr>
            <a:lstStyle/>
            <a:p>
              <a:pPr algn="ctr"/>
              <a:r>
                <a:rPr lang="en-US" sz="1500" b="1" dirty="0">
                  <a:solidFill>
                    <a:schemeClr val="bg1"/>
                  </a:solidFill>
                </a:rPr>
                <a:t>SUBMIT</a:t>
              </a:r>
            </a:p>
            <a:p>
              <a:pPr algn="ctr"/>
              <a:r>
                <a:rPr lang="en-US" sz="1500" b="1" dirty="0">
                  <a:solidFill>
                    <a:schemeClr val="bg1"/>
                  </a:solidFill>
                </a:rPr>
                <a:t>DATA</a:t>
              </a:r>
            </a:p>
          </p:txBody>
        </p:sp>
        <p:sp>
          <p:nvSpPr>
            <p:cNvPr id="18" name="TextBox 17"/>
            <p:cNvSpPr txBox="1"/>
            <p:nvPr/>
          </p:nvSpPr>
          <p:spPr>
            <a:xfrm>
              <a:off x="1105367" y="3671652"/>
              <a:ext cx="2704635" cy="430887"/>
            </a:xfrm>
            <a:prstGeom prst="rect">
              <a:avLst/>
            </a:prstGeom>
            <a:noFill/>
          </p:spPr>
          <p:txBody>
            <a:bodyPr wrap="square" rtlCol="0">
              <a:spAutoFit/>
            </a:bodyPr>
            <a:lstStyle/>
            <a:p>
              <a:pPr algn="ctr"/>
              <a:r>
                <a:rPr lang="en-US" sz="1500" b="1" dirty="0">
                  <a:solidFill>
                    <a:schemeClr val="bg1"/>
                  </a:solidFill>
                </a:rPr>
                <a:t>PERFORMANCE YEAR</a:t>
              </a:r>
            </a:p>
          </p:txBody>
        </p:sp>
        <p:sp>
          <p:nvSpPr>
            <p:cNvPr id="19" name="TextBox 18"/>
            <p:cNvSpPr txBox="1"/>
            <p:nvPr/>
          </p:nvSpPr>
          <p:spPr>
            <a:xfrm>
              <a:off x="8779795" y="3436538"/>
              <a:ext cx="1725561" cy="677108"/>
            </a:xfrm>
            <a:prstGeom prst="rect">
              <a:avLst/>
            </a:prstGeom>
            <a:noFill/>
          </p:spPr>
          <p:txBody>
            <a:bodyPr wrap="square" rtlCol="0">
              <a:spAutoFit/>
            </a:bodyPr>
            <a:lstStyle/>
            <a:p>
              <a:pPr algn="ctr"/>
              <a:r>
                <a:rPr lang="en-US" sz="1350" b="1" dirty="0">
                  <a:solidFill>
                    <a:schemeClr val="bg1"/>
                  </a:solidFill>
                </a:rPr>
                <a:t>PAYMENT ADJUSTMENT</a:t>
              </a:r>
            </a:p>
          </p:txBody>
        </p:sp>
        <p:sp>
          <p:nvSpPr>
            <p:cNvPr id="20" name="Rectangle 19"/>
            <p:cNvSpPr/>
            <p:nvPr/>
          </p:nvSpPr>
          <p:spPr>
            <a:xfrm>
              <a:off x="6096000" y="3636750"/>
              <a:ext cx="2683795" cy="547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p:cNvSpPr txBox="1"/>
            <p:nvPr/>
          </p:nvSpPr>
          <p:spPr>
            <a:xfrm>
              <a:off x="6320903" y="3572362"/>
              <a:ext cx="2279904" cy="677108"/>
            </a:xfrm>
            <a:prstGeom prst="rect">
              <a:avLst/>
            </a:prstGeom>
            <a:noFill/>
          </p:spPr>
          <p:txBody>
            <a:bodyPr wrap="square" rtlCol="0">
              <a:spAutoFit/>
            </a:bodyPr>
            <a:lstStyle/>
            <a:p>
              <a:r>
                <a:rPr lang="en-US" sz="1350" b="1" dirty="0">
                  <a:solidFill>
                    <a:srgbClr val="C00000"/>
                  </a:solidFill>
                </a:rPr>
                <a:t>FEEDBACK AVAILABLE</a:t>
              </a:r>
            </a:p>
          </p:txBody>
        </p:sp>
        <p:sp>
          <p:nvSpPr>
            <p:cNvPr id="22" name="TextBox 21"/>
            <p:cNvSpPr txBox="1"/>
            <p:nvPr/>
          </p:nvSpPr>
          <p:spPr>
            <a:xfrm>
              <a:off x="4410728" y="5537519"/>
              <a:ext cx="1929112" cy="400109"/>
            </a:xfrm>
            <a:prstGeom prst="rect">
              <a:avLst/>
            </a:prstGeom>
            <a:noFill/>
          </p:spPr>
          <p:txBody>
            <a:bodyPr wrap="square" rtlCol="0">
              <a:spAutoFit/>
            </a:bodyPr>
            <a:lstStyle/>
            <a:p>
              <a:r>
                <a:rPr lang="en-US" sz="1350" b="1" dirty="0">
                  <a:solidFill>
                    <a:srgbClr val="C00000"/>
                  </a:solidFill>
                </a:rPr>
                <a:t>MARCH 31, 2018</a:t>
              </a:r>
            </a:p>
          </p:txBody>
        </p:sp>
        <p:sp>
          <p:nvSpPr>
            <p:cNvPr id="23" name="Oval 22"/>
            <p:cNvSpPr/>
            <p:nvPr/>
          </p:nvSpPr>
          <p:spPr>
            <a:xfrm>
              <a:off x="5182988" y="5087935"/>
              <a:ext cx="96148" cy="8551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5" name="Straight Connector 24"/>
            <p:cNvCxnSpPr/>
            <p:nvPr/>
          </p:nvCxnSpPr>
          <p:spPr>
            <a:xfrm flipV="1">
              <a:off x="5231062" y="4487403"/>
              <a:ext cx="0" cy="3940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04179" y="5495279"/>
              <a:ext cx="1929112" cy="400109"/>
            </a:xfrm>
            <a:prstGeom prst="rect">
              <a:avLst/>
            </a:prstGeom>
            <a:noFill/>
          </p:spPr>
          <p:txBody>
            <a:bodyPr wrap="square" rtlCol="0">
              <a:spAutoFit/>
            </a:bodyPr>
            <a:lstStyle/>
            <a:p>
              <a:r>
                <a:rPr lang="en-US" sz="1350" b="1" dirty="0">
                  <a:solidFill>
                    <a:srgbClr val="C00000"/>
                  </a:solidFill>
                </a:rPr>
                <a:t>JANUARY 1, 2019</a:t>
              </a:r>
            </a:p>
          </p:txBody>
        </p:sp>
        <p:sp>
          <p:nvSpPr>
            <p:cNvPr id="27" name="TextBox 26"/>
            <p:cNvSpPr txBox="1"/>
            <p:nvPr/>
          </p:nvSpPr>
          <p:spPr>
            <a:xfrm>
              <a:off x="936008" y="5539351"/>
              <a:ext cx="3474720" cy="400109"/>
            </a:xfrm>
            <a:prstGeom prst="rect">
              <a:avLst/>
            </a:prstGeom>
            <a:noFill/>
          </p:spPr>
          <p:txBody>
            <a:bodyPr wrap="square" rtlCol="0">
              <a:spAutoFit/>
            </a:bodyPr>
            <a:lstStyle/>
            <a:p>
              <a:r>
                <a:rPr lang="en-US" sz="1350" b="1" dirty="0">
                  <a:solidFill>
                    <a:srgbClr val="C00000"/>
                  </a:solidFill>
                </a:rPr>
                <a:t>JANUARY 1 – DECEMBER 31, 2017</a:t>
              </a:r>
            </a:p>
          </p:txBody>
        </p:sp>
        <p:cxnSp>
          <p:nvCxnSpPr>
            <p:cNvPr id="29" name="Straight Connector 28"/>
            <p:cNvCxnSpPr/>
            <p:nvPr/>
          </p:nvCxnSpPr>
          <p:spPr>
            <a:xfrm>
              <a:off x="1105366" y="5087935"/>
              <a:ext cx="301553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2109474" y="5272097"/>
            <a:ext cx="5449824" cy="369332"/>
          </a:xfrm>
          <a:prstGeom prst="rect">
            <a:avLst/>
          </a:prstGeom>
          <a:noFill/>
        </p:spPr>
        <p:txBody>
          <a:bodyPr wrap="square" rtlCol="0">
            <a:spAutoFit/>
          </a:bodyPr>
          <a:lstStyle/>
          <a:p>
            <a:r>
              <a:rPr lang="en-US" b="1" i="1" dirty="0"/>
              <a:t>What you do today, will impact your payment in 2019!</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6007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Pick your Pace – A way to ease in and minimize impact</a:t>
            </a:r>
          </a:p>
        </p:txBody>
      </p:sp>
      <p:sp>
        <p:nvSpPr>
          <p:cNvPr id="3" name="Content Placeholder 2"/>
          <p:cNvSpPr>
            <a:spLocks noGrp="1"/>
          </p:cNvSpPr>
          <p:nvPr>
            <p:ph idx="1"/>
          </p:nvPr>
        </p:nvSpPr>
        <p:spPr>
          <a:xfrm>
            <a:off x="271616" y="2686523"/>
            <a:ext cx="1757516" cy="575693"/>
          </a:xfrm>
        </p:spPr>
        <p:txBody>
          <a:bodyPr/>
          <a:lstStyle/>
          <a:p>
            <a:pPr marL="0" indent="0">
              <a:buNone/>
            </a:pPr>
            <a:r>
              <a:rPr lang="en-US" sz="1350" dirty="0"/>
              <a:t>DON’T PARTICIPATE</a:t>
            </a:r>
          </a:p>
        </p:txBody>
      </p:sp>
      <p:sp>
        <p:nvSpPr>
          <p:cNvPr id="4" name="Content Placeholder 2"/>
          <p:cNvSpPr txBox="1">
            <a:spLocks/>
          </p:cNvSpPr>
          <p:nvPr/>
        </p:nvSpPr>
        <p:spPr>
          <a:xfrm>
            <a:off x="4358149" y="2628901"/>
            <a:ext cx="1861983" cy="979325"/>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dirty="0"/>
              <a:t>SUBMIT A PARTIAL YEAR</a:t>
            </a:r>
          </a:p>
          <a:p>
            <a:r>
              <a:rPr lang="en-US" sz="1350" dirty="0"/>
              <a:t>Submit 90 days of 2017 data to Medicare</a:t>
            </a:r>
          </a:p>
        </p:txBody>
      </p:sp>
      <p:sp>
        <p:nvSpPr>
          <p:cNvPr id="5" name="Content Placeholder 2"/>
          <p:cNvSpPr txBox="1">
            <a:spLocks/>
          </p:cNvSpPr>
          <p:nvPr/>
        </p:nvSpPr>
        <p:spPr>
          <a:xfrm>
            <a:off x="6813754" y="2628901"/>
            <a:ext cx="1949246" cy="727601"/>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dirty="0"/>
              <a:t>SUBMIT A FULL YEAR</a:t>
            </a:r>
          </a:p>
          <a:p>
            <a:endParaRPr lang="en-US" sz="1350" dirty="0"/>
          </a:p>
        </p:txBody>
      </p:sp>
      <p:sp>
        <p:nvSpPr>
          <p:cNvPr id="6" name="Content Placeholder 2"/>
          <p:cNvSpPr txBox="1">
            <a:spLocks/>
          </p:cNvSpPr>
          <p:nvPr/>
        </p:nvSpPr>
        <p:spPr>
          <a:xfrm>
            <a:off x="366867" y="3651384"/>
            <a:ext cx="1818353" cy="1201048"/>
          </a:xfrm>
          <a:prstGeom prst="roundRect">
            <a:avLst/>
          </a:prstGeom>
          <a:solidFill>
            <a:srgbClr val="C00000"/>
          </a:solidFill>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fontScale="925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solidFill>
                  <a:schemeClr val="bg1"/>
                </a:solidFill>
              </a:rPr>
              <a:t>If you don’t participate, you will receive a 4% negative payment adjustment</a:t>
            </a:r>
          </a:p>
        </p:txBody>
      </p:sp>
      <p:sp>
        <p:nvSpPr>
          <p:cNvPr id="10" name="Content Placeholder 2"/>
          <p:cNvSpPr txBox="1">
            <a:spLocks/>
          </p:cNvSpPr>
          <p:nvPr/>
        </p:nvSpPr>
        <p:spPr>
          <a:xfrm>
            <a:off x="2252817" y="2649865"/>
            <a:ext cx="1865671" cy="903257"/>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dirty="0"/>
              <a:t>SUBMIT SOMETHING</a:t>
            </a:r>
          </a:p>
          <a:p>
            <a:r>
              <a:rPr lang="en-US" sz="1350" dirty="0"/>
              <a:t>One Measure</a:t>
            </a:r>
          </a:p>
          <a:p>
            <a:r>
              <a:rPr lang="en-US" sz="1350" dirty="0"/>
              <a:t>One Activity</a:t>
            </a:r>
          </a:p>
        </p:txBody>
      </p:sp>
      <p:sp>
        <p:nvSpPr>
          <p:cNvPr id="11" name="TextBox 10"/>
          <p:cNvSpPr txBox="1"/>
          <p:nvPr/>
        </p:nvSpPr>
        <p:spPr>
          <a:xfrm>
            <a:off x="632030" y="5045391"/>
            <a:ext cx="7879940" cy="415498"/>
          </a:xfrm>
          <a:prstGeom prst="rect">
            <a:avLst/>
          </a:prstGeom>
          <a:noFill/>
        </p:spPr>
        <p:txBody>
          <a:bodyPr wrap="square" rtlCol="0">
            <a:spAutoFit/>
          </a:bodyPr>
          <a:lstStyle/>
          <a:p>
            <a:pPr algn="ctr"/>
            <a:r>
              <a:rPr lang="en-US" sz="2100" b="1" dirty="0"/>
              <a:t>FINANCIAL IMPACT</a:t>
            </a:r>
          </a:p>
        </p:txBody>
      </p:sp>
      <p:cxnSp>
        <p:nvCxnSpPr>
          <p:cNvPr id="13" name="Straight Connector 12"/>
          <p:cNvCxnSpPr/>
          <p:nvPr/>
        </p:nvCxnSpPr>
        <p:spPr>
          <a:xfrm flipV="1">
            <a:off x="941832" y="5017335"/>
            <a:ext cx="7077456" cy="43541"/>
          </a:xfrm>
          <a:prstGeom prst="line">
            <a:avLst/>
          </a:prstGeom>
        </p:spPr>
        <p:style>
          <a:lnRef idx="1">
            <a:schemeClr val="dk1"/>
          </a:lnRef>
          <a:fillRef idx="0">
            <a:schemeClr val="dk1"/>
          </a:fillRef>
          <a:effectRef idx="0">
            <a:schemeClr val="dk1"/>
          </a:effectRef>
          <a:fontRef idx="minor">
            <a:schemeClr val="tx1"/>
          </a:fontRef>
        </p:style>
      </p:cxnSp>
      <p:sp>
        <p:nvSpPr>
          <p:cNvPr id="14" name="Content Placeholder 2"/>
          <p:cNvSpPr txBox="1">
            <a:spLocks/>
          </p:cNvSpPr>
          <p:nvPr/>
        </p:nvSpPr>
        <p:spPr>
          <a:xfrm>
            <a:off x="2499238" y="3675041"/>
            <a:ext cx="1818353" cy="1201048"/>
          </a:xfrm>
          <a:prstGeom prst="roundRect">
            <a:avLst/>
          </a:prstGeom>
          <a:gradFill flip="none" rotWithShape="1">
            <a:gsLst>
              <a:gs pos="0">
                <a:srgbClr val="00B050"/>
              </a:gs>
              <a:gs pos="37000">
                <a:schemeClr val="accent1">
                  <a:lumMod val="45000"/>
                  <a:lumOff val="55000"/>
                </a:schemeClr>
              </a:gs>
              <a:gs pos="40000">
                <a:schemeClr val="accent1">
                  <a:lumMod val="45000"/>
                  <a:lumOff val="55000"/>
                </a:schemeClr>
              </a:gs>
              <a:gs pos="52000">
                <a:schemeClr val="accent1">
                  <a:lumMod val="30000"/>
                  <a:lumOff val="70000"/>
                </a:schemeClr>
              </a:gs>
            </a:gsLst>
            <a:lin ang="16200000" scaled="1"/>
            <a:tileRect/>
          </a:gradFill>
          <a:ln>
            <a:solidFill>
              <a:srgbClr val="7BC78D"/>
            </a:solidFill>
          </a:ln>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500" dirty="0">
              <a:solidFill>
                <a:schemeClr val="bg1"/>
              </a:solidFill>
            </a:endParaRPr>
          </a:p>
          <a:p>
            <a:pPr marL="0" indent="0" algn="ctr">
              <a:buNone/>
            </a:pPr>
            <a:r>
              <a:rPr lang="en-US" sz="1500" dirty="0"/>
              <a:t>Avoid a negative payment</a:t>
            </a:r>
          </a:p>
        </p:txBody>
      </p:sp>
      <p:sp>
        <p:nvSpPr>
          <p:cNvPr id="15" name="Content Placeholder 2"/>
          <p:cNvSpPr txBox="1">
            <a:spLocks/>
          </p:cNvSpPr>
          <p:nvPr/>
        </p:nvSpPr>
        <p:spPr>
          <a:xfrm>
            <a:off x="4584290" y="3679440"/>
            <a:ext cx="1818353" cy="1201048"/>
          </a:xfrm>
          <a:prstGeom prst="roundRect">
            <a:avLst/>
          </a:prstGeom>
          <a:gradFill>
            <a:gsLst>
              <a:gs pos="0">
                <a:srgbClr val="00B050"/>
              </a:gs>
              <a:gs pos="56000">
                <a:schemeClr val="accent1">
                  <a:lumMod val="45000"/>
                  <a:lumOff val="55000"/>
                </a:schemeClr>
              </a:gs>
              <a:gs pos="60000">
                <a:schemeClr val="accent1">
                  <a:lumMod val="45000"/>
                  <a:lumOff val="55000"/>
                </a:schemeClr>
              </a:gs>
              <a:gs pos="63000">
                <a:schemeClr val="accent1">
                  <a:lumMod val="30000"/>
                  <a:lumOff val="70000"/>
                </a:schemeClr>
              </a:gs>
            </a:gsLst>
            <a:lin ang="16200000" scaled="1"/>
          </a:gradFill>
          <a:ln>
            <a:solidFill>
              <a:srgbClr val="14E294"/>
            </a:solidFill>
          </a:ln>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350" dirty="0">
              <a:solidFill>
                <a:schemeClr val="bg1"/>
              </a:solidFill>
            </a:endParaRPr>
          </a:p>
          <a:p>
            <a:pPr marL="0" indent="0" algn="ctr">
              <a:buNone/>
            </a:pPr>
            <a:r>
              <a:rPr lang="en-US" sz="1350" dirty="0"/>
              <a:t>You may earn a neutral or small positive payment adjustment</a:t>
            </a:r>
          </a:p>
        </p:txBody>
      </p:sp>
      <p:sp>
        <p:nvSpPr>
          <p:cNvPr id="16" name="Content Placeholder 2"/>
          <p:cNvSpPr txBox="1">
            <a:spLocks/>
          </p:cNvSpPr>
          <p:nvPr/>
        </p:nvSpPr>
        <p:spPr>
          <a:xfrm>
            <a:off x="6699455" y="3666868"/>
            <a:ext cx="1818353" cy="1201048"/>
          </a:xfrm>
          <a:prstGeom prst="round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350" dirty="0">
              <a:solidFill>
                <a:schemeClr val="bg1"/>
              </a:solidFill>
            </a:endParaRPr>
          </a:p>
          <a:p>
            <a:pPr marL="0" indent="0" algn="ctr">
              <a:buNone/>
            </a:pPr>
            <a:r>
              <a:rPr lang="en-US" sz="1350" dirty="0">
                <a:solidFill>
                  <a:schemeClr val="bg1"/>
                </a:solidFill>
              </a:rPr>
              <a:t>You may earn a moderate payment adjustment</a:t>
            </a:r>
          </a:p>
        </p:txBody>
      </p:sp>
      <p:sp>
        <p:nvSpPr>
          <p:cNvPr id="12" name="TextBox 11"/>
          <p:cNvSpPr txBox="1"/>
          <p:nvPr/>
        </p:nvSpPr>
        <p:spPr>
          <a:xfrm>
            <a:off x="449151" y="4803017"/>
            <a:ext cx="582167" cy="507831"/>
          </a:xfrm>
          <a:prstGeom prst="rect">
            <a:avLst/>
          </a:prstGeom>
          <a:noFill/>
        </p:spPr>
        <p:txBody>
          <a:bodyPr wrap="square" rtlCol="0">
            <a:spAutoFit/>
          </a:bodyPr>
          <a:lstStyle/>
          <a:p>
            <a:r>
              <a:rPr lang="en-US" sz="2700" dirty="0">
                <a:solidFill>
                  <a:srgbClr val="FF0000"/>
                </a:solidFill>
              </a:rPr>
              <a:t>- $ </a:t>
            </a:r>
          </a:p>
        </p:txBody>
      </p:sp>
      <p:sp>
        <p:nvSpPr>
          <p:cNvPr id="17" name="TextBox 16"/>
          <p:cNvSpPr txBox="1"/>
          <p:nvPr/>
        </p:nvSpPr>
        <p:spPr>
          <a:xfrm>
            <a:off x="8112683" y="4741124"/>
            <a:ext cx="582167" cy="923330"/>
          </a:xfrm>
          <a:prstGeom prst="rect">
            <a:avLst/>
          </a:prstGeom>
          <a:noFill/>
        </p:spPr>
        <p:txBody>
          <a:bodyPr wrap="square" rtlCol="0">
            <a:spAutoFit/>
          </a:bodyPr>
          <a:lstStyle/>
          <a:p>
            <a:r>
              <a:rPr lang="en-US" sz="2700" dirty="0">
                <a:solidFill>
                  <a:srgbClr val="00B050"/>
                </a:solidFill>
              </a:rPr>
              <a:t>+ $ </a:t>
            </a:r>
          </a:p>
        </p:txBody>
      </p:sp>
      <p:pic>
        <p:nvPicPr>
          <p:cNvPr id="7" name="Sound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7802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55" y="914400"/>
            <a:ext cx="8382000" cy="1018552"/>
          </a:xfrm>
        </p:spPr>
        <p:txBody>
          <a:bodyPr/>
          <a:lstStyle/>
          <a:p>
            <a:r>
              <a:rPr lang="en-US" dirty="0"/>
              <a:t>Ideas for MIPS using VQI Data</a:t>
            </a:r>
          </a:p>
        </p:txBody>
      </p:sp>
      <p:sp>
        <p:nvSpPr>
          <p:cNvPr id="3" name="Content Placeholder 2"/>
          <p:cNvSpPr>
            <a:spLocks noGrp="1"/>
          </p:cNvSpPr>
          <p:nvPr>
            <p:ph idx="1"/>
          </p:nvPr>
        </p:nvSpPr>
        <p:spPr>
          <a:xfrm>
            <a:off x="534691" y="1747427"/>
            <a:ext cx="8382000" cy="3124200"/>
          </a:xfrm>
        </p:spPr>
        <p:txBody>
          <a:bodyPr>
            <a:normAutofit fontScale="85000" lnSpcReduction="10000"/>
          </a:bodyPr>
          <a:lstStyle/>
          <a:p>
            <a:r>
              <a:rPr lang="en-US" dirty="0"/>
              <a:t>Identify Quality Improvement Projects for your Center</a:t>
            </a:r>
          </a:p>
          <a:p>
            <a:r>
              <a:rPr lang="en-US" dirty="0"/>
              <a:t>Request National Blinded Data Sets to research specific questions</a:t>
            </a:r>
          </a:p>
          <a:p>
            <a:r>
              <a:rPr lang="en-US" dirty="0"/>
              <a:t>Support Certifications  </a:t>
            </a:r>
          </a:p>
          <a:p>
            <a:r>
              <a:rPr lang="en-US" dirty="0"/>
              <a:t>Utilize data to understand practice variation using different devices or techniques</a:t>
            </a:r>
          </a:p>
          <a:p>
            <a:r>
              <a:rPr lang="en-US" dirty="0"/>
              <a:t>VQI is a specialty registry</a:t>
            </a:r>
          </a:p>
          <a:p>
            <a:endParaRPr lang="en-US" dirty="0"/>
          </a:p>
          <a:p>
            <a:endParaRPr lang="en-US" dirty="0"/>
          </a:p>
          <a:p>
            <a:pPr marL="0" indent="0">
              <a:buNone/>
            </a:pPr>
            <a:endParaRPr lang="en-US" dirty="0"/>
          </a:p>
        </p:txBody>
      </p:sp>
      <p:pic>
        <p:nvPicPr>
          <p:cNvPr id="5" name="Picture 4"/>
          <p:cNvPicPr>
            <a:picLocks noChangeAspect="1"/>
          </p:cNvPicPr>
          <p:nvPr/>
        </p:nvPicPr>
        <p:blipFill>
          <a:blip r:embed="rId4"/>
          <a:stretch>
            <a:fillRect/>
          </a:stretch>
        </p:blipFill>
        <p:spPr>
          <a:xfrm>
            <a:off x="1435531" y="4735187"/>
            <a:ext cx="6034652" cy="1464330"/>
          </a:xfrm>
          <a:prstGeom prst="rect">
            <a:avLst/>
          </a:prstGeom>
        </p:spPr>
      </p:pic>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59764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51744"/>
            <a:ext cx="8229600" cy="4978718"/>
          </a:xfrm>
        </p:spPr>
        <p:txBody>
          <a:bodyPr>
            <a:normAutofit fontScale="92500" lnSpcReduction="20000"/>
          </a:bodyPr>
          <a:lstStyle/>
          <a:p>
            <a:pPr marL="0" marR="0" indent="0">
              <a:lnSpc>
                <a:spcPct val="107000"/>
              </a:lnSpc>
              <a:spcBef>
                <a:spcPts val="1200"/>
              </a:spcBef>
              <a:spcAft>
                <a:spcPts val="0"/>
              </a:spcAft>
              <a:buNone/>
            </a:pPr>
            <a:r>
              <a:rPr lang="en-US" sz="4400" b="1" kern="0" dirty="0">
                <a:solidFill>
                  <a:srgbClr val="C00000"/>
                </a:solidFill>
                <a:latin typeface="Calibri Light" panose="020F0302020204030204" pitchFamily="34" charset="0"/>
                <a:ea typeface="Times New Roman" panose="02020603050405020304" pitchFamily="18" charset="0"/>
                <a:cs typeface="Times New Roman" panose="02020603050405020304" pitchFamily="18" charset="0"/>
              </a:rPr>
              <a:t>Educational Webinars 2017</a:t>
            </a:r>
          </a:p>
          <a:p>
            <a:pPr marL="0" marR="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Topics for the educational webinars in the first half of 2017 include:  </a:t>
            </a:r>
          </a:p>
          <a:p>
            <a:pPr marL="0" indent="0">
              <a:buNone/>
            </a:pPr>
            <a:r>
              <a:rPr lang="en-US" b="1" dirty="0">
                <a:latin typeface="Calibri" panose="020F0502020204030204" pitchFamily="34" charset="0"/>
                <a:ea typeface="Calibri" panose="020F0502020204030204" pitchFamily="34" charset="0"/>
                <a:cs typeface="Times New Roman" panose="02020603050405020304" pitchFamily="18" charset="0"/>
              </a:rPr>
              <a:t>February 23: </a:t>
            </a:r>
            <a:r>
              <a:rPr lang="en-US" dirty="0">
                <a:latin typeface="Calibri" panose="020F0502020204030204" pitchFamily="34" charset="0"/>
                <a:ea typeface="Calibri" panose="020F0502020204030204" pitchFamily="34" charset="0"/>
                <a:cs typeface="Times New Roman" panose="02020603050405020304" pitchFamily="18" charset="0"/>
              </a:rPr>
              <a:t>National QI Projects: </a:t>
            </a:r>
            <a:r>
              <a:rPr lang="en-US" dirty="0"/>
              <a:t>Discharge Medications: Reaching and Sustaining our Goal of 100%  by Randy R. De Martino, MD, MS and Cheryl R. Jackson, DNP, MS, RN, CPHQ </a:t>
            </a:r>
            <a:endParaRPr lang="en-US" i="1" dirty="0">
              <a:solidFill>
                <a:srgbClr val="FF0000"/>
              </a:solidFill>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March: </a:t>
            </a:r>
            <a:r>
              <a:rPr lang="en-US" dirty="0">
                <a:latin typeface="Calibri" panose="020F0502020204030204" pitchFamily="34" charset="0"/>
                <a:ea typeface="Calibri" panose="020F0502020204030204" pitchFamily="34" charset="0"/>
                <a:cs typeface="Times New Roman" panose="02020603050405020304" pitchFamily="18" charset="0"/>
              </a:rPr>
              <a:t>PVI Clone and CAS Registry/TCAR</a:t>
            </a: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April 25: </a:t>
            </a:r>
            <a:r>
              <a:rPr lang="en-US" dirty="0">
                <a:latin typeface="Calibri" panose="020F0502020204030204" pitchFamily="34" charset="0"/>
                <a:ea typeface="Calibri" panose="020F0502020204030204" pitchFamily="34" charset="0"/>
                <a:cs typeface="Times New Roman" panose="02020603050405020304" pitchFamily="18" charset="0"/>
              </a:rPr>
              <a:t>National QI Projects: EVAR LTFU Imaging: Understanding Current Trends to Improve the Future</a:t>
            </a: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Times New Roman" panose="02020603050405020304" pitchFamily="18" charset="0"/>
              </a:rPr>
              <a:t>May</a:t>
            </a:r>
            <a:r>
              <a:rPr lang="en-US" dirty="0">
                <a:latin typeface="Calibri" panose="020F0502020204030204" pitchFamily="34" charset="0"/>
                <a:ea typeface="Calibri" panose="020F0502020204030204" pitchFamily="34" charset="0"/>
                <a:cs typeface="Times New Roman" panose="02020603050405020304" pitchFamily="18" charset="0"/>
              </a:rPr>
              <a:t>: PVI – forum with users and developers</a:t>
            </a:r>
          </a:p>
          <a:p>
            <a:endParaRPr lang="en-US" dirty="0"/>
          </a:p>
        </p:txBody>
      </p:sp>
    </p:spTree>
    <p:extLst>
      <p:ext uri="{BB962C8B-B14F-4D97-AF65-F5344CB8AC3E}">
        <p14:creationId xmlns:p14="http://schemas.microsoft.com/office/powerpoint/2010/main" val="3888369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68" y="869925"/>
            <a:ext cx="8229600" cy="1143000"/>
          </a:xfrm>
        </p:spPr>
        <p:txBody>
          <a:bodyPr/>
          <a:lstStyle/>
          <a:p>
            <a:r>
              <a:rPr lang="en-US" dirty="0"/>
              <a:t>2016 Participation Award Results</a:t>
            </a:r>
          </a:p>
        </p:txBody>
      </p:sp>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724" y="1828800"/>
            <a:ext cx="7927144" cy="48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67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291152" y="818865"/>
            <a:ext cx="8382000" cy="844078"/>
          </a:xfrm>
        </p:spPr>
        <p:txBody>
          <a:bodyPr>
            <a:normAutofit/>
          </a:bodyPr>
          <a:lstStyle/>
          <a:p>
            <a:r>
              <a:rPr lang="en-US" altLang="en-US" sz="2800" dirty="0"/>
              <a:t>Welcome and Introductions</a:t>
            </a:r>
          </a:p>
        </p:txBody>
      </p:sp>
      <p:graphicFrame>
        <p:nvGraphicFramePr>
          <p:cNvPr id="6" name="Table 5"/>
          <p:cNvGraphicFramePr>
            <a:graphicFrameLocks noGrp="1"/>
          </p:cNvGraphicFramePr>
          <p:nvPr>
            <p:extLst>
              <p:ext uri="{D42A27DB-BD31-4B8C-83A1-F6EECF244321}">
                <p14:modId xmlns:p14="http://schemas.microsoft.com/office/powerpoint/2010/main" val="1405694079"/>
              </p:ext>
            </p:extLst>
          </p:nvPr>
        </p:nvGraphicFramePr>
        <p:xfrm>
          <a:off x="154378" y="1474496"/>
          <a:ext cx="4185268" cy="5010150"/>
        </p:xfrm>
        <a:graphic>
          <a:graphicData uri="http://schemas.openxmlformats.org/drawingml/2006/table">
            <a:tbl>
              <a:tblPr/>
              <a:tblGrid>
                <a:gridCol w="4185268">
                  <a:extLst>
                    <a:ext uri="{9D8B030D-6E8A-4147-A177-3AD203B41FA5}">
                      <a16:colId xmlns:a16="http://schemas.microsoft.com/office/drawing/2014/main" val="20000"/>
                    </a:ext>
                  </a:extLst>
                </a:gridCol>
              </a:tblGrid>
              <a:tr h="306074">
                <a:tc>
                  <a:txBody>
                    <a:bodyPr/>
                    <a:lstStyle/>
                    <a:p>
                      <a:pPr algn="l" fontAlgn="b"/>
                      <a:r>
                        <a:rPr lang="en-US" sz="2000" b="0" i="0" u="none" strike="noStrike" dirty="0">
                          <a:solidFill>
                            <a:srgbClr val="000000"/>
                          </a:solidFill>
                          <a:effectLst/>
                          <a:latin typeface="Calibri" panose="020F0502020204030204" pitchFamily="34" charset="0"/>
                        </a:rPr>
                        <a:t>Barnes Jewish Hospital</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06074">
                <a:tc>
                  <a:txBody>
                    <a:bodyPr/>
                    <a:lstStyle/>
                    <a:p>
                      <a:pPr algn="l" fontAlgn="b"/>
                      <a:r>
                        <a:rPr lang="en-US" sz="2000" b="0" i="0" u="none" strike="noStrike" dirty="0">
                          <a:solidFill>
                            <a:srgbClr val="000000"/>
                          </a:solidFill>
                          <a:effectLst/>
                          <a:latin typeface="Calibri" panose="020F0502020204030204" pitchFamily="34" charset="0"/>
                        </a:rPr>
                        <a:t>Carle Foundation Hospital</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06074">
                <a:tc>
                  <a:txBody>
                    <a:bodyPr/>
                    <a:lstStyle/>
                    <a:p>
                      <a:pPr algn="l" fontAlgn="b"/>
                      <a:r>
                        <a:rPr lang="en-US" sz="2000" b="0" i="0" u="none" strike="noStrike" dirty="0">
                          <a:solidFill>
                            <a:srgbClr val="000000"/>
                          </a:solidFill>
                          <a:effectLst/>
                          <a:latin typeface="Calibri" panose="020F0502020204030204" pitchFamily="34" charset="0"/>
                        </a:rPr>
                        <a:t>Iowa Heart Center at Mercy Medical Center</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06074">
                <a:tc>
                  <a:txBody>
                    <a:bodyPr/>
                    <a:lstStyle/>
                    <a:p>
                      <a:pPr algn="l" fontAlgn="b"/>
                      <a:r>
                        <a:rPr lang="en-US" sz="2000" b="0" i="0" u="none" strike="noStrike" dirty="0">
                          <a:solidFill>
                            <a:srgbClr val="000000"/>
                          </a:solidFill>
                          <a:effectLst/>
                          <a:latin typeface="Calibri" panose="020F0502020204030204" pitchFamily="34" charset="0"/>
                        </a:rPr>
                        <a:t>Mercy Hospital Springfield</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06074">
                <a:tc>
                  <a:txBody>
                    <a:bodyPr/>
                    <a:lstStyle/>
                    <a:p>
                      <a:pPr algn="l" fontAlgn="b"/>
                      <a:r>
                        <a:rPr lang="en-US" sz="2000" b="0" i="0" u="none" strike="noStrike" dirty="0">
                          <a:solidFill>
                            <a:srgbClr val="000000"/>
                          </a:solidFill>
                          <a:effectLst/>
                          <a:latin typeface="Calibri" panose="020F0502020204030204" pitchFamily="34" charset="0"/>
                        </a:rPr>
                        <a:t>Mercy Hospital St. Louis</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06074">
                <a:tc>
                  <a:txBody>
                    <a:bodyPr/>
                    <a:lstStyle/>
                    <a:p>
                      <a:pPr algn="l" fontAlgn="b"/>
                      <a:r>
                        <a:rPr lang="en-US" sz="2000" b="0" i="0" u="none" strike="noStrike" dirty="0" err="1">
                          <a:solidFill>
                            <a:srgbClr val="000000"/>
                          </a:solidFill>
                          <a:effectLst/>
                          <a:latin typeface="Calibri" panose="020F0502020204030204" pitchFamily="34" charset="0"/>
                        </a:rPr>
                        <a:t>NorthShore</a:t>
                      </a:r>
                      <a:r>
                        <a:rPr lang="en-US" sz="2000" b="0" i="0" u="none" strike="noStrike" dirty="0">
                          <a:solidFill>
                            <a:srgbClr val="000000"/>
                          </a:solidFill>
                          <a:effectLst/>
                          <a:latin typeface="Calibri" panose="020F0502020204030204" pitchFamily="34" charset="0"/>
                        </a:rPr>
                        <a:t> Hospital</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06074">
                <a:tc>
                  <a:txBody>
                    <a:bodyPr/>
                    <a:lstStyle/>
                    <a:p>
                      <a:pPr algn="l" fontAlgn="b"/>
                      <a:r>
                        <a:rPr lang="en-US" sz="2000" b="0" i="0" u="none" strike="noStrike" dirty="0">
                          <a:solidFill>
                            <a:srgbClr val="000000"/>
                          </a:solidFill>
                          <a:effectLst/>
                          <a:latin typeface="Calibri" panose="020F0502020204030204" pitchFamily="34" charset="0"/>
                        </a:rPr>
                        <a:t>Central DuPage Hospital</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06074">
                <a:tc>
                  <a:txBody>
                    <a:bodyPr/>
                    <a:lstStyle/>
                    <a:p>
                      <a:pPr algn="l" fontAlgn="b"/>
                      <a:r>
                        <a:rPr lang="en-US" sz="2000" b="0" i="0" u="none" strike="noStrike" dirty="0">
                          <a:solidFill>
                            <a:srgbClr val="000000"/>
                          </a:solidFill>
                          <a:effectLst/>
                          <a:latin typeface="Calibri" panose="020F0502020204030204" pitchFamily="34" charset="0"/>
                        </a:rPr>
                        <a:t>Northwestern Memorial Hospital</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06074">
                <a:tc>
                  <a:txBody>
                    <a:bodyPr/>
                    <a:lstStyle/>
                    <a:p>
                      <a:pPr algn="l" fontAlgn="b"/>
                      <a:r>
                        <a:rPr lang="en-US" sz="2000" b="0" i="0" u="none" strike="noStrike" dirty="0">
                          <a:solidFill>
                            <a:srgbClr val="000000"/>
                          </a:solidFill>
                          <a:effectLst/>
                          <a:latin typeface="Calibri" panose="020F0502020204030204" pitchFamily="34" charset="0"/>
                        </a:rPr>
                        <a:t>OSF Saint Anthony Medical Center</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06074">
                <a:tc>
                  <a:txBody>
                    <a:bodyPr/>
                    <a:lstStyle/>
                    <a:p>
                      <a:pPr algn="l" fontAlgn="b"/>
                      <a:r>
                        <a:rPr lang="en-US" sz="2000" b="0" i="0" u="none" strike="noStrike" dirty="0">
                          <a:solidFill>
                            <a:srgbClr val="000000"/>
                          </a:solidFill>
                          <a:effectLst/>
                          <a:latin typeface="Calibri" panose="020F0502020204030204" pitchFamily="34" charset="0"/>
                        </a:rPr>
                        <a:t>OSF Saint Francis Medical Center</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06074">
                <a:tc>
                  <a:txBody>
                    <a:bodyPr/>
                    <a:lstStyle/>
                    <a:p>
                      <a:pPr algn="l" fontAlgn="b"/>
                      <a:r>
                        <a:rPr lang="en-US" sz="2000" b="0" i="0" u="none" strike="noStrike" dirty="0">
                          <a:solidFill>
                            <a:srgbClr val="000000"/>
                          </a:solidFill>
                          <a:effectLst/>
                          <a:latin typeface="Calibri" panose="020F0502020204030204" pitchFamily="34" charset="0"/>
                        </a:rPr>
                        <a:t>OSF St. Joseph Medical Center</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06074">
                <a:tc>
                  <a:txBody>
                    <a:bodyPr/>
                    <a:lstStyle/>
                    <a:p>
                      <a:pPr algn="l" fontAlgn="b"/>
                      <a:r>
                        <a:rPr lang="en-US" sz="2000" b="0" i="0" u="none" strike="noStrike" dirty="0">
                          <a:solidFill>
                            <a:srgbClr val="000000"/>
                          </a:solidFill>
                          <a:effectLst/>
                          <a:latin typeface="Calibri" panose="020F0502020204030204" pitchFamily="34" charset="0"/>
                        </a:rPr>
                        <a:t>Saint Luke's Episcopal Presbyterian Hospital</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306074">
                <a:tc>
                  <a:txBody>
                    <a:bodyPr/>
                    <a:lstStyle/>
                    <a:p>
                      <a:pPr algn="l" fontAlgn="b"/>
                      <a:r>
                        <a:rPr lang="en-US" sz="2000" b="0" i="0" u="none" strike="noStrike" dirty="0">
                          <a:solidFill>
                            <a:srgbClr val="000000"/>
                          </a:solidFill>
                          <a:effectLst/>
                          <a:latin typeface="Calibri" panose="020F0502020204030204" pitchFamily="34" charset="0"/>
                        </a:rPr>
                        <a:t>Saint Luke's Hospital of Kansas City</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306074">
                <a:tc>
                  <a:txBody>
                    <a:bodyPr/>
                    <a:lstStyle/>
                    <a:p>
                      <a:pPr algn="l" fontAlgn="b"/>
                      <a:r>
                        <a:rPr lang="en-US" sz="2000" b="0" i="0" u="none" strike="noStrike" dirty="0">
                          <a:solidFill>
                            <a:srgbClr val="000000"/>
                          </a:solidFill>
                          <a:effectLst/>
                          <a:latin typeface="Calibri" panose="020F0502020204030204" pitchFamily="34" charset="0"/>
                        </a:rPr>
                        <a:t>Southern Illinois University School of </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61728027"/>
              </p:ext>
            </p:extLst>
          </p:nvPr>
        </p:nvGraphicFramePr>
        <p:xfrm>
          <a:off x="4852720" y="1474492"/>
          <a:ext cx="3957206" cy="4747587"/>
        </p:xfrm>
        <a:graphic>
          <a:graphicData uri="http://schemas.openxmlformats.org/drawingml/2006/table">
            <a:tbl>
              <a:tblPr/>
              <a:tblGrid>
                <a:gridCol w="3957206">
                  <a:extLst>
                    <a:ext uri="{9D8B030D-6E8A-4147-A177-3AD203B41FA5}">
                      <a16:colId xmlns:a16="http://schemas.microsoft.com/office/drawing/2014/main" val="20000"/>
                    </a:ext>
                  </a:extLst>
                </a:gridCol>
              </a:tblGrid>
              <a:tr h="317574">
                <a:tc>
                  <a:txBody>
                    <a:bodyPr/>
                    <a:lstStyle/>
                    <a:p>
                      <a:pPr algn="l" fontAlgn="b"/>
                      <a:r>
                        <a:rPr lang="en-US" sz="2000" b="0" i="0" u="none" strike="noStrike" dirty="0">
                          <a:solidFill>
                            <a:srgbClr val="000000"/>
                          </a:solidFill>
                          <a:effectLst/>
                          <a:latin typeface="Calibri" panose="020F0502020204030204" pitchFamily="34" charset="0"/>
                        </a:rPr>
                        <a:t>SSM DePaul Health Center</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17574">
                <a:tc>
                  <a:txBody>
                    <a:bodyPr/>
                    <a:lstStyle/>
                    <a:p>
                      <a:pPr algn="l" fontAlgn="b"/>
                      <a:r>
                        <a:rPr lang="en-US" sz="2000" b="0" i="0" u="none" strike="noStrike">
                          <a:solidFill>
                            <a:srgbClr val="000000"/>
                          </a:solidFill>
                          <a:effectLst/>
                          <a:latin typeface="Calibri" panose="020F0502020204030204" pitchFamily="34" charset="0"/>
                        </a:rPr>
                        <a:t>SSM Saint Louis University Hospital</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317574">
                <a:tc>
                  <a:txBody>
                    <a:bodyPr/>
                    <a:lstStyle/>
                    <a:p>
                      <a:pPr algn="l" fontAlgn="b"/>
                      <a:r>
                        <a:rPr lang="en-US" sz="2000" b="0" i="0" u="none" strike="noStrike">
                          <a:solidFill>
                            <a:srgbClr val="000000"/>
                          </a:solidFill>
                          <a:effectLst/>
                          <a:latin typeface="Calibri" panose="020F0502020204030204" pitchFamily="34" charset="0"/>
                        </a:rPr>
                        <a:t>SSM St. Clare Health Center</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17574">
                <a:tc>
                  <a:txBody>
                    <a:bodyPr/>
                    <a:lstStyle/>
                    <a:p>
                      <a:pPr algn="l" fontAlgn="b"/>
                      <a:r>
                        <a:rPr lang="en-US" sz="2000" b="0" i="0" u="none" strike="noStrike">
                          <a:solidFill>
                            <a:srgbClr val="000000"/>
                          </a:solidFill>
                          <a:effectLst/>
                          <a:latin typeface="Calibri" panose="020F0502020204030204" pitchFamily="34" charset="0"/>
                        </a:rPr>
                        <a:t>SSM St. Joseph Health Center</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17574">
                <a:tc>
                  <a:txBody>
                    <a:bodyPr/>
                    <a:lstStyle/>
                    <a:p>
                      <a:pPr algn="l" fontAlgn="b"/>
                      <a:r>
                        <a:rPr lang="en-US" sz="2000" b="0" i="0" u="none" strike="noStrike">
                          <a:solidFill>
                            <a:srgbClr val="000000"/>
                          </a:solidFill>
                          <a:effectLst/>
                          <a:latin typeface="Calibri" panose="020F0502020204030204" pitchFamily="34" charset="0"/>
                        </a:rPr>
                        <a:t>SSM St. Mary's Health Center</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17574">
                <a:tc>
                  <a:txBody>
                    <a:bodyPr/>
                    <a:lstStyle/>
                    <a:p>
                      <a:pPr algn="l" fontAlgn="b"/>
                      <a:r>
                        <a:rPr lang="en-US" sz="2000" b="0" i="0" u="none" strike="noStrike" dirty="0">
                          <a:solidFill>
                            <a:srgbClr val="000000"/>
                          </a:solidFill>
                          <a:effectLst/>
                          <a:latin typeface="Calibri" panose="020F0502020204030204" pitchFamily="34" charset="0"/>
                        </a:rPr>
                        <a:t>St. Mary's Hospital - Decatur</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17574">
                <a:tc>
                  <a:txBody>
                    <a:bodyPr/>
                    <a:lstStyle/>
                    <a:p>
                      <a:pPr algn="l" fontAlgn="b"/>
                      <a:r>
                        <a:rPr lang="en-US" sz="2000" b="0" i="0" u="none" strike="noStrike">
                          <a:solidFill>
                            <a:srgbClr val="000000"/>
                          </a:solidFill>
                          <a:effectLst/>
                          <a:latin typeface="Calibri" panose="020F0502020204030204" pitchFamily="34" charset="0"/>
                        </a:rPr>
                        <a:t>Nebraska Medicine</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17574">
                <a:tc>
                  <a:txBody>
                    <a:bodyPr/>
                    <a:lstStyle/>
                    <a:p>
                      <a:pPr algn="l" fontAlgn="b"/>
                      <a:r>
                        <a:rPr lang="en-US" sz="2000" b="0" i="0" u="none" strike="noStrike">
                          <a:solidFill>
                            <a:srgbClr val="000000"/>
                          </a:solidFill>
                          <a:effectLst/>
                          <a:latin typeface="Calibri" panose="020F0502020204030204" pitchFamily="34" charset="0"/>
                        </a:rPr>
                        <a:t>UnityPoint Health Des Moines</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17574">
                <a:tc>
                  <a:txBody>
                    <a:bodyPr/>
                    <a:lstStyle/>
                    <a:p>
                      <a:pPr algn="l" fontAlgn="b"/>
                      <a:r>
                        <a:rPr lang="en-US" sz="2000" b="0" i="0" u="none" strike="noStrike">
                          <a:solidFill>
                            <a:srgbClr val="000000"/>
                          </a:solidFill>
                          <a:effectLst/>
                          <a:latin typeface="Calibri" panose="020F0502020204030204" pitchFamily="34" charset="0"/>
                        </a:rPr>
                        <a:t>UnityPoint Health - Methodist</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17574">
                <a:tc>
                  <a:txBody>
                    <a:bodyPr/>
                    <a:lstStyle/>
                    <a:p>
                      <a:pPr algn="l" fontAlgn="b"/>
                      <a:r>
                        <a:rPr lang="en-US" sz="2000" b="0" i="0" u="none" strike="noStrike">
                          <a:solidFill>
                            <a:srgbClr val="000000"/>
                          </a:solidFill>
                          <a:effectLst/>
                          <a:latin typeface="Calibri" panose="020F0502020204030204" pitchFamily="34" charset="0"/>
                        </a:rPr>
                        <a:t>University of Chicago Medical Center</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607847">
                <a:tc>
                  <a:txBody>
                    <a:bodyPr/>
                    <a:lstStyle/>
                    <a:p>
                      <a:pPr algn="l" fontAlgn="b"/>
                      <a:r>
                        <a:rPr lang="en-US" sz="2000" b="0" i="0" u="none" strike="noStrike">
                          <a:solidFill>
                            <a:srgbClr val="000000"/>
                          </a:solidFill>
                          <a:effectLst/>
                          <a:latin typeface="Calibri" panose="020F0502020204030204" pitchFamily="34" charset="0"/>
                        </a:rPr>
                        <a:t>University of Kansas Hospital Authority</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17574">
                <a:tc>
                  <a:txBody>
                    <a:bodyPr/>
                    <a:lstStyle/>
                    <a:p>
                      <a:pPr algn="l" fontAlgn="b"/>
                      <a:r>
                        <a:rPr lang="en-US" sz="2000" b="0" i="0" u="none" strike="noStrike" dirty="0">
                          <a:solidFill>
                            <a:srgbClr val="000000"/>
                          </a:solidFill>
                          <a:effectLst/>
                          <a:latin typeface="Calibri" panose="020F0502020204030204" pitchFamily="34" charset="0"/>
                        </a:rPr>
                        <a:t>Columbia Surgical Services- Inc.</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317574">
                <a:tc>
                  <a:txBody>
                    <a:bodyPr/>
                    <a:lstStyle/>
                    <a:p>
                      <a:pPr algn="l" fontAlgn="b"/>
                      <a:r>
                        <a:rPr lang="en-US" sz="2000" b="0" i="0" u="none" strike="noStrike">
                          <a:solidFill>
                            <a:srgbClr val="000000"/>
                          </a:solidFill>
                          <a:effectLst/>
                          <a:latin typeface="Calibri" panose="020F0502020204030204" pitchFamily="34" charset="0"/>
                        </a:rPr>
                        <a:t>University of Missouri Medical Center</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317574">
                <a:tc>
                  <a:txBody>
                    <a:bodyPr/>
                    <a:lstStyle/>
                    <a:p>
                      <a:pPr algn="l" fontAlgn="b"/>
                      <a:r>
                        <a:rPr lang="en-US" sz="2000" b="0" i="0" u="none" strike="noStrike" dirty="0">
                          <a:solidFill>
                            <a:srgbClr val="000000"/>
                          </a:solidFill>
                          <a:effectLst/>
                          <a:latin typeface="Calibri" panose="020F0502020204030204" pitchFamily="34" charset="0"/>
                        </a:rPr>
                        <a:t>Weiss Memorial Hospital</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48828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Participation Award potential changes:</a:t>
            </a:r>
          </a:p>
        </p:txBody>
      </p:sp>
      <p:sp>
        <p:nvSpPr>
          <p:cNvPr id="3" name="Content Placeholder 2"/>
          <p:cNvSpPr>
            <a:spLocks noGrp="1"/>
          </p:cNvSpPr>
          <p:nvPr>
            <p:ph idx="1"/>
          </p:nvPr>
        </p:nvSpPr>
        <p:spPr>
          <a:xfrm>
            <a:off x="457200" y="2420888"/>
            <a:ext cx="8229600" cy="3909573"/>
          </a:xfrm>
        </p:spPr>
        <p:txBody>
          <a:bodyPr>
            <a:normAutofit fontScale="85000" lnSpcReduction="20000"/>
          </a:bodyPr>
          <a:lstStyle/>
          <a:p>
            <a:pPr lvl="1"/>
            <a:r>
              <a:rPr lang="en-US" dirty="0"/>
              <a:t>Participation in National, Regional or Local QI project using VQI data</a:t>
            </a:r>
          </a:p>
          <a:p>
            <a:pPr lvl="1"/>
            <a:r>
              <a:rPr lang="en-US" dirty="0"/>
              <a:t>Credit for attendance at the Annual meeting (data managers only)</a:t>
            </a:r>
          </a:p>
          <a:p>
            <a:pPr lvl="1"/>
            <a:r>
              <a:rPr lang="en-US" dirty="0"/>
              <a:t>Penalty of not being able to get data for research if your attendance at the regional meetings is low over a certain number of years</a:t>
            </a:r>
          </a:p>
          <a:p>
            <a:pPr lvl="1"/>
            <a:r>
              <a:rPr lang="en-US" dirty="0"/>
              <a:t>Should you get a star award at all if you are on probation for &lt;50% LTFU</a:t>
            </a:r>
          </a:p>
          <a:p>
            <a:pPr lvl="1"/>
            <a:r>
              <a:rPr lang="en-US" dirty="0"/>
              <a:t>Additional participation point if your site gives a presentation at a regional meeting </a:t>
            </a:r>
          </a:p>
          <a:p>
            <a:endParaRPr lang="en-US" dirty="0"/>
          </a:p>
        </p:txBody>
      </p:sp>
    </p:spTree>
    <p:extLst>
      <p:ext uri="{BB962C8B-B14F-4D97-AF65-F5344CB8AC3E}">
        <p14:creationId xmlns:p14="http://schemas.microsoft.com/office/powerpoint/2010/main" val="335787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2041525"/>
          </a:xfrm>
        </p:spPr>
        <p:txBody>
          <a:bodyPr/>
          <a:lstStyle/>
          <a:p>
            <a:pPr algn="ctr"/>
            <a:r>
              <a:rPr lang="en-US" sz="5400" dirty="0"/>
              <a:t>VQI Datasets for Research</a:t>
            </a:r>
          </a:p>
        </p:txBody>
      </p:sp>
      <p:sp>
        <p:nvSpPr>
          <p:cNvPr id="3" name="Text Placeholder 2"/>
          <p:cNvSpPr>
            <a:spLocks noGrp="1"/>
          </p:cNvSpPr>
          <p:nvPr>
            <p:ph type="body" idx="1"/>
          </p:nvPr>
        </p:nvSpPr>
        <p:spPr>
          <a:xfrm>
            <a:off x="609600" y="2057400"/>
            <a:ext cx="8001000" cy="3886200"/>
          </a:xfrm>
        </p:spPr>
        <p:txBody>
          <a:bodyPr>
            <a:normAutofit fontScale="92500" lnSpcReduction="10000"/>
          </a:bodyPr>
          <a:lstStyle/>
          <a:p>
            <a:pPr marL="342900" indent="-342900" algn="l">
              <a:buFont typeface="Arial" panose="020B0604020202020204" pitchFamily="34" charset="0"/>
              <a:buChar char="•"/>
            </a:pPr>
            <a:r>
              <a:rPr lang="en-US" dirty="0">
                <a:solidFill>
                  <a:schemeClr val="tx1"/>
                </a:solidFill>
              </a:rPr>
              <a:t>Data discrepancies identified</a:t>
            </a:r>
          </a:p>
          <a:p>
            <a:pPr marL="342900" indent="-342900" algn="l">
              <a:buFont typeface="Arial" panose="020B0604020202020204" pitchFamily="34" charset="0"/>
              <a:buChar char="•"/>
            </a:pPr>
            <a:r>
              <a:rPr lang="en-US" dirty="0">
                <a:solidFill>
                  <a:schemeClr val="tx1"/>
                </a:solidFill>
              </a:rPr>
              <a:t>Due to multiple revisions and coding</a:t>
            </a:r>
          </a:p>
          <a:p>
            <a:pPr marL="342900" indent="-342900" algn="l">
              <a:buFont typeface="Arial" panose="020B0604020202020204" pitchFamily="34" charset="0"/>
              <a:buChar char="•"/>
            </a:pPr>
            <a:r>
              <a:rPr lang="en-US" sz="2800" b="1" dirty="0">
                <a:solidFill>
                  <a:schemeClr val="tx1"/>
                </a:solidFill>
              </a:rPr>
              <a:t>No significant errors in key outcome variables </a:t>
            </a:r>
            <a:r>
              <a:rPr lang="en-US" dirty="0">
                <a:solidFill>
                  <a:schemeClr val="tx1"/>
                </a:solidFill>
              </a:rPr>
              <a:t>(SO FAR – audit not done yet)</a:t>
            </a:r>
          </a:p>
          <a:p>
            <a:pPr marL="342900" indent="-342900" algn="l">
              <a:buFont typeface="Arial" panose="020B0604020202020204" pitchFamily="34" charset="0"/>
              <a:buChar char="•"/>
            </a:pPr>
            <a:r>
              <a:rPr lang="en-US" dirty="0">
                <a:solidFill>
                  <a:schemeClr val="tx1"/>
                </a:solidFill>
              </a:rPr>
              <a:t> </a:t>
            </a:r>
            <a:r>
              <a:rPr lang="en-US" sz="3200" u="sng" dirty="0">
                <a:solidFill>
                  <a:schemeClr val="tx1"/>
                </a:solidFill>
              </a:rPr>
              <a:t>Conclusion</a:t>
            </a:r>
            <a:r>
              <a:rPr lang="en-US" dirty="0">
                <a:solidFill>
                  <a:schemeClr val="tx1"/>
                </a:solidFill>
              </a:rPr>
              <a:t> – Large complex data sets need periodic, regular review</a:t>
            </a:r>
          </a:p>
          <a:p>
            <a:pPr marL="342900" indent="-342900" algn="l">
              <a:buFont typeface="Arial" panose="020B0604020202020204" pitchFamily="34" charset="0"/>
              <a:buChar char="•"/>
            </a:pPr>
            <a:r>
              <a:rPr lang="en-US" dirty="0">
                <a:solidFill>
                  <a:schemeClr val="tx1"/>
                </a:solidFill>
              </a:rPr>
              <a:t> Multiple new quality assurance measures instituted</a:t>
            </a:r>
          </a:p>
          <a:p>
            <a:pPr algn="l"/>
            <a:endParaRPr lang="en-US" dirty="0"/>
          </a:p>
        </p:txBody>
      </p:sp>
    </p:spTree>
    <p:extLst>
      <p:ext uri="{BB962C8B-B14F-4D97-AF65-F5344CB8AC3E}">
        <p14:creationId xmlns:p14="http://schemas.microsoft.com/office/powerpoint/2010/main" val="2622945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772400" cy="2041525"/>
          </a:xfrm>
        </p:spPr>
        <p:txBody>
          <a:bodyPr/>
          <a:lstStyle/>
          <a:p>
            <a:pPr algn="ctr"/>
            <a:r>
              <a:rPr lang="en-US" sz="4400" dirty="0"/>
              <a:t>Why?</a:t>
            </a:r>
          </a:p>
        </p:txBody>
      </p:sp>
      <p:sp>
        <p:nvSpPr>
          <p:cNvPr id="3" name="Text Placeholder 2"/>
          <p:cNvSpPr>
            <a:spLocks noGrp="1"/>
          </p:cNvSpPr>
          <p:nvPr>
            <p:ph type="body" idx="1"/>
          </p:nvPr>
        </p:nvSpPr>
        <p:spPr>
          <a:xfrm>
            <a:off x="1143000" y="1981200"/>
            <a:ext cx="6400800" cy="2971800"/>
          </a:xfrm>
        </p:spPr>
        <p:txBody>
          <a:bodyPr>
            <a:normAutofit fontScale="70000" lnSpcReduction="20000"/>
          </a:bodyPr>
          <a:lstStyle/>
          <a:p>
            <a:r>
              <a:rPr lang="en-US" sz="3600" u="sng" dirty="0"/>
              <a:t>Large Complex Database</a:t>
            </a:r>
          </a:p>
          <a:p>
            <a:pPr algn="l"/>
            <a:endParaRPr lang="en-US" dirty="0"/>
          </a:p>
          <a:p>
            <a:pPr marL="342900" indent="-342900" algn="l">
              <a:buFont typeface="Arial" panose="020B0604020202020204" pitchFamily="34" charset="0"/>
              <a:buChar char="•"/>
            </a:pPr>
            <a:r>
              <a:rPr lang="en-US" dirty="0"/>
              <a:t>Multiple revisions paper form access DB web based</a:t>
            </a:r>
          </a:p>
          <a:p>
            <a:pPr marL="342900" indent="-342900" algn="l">
              <a:buFont typeface="Arial" panose="020B0604020202020204" pitchFamily="34" charset="0"/>
              <a:buChar char="•"/>
            </a:pPr>
            <a:r>
              <a:rPr lang="en-US" dirty="0"/>
              <a:t>Mapping old to new changed variables</a:t>
            </a:r>
          </a:p>
          <a:p>
            <a:pPr marL="342900" indent="-342900" algn="l">
              <a:buFont typeface="Arial" panose="020B0604020202020204" pitchFamily="34" charset="0"/>
              <a:buChar char="•"/>
            </a:pPr>
            <a:r>
              <a:rPr lang="en-US" dirty="0"/>
              <a:t>Multiple modification of data fields (PCI &amp;/or CABG changed to PCI, CABG or both)</a:t>
            </a:r>
          </a:p>
          <a:p>
            <a:pPr marL="342900" indent="-342900" algn="l">
              <a:buFont typeface="Arial" panose="020B0604020202020204" pitchFamily="34" charset="0"/>
              <a:buChar char="•"/>
            </a:pPr>
            <a:r>
              <a:rPr lang="en-US" dirty="0"/>
              <a:t>Coding errors</a:t>
            </a:r>
          </a:p>
          <a:p>
            <a:pPr marL="342900" indent="-342900" algn="l">
              <a:buFont typeface="Arial" panose="020B0604020202020204" pitchFamily="34" charset="0"/>
              <a:buChar char="•"/>
            </a:pPr>
            <a:r>
              <a:rPr lang="en-US" dirty="0"/>
              <a:t>Multiple changes in definitions</a:t>
            </a:r>
          </a:p>
        </p:txBody>
      </p:sp>
    </p:spTree>
    <p:extLst>
      <p:ext uri="{BB962C8B-B14F-4D97-AF65-F5344CB8AC3E}">
        <p14:creationId xmlns:p14="http://schemas.microsoft.com/office/powerpoint/2010/main" val="201131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2041525"/>
          </a:xfrm>
        </p:spPr>
        <p:txBody>
          <a:bodyPr/>
          <a:lstStyle/>
          <a:p>
            <a:pPr algn="ctr"/>
            <a:r>
              <a:rPr lang="en-US" sz="4000" dirty="0"/>
              <a:t>Results (so far)</a:t>
            </a:r>
          </a:p>
        </p:txBody>
      </p:sp>
      <p:sp>
        <p:nvSpPr>
          <p:cNvPr id="3" name="Text Placeholder 2"/>
          <p:cNvSpPr>
            <a:spLocks noGrp="1"/>
          </p:cNvSpPr>
          <p:nvPr>
            <p:ph type="body" idx="1"/>
          </p:nvPr>
        </p:nvSpPr>
        <p:spPr>
          <a:xfrm>
            <a:off x="914400" y="1828800"/>
            <a:ext cx="7010400" cy="3733800"/>
          </a:xfrm>
        </p:spPr>
        <p:txBody>
          <a:bodyPr>
            <a:normAutofit fontScale="85000" lnSpcReduction="20000"/>
          </a:bodyPr>
          <a:lstStyle/>
          <a:p>
            <a:pPr algn="l"/>
            <a:endParaRPr lang="en-US" dirty="0"/>
          </a:p>
          <a:p>
            <a:pPr marL="342900" indent="-342900" algn="l">
              <a:buFont typeface="Arial" panose="020B0604020202020204" pitchFamily="34" charset="0"/>
              <a:buChar char="•"/>
            </a:pPr>
            <a:r>
              <a:rPr lang="en-US" dirty="0"/>
              <a:t>No significant impact on clinical findings</a:t>
            </a:r>
          </a:p>
          <a:p>
            <a:pPr algn="l"/>
            <a:endParaRPr lang="en-US" dirty="0"/>
          </a:p>
          <a:p>
            <a:pPr marL="342900" indent="-342900" algn="l">
              <a:buFont typeface="Arial" panose="020B0604020202020204" pitchFamily="34" charset="0"/>
              <a:buChar char="•"/>
            </a:pPr>
            <a:r>
              <a:rPr lang="en-US" dirty="0"/>
              <a:t>No change in analysis (p values) or conclusions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No significant errors in key outcome variables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Most errors were in descriptive variables – H/O CAD</a:t>
            </a:r>
          </a:p>
        </p:txBody>
      </p:sp>
    </p:spTree>
    <p:extLst>
      <p:ext uri="{BB962C8B-B14F-4D97-AF65-F5344CB8AC3E}">
        <p14:creationId xmlns:p14="http://schemas.microsoft.com/office/powerpoint/2010/main" val="652420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772400" cy="2041525"/>
          </a:xfrm>
        </p:spPr>
        <p:txBody>
          <a:bodyPr/>
          <a:lstStyle/>
          <a:p>
            <a:pPr algn="ctr"/>
            <a:r>
              <a:rPr lang="en-US" sz="4000" dirty="0"/>
              <a:t>Data variability (References)</a:t>
            </a:r>
          </a:p>
        </p:txBody>
      </p:sp>
      <p:sp>
        <p:nvSpPr>
          <p:cNvPr id="3" name="Text Placeholder 2"/>
          <p:cNvSpPr>
            <a:spLocks noGrp="1"/>
          </p:cNvSpPr>
          <p:nvPr>
            <p:ph type="body" idx="1"/>
          </p:nvPr>
        </p:nvSpPr>
        <p:spPr>
          <a:xfrm>
            <a:off x="533400" y="1447800"/>
            <a:ext cx="8077200" cy="3657600"/>
          </a:xfrm>
        </p:spPr>
        <p:txBody>
          <a:bodyPr>
            <a:normAutofit fontScale="92500" lnSpcReduction="20000"/>
          </a:bodyPr>
          <a:lstStyle/>
          <a:p>
            <a:pPr algn="l"/>
            <a:endParaRPr lang="en-US" dirty="0"/>
          </a:p>
          <a:p>
            <a:pPr algn="l"/>
            <a:r>
              <a:rPr lang="en-US" sz="1600" dirty="0"/>
              <a:t>Understanding Differences in Administrative and Audited Patient Data in Cardiac Surgery:  Comparison of the University </a:t>
            </a:r>
            <a:r>
              <a:rPr lang="en-US" sz="1600" dirty="0" err="1"/>
              <a:t>HealthSystem</a:t>
            </a:r>
            <a:r>
              <a:rPr lang="en-US" sz="1600" dirty="0"/>
              <a:t> Consortium and Society of Thoracic Surgeons Databases.  Prasad A, </a:t>
            </a:r>
            <a:r>
              <a:rPr lang="en-US" sz="1600" dirty="0" err="1"/>
              <a:t>Helder</a:t>
            </a:r>
            <a:r>
              <a:rPr lang="en-US" sz="1600" dirty="0"/>
              <a:t> MR, Brown DA, </a:t>
            </a:r>
            <a:r>
              <a:rPr lang="en-US" sz="1600" dirty="0" err="1"/>
              <a:t>Schaff</a:t>
            </a:r>
            <a:r>
              <a:rPr lang="en-US" sz="1600" dirty="0"/>
              <a:t> HV.  J Am </a:t>
            </a:r>
            <a:r>
              <a:rPr lang="en-US" sz="1600" dirty="0" err="1"/>
              <a:t>Coll</a:t>
            </a:r>
            <a:r>
              <a:rPr lang="en-US" sz="1600" dirty="0"/>
              <a:t> </a:t>
            </a:r>
            <a:r>
              <a:rPr lang="en-US" sz="1600" dirty="0" err="1"/>
              <a:t>Surg</a:t>
            </a:r>
            <a:r>
              <a:rPr lang="en-US" sz="1600" dirty="0"/>
              <a:t> 2016; 223: 551-8.</a:t>
            </a:r>
          </a:p>
          <a:p>
            <a:pPr algn="l"/>
            <a:endParaRPr lang="en-US" sz="1600" dirty="0"/>
          </a:p>
          <a:p>
            <a:pPr algn="l"/>
            <a:r>
              <a:rPr lang="en-US" sz="1600" dirty="0"/>
              <a:t>Variability in Data:  The Society of Thoracic Surgeons National Adult Cardiac Surgery Database.  Brown ML, </a:t>
            </a:r>
            <a:r>
              <a:rPr lang="en-US" sz="1600" dirty="0" err="1"/>
              <a:t>Lenoch</a:t>
            </a:r>
            <a:r>
              <a:rPr lang="en-US" sz="1600" dirty="0"/>
              <a:t> JR, </a:t>
            </a:r>
            <a:r>
              <a:rPr lang="en-US" sz="1600" dirty="0" err="1"/>
              <a:t>Schaff</a:t>
            </a:r>
            <a:r>
              <a:rPr lang="en-US" sz="1600" dirty="0"/>
              <a:t> HV. J </a:t>
            </a:r>
            <a:r>
              <a:rPr lang="en-US" sz="1600" dirty="0" err="1"/>
              <a:t>Thorac</a:t>
            </a:r>
            <a:r>
              <a:rPr lang="en-US" sz="1600" dirty="0"/>
              <a:t> </a:t>
            </a:r>
            <a:r>
              <a:rPr lang="en-US" sz="1600" dirty="0" err="1"/>
              <a:t>Cardiovasc</a:t>
            </a:r>
            <a:r>
              <a:rPr lang="en-US" sz="1600" dirty="0"/>
              <a:t> </a:t>
            </a:r>
            <a:r>
              <a:rPr lang="en-US" sz="1600" dirty="0" err="1"/>
              <a:t>Surg</a:t>
            </a:r>
            <a:r>
              <a:rPr lang="en-US" sz="1600" dirty="0"/>
              <a:t>  2010; 140: 267-73.</a:t>
            </a:r>
          </a:p>
          <a:p>
            <a:pPr algn="l"/>
            <a:endParaRPr lang="en-US" sz="1600" dirty="0"/>
          </a:p>
          <a:p>
            <a:pPr algn="l"/>
            <a:r>
              <a:rPr lang="en-US" sz="1600" dirty="0"/>
              <a:t>Data Variability and Validity:  The Elephant in the Room.  </a:t>
            </a:r>
            <a:r>
              <a:rPr lang="en-US" sz="1600" dirty="0" err="1"/>
              <a:t>Grunkemeier</a:t>
            </a:r>
            <a:r>
              <a:rPr lang="en-US" sz="1600" dirty="0"/>
              <a:t> GL, </a:t>
            </a:r>
            <a:r>
              <a:rPr lang="en-US" sz="1600" dirty="0" err="1"/>
              <a:t>Furnary</a:t>
            </a:r>
            <a:r>
              <a:rPr lang="en-US" sz="1600" dirty="0"/>
              <a:t> AP.  J </a:t>
            </a:r>
            <a:r>
              <a:rPr lang="en-US" sz="1600" dirty="0" err="1"/>
              <a:t>Thorac</a:t>
            </a:r>
            <a:r>
              <a:rPr lang="en-US" sz="1600" dirty="0"/>
              <a:t> </a:t>
            </a:r>
            <a:r>
              <a:rPr lang="en-US" sz="1600" dirty="0" err="1"/>
              <a:t>Cardiovasc</a:t>
            </a:r>
            <a:r>
              <a:rPr lang="en-US" sz="1600" dirty="0"/>
              <a:t> </a:t>
            </a:r>
            <a:r>
              <a:rPr lang="en-US" sz="1600" dirty="0" err="1"/>
              <a:t>Surg</a:t>
            </a:r>
            <a:r>
              <a:rPr lang="en-US" sz="1600" dirty="0"/>
              <a:t> 2010; 140: 273-5.</a:t>
            </a:r>
          </a:p>
          <a:p>
            <a:pPr algn="l"/>
            <a:endParaRPr lang="en-US" sz="1600" dirty="0"/>
          </a:p>
          <a:p>
            <a:pPr algn="l"/>
            <a:r>
              <a:rPr lang="en-US" sz="1600" dirty="0"/>
              <a:t>The Society of Thoracic Surgeons National Adult Cardiac Database:  A Continuing Commitment to Excellence.  </a:t>
            </a:r>
            <a:r>
              <a:rPr lang="en-US" sz="1600" dirty="0" err="1"/>
              <a:t>Shahian</a:t>
            </a:r>
            <a:r>
              <a:rPr lang="en-US" sz="1600" dirty="0"/>
              <a:t> DM, Edwards F, Grover FL et al.  J </a:t>
            </a:r>
            <a:r>
              <a:rPr lang="en-US" sz="1600" dirty="0" err="1"/>
              <a:t>Thorac</a:t>
            </a:r>
            <a:r>
              <a:rPr lang="en-US" sz="1600" dirty="0"/>
              <a:t> </a:t>
            </a:r>
            <a:r>
              <a:rPr lang="en-US" sz="1600" dirty="0" err="1"/>
              <a:t>Cardiovasc</a:t>
            </a:r>
            <a:r>
              <a:rPr lang="en-US" sz="1600" dirty="0"/>
              <a:t>  </a:t>
            </a:r>
            <a:r>
              <a:rPr lang="en-US" sz="1600" dirty="0" err="1"/>
              <a:t>Surg</a:t>
            </a:r>
            <a:r>
              <a:rPr lang="en-US" sz="1600" dirty="0"/>
              <a:t>  2010; 140: 955-9.</a:t>
            </a:r>
          </a:p>
          <a:p>
            <a:pPr algn="l"/>
            <a:endParaRPr lang="en-US" sz="1600" dirty="0"/>
          </a:p>
          <a:p>
            <a:pPr algn="l"/>
            <a:r>
              <a:rPr lang="en-US" sz="1600" dirty="0"/>
              <a:t>Are Unaudited Records From an Outcomes Registry Database Accurate?  Herbert, MA, Prince SL, Williams JL, Magee MJ, Mack MJ.  Ann </a:t>
            </a:r>
            <a:r>
              <a:rPr lang="en-US" sz="1600" dirty="0" err="1"/>
              <a:t>Thorac</a:t>
            </a:r>
            <a:r>
              <a:rPr lang="en-US" sz="1600" dirty="0"/>
              <a:t> </a:t>
            </a:r>
            <a:r>
              <a:rPr lang="en-US" sz="1600" dirty="0" err="1"/>
              <a:t>Surg</a:t>
            </a:r>
            <a:r>
              <a:rPr lang="en-US" sz="1600" dirty="0"/>
              <a:t>  2004; 77: 1960-5</a:t>
            </a:r>
            <a:r>
              <a:rPr lang="en-US" sz="1800" dirty="0"/>
              <a:t>. </a:t>
            </a:r>
            <a:endParaRPr lang="en-US" dirty="0"/>
          </a:p>
        </p:txBody>
      </p:sp>
    </p:spTree>
    <p:extLst>
      <p:ext uri="{BB962C8B-B14F-4D97-AF65-F5344CB8AC3E}">
        <p14:creationId xmlns:p14="http://schemas.microsoft.com/office/powerpoint/2010/main" val="3412328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2041525"/>
          </a:xfrm>
        </p:spPr>
        <p:txBody>
          <a:bodyPr/>
          <a:lstStyle/>
          <a:p>
            <a:pPr algn="ctr"/>
            <a:r>
              <a:rPr lang="en-US" sz="4000" dirty="0"/>
              <a:t>Moving forward</a:t>
            </a:r>
          </a:p>
        </p:txBody>
      </p:sp>
      <p:sp>
        <p:nvSpPr>
          <p:cNvPr id="3" name="Text Placeholder 2"/>
          <p:cNvSpPr>
            <a:spLocks noGrp="1"/>
          </p:cNvSpPr>
          <p:nvPr>
            <p:ph type="body" idx="1"/>
          </p:nvPr>
        </p:nvSpPr>
        <p:spPr>
          <a:xfrm>
            <a:off x="990600" y="1371600"/>
            <a:ext cx="6400800" cy="2971800"/>
          </a:xfrm>
        </p:spPr>
        <p:txBody>
          <a:bodyPr>
            <a:normAutofit fontScale="70000" lnSpcReduction="20000"/>
          </a:bodyPr>
          <a:lstStyle/>
          <a:p>
            <a:pPr algn="l"/>
            <a:endParaRPr lang="en-US" dirty="0"/>
          </a:p>
          <a:p>
            <a:pPr algn="l"/>
            <a:r>
              <a:rPr lang="en-US" sz="3200" b="1" u="sng" dirty="0"/>
              <a:t>New Quality Assurance Measures</a:t>
            </a:r>
          </a:p>
          <a:p>
            <a:pPr marL="342900" indent="-342900" algn="l">
              <a:buFont typeface="Arial" panose="020B0604020202020204" pitchFamily="34" charset="0"/>
              <a:buChar char="•"/>
            </a:pPr>
            <a:r>
              <a:rPr lang="en-US" dirty="0"/>
              <a:t>New Data Quality Control Testing</a:t>
            </a:r>
          </a:p>
          <a:p>
            <a:pPr marL="342900" indent="-342900" algn="l">
              <a:buFont typeface="Arial" panose="020B0604020202020204" pitchFamily="34" charset="0"/>
              <a:buChar char="•"/>
            </a:pPr>
            <a:r>
              <a:rPr lang="en-US" dirty="0"/>
              <a:t>New Sign off for Development Specifications and before release of new Code</a:t>
            </a:r>
          </a:p>
          <a:p>
            <a:pPr marL="342900" indent="-342900" algn="l">
              <a:buFont typeface="Arial" panose="020B0604020202020204" pitchFamily="34" charset="0"/>
              <a:buChar char="•"/>
            </a:pPr>
            <a:r>
              <a:rPr lang="en-US" dirty="0"/>
              <a:t>New Software for Quality Assurance</a:t>
            </a:r>
          </a:p>
          <a:p>
            <a:pPr marL="342900" indent="-342900" algn="l">
              <a:buFont typeface="Arial" panose="020B0604020202020204" pitchFamily="34" charset="0"/>
              <a:buChar char="•"/>
            </a:pPr>
            <a:r>
              <a:rPr lang="en-US" dirty="0"/>
              <a:t>New Code to ensure Consistency of BDS across Registries</a:t>
            </a:r>
          </a:p>
          <a:p>
            <a:pPr marL="342900" indent="-342900" algn="l">
              <a:buFont typeface="Arial" panose="020B0604020202020204" pitchFamily="34" charset="0"/>
              <a:buChar char="•"/>
            </a:pPr>
            <a:r>
              <a:rPr lang="en-US" dirty="0"/>
              <a:t>New Data Warehouse</a:t>
            </a:r>
          </a:p>
        </p:txBody>
      </p:sp>
    </p:spTree>
    <p:extLst>
      <p:ext uri="{BB962C8B-B14F-4D97-AF65-F5344CB8AC3E}">
        <p14:creationId xmlns:p14="http://schemas.microsoft.com/office/powerpoint/2010/main" val="172211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5" y="1346126"/>
            <a:ext cx="8229600" cy="4454171"/>
          </a:xfrm>
        </p:spPr>
        <p:txBody>
          <a:bodyPr>
            <a:normAutofit fontScale="90000"/>
          </a:bodyPr>
          <a:lstStyle/>
          <a:p>
            <a:pPr algn="l"/>
            <a:r>
              <a:rPr lang="en-US" dirty="0"/>
              <a:t>Regional Reports:  </a:t>
            </a:r>
            <a:br>
              <a:rPr lang="en-US" dirty="0"/>
            </a:br>
            <a:r>
              <a:rPr lang="en-US" dirty="0"/>
              <a:t>Joe Schneider, MD</a:t>
            </a:r>
            <a:br>
              <a:rPr lang="en-US" dirty="0"/>
            </a:br>
            <a:br>
              <a:rPr lang="en-US" dirty="0"/>
            </a:br>
            <a:br>
              <a:rPr lang="en-US" dirty="0"/>
            </a:br>
            <a:br>
              <a:rPr lang="en-US" dirty="0"/>
            </a:br>
            <a:br>
              <a:rPr lang="en-US" dirty="0"/>
            </a:br>
            <a:r>
              <a:rPr lang="en-US" dirty="0">
                <a:solidFill>
                  <a:srgbClr val="C00000"/>
                </a:solidFill>
              </a:rPr>
              <a:t>New HTML format!!</a:t>
            </a:r>
          </a:p>
        </p:txBody>
      </p:sp>
      <p:pic>
        <p:nvPicPr>
          <p:cNvPr id="3" name="Picture 2"/>
          <p:cNvPicPr>
            <a:picLocks noChangeAspect="1"/>
          </p:cNvPicPr>
          <p:nvPr/>
        </p:nvPicPr>
        <p:blipFill>
          <a:blip r:embed="rId2"/>
          <a:stretch>
            <a:fillRect/>
          </a:stretch>
        </p:blipFill>
        <p:spPr>
          <a:xfrm>
            <a:off x="327545" y="3052762"/>
            <a:ext cx="8535101" cy="1913133"/>
          </a:xfrm>
          <a:prstGeom prst="rect">
            <a:avLst/>
          </a:prstGeom>
        </p:spPr>
      </p:pic>
    </p:spTree>
    <p:extLst>
      <p:ext uri="{BB962C8B-B14F-4D97-AF65-F5344CB8AC3E}">
        <p14:creationId xmlns:p14="http://schemas.microsoft.com/office/powerpoint/2010/main" val="2611500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808510"/>
            <a:ext cx="8229600" cy="1143000"/>
          </a:xfrm>
        </p:spPr>
        <p:txBody>
          <a:bodyPr>
            <a:normAutofit fontScale="90000"/>
          </a:bodyPr>
          <a:lstStyle/>
          <a:p>
            <a:br>
              <a:rPr lang="en-US" dirty="0"/>
            </a:br>
            <a:r>
              <a:rPr lang="en-US" sz="2700" dirty="0"/>
              <a:t> </a:t>
            </a:r>
            <a:r>
              <a:rPr lang="en-US" sz="2700" b="1" dirty="0"/>
              <a:t>Total Procedure Volume, All Years </a:t>
            </a:r>
            <a:br>
              <a:rPr lang="en-US" sz="2700" b="1" dirty="0"/>
            </a:br>
            <a:r>
              <a:rPr lang="en-US" sz="2700" b="1" dirty="0"/>
              <a:t>(2003-Dec 2016)</a:t>
            </a:r>
            <a:r>
              <a:rPr lang="en-US" sz="2700" dirty="0"/>
              <a:t>	</a:t>
            </a:r>
            <a:br>
              <a:rPr lang="en-US" dirty="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26" y="1733265"/>
            <a:ext cx="1609725" cy="4817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2312651" y="1951510"/>
            <a:ext cx="4824419" cy="4840076"/>
          </a:xfrm>
          <a:prstGeom prst="rect">
            <a:avLst/>
          </a:prstGeom>
        </p:spPr>
      </p:pic>
    </p:spTree>
    <p:extLst>
      <p:ext uri="{BB962C8B-B14F-4D97-AF65-F5344CB8AC3E}">
        <p14:creationId xmlns:p14="http://schemas.microsoft.com/office/powerpoint/2010/main" val="1834439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634" y="815182"/>
            <a:ext cx="8645236" cy="6042818"/>
          </a:xfrm>
          <a:prstGeom prst="rect">
            <a:avLst/>
          </a:prstGeom>
        </p:spPr>
      </p:pic>
    </p:spTree>
    <p:extLst>
      <p:ext uri="{BB962C8B-B14F-4D97-AF65-F5344CB8AC3E}">
        <p14:creationId xmlns:p14="http://schemas.microsoft.com/office/powerpoint/2010/main" val="627128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257" y="954786"/>
            <a:ext cx="8763990" cy="5861196"/>
          </a:xfrm>
          <a:prstGeom prst="rect">
            <a:avLst/>
          </a:prstGeom>
        </p:spPr>
      </p:pic>
    </p:spTree>
    <p:extLst>
      <p:ext uri="{BB962C8B-B14F-4D97-AF65-F5344CB8AC3E}">
        <p14:creationId xmlns:p14="http://schemas.microsoft.com/office/powerpoint/2010/main" val="163851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Items from last Meeting</a:t>
            </a:r>
          </a:p>
        </p:txBody>
      </p:sp>
      <p:sp>
        <p:nvSpPr>
          <p:cNvPr id="3" name="Content Placeholder 2"/>
          <p:cNvSpPr>
            <a:spLocks noGrp="1"/>
          </p:cNvSpPr>
          <p:nvPr>
            <p:ph idx="1"/>
          </p:nvPr>
        </p:nvSpPr>
        <p:spPr/>
        <p:txBody>
          <a:bodyPr>
            <a:normAutofit/>
          </a:bodyPr>
          <a:lstStyle/>
          <a:p>
            <a:r>
              <a:rPr lang="en-US" dirty="0"/>
              <a:t>LTFU transparency</a:t>
            </a:r>
          </a:p>
        </p:txBody>
      </p:sp>
    </p:spTree>
    <p:extLst>
      <p:ext uri="{BB962C8B-B14F-4D97-AF65-F5344CB8AC3E}">
        <p14:creationId xmlns:p14="http://schemas.microsoft.com/office/powerpoint/2010/main" val="1243801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02313"/>
            <a:ext cx="9144000" cy="5447868"/>
          </a:xfrm>
          <a:prstGeom prst="rect">
            <a:avLst/>
          </a:prstGeom>
        </p:spPr>
      </p:pic>
    </p:spTree>
    <p:extLst>
      <p:ext uri="{BB962C8B-B14F-4D97-AF65-F5344CB8AC3E}">
        <p14:creationId xmlns:p14="http://schemas.microsoft.com/office/powerpoint/2010/main" val="3121860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86" y="841160"/>
            <a:ext cx="8229600" cy="1143000"/>
          </a:xfrm>
        </p:spPr>
        <p:txBody>
          <a:bodyPr>
            <a:noAutofit/>
          </a:bodyPr>
          <a:lstStyle/>
          <a:p>
            <a:r>
              <a:rPr lang="en-US" sz="2800" b="1" dirty="0"/>
              <a:t>Percentage of Procedures Submitted</a:t>
            </a:r>
            <a:br>
              <a:rPr lang="en-US" sz="2800" b="1" dirty="0"/>
            </a:br>
            <a:r>
              <a:rPr lang="en-US" sz="2800" b="1" dirty="0"/>
              <a:t> With Missing Data (2016)</a:t>
            </a:r>
            <a:r>
              <a:rPr lang="en-US" sz="2800" dirty="0"/>
              <a:t>	</a:t>
            </a:r>
          </a:p>
        </p:txBody>
      </p:sp>
      <p:pic>
        <p:nvPicPr>
          <p:cNvPr id="4" name="Picture 3"/>
          <p:cNvPicPr>
            <a:picLocks noChangeAspect="1"/>
          </p:cNvPicPr>
          <p:nvPr/>
        </p:nvPicPr>
        <p:blipFill>
          <a:blip r:embed="rId2"/>
          <a:stretch>
            <a:fillRect/>
          </a:stretch>
        </p:blipFill>
        <p:spPr>
          <a:xfrm>
            <a:off x="1200443" y="2387404"/>
            <a:ext cx="1219200" cy="4182207"/>
          </a:xfrm>
          <a:prstGeom prst="rect">
            <a:avLst/>
          </a:prstGeom>
        </p:spPr>
      </p:pic>
      <p:pic>
        <p:nvPicPr>
          <p:cNvPr id="3" name="Picture 2"/>
          <p:cNvPicPr>
            <a:picLocks noChangeAspect="1"/>
          </p:cNvPicPr>
          <p:nvPr/>
        </p:nvPicPr>
        <p:blipFill>
          <a:blip r:embed="rId3"/>
          <a:stretch>
            <a:fillRect/>
          </a:stretch>
        </p:blipFill>
        <p:spPr>
          <a:xfrm>
            <a:off x="2419643" y="2104255"/>
            <a:ext cx="4848056" cy="4506481"/>
          </a:xfrm>
          <a:prstGeom prst="rect">
            <a:avLst/>
          </a:prstGeom>
        </p:spPr>
      </p:pic>
    </p:spTree>
    <p:extLst>
      <p:ext uri="{BB962C8B-B14F-4D97-AF65-F5344CB8AC3E}">
        <p14:creationId xmlns:p14="http://schemas.microsoft.com/office/powerpoint/2010/main" val="1995898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504" y="819397"/>
            <a:ext cx="8787739" cy="6038603"/>
          </a:xfrm>
          <a:prstGeom prst="rect">
            <a:avLst/>
          </a:prstGeom>
        </p:spPr>
      </p:pic>
    </p:spTree>
    <p:extLst>
      <p:ext uri="{BB962C8B-B14F-4D97-AF65-F5344CB8AC3E}">
        <p14:creationId xmlns:p14="http://schemas.microsoft.com/office/powerpoint/2010/main" val="389763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52" y="645167"/>
            <a:ext cx="8229600" cy="1143000"/>
          </a:xfrm>
        </p:spPr>
        <p:txBody>
          <a:bodyPr/>
          <a:lstStyle/>
          <a:p>
            <a:r>
              <a:rPr lang="en-US" dirty="0"/>
              <a:t>LTFU as of January 1, 2017</a:t>
            </a:r>
          </a:p>
        </p:txBody>
      </p:sp>
      <p:pic>
        <p:nvPicPr>
          <p:cNvPr id="4" name="Picture 3"/>
          <p:cNvPicPr>
            <a:picLocks noChangeAspect="1"/>
          </p:cNvPicPr>
          <p:nvPr/>
        </p:nvPicPr>
        <p:blipFill>
          <a:blip r:embed="rId3"/>
          <a:stretch>
            <a:fillRect/>
          </a:stretch>
        </p:blipFill>
        <p:spPr>
          <a:xfrm>
            <a:off x="1280453" y="2006221"/>
            <a:ext cx="1181100" cy="4225767"/>
          </a:xfrm>
          <a:prstGeom prst="rect">
            <a:avLst/>
          </a:prstGeom>
        </p:spPr>
      </p:pic>
      <p:pic>
        <p:nvPicPr>
          <p:cNvPr id="2" name="Picture 1"/>
          <p:cNvPicPr>
            <a:picLocks noChangeAspect="1"/>
          </p:cNvPicPr>
          <p:nvPr/>
        </p:nvPicPr>
        <p:blipFill>
          <a:blip r:embed="rId4"/>
          <a:stretch>
            <a:fillRect/>
          </a:stretch>
        </p:blipFill>
        <p:spPr>
          <a:xfrm>
            <a:off x="2461552" y="1521463"/>
            <a:ext cx="5388038" cy="4738661"/>
          </a:xfrm>
          <a:prstGeom prst="rect">
            <a:avLst/>
          </a:prstGeom>
        </p:spPr>
      </p:pic>
    </p:spTree>
    <p:extLst>
      <p:ext uri="{BB962C8B-B14F-4D97-AF65-F5344CB8AC3E}">
        <p14:creationId xmlns:p14="http://schemas.microsoft.com/office/powerpoint/2010/main" val="2091722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132" y="855023"/>
            <a:ext cx="8597736" cy="6002977"/>
          </a:xfrm>
          <a:prstGeom prst="rect">
            <a:avLst/>
          </a:prstGeom>
        </p:spPr>
      </p:pic>
    </p:spTree>
    <p:extLst>
      <p:ext uri="{BB962C8B-B14F-4D97-AF65-F5344CB8AC3E}">
        <p14:creationId xmlns:p14="http://schemas.microsoft.com/office/powerpoint/2010/main" val="2340391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5715000"/>
            <a:ext cx="8229600" cy="1143000"/>
          </a:xfrm>
        </p:spPr>
        <p:txBody>
          <a:bodyPr>
            <a:normAutofit fontScale="90000"/>
          </a:bodyPr>
          <a:lstStyle/>
          <a:p>
            <a:pPr indent="457200">
              <a:lnSpc>
                <a:spcPts val="2200"/>
              </a:lnSpc>
            </a:pPr>
            <a:br>
              <a:rPr lang="en-US" sz="2200" dirty="0"/>
            </a:br>
            <a:br>
              <a:rPr lang="en-US" sz="2200" dirty="0"/>
            </a:br>
            <a:r>
              <a:rPr lang="en-US" b="1" dirty="0"/>
              <a:t>	</a:t>
            </a:r>
            <a:br>
              <a:rPr lang="en-US" dirty="0"/>
            </a:br>
            <a:br>
              <a:rPr lang="en-US" b="0" dirty="0"/>
            </a:br>
            <a:endParaRPr lang="en-US" dirty="0"/>
          </a:p>
        </p:txBody>
      </p:sp>
      <p:sp>
        <p:nvSpPr>
          <p:cNvPr id="4" name="Rectangle 3"/>
          <p:cNvSpPr/>
          <p:nvPr/>
        </p:nvSpPr>
        <p:spPr>
          <a:xfrm>
            <a:off x="1016757" y="5715000"/>
            <a:ext cx="7110483" cy="800219"/>
          </a:xfrm>
          <a:prstGeom prst="rect">
            <a:avLst/>
          </a:prstGeom>
        </p:spPr>
        <p:txBody>
          <a:bodyPr wrap="square">
            <a:spAutoFit/>
          </a:bodyPr>
          <a:lstStyle/>
          <a:p>
            <a:pPr algn="ctr"/>
            <a:r>
              <a:rPr lang="en-US" dirty="0">
                <a:solidFill>
                  <a:srgbClr val="FF0000"/>
                </a:solidFill>
              </a:rPr>
              <a:t>	</a:t>
            </a:r>
          </a:p>
          <a:p>
            <a:pPr algn="ctr"/>
            <a:r>
              <a:rPr lang="en-US" sz="1400" b="1" dirty="0">
                <a:solidFill>
                  <a:srgbClr val="FF0000"/>
                </a:solidFill>
              </a:rPr>
              <a:t>Excludes patients who died in hospital and patients who were not treated for medical reason or non-compliant </a:t>
            </a:r>
            <a:r>
              <a:rPr lang="en-US" sz="1400" b="1" dirty="0"/>
              <a:t>	</a:t>
            </a:r>
          </a:p>
        </p:txBody>
      </p:sp>
      <p:pic>
        <p:nvPicPr>
          <p:cNvPr id="2" name="Picture 1"/>
          <p:cNvPicPr>
            <a:picLocks noChangeAspect="1"/>
          </p:cNvPicPr>
          <p:nvPr/>
        </p:nvPicPr>
        <p:blipFill>
          <a:blip r:embed="rId2"/>
          <a:stretch>
            <a:fillRect/>
          </a:stretch>
        </p:blipFill>
        <p:spPr>
          <a:xfrm>
            <a:off x="154380" y="819397"/>
            <a:ext cx="8847116" cy="6038603"/>
          </a:xfrm>
          <a:prstGeom prst="rect">
            <a:avLst/>
          </a:prstGeom>
        </p:spPr>
      </p:pic>
    </p:spTree>
    <p:extLst>
      <p:ext uri="{BB962C8B-B14F-4D97-AF65-F5344CB8AC3E}">
        <p14:creationId xmlns:p14="http://schemas.microsoft.com/office/powerpoint/2010/main" val="1831914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787"/>
            <a:ext cx="8229600" cy="1143000"/>
          </a:xfrm>
        </p:spPr>
        <p:txBody>
          <a:bodyPr>
            <a:normAutofit fontScale="90000"/>
          </a:bodyPr>
          <a:lstStyle/>
          <a:p>
            <a:r>
              <a:rPr lang="en-US" sz="2400" b="1" dirty="0"/>
              <a:t>Varicose Veins:  Percentage of Procedures with Complete Patient-Reported Outcome Measures Recorded at Follow Up</a:t>
            </a:r>
            <a:r>
              <a:rPr lang="en-US" sz="1800" dirty="0"/>
              <a:t>	</a:t>
            </a:r>
            <a:br>
              <a:rPr lang="en-US" sz="1800" dirty="0"/>
            </a:br>
            <a:r>
              <a:rPr lang="en-US" sz="2000" dirty="0"/>
              <a:t> procedures; includes only patients with any follow-up visit recorded. All regional data omitted because most regions have &lt;3 centers. Patient-reported outcome measures (PROMs) include heaviness, achiness, swelling, throbbing, itching, appearance and impact on work in side of operation. 	</a:t>
            </a:r>
            <a:br>
              <a:rPr lang="en-US" sz="2000" dirty="0"/>
            </a:br>
            <a:endParaRPr lang="en-US" sz="2400" b="1" dirty="0"/>
          </a:p>
        </p:txBody>
      </p:sp>
      <p:pic>
        <p:nvPicPr>
          <p:cNvPr id="3" name="Picture 2"/>
          <p:cNvPicPr>
            <a:picLocks noChangeAspect="1"/>
          </p:cNvPicPr>
          <p:nvPr/>
        </p:nvPicPr>
        <p:blipFill>
          <a:blip r:embed="rId2"/>
          <a:stretch>
            <a:fillRect/>
          </a:stretch>
        </p:blipFill>
        <p:spPr>
          <a:xfrm>
            <a:off x="457200" y="3221502"/>
            <a:ext cx="8229600" cy="3342542"/>
          </a:xfrm>
          <a:prstGeom prst="rect">
            <a:avLst/>
          </a:prstGeom>
        </p:spPr>
      </p:pic>
    </p:spTree>
    <p:extLst>
      <p:ext uri="{BB962C8B-B14F-4D97-AF65-F5344CB8AC3E}">
        <p14:creationId xmlns:p14="http://schemas.microsoft.com/office/powerpoint/2010/main" val="4031441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219" y="970876"/>
            <a:ext cx="8060787" cy="2062103"/>
          </a:xfrm>
          <a:prstGeom prst="rect">
            <a:avLst/>
          </a:prstGeom>
        </p:spPr>
        <p:txBody>
          <a:bodyPr wrap="square">
            <a:spAutoFit/>
          </a:bodyPr>
          <a:lstStyle/>
          <a:p>
            <a:pPr algn="ctr"/>
            <a:r>
              <a:rPr lang="en-US" sz="2400" b="1" dirty="0" err="1"/>
              <a:t>Infrainguinal</a:t>
            </a:r>
            <a:r>
              <a:rPr lang="en-US" sz="2400" b="1" dirty="0"/>
              <a:t> Bypass: Percentage of Procedures</a:t>
            </a:r>
            <a:br>
              <a:rPr lang="en-US" sz="2400" b="1" dirty="0"/>
            </a:br>
            <a:r>
              <a:rPr lang="en-US" sz="2400" b="1" dirty="0"/>
              <a:t>with Chlorhexidine or </a:t>
            </a:r>
            <a:r>
              <a:rPr lang="en-US" sz="2400" b="1" dirty="0" err="1"/>
              <a:t>Chlorhexidine+Alcohol</a:t>
            </a:r>
            <a:r>
              <a:rPr lang="en-US" sz="2400" b="1" dirty="0"/>
              <a:t> Skin Prep (2016) </a:t>
            </a:r>
            <a:endParaRPr lang="en-US" sz="2400" dirty="0"/>
          </a:p>
          <a:p>
            <a:pPr algn="ctr"/>
            <a:r>
              <a:rPr lang="en-US" sz="2000" dirty="0"/>
              <a:t>The table below shows the number of INFRA procedures in the VQI as of Jan. 1, 2017, the percentage of those cases in which chlorhexidine or </a:t>
            </a:r>
            <a:r>
              <a:rPr lang="en-US" sz="2000" dirty="0" err="1"/>
              <a:t>chlorhexidine+alcohol</a:t>
            </a:r>
            <a:r>
              <a:rPr lang="en-US" sz="2000" dirty="0"/>
              <a:t> skin prep was used, and the rate of in-hospital surgical-site infection.</a:t>
            </a:r>
          </a:p>
        </p:txBody>
      </p:sp>
      <p:pic>
        <p:nvPicPr>
          <p:cNvPr id="2" name="Picture 1"/>
          <p:cNvPicPr>
            <a:picLocks noChangeAspect="1"/>
          </p:cNvPicPr>
          <p:nvPr/>
        </p:nvPicPr>
        <p:blipFill>
          <a:blip r:embed="rId2"/>
          <a:stretch>
            <a:fillRect/>
          </a:stretch>
        </p:blipFill>
        <p:spPr>
          <a:xfrm>
            <a:off x="458885" y="3826413"/>
            <a:ext cx="4835916" cy="1432780"/>
          </a:xfrm>
          <a:prstGeom prst="rect">
            <a:avLst/>
          </a:prstGeom>
        </p:spPr>
      </p:pic>
      <p:pic>
        <p:nvPicPr>
          <p:cNvPr id="3" name="Picture 2"/>
          <p:cNvPicPr>
            <a:picLocks noChangeAspect="1"/>
          </p:cNvPicPr>
          <p:nvPr/>
        </p:nvPicPr>
        <p:blipFill>
          <a:blip r:embed="rId3"/>
          <a:stretch>
            <a:fillRect/>
          </a:stretch>
        </p:blipFill>
        <p:spPr>
          <a:xfrm>
            <a:off x="5294801" y="3509900"/>
            <a:ext cx="3503069" cy="1804556"/>
          </a:xfrm>
          <a:prstGeom prst="rect">
            <a:avLst/>
          </a:prstGeom>
        </p:spPr>
      </p:pic>
    </p:spTree>
    <p:extLst>
      <p:ext uri="{BB962C8B-B14F-4D97-AF65-F5344CB8AC3E}">
        <p14:creationId xmlns:p14="http://schemas.microsoft.com/office/powerpoint/2010/main" val="2836515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0005" y="819397"/>
            <a:ext cx="8870868" cy="6038603"/>
          </a:xfrm>
          <a:prstGeom prst="rect">
            <a:avLst/>
          </a:prstGeom>
        </p:spPr>
      </p:pic>
    </p:spTree>
    <p:extLst>
      <p:ext uri="{BB962C8B-B14F-4D97-AF65-F5344CB8AC3E}">
        <p14:creationId xmlns:p14="http://schemas.microsoft.com/office/powerpoint/2010/main" val="1159842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5837" y="1515569"/>
            <a:ext cx="8229600" cy="1143000"/>
          </a:xfrm>
        </p:spPr>
        <p:txBody>
          <a:bodyPr>
            <a:normAutofit fontScale="90000"/>
          </a:bodyPr>
          <a:lstStyle/>
          <a:p>
            <a:pPr>
              <a:lnSpc>
                <a:spcPts val="2200"/>
              </a:lnSpc>
            </a:pPr>
            <a:br>
              <a:rPr lang="en-US" sz="2200" b="0" dirty="0"/>
            </a:br>
            <a:br>
              <a:rPr lang="en-US" sz="2200" dirty="0"/>
            </a:br>
            <a:r>
              <a:rPr lang="en-US" sz="2700" b="1" dirty="0"/>
              <a:t>PVI: Percentage of Percutaneous Femoral Procedures</a:t>
            </a:r>
            <a:br>
              <a:rPr lang="en-US" sz="2700" b="1" dirty="0"/>
            </a:br>
            <a:r>
              <a:rPr lang="en-US" sz="2700" b="1" dirty="0"/>
              <a:t> Using Ultrasound Guidance (2016) </a:t>
            </a:r>
            <a:br>
              <a:rPr lang="en-US" sz="2700" b="1" dirty="0"/>
            </a:br>
            <a:r>
              <a:rPr lang="en-US" sz="2700" b="1" dirty="0"/>
              <a:t>Excludes cut-down access guidance</a:t>
            </a:r>
            <a:br>
              <a:rPr lang="en-US" sz="2200" dirty="0"/>
            </a:br>
            <a:r>
              <a:rPr lang="en-US" sz="2200" dirty="0"/>
              <a:t>The table below shows the number of percutaneous femoral PVI procedures in the VQI as of Jan. 1, 2017, the percentage of those cases in which ultrasound access guidance was used, and the rate of hematoma.</a:t>
            </a:r>
            <a:br>
              <a:rPr lang="en-US" sz="2200" b="0" dirty="0"/>
            </a:br>
            <a:br>
              <a:rPr lang="en-US" b="0" dirty="0"/>
            </a:br>
            <a:endParaRPr lang="en-US" dirty="0"/>
          </a:p>
        </p:txBody>
      </p:sp>
      <p:pic>
        <p:nvPicPr>
          <p:cNvPr id="5" name="Picture 4"/>
          <p:cNvPicPr>
            <a:picLocks noChangeAspect="1"/>
          </p:cNvPicPr>
          <p:nvPr/>
        </p:nvPicPr>
        <p:blipFill>
          <a:blip r:embed="rId2"/>
          <a:stretch>
            <a:fillRect/>
          </a:stretch>
        </p:blipFill>
        <p:spPr>
          <a:xfrm>
            <a:off x="415837" y="3432517"/>
            <a:ext cx="4676668" cy="1866314"/>
          </a:xfrm>
          <a:prstGeom prst="rect">
            <a:avLst/>
          </a:prstGeom>
        </p:spPr>
      </p:pic>
      <p:pic>
        <p:nvPicPr>
          <p:cNvPr id="4" name="Picture 3"/>
          <p:cNvPicPr>
            <a:picLocks noChangeAspect="1"/>
          </p:cNvPicPr>
          <p:nvPr/>
        </p:nvPicPr>
        <p:blipFill>
          <a:blip r:embed="rId3"/>
          <a:stretch>
            <a:fillRect/>
          </a:stretch>
        </p:blipFill>
        <p:spPr>
          <a:xfrm>
            <a:off x="5092505" y="3230638"/>
            <a:ext cx="3315225" cy="2160759"/>
          </a:xfrm>
          <a:prstGeom prst="rect">
            <a:avLst/>
          </a:prstGeom>
        </p:spPr>
      </p:pic>
    </p:spTree>
    <p:extLst>
      <p:ext uri="{BB962C8B-B14F-4D97-AF65-F5344CB8AC3E}">
        <p14:creationId xmlns:p14="http://schemas.microsoft.com/office/powerpoint/2010/main" val="2666151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95600"/>
            <a:ext cx="8382000" cy="816126"/>
          </a:xfrm>
        </p:spPr>
        <p:txBody>
          <a:bodyPr>
            <a:normAutofit fontScale="90000"/>
          </a:bodyPr>
          <a:lstStyle/>
          <a:p>
            <a:r>
              <a:rPr lang="en-US" dirty="0"/>
              <a:t>National VQI Update:  </a:t>
            </a:r>
            <a:br>
              <a:rPr lang="en-US" dirty="0"/>
            </a:br>
            <a:r>
              <a:rPr lang="en-US" dirty="0"/>
              <a:t>Nadine Caputo, SVS PSO </a:t>
            </a:r>
            <a:br>
              <a:rPr lang="en-US" dirty="0"/>
            </a:br>
            <a:r>
              <a:rPr lang="en-US" sz="3600" dirty="0">
                <a:hlinkClick r:id="rId2"/>
              </a:rPr>
              <a:t>ncaputo@svspso.org</a:t>
            </a:r>
            <a:br>
              <a:rPr lang="en-US" sz="3600" dirty="0"/>
            </a:br>
            <a:endParaRPr lang="en-US" sz="3600" dirty="0"/>
          </a:p>
        </p:txBody>
      </p:sp>
    </p:spTree>
    <p:extLst>
      <p:ext uri="{BB962C8B-B14F-4D97-AF65-F5344CB8AC3E}">
        <p14:creationId xmlns:p14="http://schemas.microsoft.com/office/powerpoint/2010/main" val="4109609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260" y="831273"/>
            <a:ext cx="8455232" cy="6026727"/>
          </a:xfrm>
          <a:prstGeom prst="rect">
            <a:avLst/>
          </a:prstGeom>
        </p:spPr>
      </p:pic>
    </p:spTree>
    <p:extLst>
      <p:ext uri="{BB962C8B-B14F-4D97-AF65-F5344CB8AC3E}">
        <p14:creationId xmlns:p14="http://schemas.microsoft.com/office/powerpoint/2010/main" val="848956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94" y="1651627"/>
            <a:ext cx="8229600" cy="1143000"/>
          </a:xfrm>
        </p:spPr>
        <p:txBody>
          <a:bodyPr>
            <a:normAutofit fontScale="90000"/>
          </a:bodyPr>
          <a:lstStyle/>
          <a:p>
            <a:br>
              <a:rPr lang="en-US" sz="2700" b="1" dirty="0"/>
            </a:br>
            <a:r>
              <a:rPr lang="en-US" sz="2700" b="1" dirty="0"/>
              <a:t>PVI: Percentage of Patients With ABI or TBI</a:t>
            </a:r>
            <a:br>
              <a:rPr lang="en-US" sz="2700" b="1" dirty="0"/>
            </a:br>
            <a:r>
              <a:rPr lang="en-US" sz="2700" b="1" dirty="0"/>
              <a:t> Reported Before Procedure (2016) </a:t>
            </a:r>
            <a:br>
              <a:rPr lang="en-US" sz="2700" b="1" dirty="0"/>
            </a:br>
            <a:r>
              <a:rPr lang="en-US" sz="2200" dirty="0"/>
              <a:t>“ABI or TBI reported” indicates at least one measure was recorded for the side of the operation, or on both sides for bilateral and aortic procedures.</a:t>
            </a:r>
            <a:br>
              <a:rPr lang="en-US" sz="2700" b="1" dirty="0"/>
            </a:br>
            <a:r>
              <a:rPr lang="en-US" sz="2000" dirty="0"/>
              <a:t>The table below shows the number of PVI procedures in the VQI as of Jan. 1, 2017, and the percentage of those cases in which ABI or TBI was recorded.</a:t>
            </a:r>
            <a:br>
              <a:rPr lang="en-US" sz="2000" b="1" dirty="0"/>
            </a:br>
            <a:br>
              <a:rPr lang="en-US" sz="2000" b="1" dirty="0"/>
            </a:br>
            <a:br>
              <a:rPr lang="en-US" sz="2000" b="1" dirty="0"/>
            </a:br>
            <a:endParaRPr lang="en-US" sz="2000" b="1" dirty="0"/>
          </a:p>
        </p:txBody>
      </p:sp>
      <p:pic>
        <p:nvPicPr>
          <p:cNvPr id="3" name="Picture 2"/>
          <p:cNvPicPr>
            <a:picLocks noChangeAspect="1"/>
          </p:cNvPicPr>
          <p:nvPr/>
        </p:nvPicPr>
        <p:blipFill>
          <a:blip r:embed="rId2"/>
          <a:stretch>
            <a:fillRect/>
          </a:stretch>
        </p:blipFill>
        <p:spPr>
          <a:xfrm>
            <a:off x="759655" y="3489227"/>
            <a:ext cx="4487594" cy="2096087"/>
          </a:xfrm>
          <a:prstGeom prst="rect">
            <a:avLst/>
          </a:prstGeom>
        </p:spPr>
      </p:pic>
      <p:pic>
        <p:nvPicPr>
          <p:cNvPr id="4" name="Picture 3"/>
          <p:cNvPicPr>
            <a:picLocks noChangeAspect="1"/>
          </p:cNvPicPr>
          <p:nvPr/>
        </p:nvPicPr>
        <p:blipFill>
          <a:blip r:embed="rId3"/>
          <a:stretch>
            <a:fillRect/>
          </a:stretch>
        </p:blipFill>
        <p:spPr>
          <a:xfrm>
            <a:off x="5247249" y="3089886"/>
            <a:ext cx="3290962" cy="2574643"/>
          </a:xfrm>
          <a:prstGeom prst="rect">
            <a:avLst/>
          </a:prstGeom>
        </p:spPr>
      </p:pic>
    </p:spTree>
    <p:extLst>
      <p:ext uri="{BB962C8B-B14F-4D97-AF65-F5344CB8AC3E}">
        <p14:creationId xmlns:p14="http://schemas.microsoft.com/office/powerpoint/2010/main" val="2068249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005" y="819397"/>
            <a:ext cx="8728363" cy="6038603"/>
          </a:xfrm>
          <a:prstGeom prst="rect">
            <a:avLst/>
          </a:prstGeom>
        </p:spPr>
      </p:pic>
    </p:spTree>
    <p:extLst>
      <p:ext uri="{BB962C8B-B14F-4D97-AF65-F5344CB8AC3E}">
        <p14:creationId xmlns:p14="http://schemas.microsoft.com/office/powerpoint/2010/main" val="208287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96" y="1120832"/>
            <a:ext cx="8229600" cy="1143000"/>
          </a:xfrm>
        </p:spPr>
        <p:txBody>
          <a:bodyPr>
            <a:normAutofit fontScale="90000"/>
          </a:bodyPr>
          <a:lstStyle/>
          <a:p>
            <a:br>
              <a:rPr lang="en-US" sz="2400" b="1" dirty="0"/>
            </a:br>
            <a:r>
              <a:rPr lang="en-US" sz="2400" b="1" dirty="0"/>
              <a:t>EVAR: Rate of Sac Diameter Reporting at Long-Term Follow-Up (2014) </a:t>
            </a:r>
            <a:br>
              <a:rPr lang="en-US" sz="2400" b="1" dirty="0"/>
            </a:br>
            <a:r>
              <a:rPr lang="en-US" sz="2400" dirty="0"/>
              <a:t>Excludes patients without at least 9 months of LTFU</a:t>
            </a:r>
            <a:br>
              <a:rPr lang="en-US" sz="2400" dirty="0"/>
            </a:br>
            <a:r>
              <a:rPr lang="en-US" sz="2400" dirty="0"/>
              <a:t>The table below shows the number of EVAR procedures with long-term follow-up that were in the VQI as of Jan. 1, 2017, and the percentage of those cases in which sac diameter was recorded at LTFU.</a:t>
            </a:r>
          </a:p>
        </p:txBody>
      </p:sp>
      <p:pic>
        <p:nvPicPr>
          <p:cNvPr id="3" name="Picture 2"/>
          <p:cNvPicPr>
            <a:picLocks noChangeAspect="1"/>
          </p:cNvPicPr>
          <p:nvPr/>
        </p:nvPicPr>
        <p:blipFill>
          <a:blip r:embed="rId2"/>
          <a:stretch>
            <a:fillRect/>
          </a:stretch>
        </p:blipFill>
        <p:spPr>
          <a:xfrm>
            <a:off x="531715" y="3428999"/>
            <a:ext cx="4673331" cy="1392701"/>
          </a:xfrm>
          <a:prstGeom prst="rect">
            <a:avLst/>
          </a:prstGeom>
        </p:spPr>
      </p:pic>
      <p:pic>
        <p:nvPicPr>
          <p:cNvPr id="4" name="Picture 3"/>
          <p:cNvPicPr>
            <a:picLocks noChangeAspect="1"/>
          </p:cNvPicPr>
          <p:nvPr/>
        </p:nvPicPr>
        <p:blipFill>
          <a:blip r:embed="rId3"/>
          <a:stretch>
            <a:fillRect/>
          </a:stretch>
        </p:blipFill>
        <p:spPr>
          <a:xfrm>
            <a:off x="5205046" y="2910602"/>
            <a:ext cx="3624379" cy="1990582"/>
          </a:xfrm>
          <a:prstGeom prst="rect">
            <a:avLst/>
          </a:prstGeom>
        </p:spPr>
      </p:pic>
    </p:spTree>
    <p:extLst>
      <p:ext uri="{BB962C8B-B14F-4D97-AF65-F5344CB8AC3E}">
        <p14:creationId xmlns:p14="http://schemas.microsoft.com/office/powerpoint/2010/main" val="283947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 y="816864"/>
            <a:ext cx="8741664" cy="6041136"/>
          </a:xfrm>
          <a:prstGeom prst="rect">
            <a:avLst/>
          </a:prstGeom>
        </p:spPr>
      </p:pic>
    </p:spTree>
    <p:extLst>
      <p:ext uri="{BB962C8B-B14F-4D97-AF65-F5344CB8AC3E}">
        <p14:creationId xmlns:p14="http://schemas.microsoft.com/office/powerpoint/2010/main" val="391213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61" y="1004933"/>
            <a:ext cx="8229600" cy="1143000"/>
          </a:xfrm>
        </p:spPr>
        <p:txBody>
          <a:bodyPr>
            <a:normAutofit fontScale="90000"/>
          </a:bodyPr>
          <a:lstStyle/>
          <a:p>
            <a:r>
              <a:rPr lang="en-US" sz="2400" b="1" dirty="0"/>
              <a:t>TEVAR:  Rate of Sac Diameter Reporting at Long-Term Follow Up</a:t>
            </a:r>
            <a:br>
              <a:rPr lang="en-US" sz="2400" b="1" dirty="0"/>
            </a:br>
            <a:r>
              <a:rPr lang="en-US" sz="2400" dirty="0"/>
              <a:t>2014, excluding patients without at least 9 month follow up</a:t>
            </a:r>
            <a:br>
              <a:rPr lang="en-US" sz="2400" dirty="0"/>
            </a:br>
            <a:r>
              <a:rPr lang="en-US" sz="2400" dirty="0">
                <a:solidFill>
                  <a:srgbClr val="FF0000"/>
                </a:solidFill>
              </a:rPr>
              <a:t>(your region did not have at least 3 centers with 10 procedures)</a:t>
            </a:r>
          </a:p>
        </p:txBody>
      </p:sp>
      <p:pic>
        <p:nvPicPr>
          <p:cNvPr id="3" name="Picture 2"/>
          <p:cNvPicPr>
            <a:picLocks noChangeAspect="1"/>
          </p:cNvPicPr>
          <p:nvPr/>
        </p:nvPicPr>
        <p:blipFill>
          <a:blip r:embed="rId2"/>
          <a:stretch>
            <a:fillRect/>
          </a:stretch>
        </p:blipFill>
        <p:spPr>
          <a:xfrm>
            <a:off x="388961" y="2918491"/>
            <a:ext cx="8299938" cy="3276600"/>
          </a:xfrm>
          <a:prstGeom prst="rect">
            <a:avLst/>
          </a:prstGeom>
        </p:spPr>
      </p:pic>
    </p:spTree>
    <p:extLst>
      <p:ext uri="{BB962C8B-B14F-4D97-AF65-F5344CB8AC3E}">
        <p14:creationId xmlns:p14="http://schemas.microsoft.com/office/powerpoint/2010/main" val="1190309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798" y="1374290"/>
            <a:ext cx="8229600" cy="1143000"/>
          </a:xfrm>
        </p:spPr>
        <p:txBody>
          <a:bodyPr>
            <a:normAutofit fontScale="90000"/>
          </a:bodyPr>
          <a:lstStyle/>
          <a:p>
            <a:br>
              <a:rPr lang="en-US" sz="2700" dirty="0"/>
            </a:br>
            <a:br>
              <a:rPr lang="en-US" sz="2700" dirty="0"/>
            </a:br>
            <a:r>
              <a:rPr lang="en-US" sz="2700" b="1" dirty="0"/>
              <a:t>Carotid Endarterectomy: Percentage of Patients with LOS&gt;1 Day </a:t>
            </a:r>
            <a:r>
              <a:rPr lang="en-US" sz="2000" b="1" dirty="0"/>
              <a:t>(2016) </a:t>
            </a:r>
            <a:br>
              <a:rPr lang="en-US" sz="2000" dirty="0"/>
            </a:br>
            <a:r>
              <a:rPr lang="en-US" sz="2000" dirty="0"/>
              <a:t>Elective procedures, excluding prior ipsilateral CEA, concomitant CABG, proximal endovascular or other arterial operation, in-hospital death with LOS&lt;=1 day, procedures done on weekends or not done on admission day.</a:t>
            </a:r>
            <a:br>
              <a:rPr lang="en-US" sz="2000" dirty="0"/>
            </a:br>
            <a:r>
              <a:rPr lang="en-US" sz="2000" dirty="0"/>
              <a:t>The table below shows the number of CEA procedures meeting inclusion criteria that were in the VQI as of Jan. 1, 2017, and the observed and expected rates of those cases with LOS&gt;1 Day.</a:t>
            </a:r>
          </a:p>
        </p:txBody>
      </p:sp>
      <p:pic>
        <p:nvPicPr>
          <p:cNvPr id="4" name="Picture 3"/>
          <p:cNvPicPr>
            <a:picLocks noChangeAspect="1"/>
          </p:cNvPicPr>
          <p:nvPr/>
        </p:nvPicPr>
        <p:blipFill>
          <a:blip r:embed="rId2"/>
          <a:stretch>
            <a:fillRect/>
          </a:stretch>
        </p:blipFill>
        <p:spPr>
          <a:xfrm>
            <a:off x="360798" y="3911602"/>
            <a:ext cx="4895850" cy="2859314"/>
          </a:xfrm>
          <a:prstGeom prst="rect">
            <a:avLst/>
          </a:prstGeom>
        </p:spPr>
      </p:pic>
      <p:pic>
        <p:nvPicPr>
          <p:cNvPr id="5" name="Picture 4"/>
          <p:cNvPicPr>
            <a:picLocks noChangeAspect="1"/>
          </p:cNvPicPr>
          <p:nvPr/>
        </p:nvPicPr>
        <p:blipFill>
          <a:blip r:embed="rId3"/>
          <a:stretch>
            <a:fillRect/>
          </a:stretch>
        </p:blipFill>
        <p:spPr>
          <a:xfrm>
            <a:off x="5237105" y="3596640"/>
            <a:ext cx="3353293" cy="3121152"/>
          </a:xfrm>
          <a:prstGeom prst="rect">
            <a:avLst/>
          </a:prstGeom>
        </p:spPr>
      </p:pic>
    </p:spTree>
    <p:extLst>
      <p:ext uri="{BB962C8B-B14F-4D97-AF65-F5344CB8AC3E}">
        <p14:creationId xmlns:p14="http://schemas.microsoft.com/office/powerpoint/2010/main" val="3310063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648" y="816864"/>
            <a:ext cx="8753855" cy="6041136"/>
          </a:xfrm>
          <a:prstGeom prst="rect">
            <a:avLst/>
          </a:prstGeom>
        </p:spPr>
      </p:pic>
    </p:spTree>
    <p:extLst>
      <p:ext uri="{BB962C8B-B14F-4D97-AF65-F5344CB8AC3E}">
        <p14:creationId xmlns:p14="http://schemas.microsoft.com/office/powerpoint/2010/main" val="4108184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216" y="1389171"/>
            <a:ext cx="8229600" cy="1143000"/>
          </a:xfrm>
        </p:spPr>
        <p:txBody>
          <a:bodyPr>
            <a:normAutofit fontScale="90000"/>
          </a:bodyPr>
          <a:lstStyle/>
          <a:p>
            <a:pPr>
              <a:lnSpc>
                <a:spcPts val="2500"/>
              </a:lnSpc>
            </a:pPr>
            <a:br>
              <a:rPr lang="en-US" sz="2700" b="0" dirty="0"/>
            </a:br>
            <a:br>
              <a:rPr lang="en-US" sz="2700" b="1" dirty="0"/>
            </a:br>
            <a:r>
              <a:rPr lang="en-US" sz="2700" b="1" dirty="0"/>
              <a:t>OAAA Repair: Percentage of Patients with LOS&gt;8 Days (2016) </a:t>
            </a:r>
            <a:br>
              <a:rPr lang="en-US" sz="2700" b="1" dirty="0"/>
            </a:br>
            <a:r>
              <a:rPr lang="en-US" sz="2000" dirty="0"/>
              <a:t>Excludes ruptured aneurysms and in-hospital deaths with LOS&lt;=8 days, procedures not done on day of admission and weekend procedures</a:t>
            </a:r>
            <a:br>
              <a:rPr lang="en-US" sz="2000" dirty="0"/>
            </a:br>
            <a:r>
              <a:rPr lang="en-US" sz="2000" dirty="0"/>
              <a:t>The table below shows the number of OAAA procedures meeting the inclusion criteria that were in the VQI as of Jan. 1, 2017, and the observed and expected rates of those cases with LOS&gt;8 Days</a:t>
            </a:r>
            <a:r>
              <a:rPr lang="en-US" sz="2700" dirty="0"/>
              <a:t>.</a:t>
            </a:r>
            <a:br>
              <a:rPr lang="en-US" sz="2700" b="1" dirty="0"/>
            </a:br>
            <a:r>
              <a:rPr lang="en-US" sz="1800" dirty="0">
                <a:solidFill>
                  <a:srgbClr val="FF0000"/>
                </a:solidFill>
              </a:rPr>
              <a:t>(your region did not have at least 3 centers with 10 procedures)</a:t>
            </a:r>
            <a:br>
              <a:rPr lang="en-US" b="0" dirty="0"/>
            </a:br>
            <a:endParaRPr lang="en-US" dirty="0"/>
          </a:p>
        </p:txBody>
      </p:sp>
      <p:pic>
        <p:nvPicPr>
          <p:cNvPr id="2" name="Picture 1"/>
          <p:cNvPicPr>
            <a:picLocks noChangeAspect="1"/>
          </p:cNvPicPr>
          <p:nvPr/>
        </p:nvPicPr>
        <p:blipFill>
          <a:blip r:embed="rId2"/>
          <a:stretch>
            <a:fillRect/>
          </a:stretch>
        </p:blipFill>
        <p:spPr>
          <a:xfrm>
            <a:off x="379828" y="3348110"/>
            <a:ext cx="8285870" cy="3348112"/>
          </a:xfrm>
          <a:prstGeom prst="rect">
            <a:avLst/>
          </a:prstGeom>
        </p:spPr>
      </p:pic>
    </p:spTree>
    <p:extLst>
      <p:ext uri="{BB962C8B-B14F-4D97-AF65-F5344CB8AC3E}">
        <p14:creationId xmlns:p14="http://schemas.microsoft.com/office/powerpoint/2010/main" val="748802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763" y="1046716"/>
            <a:ext cx="8229600" cy="1143000"/>
          </a:xfrm>
        </p:spPr>
        <p:txBody>
          <a:bodyPr>
            <a:normAutofit fontScale="90000"/>
          </a:bodyPr>
          <a:lstStyle/>
          <a:p>
            <a:br>
              <a:rPr lang="en-US" sz="2700" dirty="0"/>
            </a:br>
            <a:br>
              <a:rPr lang="en-US" sz="2700" dirty="0"/>
            </a:br>
            <a:br>
              <a:rPr lang="en-US" sz="2700" dirty="0"/>
            </a:br>
            <a:r>
              <a:rPr lang="en-US" sz="2700" b="1" dirty="0"/>
              <a:t>Endovascular AAA Repair: Percentage of Patients with LOS&gt;2 Days (2016) </a:t>
            </a:r>
            <a:br>
              <a:rPr lang="en-US" sz="2700" dirty="0"/>
            </a:br>
            <a:r>
              <a:rPr lang="en-US" sz="2000" dirty="0"/>
              <a:t>Excludes ruptured aneurysms and in-hospital deaths with LOS&lt;=2 days, patients with prior aortic surgery, procedures not done on day of admission and weekend procedures</a:t>
            </a:r>
            <a:br>
              <a:rPr lang="en-US" sz="2000" dirty="0"/>
            </a:br>
            <a:r>
              <a:rPr lang="en-US" sz="2000" dirty="0"/>
              <a:t>The table below shows the number of EVAR procedures meeting the inclusion criteria that were in the VQI as of Jan. 1, 2017, and the observed and expected rates of those cases with LOS&gt;2 Days.</a:t>
            </a:r>
          </a:p>
        </p:txBody>
      </p:sp>
      <p:pic>
        <p:nvPicPr>
          <p:cNvPr id="2" name="Picture 1"/>
          <p:cNvPicPr>
            <a:picLocks noChangeAspect="1"/>
          </p:cNvPicPr>
          <p:nvPr/>
        </p:nvPicPr>
        <p:blipFill>
          <a:blip r:embed="rId2"/>
          <a:stretch>
            <a:fillRect/>
          </a:stretch>
        </p:blipFill>
        <p:spPr>
          <a:xfrm>
            <a:off x="576776" y="3601330"/>
            <a:ext cx="5022606" cy="2940147"/>
          </a:xfrm>
          <a:prstGeom prst="rect">
            <a:avLst/>
          </a:prstGeom>
        </p:spPr>
      </p:pic>
      <p:pic>
        <p:nvPicPr>
          <p:cNvPr id="4" name="Picture 3"/>
          <p:cNvPicPr>
            <a:picLocks noChangeAspect="1"/>
          </p:cNvPicPr>
          <p:nvPr/>
        </p:nvPicPr>
        <p:blipFill>
          <a:blip r:embed="rId3"/>
          <a:stretch>
            <a:fillRect/>
          </a:stretch>
        </p:blipFill>
        <p:spPr>
          <a:xfrm>
            <a:off x="5599382" y="3158837"/>
            <a:ext cx="3544618" cy="3358890"/>
          </a:xfrm>
          <a:prstGeom prst="rect">
            <a:avLst/>
          </a:prstGeom>
        </p:spPr>
      </p:pic>
    </p:spTree>
    <p:extLst>
      <p:ext uri="{BB962C8B-B14F-4D97-AF65-F5344CB8AC3E}">
        <p14:creationId xmlns:p14="http://schemas.microsoft.com/office/powerpoint/2010/main" val="57520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txBox="1">
            <a:spLocks noChangeArrowheads="1"/>
          </p:cNvSpPr>
          <p:nvPr/>
        </p:nvSpPr>
        <p:spPr bwMode="auto">
          <a:xfrm>
            <a:off x="4476528" y="5657616"/>
            <a:ext cx="4229100" cy="46166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mn-lt"/>
              </a:rPr>
              <a:t>412</a:t>
            </a:r>
            <a:r>
              <a:rPr kumimoji="0" lang="en-US" sz="2400" b="0" i="0" u="none" strike="noStrike" kern="0" cap="none" spc="0" normalizeH="0" baseline="0" noProof="0" dirty="0">
                <a:ln>
                  <a:noFill/>
                </a:ln>
                <a:solidFill>
                  <a:srgbClr val="000000"/>
                </a:solidFill>
                <a:effectLst/>
                <a:uLnTx/>
                <a:uFillTx/>
                <a:latin typeface="+mn-lt"/>
              </a:rPr>
              <a:t> Centers, 46 States + Canada</a:t>
            </a:r>
          </a:p>
        </p:txBody>
      </p:sp>
      <p:sp>
        <p:nvSpPr>
          <p:cNvPr id="6" name="TextBox 5"/>
          <p:cNvSpPr txBox="1"/>
          <p:nvPr/>
        </p:nvSpPr>
        <p:spPr>
          <a:xfrm>
            <a:off x="4903629" y="1591339"/>
            <a:ext cx="337489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VQI Participating Centers</a:t>
            </a:r>
          </a:p>
        </p:txBody>
      </p:sp>
      <p:sp>
        <p:nvSpPr>
          <p:cNvPr id="9" name="TextBox 8"/>
          <p:cNvSpPr txBox="1"/>
          <p:nvPr/>
        </p:nvSpPr>
        <p:spPr>
          <a:xfrm>
            <a:off x="903854" y="1591339"/>
            <a:ext cx="2792752"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Participating Centers</a:t>
            </a:r>
          </a:p>
        </p:txBody>
      </p:sp>
      <p:sp>
        <p:nvSpPr>
          <p:cNvPr id="3" name="TextBox 2"/>
          <p:cNvSpPr txBox="1"/>
          <p:nvPr/>
        </p:nvSpPr>
        <p:spPr>
          <a:xfrm>
            <a:off x="936993" y="3973242"/>
            <a:ext cx="625251" cy="338554"/>
          </a:xfrm>
          <a:prstGeom prst="rect">
            <a:avLst/>
          </a:prstGeom>
          <a:solidFill>
            <a:schemeClr val="bg1"/>
          </a:solidFill>
          <a:ln>
            <a:solidFill>
              <a:schemeClr val="tx1"/>
            </a:solidFill>
          </a:ln>
        </p:spPr>
        <p:txBody>
          <a:bodyPr wrap="square" rtlCol="0">
            <a:spAutoFit/>
          </a:bodyPr>
          <a:lstStyle/>
          <a:p>
            <a:pPr algn="ctr"/>
            <a:r>
              <a:rPr lang="en-US" sz="1600" dirty="0">
                <a:latin typeface="+mn-lt"/>
              </a:rPr>
              <a:t>VQI</a:t>
            </a:r>
          </a:p>
        </p:txBody>
      </p:sp>
      <p:cxnSp>
        <p:nvCxnSpPr>
          <p:cNvPr id="5" name="Straight Arrow Connector 4"/>
          <p:cNvCxnSpPr/>
          <p:nvPr/>
        </p:nvCxnSpPr>
        <p:spPr>
          <a:xfrm>
            <a:off x="1249618" y="4351737"/>
            <a:ext cx="0" cy="470089"/>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843" t="1" r="3712" b="1798"/>
          <a:stretch/>
        </p:blipFill>
        <p:spPr>
          <a:xfrm>
            <a:off x="4366340" y="2269067"/>
            <a:ext cx="4777660" cy="271257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6528" y="4367987"/>
            <a:ext cx="1290065" cy="1227305"/>
          </a:xfrm>
          <a:prstGeom prst="rect">
            <a:avLst/>
          </a:prstGeom>
        </p:spPr>
      </p:pic>
      <p:graphicFrame>
        <p:nvGraphicFramePr>
          <p:cNvPr id="10" name="Chart 9"/>
          <p:cNvGraphicFramePr>
            <a:graphicFrameLocks/>
          </p:cNvGraphicFramePr>
          <p:nvPr>
            <p:extLst/>
          </p:nvPr>
        </p:nvGraphicFramePr>
        <p:xfrm>
          <a:off x="350780" y="2053004"/>
          <a:ext cx="3898900" cy="4025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8086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881" y="807522"/>
            <a:ext cx="8799615" cy="6050478"/>
          </a:xfrm>
          <a:prstGeom prst="rect">
            <a:avLst/>
          </a:prstGeom>
        </p:spPr>
      </p:pic>
    </p:spTree>
    <p:extLst>
      <p:ext uri="{BB962C8B-B14F-4D97-AF65-F5344CB8AC3E}">
        <p14:creationId xmlns:p14="http://schemas.microsoft.com/office/powerpoint/2010/main" val="3221707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21" y="1023351"/>
            <a:ext cx="8229600" cy="864826"/>
          </a:xfrm>
        </p:spPr>
        <p:txBody>
          <a:bodyPr>
            <a:normAutofit fontScale="90000"/>
          </a:bodyPr>
          <a:lstStyle/>
          <a:p>
            <a:br>
              <a:rPr lang="en-US" sz="2400" b="1" dirty="0"/>
            </a:br>
            <a:r>
              <a:rPr lang="en-US" sz="2700" b="1" dirty="0"/>
              <a:t>Hemodialysis Access: Percentage of Primary AVF vs. Graft(2016) </a:t>
            </a:r>
            <a:br>
              <a:rPr lang="en-US" sz="2400" b="1" dirty="0"/>
            </a:br>
            <a:r>
              <a:rPr lang="en-US" sz="2000" dirty="0"/>
              <a:t>Excludes patients with previous access procedure in the same arm</a:t>
            </a:r>
            <a:br>
              <a:rPr lang="en-US" sz="2000" dirty="0"/>
            </a:br>
            <a:br>
              <a:rPr lang="en-US" sz="2200" dirty="0"/>
            </a:br>
            <a:endParaRPr lang="en-US" sz="2200" dirty="0"/>
          </a:p>
        </p:txBody>
      </p:sp>
      <p:pic>
        <p:nvPicPr>
          <p:cNvPr id="3" name="Picture 2"/>
          <p:cNvPicPr>
            <a:picLocks noChangeAspect="1"/>
          </p:cNvPicPr>
          <p:nvPr/>
        </p:nvPicPr>
        <p:blipFill>
          <a:blip r:embed="rId2"/>
          <a:stretch>
            <a:fillRect/>
          </a:stretch>
        </p:blipFill>
        <p:spPr>
          <a:xfrm>
            <a:off x="676893" y="1638794"/>
            <a:ext cx="7743827" cy="5219205"/>
          </a:xfrm>
          <a:prstGeom prst="rect">
            <a:avLst/>
          </a:prstGeom>
        </p:spPr>
      </p:pic>
    </p:spTree>
    <p:extLst>
      <p:ext uri="{BB962C8B-B14F-4D97-AF65-F5344CB8AC3E}">
        <p14:creationId xmlns:p14="http://schemas.microsoft.com/office/powerpoint/2010/main" val="352347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132" y="1221617"/>
            <a:ext cx="8229600" cy="1143000"/>
          </a:xfrm>
        </p:spPr>
        <p:txBody>
          <a:bodyPr>
            <a:normAutofit fontScale="90000"/>
          </a:bodyPr>
          <a:lstStyle/>
          <a:p>
            <a:br>
              <a:rPr lang="en-US" dirty="0"/>
            </a:br>
            <a:r>
              <a:rPr lang="en-US" sz="3100" b="1" dirty="0"/>
              <a:t>IVCF: Percentage of Temporary Filters With Retrieval </a:t>
            </a:r>
            <a:br>
              <a:rPr lang="en-US" sz="3100" b="1" dirty="0"/>
            </a:br>
            <a:r>
              <a:rPr lang="en-US" sz="3100" b="1" dirty="0"/>
              <a:t>or Attempt at Retrieval (2015) </a:t>
            </a:r>
            <a:br>
              <a:rPr lang="en-US" dirty="0"/>
            </a:br>
            <a:r>
              <a:rPr lang="en-US" sz="2000" dirty="0"/>
              <a:t>Excludes patients with permanent filters and patients who have died since discharge</a:t>
            </a:r>
            <a:br>
              <a:rPr lang="en-US" sz="2000" dirty="0"/>
            </a:br>
            <a:r>
              <a:rPr lang="en-US" sz="2000" dirty="0"/>
              <a:t>The table below shows the number of IVCF procedures meeting the inclusion criteria that were in the VQI as of Jan. 1, 2017, and the percentage of those cases in which the filter was retrieved, or an attempt was made to retrieve it, at any time post-procedure</a:t>
            </a:r>
          </a:p>
        </p:txBody>
      </p:sp>
      <p:pic>
        <p:nvPicPr>
          <p:cNvPr id="4" name="Picture 3"/>
          <p:cNvPicPr>
            <a:picLocks noChangeAspect="1"/>
          </p:cNvPicPr>
          <p:nvPr/>
        </p:nvPicPr>
        <p:blipFill>
          <a:blip r:embed="rId2"/>
          <a:stretch>
            <a:fillRect/>
          </a:stretch>
        </p:blipFill>
        <p:spPr>
          <a:xfrm>
            <a:off x="756871" y="3545058"/>
            <a:ext cx="4040212" cy="1786597"/>
          </a:xfrm>
          <a:prstGeom prst="rect">
            <a:avLst/>
          </a:prstGeom>
        </p:spPr>
      </p:pic>
      <p:pic>
        <p:nvPicPr>
          <p:cNvPr id="3" name="Picture 2"/>
          <p:cNvPicPr>
            <a:picLocks noChangeAspect="1"/>
          </p:cNvPicPr>
          <p:nvPr/>
        </p:nvPicPr>
        <p:blipFill>
          <a:blip r:embed="rId3"/>
          <a:stretch>
            <a:fillRect/>
          </a:stretch>
        </p:blipFill>
        <p:spPr>
          <a:xfrm>
            <a:off x="4763052" y="3182984"/>
            <a:ext cx="3909680" cy="2042159"/>
          </a:xfrm>
          <a:prstGeom prst="rect">
            <a:avLst/>
          </a:prstGeom>
        </p:spPr>
      </p:pic>
    </p:spTree>
    <p:extLst>
      <p:ext uri="{BB962C8B-B14F-4D97-AF65-F5344CB8AC3E}">
        <p14:creationId xmlns:p14="http://schemas.microsoft.com/office/powerpoint/2010/main" val="788762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7756" y="2655186"/>
            <a:ext cx="7324725" cy="3305175"/>
          </a:xfrm>
          <a:prstGeom prst="rect">
            <a:avLst/>
          </a:prstGeom>
        </p:spPr>
      </p:pic>
      <p:sp>
        <p:nvSpPr>
          <p:cNvPr id="5" name="Rectangle 4"/>
          <p:cNvSpPr/>
          <p:nvPr/>
        </p:nvSpPr>
        <p:spPr>
          <a:xfrm>
            <a:off x="1243938" y="2175109"/>
            <a:ext cx="6466115" cy="369332"/>
          </a:xfrm>
          <a:prstGeom prst="rect">
            <a:avLst/>
          </a:prstGeom>
        </p:spPr>
        <p:txBody>
          <a:bodyPr wrap="square">
            <a:spAutoFit/>
          </a:bodyPr>
          <a:lstStyle/>
          <a:p>
            <a:r>
              <a:rPr lang="en-US" dirty="0">
                <a:solidFill>
                  <a:srgbClr val="FF0000"/>
                </a:solidFill>
              </a:rPr>
              <a:t>(your region did not have at least 3 centers with 10 procedures)</a:t>
            </a:r>
            <a:endParaRPr lang="en-US" dirty="0"/>
          </a:p>
        </p:txBody>
      </p:sp>
      <p:sp>
        <p:nvSpPr>
          <p:cNvPr id="6" name="TextBox 5"/>
          <p:cNvSpPr txBox="1"/>
          <p:nvPr/>
        </p:nvSpPr>
        <p:spPr>
          <a:xfrm>
            <a:off x="831273" y="1235034"/>
            <a:ext cx="7113319" cy="830997"/>
          </a:xfrm>
          <a:prstGeom prst="rect">
            <a:avLst/>
          </a:prstGeom>
          <a:noFill/>
        </p:spPr>
        <p:txBody>
          <a:bodyPr wrap="square" rtlCol="0">
            <a:spAutoFit/>
          </a:bodyPr>
          <a:lstStyle/>
          <a:p>
            <a:pPr algn="ctr"/>
            <a:r>
              <a:rPr lang="en-US" sz="2400" b="1" dirty="0">
                <a:latin typeface="+mj-lt"/>
              </a:rPr>
              <a:t>IVCF: Percentage of Temporary Filters With Retrieval </a:t>
            </a:r>
            <a:br>
              <a:rPr lang="en-US" sz="2400" b="1" dirty="0">
                <a:latin typeface="+mj-lt"/>
              </a:rPr>
            </a:br>
            <a:r>
              <a:rPr lang="en-US" sz="2400" b="1" dirty="0">
                <a:latin typeface="+mj-lt"/>
              </a:rPr>
              <a:t>or Attempt at Retrieval (2015)</a:t>
            </a:r>
            <a:endParaRPr lang="en-US" sz="2400" dirty="0">
              <a:latin typeface="+mj-lt"/>
            </a:endParaRPr>
          </a:p>
        </p:txBody>
      </p:sp>
    </p:spTree>
    <p:extLst>
      <p:ext uri="{BB962C8B-B14F-4D97-AF65-F5344CB8AC3E}">
        <p14:creationId xmlns:p14="http://schemas.microsoft.com/office/powerpoint/2010/main" val="3129111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01734" y="3393509"/>
            <a:ext cx="5506697" cy="2715895"/>
          </a:xfrm>
          <a:prstGeom prst="rect">
            <a:avLst/>
          </a:prstGeom>
        </p:spPr>
      </p:pic>
      <p:sp>
        <p:nvSpPr>
          <p:cNvPr id="5" name="Rectangle 1"/>
          <p:cNvSpPr>
            <a:spLocks noGrp="1" noChangeArrowheads="1"/>
          </p:cNvSpPr>
          <p:nvPr>
            <p:ph type="title"/>
          </p:nvPr>
        </p:nvSpPr>
        <p:spPr bwMode="auto">
          <a:xfrm>
            <a:off x="-1200927" y="1012642"/>
            <a:ext cx="1154585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rPr>
              <a:t>Carotid Artery Stent: Stroke or Death in Hospital (2016) </a:t>
            </a:r>
          </a:p>
          <a:p>
            <a:pPr lvl="0" eaLnBrk="0" fontAlgn="base" hangingPunct="0">
              <a:spcAft>
                <a:spcPct val="0"/>
              </a:spcAft>
            </a:pPr>
            <a:r>
              <a:rPr kumimoji="0" lang="en-US" altLang="en-US" sz="1800" i="0" u="none" strike="noStrike" cap="none" normalizeH="0" baseline="0" dirty="0">
                <a:ln>
                  <a:noFill/>
                </a:ln>
                <a:solidFill>
                  <a:schemeClr val="tx1"/>
                </a:solidFill>
                <a:effectLst/>
                <a:latin typeface="Arial" panose="020B0604020202020204" pitchFamily="34" charset="0"/>
              </a:rPr>
              <a:t>Elective procedures, excluding prior ipsilateral CAS, and dissection, </a:t>
            </a:r>
            <a:br>
              <a:rPr kumimoji="0" lang="en-US" altLang="en-US" sz="1800" i="0" u="none" strike="noStrike" cap="none" normalizeH="0" baseline="0" dirty="0">
                <a:ln>
                  <a:noFill/>
                </a:ln>
                <a:solidFill>
                  <a:schemeClr val="tx1"/>
                </a:solidFill>
                <a:effectLst/>
                <a:latin typeface="Arial" panose="020B0604020202020204" pitchFamily="34" charset="0"/>
              </a:rPr>
            </a:br>
            <a:r>
              <a:rPr kumimoji="0" lang="en-US" altLang="en-US" sz="1800" i="0" u="none" strike="noStrike" cap="none" normalizeH="0" baseline="0" dirty="0">
                <a:ln>
                  <a:noFill/>
                </a:ln>
                <a:solidFill>
                  <a:schemeClr val="tx1"/>
                </a:solidFill>
                <a:effectLst/>
                <a:latin typeface="Arial" panose="020B0604020202020204" pitchFamily="34" charset="0"/>
              </a:rPr>
              <a:t>trauma and “other” lesion types</a:t>
            </a:r>
            <a:br>
              <a:rPr kumimoji="0" lang="en-US" altLang="en-US" sz="1800" i="0" u="none" strike="noStrike" cap="none" normalizeH="0" baseline="0" dirty="0">
                <a:ln>
                  <a:noFill/>
                </a:ln>
                <a:solidFill>
                  <a:schemeClr val="tx1"/>
                </a:solidFill>
                <a:effectLst/>
                <a:latin typeface="Arial" panose="020B0604020202020204" pitchFamily="34" charset="0"/>
              </a:rPr>
            </a:br>
            <a:r>
              <a:rPr lang="en-US" sz="1800" dirty="0"/>
              <a:t>The table below shows the number of CAS procedures meeting the</a:t>
            </a:r>
            <a:br>
              <a:rPr lang="en-US" sz="1800" dirty="0"/>
            </a:br>
            <a:r>
              <a:rPr lang="en-US" sz="1800" dirty="0"/>
              <a:t> inclusion criteria that were in the VQI as of Jan. 1, 2017, and the </a:t>
            </a:r>
            <a:br>
              <a:rPr lang="en-US" sz="1800" dirty="0"/>
            </a:br>
            <a:r>
              <a:rPr lang="en-US" sz="1800" dirty="0"/>
              <a:t>observed and expected rates of in-hospital stroke or death for those cases.</a:t>
            </a: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5681471" y="3037263"/>
            <a:ext cx="3462530" cy="3072141"/>
          </a:xfrm>
          <a:prstGeom prst="rect">
            <a:avLst/>
          </a:prstGeom>
        </p:spPr>
      </p:pic>
    </p:spTree>
    <p:extLst>
      <p:ext uri="{BB962C8B-B14F-4D97-AF65-F5344CB8AC3E}">
        <p14:creationId xmlns:p14="http://schemas.microsoft.com/office/powerpoint/2010/main" val="10194375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0634" y="819397"/>
            <a:ext cx="8467107" cy="6038603"/>
          </a:xfrm>
          <a:prstGeom prst="rect">
            <a:avLst/>
          </a:prstGeom>
        </p:spPr>
      </p:pic>
    </p:spTree>
    <p:extLst>
      <p:ext uri="{BB962C8B-B14F-4D97-AF65-F5344CB8AC3E}">
        <p14:creationId xmlns:p14="http://schemas.microsoft.com/office/powerpoint/2010/main" val="39779264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3622" y="1477633"/>
            <a:ext cx="8382000" cy="844078"/>
          </a:xfrm>
        </p:spPr>
        <p:txBody>
          <a:bodyPr>
            <a:normAutofit fontScale="90000"/>
          </a:bodyPr>
          <a:lstStyle/>
          <a:p>
            <a:br>
              <a:rPr lang="en-US" sz="2700" b="1" dirty="0"/>
            </a:br>
            <a:r>
              <a:rPr lang="en-US" sz="2700" b="1" dirty="0"/>
              <a:t>Carotid Endarterectomy: Stroke or Death in Hospital (2016) </a:t>
            </a:r>
            <a:br>
              <a:rPr lang="en-US" sz="2200" b="1" dirty="0"/>
            </a:br>
            <a:r>
              <a:rPr lang="en-US" sz="2200" dirty="0"/>
              <a:t>Elective procedures, excluding prior ipsilateral CEA and concomitant CABG, endovascular or other arterial procedure</a:t>
            </a:r>
            <a:br>
              <a:rPr lang="en-US" sz="2200" dirty="0"/>
            </a:br>
            <a:r>
              <a:rPr lang="en-US" sz="2200" dirty="0"/>
              <a:t>The table below shows the number of CEA procedures meeting the inclusion criteria that were in the VQI as of Jan. 1, 2017, and the observed and expected rates of in-hospital stroke or death for those cases</a:t>
            </a:r>
          </a:p>
        </p:txBody>
      </p:sp>
      <p:pic>
        <p:nvPicPr>
          <p:cNvPr id="2" name="Picture 1"/>
          <p:cNvPicPr>
            <a:picLocks noChangeAspect="1"/>
          </p:cNvPicPr>
          <p:nvPr/>
        </p:nvPicPr>
        <p:blipFill>
          <a:blip r:embed="rId2"/>
          <a:stretch>
            <a:fillRect/>
          </a:stretch>
        </p:blipFill>
        <p:spPr>
          <a:xfrm>
            <a:off x="626598" y="3530991"/>
            <a:ext cx="5105400" cy="2098138"/>
          </a:xfrm>
          <a:prstGeom prst="rect">
            <a:avLst/>
          </a:prstGeom>
        </p:spPr>
      </p:pic>
      <p:pic>
        <p:nvPicPr>
          <p:cNvPr id="4" name="Picture 3"/>
          <p:cNvPicPr>
            <a:picLocks noChangeAspect="1"/>
          </p:cNvPicPr>
          <p:nvPr/>
        </p:nvPicPr>
        <p:blipFill>
          <a:blip r:embed="rId3"/>
          <a:stretch>
            <a:fillRect/>
          </a:stretch>
        </p:blipFill>
        <p:spPr>
          <a:xfrm>
            <a:off x="5588513" y="3040083"/>
            <a:ext cx="2937970" cy="2660074"/>
          </a:xfrm>
          <a:prstGeom prst="rect">
            <a:avLst/>
          </a:prstGeom>
        </p:spPr>
      </p:pic>
    </p:spTree>
    <p:extLst>
      <p:ext uri="{BB962C8B-B14F-4D97-AF65-F5344CB8AC3E}">
        <p14:creationId xmlns:p14="http://schemas.microsoft.com/office/powerpoint/2010/main" val="1761951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266" y="819397"/>
            <a:ext cx="8205848" cy="6038603"/>
          </a:xfrm>
          <a:prstGeom prst="rect">
            <a:avLst/>
          </a:prstGeom>
        </p:spPr>
      </p:pic>
    </p:spTree>
    <p:extLst>
      <p:ext uri="{BB962C8B-B14F-4D97-AF65-F5344CB8AC3E}">
        <p14:creationId xmlns:p14="http://schemas.microsoft.com/office/powerpoint/2010/main" val="6297453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952" y="1198063"/>
            <a:ext cx="8382000" cy="1028323"/>
          </a:xfrm>
        </p:spPr>
        <p:txBody>
          <a:bodyPr>
            <a:normAutofit fontScale="90000"/>
          </a:bodyPr>
          <a:lstStyle/>
          <a:p>
            <a:br>
              <a:rPr lang="en-US" sz="2200" b="0" dirty="0"/>
            </a:br>
            <a:br>
              <a:rPr lang="en-US" sz="2200" dirty="0"/>
            </a:br>
            <a:r>
              <a:rPr lang="en-US" sz="2700" b="1" dirty="0" err="1"/>
              <a:t>Infrainguinal</a:t>
            </a:r>
            <a:r>
              <a:rPr lang="en-US" sz="2700" b="1" dirty="0"/>
              <a:t> Bypass: Rate of Major Complications (2016) </a:t>
            </a:r>
            <a:br>
              <a:rPr lang="en-US" sz="2200" dirty="0"/>
            </a:br>
            <a:r>
              <a:rPr lang="en-US" sz="2000" dirty="0"/>
              <a:t>Includes only patients with indication of rest pain or tissue loss. Major complications are defined as in-hospital death, ipsilateral BK or AK amputation or graft occlusion.</a:t>
            </a:r>
            <a:br>
              <a:rPr lang="en-US" sz="2000" dirty="0"/>
            </a:br>
            <a:r>
              <a:rPr lang="en-US" sz="2000" dirty="0"/>
              <a:t>The table below shows the number of INFRA cases with indication of rest pain or tissue loss that were in the VQI as of Jan. 1, 2017, and the percentage of those cases that resulted in in-hospital death, ipsilateral amputation or graft occlusion.</a:t>
            </a:r>
          </a:p>
        </p:txBody>
      </p:sp>
      <p:pic>
        <p:nvPicPr>
          <p:cNvPr id="2" name="Picture 1"/>
          <p:cNvPicPr>
            <a:picLocks noChangeAspect="1"/>
          </p:cNvPicPr>
          <p:nvPr/>
        </p:nvPicPr>
        <p:blipFill>
          <a:blip r:embed="rId2"/>
          <a:stretch>
            <a:fillRect/>
          </a:stretch>
        </p:blipFill>
        <p:spPr>
          <a:xfrm>
            <a:off x="862652" y="3573194"/>
            <a:ext cx="3543300" cy="1434903"/>
          </a:xfrm>
          <a:prstGeom prst="rect">
            <a:avLst/>
          </a:prstGeom>
        </p:spPr>
      </p:pic>
      <p:pic>
        <p:nvPicPr>
          <p:cNvPr id="4" name="Picture 3"/>
          <p:cNvPicPr>
            <a:picLocks noChangeAspect="1"/>
          </p:cNvPicPr>
          <p:nvPr/>
        </p:nvPicPr>
        <p:blipFill>
          <a:blip r:embed="rId3"/>
          <a:stretch>
            <a:fillRect/>
          </a:stretch>
        </p:blipFill>
        <p:spPr>
          <a:xfrm>
            <a:off x="4405952" y="3059814"/>
            <a:ext cx="4631170" cy="1936408"/>
          </a:xfrm>
          <a:prstGeom prst="rect">
            <a:avLst/>
          </a:prstGeom>
        </p:spPr>
      </p:pic>
    </p:spTree>
    <p:extLst>
      <p:ext uri="{BB962C8B-B14F-4D97-AF65-F5344CB8AC3E}">
        <p14:creationId xmlns:p14="http://schemas.microsoft.com/office/powerpoint/2010/main" val="2272297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9383" y="843148"/>
            <a:ext cx="8431480" cy="6014852"/>
          </a:xfrm>
          <a:prstGeom prst="rect">
            <a:avLst/>
          </a:prstGeom>
        </p:spPr>
      </p:pic>
    </p:spTree>
    <p:extLst>
      <p:ext uri="{BB962C8B-B14F-4D97-AF65-F5344CB8AC3E}">
        <p14:creationId xmlns:p14="http://schemas.microsoft.com/office/powerpoint/2010/main" val="151974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21" y="1529602"/>
            <a:ext cx="7178040" cy="4621211"/>
          </a:xfrm>
          <a:prstGeom prst="rect">
            <a:avLst/>
          </a:prstGeom>
        </p:spPr>
      </p:pic>
      <p:sp>
        <p:nvSpPr>
          <p:cNvPr id="2" name="Rectangle 4"/>
          <p:cNvSpPr>
            <a:spLocks noChangeArrowheads="1"/>
          </p:cNvSpPr>
          <p:nvPr/>
        </p:nvSpPr>
        <p:spPr bwMode="auto">
          <a:xfrm>
            <a:off x="5487358" y="1529602"/>
            <a:ext cx="3656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400">
                <a:solidFill>
                  <a:schemeClr val="tx1"/>
                </a:solidFill>
                <a:latin typeface="Calibri" pitchFamily="34" charset="0"/>
              </a:defRPr>
            </a:lvl2pPr>
            <a:lvl3pPr marL="1143000" indent="-228600" eaLnBrk="0" hangingPunct="0">
              <a:spcBef>
                <a:spcPct val="20000"/>
              </a:spcBef>
              <a:buFont typeface="Arial" charset="0"/>
              <a:buChar char="•"/>
              <a:defRPr sz="20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C00000"/>
                </a:solidFill>
              </a:rPr>
              <a:t>17 Regional Quality Groups</a:t>
            </a:r>
          </a:p>
        </p:txBody>
      </p:sp>
      <p:sp>
        <p:nvSpPr>
          <p:cNvPr id="13" name="TextBox 12"/>
          <p:cNvSpPr txBox="1"/>
          <p:nvPr/>
        </p:nvSpPr>
        <p:spPr>
          <a:xfrm>
            <a:off x="529573" y="4267984"/>
            <a:ext cx="381836" cy="307777"/>
          </a:xfrm>
          <a:prstGeom prst="rect">
            <a:avLst/>
          </a:prstGeom>
          <a:noFill/>
        </p:spPr>
        <p:txBody>
          <a:bodyPr wrap="none" rtlCol="0">
            <a:spAutoFit/>
          </a:bodyPr>
          <a:lstStyle/>
          <a:p>
            <a:r>
              <a:rPr lang="en-US" sz="1400" dirty="0"/>
              <a:t>AK</a:t>
            </a:r>
          </a:p>
        </p:txBody>
      </p:sp>
      <p:sp>
        <p:nvSpPr>
          <p:cNvPr id="14" name="TextBox 13"/>
          <p:cNvSpPr txBox="1"/>
          <p:nvPr/>
        </p:nvSpPr>
        <p:spPr>
          <a:xfrm>
            <a:off x="529573" y="5740159"/>
            <a:ext cx="341760" cy="307777"/>
          </a:xfrm>
          <a:prstGeom prst="rect">
            <a:avLst/>
          </a:prstGeom>
          <a:noFill/>
        </p:spPr>
        <p:txBody>
          <a:bodyPr wrap="none" rtlCol="0">
            <a:spAutoFit/>
          </a:bodyPr>
          <a:lstStyle/>
          <a:p>
            <a:r>
              <a:rPr lang="en-US" sz="1400" dirty="0"/>
              <a:t>HI</a:t>
            </a:r>
          </a:p>
        </p:txBody>
      </p:sp>
    </p:spTree>
    <p:extLst>
      <p:ext uri="{BB962C8B-B14F-4D97-AF65-F5344CB8AC3E}">
        <p14:creationId xmlns:p14="http://schemas.microsoft.com/office/powerpoint/2010/main" val="29432634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132" y="1685851"/>
            <a:ext cx="8229600" cy="1143000"/>
          </a:xfrm>
        </p:spPr>
        <p:txBody>
          <a:bodyPr>
            <a:normAutofit fontScale="90000"/>
          </a:bodyPr>
          <a:lstStyle/>
          <a:p>
            <a:pPr>
              <a:lnSpc>
                <a:spcPts val="2500"/>
              </a:lnSpc>
            </a:pPr>
            <a:r>
              <a:rPr lang="en-US" sz="3100" b="1" dirty="0"/>
              <a:t>Open Non-ruptured AAA: In hospital Mortality</a:t>
            </a:r>
            <a:br>
              <a:rPr lang="en-US" sz="3100" b="1" dirty="0"/>
            </a:br>
            <a:r>
              <a:rPr lang="en-US" sz="2400" b="1" dirty="0"/>
              <a:t>(2016)</a:t>
            </a:r>
            <a:r>
              <a:rPr lang="en-US" sz="2400" dirty="0"/>
              <a:t>	</a:t>
            </a:r>
            <a:br>
              <a:rPr lang="en-US" sz="2400" dirty="0"/>
            </a:br>
            <a:r>
              <a:rPr lang="en-US" sz="2400" b="1" dirty="0"/>
              <a:t>Elective procedures, excluding patients with prior aortic surgery, concomitant renal, </a:t>
            </a:r>
            <a:r>
              <a:rPr lang="en-US" sz="2400" b="1" dirty="0" err="1"/>
              <a:t>infrainguinal</a:t>
            </a:r>
            <a:r>
              <a:rPr lang="en-US" sz="2400" b="1" dirty="0"/>
              <a:t> or other abdominal procedures, and procedures performed on the weekend.</a:t>
            </a:r>
            <a:br>
              <a:rPr lang="en-US" sz="2400" dirty="0"/>
            </a:br>
            <a:r>
              <a:rPr lang="en-US" sz="2400" dirty="0">
                <a:solidFill>
                  <a:srgbClr val="FF0000"/>
                </a:solidFill>
              </a:rPr>
              <a:t>(your region did not have at least 3 hospitals with 10 procedures)</a:t>
            </a:r>
            <a:r>
              <a:rPr lang="en-US" sz="2400" dirty="0"/>
              <a:t> </a:t>
            </a:r>
            <a:r>
              <a:rPr lang="en-US" b="0" dirty="0"/>
              <a:t>	</a:t>
            </a:r>
            <a:endParaRPr lang="en-US" dirty="0"/>
          </a:p>
        </p:txBody>
      </p:sp>
      <p:pic>
        <p:nvPicPr>
          <p:cNvPr id="2" name="Picture 1"/>
          <p:cNvPicPr>
            <a:picLocks noChangeAspect="1"/>
          </p:cNvPicPr>
          <p:nvPr/>
        </p:nvPicPr>
        <p:blipFill>
          <a:blip r:embed="rId2"/>
          <a:stretch>
            <a:fillRect/>
          </a:stretch>
        </p:blipFill>
        <p:spPr>
          <a:xfrm>
            <a:off x="844940" y="3416545"/>
            <a:ext cx="7200900" cy="2838450"/>
          </a:xfrm>
          <a:prstGeom prst="rect">
            <a:avLst/>
          </a:prstGeom>
        </p:spPr>
      </p:pic>
    </p:spTree>
    <p:extLst>
      <p:ext uri="{BB962C8B-B14F-4D97-AF65-F5344CB8AC3E}">
        <p14:creationId xmlns:p14="http://schemas.microsoft.com/office/powerpoint/2010/main" val="6835195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2847381"/>
            <a:ext cx="8229600" cy="1143000"/>
          </a:xfrm>
        </p:spPr>
        <p:txBody>
          <a:bodyPr>
            <a:normAutofit fontScale="90000"/>
          </a:bodyPr>
          <a:lstStyle/>
          <a:p>
            <a:pPr algn="l"/>
            <a:r>
              <a:rPr lang="en-US" dirty="0"/>
              <a:t>Arterial Quality Council Update:</a:t>
            </a:r>
            <a:br>
              <a:rPr lang="en-US" dirty="0"/>
            </a:br>
            <a:r>
              <a:rPr lang="en-US" dirty="0"/>
              <a:t>Todd Vogel, MD</a:t>
            </a:r>
          </a:p>
        </p:txBody>
      </p:sp>
    </p:spTree>
    <p:extLst>
      <p:ext uri="{BB962C8B-B14F-4D97-AF65-F5344CB8AC3E}">
        <p14:creationId xmlns:p14="http://schemas.microsoft.com/office/powerpoint/2010/main" val="3536885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9483"/>
            <a:ext cx="8229600" cy="5486400"/>
          </a:xfrm>
        </p:spPr>
        <p:txBody>
          <a:bodyPr>
            <a:normAutofit fontScale="70000" lnSpcReduction="20000"/>
          </a:bodyPr>
          <a:lstStyle/>
          <a:p>
            <a:pPr marL="0" indent="0">
              <a:buNone/>
            </a:pPr>
            <a:r>
              <a:rPr lang="en-US" dirty="0"/>
              <a:t>VQI Committee Activities – Arterial Quality Committee</a:t>
            </a:r>
          </a:p>
          <a:p>
            <a:pPr marL="0" indent="0">
              <a:buNone/>
            </a:pPr>
            <a:r>
              <a:rPr lang="en-US" dirty="0"/>
              <a:t>The Arterial Quality Committee (AQC) discussed term limits and succession planning for VQI Registry Chairs and Vice Chairs and recommended:</a:t>
            </a:r>
          </a:p>
          <a:p>
            <a:pPr marL="0" indent="0">
              <a:buNone/>
            </a:pPr>
            <a:r>
              <a:rPr lang="en-US" dirty="0"/>
              <a:t>  </a:t>
            </a:r>
          </a:p>
          <a:p>
            <a:pPr marL="400050" lvl="1" indent="0">
              <a:buNone/>
            </a:pPr>
            <a:r>
              <a:rPr lang="en-US" dirty="0"/>
              <a:t>• Three  year terms renewable every year for one year</a:t>
            </a:r>
          </a:p>
          <a:p>
            <a:pPr marL="400050" lvl="1" indent="0">
              <a:buNone/>
            </a:pPr>
            <a:r>
              <a:rPr lang="en-US" dirty="0"/>
              <a:t>• The Vice Chair should be prepared to accept the Chair position when the Chair steps down</a:t>
            </a:r>
          </a:p>
          <a:p>
            <a:pPr marL="400050" lvl="1" indent="0">
              <a:buNone/>
            </a:pPr>
            <a:r>
              <a:rPr lang="en-US" dirty="0"/>
              <a:t>• The Chair can rejoin the committee after stepping down</a:t>
            </a:r>
          </a:p>
          <a:p>
            <a:pPr marL="400050" lvl="1" indent="0">
              <a:buNone/>
            </a:pPr>
            <a:r>
              <a:rPr lang="en-US" dirty="0"/>
              <a:t>•The AQC Chair has the right to ask a Chair or Vice Chair to step down if the Registry Chair or Vice Chair is unable to fully participate</a:t>
            </a:r>
          </a:p>
          <a:p>
            <a:pPr marL="457200" lvl="1" indent="0">
              <a:buNone/>
            </a:pPr>
            <a:endParaRPr lang="en-US" dirty="0"/>
          </a:p>
          <a:p>
            <a:pPr marL="0" indent="0">
              <a:buNone/>
            </a:pPr>
            <a:r>
              <a:rPr lang="en-US" dirty="0"/>
              <a:t>Registry Chairs were requested to examine existing research projects to help identify two to three quality improvement projects that may lead to best practice recommendations for procedures included in each Registry.</a:t>
            </a:r>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2222520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of National QI Projects:</a:t>
            </a:r>
            <a:br>
              <a:rPr lang="en-US" dirty="0"/>
            </a:br>
            <a:endParaRPr lang="en-US" dirty="0"/>
          </a:p>
        </p:txBody>
      </p:sp>
      <p:sp>
        <p:nvSpPr>
          <p:cNvPr id="3" name="Content Placeholder 2"/>
          <p:cNvSpPr>
            <a:spLocks noGrp="1"/>
          </p:cNvSpPr>
          <p:nvPr>
            <p:ph idx="1"/>
          </p:nvPr>
        </p:nvSpPr>
        <p:spPr>
          <a:xfrm>
            <a:off x="457200" y="2111399"/>
            <a:ext cx="8229600" cy="4500415"/>
          </a:xfrm>
        </p:spPr>
        <p:txBody>
          <a:bodyPr>
            <a:normAutofit fontScale="70000" lnSpcReduction="20000"/>
          </a:bodyPr>
          <a:lstStyle/>
          <a:p>
            <a:pPr marL="0" indent="0">
              <a:buNone/>
            </a:pPr>
            <a:endParaRPr lang="en-US" b="1" u="sng" dirty="0"/>
          </a:p>
          <a:p>
            <a:r>
              <a:rPr lang="en-US" b="1" dirty="0"/>
              <a:t>Three VQI committees </a:t>
            </a:r>
            <a:r>
              <a:rPr lang="en-US" dirty="0"/>
              <a:t>working on the National QI project rollout of improving discharge medication and EVAR LTFU imaging rates. </a:t>
            </a:r>
          </a:p>
          <a:p>
            <a:r>
              <a:rPr lang="en-US" dirty="0"/>
              <a:t>Provide physician specific reports and COPI reports for discussion at regional meetings</a:t>
            </a:r>
          </a:p>
          <a:p>
            <a:r>
              <a:rPr lang="en-US" dirty="0"/>
              <a:t>Identify high performing centers</a:t>
            </a:r>
          </a:p>
          <a:p>
            <a:r>
              <a:rPr lang="en-US" dirty="0"/>
              <a:t>Seek industry funding for EVAR LTFU imaging once a plan of work has been completed.</a:t>
            </a:r>
          </a:p>
          <a:p>
            <a:r>
              <a:rPr lang="en-US" b="1" dirty="0"/>
              <a:t>Publication </a:t>
            </a:r>
            <a:r>
              <a:rPr lang="en-US" dirty="0"/>
              <a:t>of National QI projects in Feb 22</a:t>
            </a:r>
            <a:r>
              <a:rPr lang="en-US" baseline="30000" dirty="0"/>
              <a:t>nd</a:t>
            </a:r>
            <a:r>
              <a:rPr lang="en-US" dirty="0"/>
              <a:t> issue of </a:t>
            </a:r>
            <a:r>
              <a:rPr lang="en-US" i="1" dirty="0"/>
              <a:t>Vascular Specialist </a:t>
            </a:r>
          </a:p>
          <a:p>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485103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PSO National QI Project</a:t>
            </a:r>
            <a:br>
              <a:rPr lang="en-US" dirty="0"/>
            </a:br>
            <a:r>
              <a:rPr lang="en-US" dirty="0"/>
              <a:t>Committee Process </a:t>
            </a:r>
          </a:p>
        </p:txBody>
      </p:sp>
      <p:graphicFrame>
        <p:nvGraphicFramePr>
          <p:cNvPr id="5" name="Diagram 4" descr="Circle Arrow Process" title="SmartArt"/>
          <p:cNvGraphicFramePr/>
          <p:nvPr>
            <p:extLst/>
          </p:nvPr>
        </p:nvGraphicFramePr>
        <p:xfrm>
          <a:off x="3826764" y="1117854"/>
          <a:ext cx="5143500" cy="4368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35333" y="2300412"/>
            <a:ext cx="3460011" cy="1985159"/>
          </a:xfrm>
          <a:prstGeom prst="rect">
            <a:avLst/>
          </a:prstGeom>
          <a:noFill/>
          <a:ln>
            <a:solidFill>
              <a:schemeClr val="tx2">
                <a:lumMod val="50000"/>
              </a:schemeClr>
            </a:solidFill>
          </a:ln>
        </p:spPr>
        <p:txBody>
          <a:bodyPr wrap="square" rtlCol="0">
            <a:spAutoFit/>
          </a:bodyPr>
          <a:lstStyle/>
          <a:p>
            <a:r>
              <a:rPr lang="en-US" dirty="0"/>
              <a:t>SVS PSO </a:t>
            </a:r>
          </a:p>
          <a:p>
            <a:pPr marL="214313" indent="-214313">
              <a:buFont typeface="Arial" panose="020B0604020202020204" pitchFamily="34" charset="0"/>
              <a:buChar char="•"/>
            </a:pPr>
            <a:r>
              <a:rPr lang="en-US" sz="1500" dirty="0"/>
              <a:t>Identify high performing centers</a:t>
            </a:r>
          </a:p>
          <a:p>
            <a:pPr marL="214313" indent="-214313">
              <a:buFont typeface="Arial" panose="020B0604020202020204" pitchFamily="34" charset="0"/>
              <a:buChar char="•"/>
            </a:pPr>
            <a:r>
              <a:rPr lang="en-US" sz="1500" b="1" dirty="0"/>
              <a:t>Provide input to/from regional meetings</a:t>
            </a:r>
          </a:p>
          <a:p>
            <a:pPr marL="214313" indent="-214313">
              <a:buFont typeface="Arial" panose="020B0604020202020204" pitchFamily="34" charset="0"/>
              <a:buChar char="•"/>
            </a:pPr>
            <a:r>
              <a:rPr lang="en-US" sz="1500" dirty="0"/>
              <a:t>Develop educational resources</a:t>
            </a:r>
          </a:p>
          <a:p>
            <a:pPr marL="214313" indent="-214313">
              <a:buFont typeface="Arial" panose="020B0604020202020204" pitchFamily="34" charset="0"/>
              <a:buChar char="•"/>
            </a:pPr>
            <a:r>
              <a:rPr lang="en-US" sz="1500" dirty="0"/>
              <a:t>Develop COPI and Physician Reports </a:t>
            </a:r>
          </a:p>
          <a:p>
            <a:pPr marL="214313" indent="-214313">
              <a:buFont typeface="Arial" panose="020B0604020202020204" pitchFamily="34" charset="0"/>
              <a:buChar char="•"/>
            </a:pPr>
            <a:r>
              <a:rPr lang="en-US" sz="1500" dirty="0"/>
              <a:t>Align with MIPS/MACRA</a:t>
            </a:r>
          </a:p>
          <a:p>
            <a:pPr marL="214313" indent="-214313">
              <a:buFont typeface="Arial" panose="020B0604020202020204" pitchFamily="34" charset="0"/>
              <a:buChar char="•"/>
            </a:pPr>
            <a:r>
              <a:rPr lang="en-US" sz="1500" dirty="0"/>
              <a:t>Track successes</a:t>
            </a:r>
          </a:p>
        </p:txBody>
      </p:sp>
      <p:sp>
        <p:nvSpPr>
          <p:cNvPr id="6" name="Circular Arrow 5"/>
          <p:cNvSpPr/>
          <p:nvPr/>
        </p:nvSpPr>
        <p:spPr>
          <a:xfrm rot="5904607">
            <a:off x="4742007" y="3711036"/>
            <a:ext cx="2198819" cy="2189809"/>
          </a:xfrm>
          <a:prstGeom prst="circularArrow">
            <a:avLst>
              <a:gd name="adj1" fmla="val 10980"/>
              <a:gd name="adj2" fmla="val 1257138"/>
              <a:gd name="adj3" fmla="val 4500000"/>
              <a:gd name="adj4" fmla="val 7628158"/>
              <a:gd name="adj5" fmla="val 12500"/>
            </a:avLst>
          </a:prstGeom>
          <a:solidFill>
            <a:schemeClr val="accent4">
              <a:lumMod val="60000"/>
              <a:lumOff val="4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Tree>
    <p:extLst>
      <p:ext uri="{BB962C8B-B14F-4D97-AF65-F5344CB8AC3E}">
        <p14:creationId xmlns:p14="http://schemas.microsoft.com/office/powerpoint/2010/main" val="3238976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of National QI Projects:</a:t>
            </a:r>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a:t>Later Steps </a:t>
            </a:r>
          </a:p>
          <a:p>
            <a:pPr lvl="0"/>
            <a:r>
              <a:rPr lang="en-US" dirty="0"/>
              <a:t>Planned VQI publication describing outcomes of patients with and without EVAR follow-up and imaging</a:t>
            </a:r>
          </a:p>
          <a:p>
            <a:pPr lvl="0"/>
            <a:r>
              <a:rPr lang="en-US" dirty="0"/>
              <a:t>Registry changes:  Automatic push reports that provide centers with information on patients needing follow-up imaging</a:t>
            </a:r>
          </a:p>
          <a:p>
            <a:r>
              <a:rPr lang="en-US" dirty="0"/>
              <a:t>Incorporate QI project participation as part of the Participation Awards. Inform  VQI members that adding QI project participation as part of the Awards program is being considered.  </a:t>
            </a:r>
          </a:p>
          <a:p>
            <a:pPr lvl="0"/>
            <a:r>
              <a:rPr lang="en-US" dirty="0"/>
              <a:t>Medicare integration/query to determine if imaging is being done elsewhere, but not entered in the VQI registry.</a:t>
            </a:r>
          </a:p>
          <a:p>
            <a:pPr marL="0" indent="0">
              <a:buNone/>
            </a:pPr>
            <a:r>
              <a:rPr lang="en-US" dirty="0"/>
              <a:t> </a:t>
            </a:r>
          </a:p>
          <a:p>
            <a:endParaRPr lang="en-US" dirty="0"/>
          </a:p>
          <a:p>
            <a:pPr marL="0" indent="0">
              <a:buNone/>
            </a:pPr>
            <a:endParaRPr lang="en-US" dirty="0"/>
          </a:p>
        </p:txBody>
      </p:sp>
    </p:spTree>
    <p:extLst>
      <p:ext uri="{BB962C8B-B14F-4D97-AF65-F5344CB8AC3E}">
        <p14:creationId xmlns:p14="http://schemas.microsoft.com/office/powerpoint/2010/main" val="42018490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3654"/>
            <a:ext cx="8229600" cy="1143000"/>
          </a:xfrm>
        </p:spPr>
        <p:txBody>
          <a:bodyPr/>
          <a:lstStyle/>
          <a:p>
            <a:r>
              <a:rPr lang="en-US" dirty="0"/>
              <a:t>COPI and Physician Reports </a:t>
            </a:r>
          </a:p>
        </p:txBody>
      </p:sp>
      <p:sp>
        <p:nvSpPr>
          <p:cNvPr id="3" name="Content Placeholder 2"/>
          <p:cNvSpPr>
            <a:spLocks noGrp="1"/>
          </p:cNvSpPr>
          <p:nvPr>
            <p:ph idx="1"/>
          </p:nvPr>
        </p:nvSpPr>
        <p:spPr>
          <a:xfrm>
            <a:off x="457200" y="1731571"/>
            <a:ext cx="8229600" cy="4528551"/>
          </a:xfrm>
        </p:spPr>
        <p:txBody>
          <a:bodyPr>
            <a:normAutofit fontScale="77500" lnSpcReduction="20000"/>
          </a:bodyPr>
          <a:lstStyle/>
          <a:p>
            <a:r>
              <a:rPr lang="en-US" dirty="0"/>
              <a:t>In addition to the spring and fall regional reports, this year we have published three COPI reports:</a:t>
            </a:r>
          </a:p>
          <a:p>
            <a:pPr lvl="1"/>
            <a:r>
              <a:rPr lang="en-US" dirty="0"/>
              <a:t>30-day stroke and 1-year mortality after CEA</a:t>
            </a:r>
          </a:p>
          <a:p>
            <a:pPr lvl="1"/>
            <a:r>
              <a:rPr lang="en-US" dirty="0"/>
              <a:t>30-day stroke or 1-year mortality after CAS</a:t>
            </a:r>
          </a:p>
          <a:p>
            <a:pPr lvl="1"/>
            <a:r>
              <a:rPr lang="en-US" dirty="0"/>
              <a:t>COPI report on hematoma after PVI</a:t>
            </a:r>
          </a:p>
          <a:p>
            <a:r>
              <a:rPr lang="en-US" dirty="0"/>
              <a:t>We have also published three surgeon-level reports:</a:t>
            </a:r>
          </a:p>
          <a:p>
            <a:pPr lvl="1"/>
            <a:r>
              <a:rPr lang="en-US" dirty="0"/>
              <a:t>Percentage of high-risk patients receiving CEA</a:t>
            </a:r>
          </a:p>
          <a:p>
            <a:pPr lvl="1"/>
            <a:r>
              <a:rPr lang="en-US" dirty="0"/>
              <a:t>Percentage of patients receiving follow-up imaging after EVAR </a:t>
            </a:r>
          </a:p>
          <a:p>
            <a:pPr lvl="1"/>
            <a:r>
              <a:rPr lang="en-US" dirty="0"/>
              <a:t>Surgeon-level report on percentage of high-risk patients receiving CAS</a:t>
            </a:r>
          </a:p>
          <a:p>
            <a:r>
              <a:rPr lang="en-US" dirty="0"/>
              <a:t>2017 Plan to repeat previous reports:</a:t>
            </a:r>
          </a:p>
          <a:p>
            <a:pPr lvl="1"/>
            <a:r>
              <a:rPr lang="en-US" dirty="0"/>
              <a:t>First one is CEA LOS </a:t>
            </a:r>
          </a:p>
        </p:txBody>
      </p:sp>
    </p:spTree>
    <p:extLst>
      <p:ext uri="{BB962C8B-B14F-4D97-AF65-F5344CB8AC3E}">
        <p14:creationId xmlns:p14="http://schemas.microsoft.com/office/powerpoint/2010/main" val="811215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2983858"/>
            <a:ext cx="8229600" cy="1143000"/>
          </a:xfrm>
        </p:spPr>
        <p:txBody>
          <a:bodyPr>
            <a:normAutofit fontScale="90000"/>
          </a:bodyPr>
          <a:lstStyle/>
          <a:p>
            <a:pPr algn="l"/>
            <a:r>
              <a:rPr lang="en-US" dirty="0"/>
              <a:t>Research Advisory Council Update: Andrew Hoel, MD</a:t>
            </a:r>
          </a:p>
        </p:txBody>
      </p:sp>
    </p:spTree>
    <p:extLst>
      <p:ext uri="{BB962C8B-B14F-4D97-AF65-F5344CB8AC3E}">
        <p14:creationId xmlns:p14="http://schemas.microsoft.com/office/powerpoint/2010/main" val="17079763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3992"/>
            <a:ext cx="8229600" cy="1143000"/>
          </a:xfrm>
        </p:spPr>
        <p:txBody>
          <a:bodyPr/>
          <a:lstStyle/>
          <a:p>
            <a:r>
              <a:rPr lang="en-US" dirty="0"/>
              <a:t>National Research Process </a:t>
            </a:r>
          </a:p>
        </p:txBody>
      </p:sp>
      <p:sp>
        <p:nvSpPr>
          <p:cNvPr id="3" name="Content Placeholder 2"/>
          <p:cNvSpPr>
            <a:spLocks noGrp="1"/>
          </p:cNvSpPr>
          <p:nvPr>
            <p:ph idx="1"/>
          </p:nvPr>
        </p:nvSpPr>
        <p:spPr>
          <a:xfrm>
            <a:off x="457200" y="1830046"/>
            <a:ext cx="8229600" cy="4387874"/>
          </a:xfrm>
        </p:spPr>
        <p:txBody>
          <a:bodyPr>
            <a:normAutofit fontScale="92500" lnSpcReduction="10000"/>
          </a:bodyPr>
          <a:lstStyle/>
          <a:p>
            <a:pPr marL="0" indent="0">
              <a:buNone/>
            </a:pPr>
            <a:r>
              <a:rPr lang="en-US" dirty="0">
                <a:hlinkClick r:id="rId2"/>
              </a:rPr>
              <a:t>http://www.vascularqualityinitiative.org/vqi-resource-library/quality-research/</a:t>
            </a:r>
            <a:endParaRPr lang="en-US" dirty="0"/>
          </a:p>
          <a:p>
            <a:pPr marL="0" indent="0">
              <a:buNone/>
            </a:pPr>
            <a:endParaRPr lang="en-US" dirty="0"/>
          </a:p>
          <a:p>
            <a:pPr marL="0" indent="0">
              <a:buNone/>
            </a:pPr>
            <a:r>
              <a:rPr lang="en-US" dirty="0">
                <a:hlinkClick r:id="rId3"/>
              </a:rPr>
              <a:t>Approved Project List – as of 12/13/2016</a:t>
            </a:r>
            <a:endParaRPr lang="en-US" dirty="0"/>
          </a:p>
          <a:p>
            <a:r>
              <a:rPr lang="en-US" dirty="0"/>
              <a:t>To submit a proposal to be considered for the National RAC, please follow the link below and select “PSO National RAC – MONTH Proposal Submission.</a:t>
            </a:r>
          </a:p>
          <a:p>
            <a:pPr marL="0" indent="0">
              <a:buNone/>
            </a:pPr>
            <a:r>
              <a:rPr lang="en-US" dirty="0">
                <a:hlinkClick r:id="rId4"/>
              </a:rPr>
              <a:t>http://abstracts123.com/svs1/meetinglogin</a:t>
            </a:r>
            <a:endParaRPr lang="en-US" dirty="0"/>
          </a:p>
          <a:p>
            <a:pPr marL="0" indent="0">
              <a:buNone/>
            </a:pPr>
            <a:endParaRPr lang="en-US" dirty="0"/>
          </a:p>
        </p:txBody>
      </p:sp>
    </p:spTree>
    <p:extLst>
      <p:ext uri="{BB962C8B-B14F-4D97-AF65-F5344CB8AC3E}">
        <p14:creationId xmlns:p14="http://schemas.microsoft.com/office/powerpoint/2010/main" val="699230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74" y="729248"/>
            <a:ext cx="8229600" cy="1143000"/>
          </a:xfrm>
        </p:spPr>
        <p:txBody>
          <a:bodyPr/>
          <a:lstStyle/>
          <a:p>
            <a:r>
              <a:rPr lang="en-US" dirty="0"/>
              <a:t>National Research Process </a:t>
            </a:r>
          </a:p>
        </p:txBody>
      </p:sp>
      <p:sp>
        <p:nvSpPr>
          <p:cNvPr id="3" name="Content Placeholder 2"/>
          <p:cNvSpPr>
            <a:spLocks noGrp="1"/>
          </p:cNvSpPr>
          <p:nvPr>
            <p:ph idx="1"/>
          </p:nvPr>
        </p:nvSpPr>
        <p:spPr>
          <a:xfrm>
            <a:off x="218050" y="1759708"/>
            <a:ext cx="8229600" cy="4472280"/>
          </a:xfrm>
        </p:spPr>
        <p:txBody>
          <a:bodyPr>
            <a:normAutofit fontScale="70000" lnSpcReduction="20000"/>
          </a:bodyPr>
          <a:lstStyle/>
          <a:p>
            <a:pPr marL="0" indent="0">
              <a:buNone/>
            </a:pPr>
            <a:r>
              <a:rPr lang="en-US" b="1" dirty="0"/>
              <a:t>Proposal Submissions</a:t>
            </a:r>
          </a:p>
          <a:p>
            <a:pPr marL="0" indent="0">
              <a:buNone/>
            </a:pPr>
            <a:endParaRPr lang="en-US" b="1" dirty="0"/>
          </a:p>
          <a:p>
            <a:pPr marL="0" indent="0">
              <a:buNone/>
            </a:pPr>
            <a:r>
              <a:rPr lang="en-US" b="1" u="sng" dirty="0"/>
              <a:t>April 2017</a:t>
            </a:r>
            <a:endParaRPr lang="en-US" dirty="0"/>
          </a:p>
          <a:p>
            <a:pPr marL="0" indent="0">
              <a:buNone/>
            </a:pPr>
            <a:r>
              <a:rPr lang="en-US" dirty="0"/>
              <a:t>Call for Proposals:            February 14, 2017</a:t>
            </a:r>
          </a:p>
          <a:p>
            <a:pPr marL="0" indent="0">
              <a:buNone/>
            </a:pPr>
            <a:r>
              <a:rPr lang="en-US" dirty="0"/>
              <a:t>Due Date:                            Midnight March 27, 2017</a:t>
            </a:r>
          </a:p>
          <a:p>
            <a:pPr marL="0" indent="0">
              <a:buNone/>
            </a:pPr>
            <a:r>
              <a:rPr lang="en-US" dirty="0"/>
              <a:t>Meeting:                             April 10, 2017</a:t>
            </a:r>
          </a:p>
          <a:p>
            <a:pPr marL="0" indent="0">
              <a:buNone/>
            </a:pPr>
            <a:r>
              <a:rPr lang="en-US" dirty="0"/>
              <a:t>Notification Sent:             April 11, 2017</a:t>
            </a:r>
          </a:p>
          <a:p>
            <a:pPr marL="0" indent="0">
              <a:buNone/>
            </a:pPr>
            <a:r>
              <a:rPr lang="en-US" dirty="0"/>
              <a:t> </a:t>
            </a:r>
          </a:p>
          <a:p>
            <a:pPr marL="0" indent="0">
              <a:buNone/>
            </a:pPr>
            <a:r>
              <a:rPr lang="en-US" b="1" u="sng" dirty="0"/>
              <a:t>June 2017 – Dates Subject to Change </a:t>
            </a:r>
            <a:endParaRPr lang="en-US" dirty="0"/>
          </a:p>
          <a:p>
            <a:pPr marL="0" indent="0">
              <a:buNone/>
            </a:pPr>
            <a:r>
              <a:rPr lang="en-US" dirty="0"/>
              <a:t>Call for Proposals:            April 11, 2017</a:t>
            </a:r>
          </a:p>
          <a:p>
            <a:pPr marL="0" indent="0">
              <a:buNone/>
            </a:pPr>
            <a:r>
              <a:rPr lang="en-US" dirty="0"/>
              <a:t>Due Date:                            May 29, 2017</a:t>
            </a:r>
          </a:p>
          <a:p>
            <a:pPr marL="0" indent="0">
              <a:buNone/>
            </a:pPr>
            <a:r>
              <a:rPr lang="en-US" dirty="0"/>
              <a:t>Meeting:                             June 12, 2017</a:t>
            </a:r>
          </a:p>
          <a:p>
            <a:pPr marL="0" indent="0">
              <a:buNone/>
            </a:pPr>
            <a:r>
              <a:rPr lang="en-US" dirty="0"/>
              <a:t>Notifications Sent:           June 13, 2017</a:t>
            </a:r>
          </a:p>
          <a:p>
            <a:pPr marL="0" indent="0">
              <a:buNone/>
            </a:pPr>
            <a:endParaRPr lang="en-US" dirty="0"/>
          </a:p>
        </p:txBody>
      </p:sp>
    </p:spTree>
    <p:extLst>
      <p:ext uri="{BB962C8B-B14F-4D97-AF65-F5344CB8AC3E}">
        <p14:creationId xmlns:p14="http://schemas.microsoft.com/office/powerpoint/2010/main" val="231909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3730999" y="5932977"/>
          <a:ext cx="5054600" cy="137160"/>
        </p:xfrm>
        <a:graphic>
          <a:graphicData uri="http://schemas.openxmlformats.org/drawingml/2006/table">
            <a:tbl>
              <a:tblPr>
                <a:tableStyleId>{5C22544A-7EE6-4342-B048-85BDC9FD1C3A}</a:tableStyleId>
              </a:tblPr>
              <a:tblGrid>
                <a:gridCol w="5054600">
                  <a:extLst>
                    <a:ext uri="{9D8B030D-6E8A-4147-A177-3AD203B41FA5}">
                      <a16:colId xmlns:a16="http://schemas.microsoft.com/office/drawing/2014/main" val="20000"/>
                    </a:ext>
                  </a:extLst>
                </a:gridCol>
              </a:tblGrid>
              <a:tr h="57115">
                <a:tc>
                  <a:txBody>
                    <a:bodyPr/>
                    <a:lstStyle/>
                    <a:p>
                      <a:pPr algn="l" fontAlgn="b"/>
                      <a:r>
                        <a:rPr lang="en-US" sz="900" u="none" strike="noStrike" dirty="0">
                          <a:solidFill>
                            <a:schemeClr val="tx1"/>
                          </a:solidFill>
                          <a:effectLst/>
                        </a:rPr>
                        <a:t>Total Procedure Volume tab reflects net procedures added to the registry for the month</a:t>
                      </a:r>
                      <a:endParaRPr lang="en-US" sz="900" b="0" i="0" u="none" strike="noStrike" dirty="0">
                        <a:solidFill>
                          <a:schemeClr val="tx1"/>
                        </a:solidFill>
                        <a:effectLst/>
                        <a:latin typeface="Calibri" charset="0"/>
                      </a:endParaRPr>
                    </a:p>
                  </a:txBody>
                  <a:tcPr marL="0" marR="0" marT="0" marB="0" anchor="b">
                    <a:no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4645517" y="1840898"/>
            <a:ext cx="3225563"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VQI Total Procedure Volume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333" y="1948615"/>
            <a:ext cx="3087624" cy="3938016"/>
          </a:xfrm>
          <a:prstGeom prst="rect">
            <a:avLst/>
          </a:prstGeom>
        </p:spPr>
      </p:pic>
      <p:graphicFrame>
        <p:nvGraphicFramePr>
          <p:cNvPr id="7" name="Chart 6"/>
          <p:cNvGraphicFramePr>
            <a:graphicFrameLocks/>
          </p:cNvGraphicFramePr>
          <p:nvPr>
            <p:extLst/>
          </p:nvPr>
        </p:nvGraphicFramePr>
        <p:xfrm>
          <a:off x="3730999" y="2287354"/>
          <a:ext cx="4721178" cy="35992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5879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Research Projects:</a:t>
            </a:r>
          </a:p>
        </p:txBody>
      </p:sp>
      <p:sp>
        <p:nvSpPr>
          <p:cNvPr id="3" name="Content Placeholder 2"/>
          <p:cNvSpPr>
            <a:spLocks noGrp="1"/>
          </p:cNvSpPr>
          <p:nvPr>
            <p:ph idx="1"/>
          </p:nvPr>
        </p:nvSpPr>
        <p:spPr/>
        <p:txBody>
          <a:bodyPr/>
          <a:lstStyle/>
          <a:p>
            <a:r>
              <a:rPr lang="en-US" dirty="0"/>
              <a:t>Any new ideas?</a:t>
            </a:r>
          </a:p>
        </p:txBody>
      </p:sp>
    </p:spTree>
    <p:extLst>
      <p:ext uri="{BB962C8B-B14F-4D97-AF65-F5344CB8AC3E}">
        <p14:creationId xmlns:p14="http://schemas.microsoft.com/office/powerpoint/2010/main" val="41727124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 Projects</a:t>
            </a:r>
          </a:p>
        </p:txBody>
      </p:sp>
      <p:sp>
        <p:nvSpPr>
          <p:cNvPr id="3" name="Content Placeholder 2"/>
          <p:cNvSpPr>
            <a:spLocks noGrp="1"/>
          </p:cNvSpPr>
          <p:nvPr>
            <p:ph idx="1"/>
          </p:nvPr>
        </p:nvSpPr>
        <p:spPr/>
        <p:txBody>
          <a:bodyPr/>
          <a:lstStyle/>
          <a:p>
            <a:r>
              <a:rPr lang="en-US" dirty="0"/>
              <a:t>“National readmission rates in patients with critical limb ischemia” – Kamal Gupta, MD</a:t>
            </a:r>
          </a:p>
          <a:p>
            <a:r>
              <a:rPr lang="en-US" dirty="0"/>
              <a:t>“Role of a structured cardiac rehabilitation program in patients with PAD post revascularization” – Kamal Gupta, MD</a:t>
            </a:r>
          </a:p>
        </p:txBody>
      </p:sp>
    </p:spTree>
    <p:extLst>
      <p:ext uri="{BB962C8B-B14F-4D97-AF65-F5344CB8AC3E}">
        <p14:creationId xmlns:p14="http://schemas.microsoft.com/office/powerpoint/2010/main" val="28666419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0"/>
            <a:ext cx="8382000" cy="844078"/>
          </a:xfrm>
        </p:spPr>
        <p:txBody>
          <a:bodyPr>
            <a:normAutofit fontScale="90000"/>
          </a:bodyPr>
          <a:lstStyle/>
          <a:p>
            <a:pPr algn="l"/>
            <a:br>
              <a:rPr lang="en-US" dirty="0"/>
            </a:br>
            <a:br>
              <a:rPr lang="en-US" dirty="0"/>
            </a:br>
            <a:r>
              <a:rPr lang="en-US" dirty="0"/>
              <a:t>Venous Quality Council Update:  </a:t>
            </a:r>
            <a:br>
              <a:rPr lang="en-US" dirty="0"/>
            </a:br>
            <a:r>
              <a:rPr lang="en-US" dirty="0"/>
              <a:t>Ravi Hasanadka, MD </a:t>
            </a:r>
            <a:br>
              <a:rPr lang="en-US" dirty="0"/>
            </a:br>
            <a:br>
              <a:rPr lang="en-US" dirty="0"/>
            </a:br>
            <a:endParaRPr lang="en-US" dirty="0"/>
          </a:p>
        </p:txBody>
      </p:sp>
    </p:spTree>
    <p:extLst>
      <p:ext uri="{BB962C8B-B14F-4D97-AF65-F5344CB8AC3E}">
        <p14:creationId xmlns:p14="http://schemas.microsoft.com/office/powerpoint/2010/main" val="5935699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Quality Council </a:t>
            </a:r>
          </a:p>
        </p:txBody>
      </p:sp>
      <p:sp>
        <p:nvSpPr>
          <p:cNvPr id="3" name="Content Placeholder 2"/>
          <p:cNvSpPr>
            <a:spLocks noGrp="1"/>
          </p:cNvSpPr>
          <p:nvPr>
            <p:ph idx="1"/>
          </p:nvPr>
        </p:nvSpPr>
        <p:spPr/>
        <p:txBody>
          <a:bodyPr>
            <a:normAutofit/>
          </a:bodyPr>
          <a:lstStyle/>
          <a:p>
            <a:pPr marL="0" indent="0">
              <a:buNone/>
            </a:pPr>
            <a:r>
              <a:rPr lang="en-US" dirty="0">
                <a:solidFill>
                  <a:srgbClr val="C00000"/>
                </a:solidFill>
              </a:rPr>
              <a:t>Venous Stent Registry: release 2018  </a:t>
            </a:r>
          </a:p>
          <a:p>
            <a:pPr marL="0" indent="0">
              <a:buNone/>
            </a:pPr>
            <a:r>
              <a:rPr lang="en-US" sz="2400" u="sng" dirty="0"/>
              <a:t>Clinical Workgroup: </a:t>
            </a:r>
          </a:p>
          <a:p>
            <a:pPr marL="0" indent="0">
              <a:buNone/>
            </a:pPr>
            <a:r>
              <a:rPr lang="en-US" sz="2400" dirty="0"/>
              <a:t>Marc Passman, MD (chair), William Marston MD, Tony Gasparis MD, Rabih Chaer MD, BK Lal MD, Lowell Kabnick MD </a:t>
            </a:r>
          </a:p>
          <a:p>
            <a:pPr marL="0" indent="0">
              <a:buNone/>
            </a:pPr>
            <a:endParaRPr lang="en-US" sz="2400" dirty="0"/>
          </a:p>
          <a:p>
            <a:pPr marL="0" indent="0">
              <a:buNone/>
            </a:pPr>
            <a:r>
              <a:rPr lang="en-US" sz="2400" u="sng" dirty="0"/>
              <a:t>Industry  and FDA Collaboration: </a:t>
            </a:r>
          </a:p>
          <a:p>
            <a:pPr marL="0" indent="0">
              <a:buNone/>
            </a:pPr>
            <a:r>
              <a:rPr lang="en-US" sz="2400" dirty="0"/>
              <a:t>Bard, Cook, Gore, Medtronic, </a:t>
            </a:r>
            <a:r>
              <a:rPr lang="en-US" sz="2400" dirty="0" err="1"/>
              <a:t>Veniti</a:t>
            </a:r>
            <a:endParaRPr lang="en-US" sz="2400" dirty="0"/>
          </a:p>
          <a:p>
            <a:pPr marL="0" indent="0">
              <a:buNone/>
            </a:pPr>
            <a:endParaRPr lang="en-US" sz="2400" u="sng" dirty="0"/>
          </a:p>
          <a:p>
            <a:pPr marL="0" indent="0">
              <a:buNone/>
            </a:pPr>
            <a:endParaRPr lang="en-US" dirty="0"/>
          </a:p>
        </p:txBody>
      </p:sp>
    </p:spTree>
    <p:extLst>
      <p:ext uri="{BB962C8B-B14F-4D97-AF65-F5344CB8AC3E}">
        <p14:creationId xmlns:p14="http://schemas.microsoft.com/office/powerpoint/2010/main" val="16150083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venous registries 2016</a:t>
            </a:r>
          </a:p>
        </p:txBody>
      </p:sp>
      <p:graphicFrame>
        <p:nvGraphicFramePr>
          <p:cNvPr id="4" name="Content Placeholder 3"/>
          <p:cNvGraphicFramePr>
            <a:graphicFrameLocks noGrp="1"/>
          </p:cNvGraphicFramePr>
          <p:nvPr>
            <p:ph idx="1"/>
            <p:extLst/>
          </p:nvPr>
        </p:nvGraphicFramePr>
        <p:xfrm>
          <a:off x="510779" y="2609850"/>
          <a:ext cx="7210425" cy="2083110"/>
        </p:xfrm>
        <a:graphic>
          <a:graphicData uri="http://schemas.openxmlformats.org/drawingml/2006/table">
            <a:tbl>
              <a:tblPr firstRow="1" bandRow="1">
                <a:tableStyleId>{5C22544A-7EE6-4342-B048-85BDC9FD1C3A}</a:tableStyleId>
              </a:tblPr>
              <a:tblGrid>
                <a:gridCol w="2403475">
                  <a:extLst>
                    <a:ext uri="{9D8B030D-6E8A-4147-A177-3AD203B41FA5}">
                      <a16:colId xmlns:a16="http://schemas.microsoft.com/office/drawing/2014/main" val="20000"/>
                    </a:ext>
                  </a:extLst>
                </a:gridCol>
                <a:gridCol w="2403475">
                  <a:extLst>
                    <a:ext uri="{9D8B030D-6E8A-4147-A177-3AD203B41FA5}">
                      <a16:colId xmlns:a16="http://schemas.microsoft.com/office/drawing/2014/main" val="20001"/>
                    </a:ext>
                  </a:extLst>
                </a:gridCol>
                <a:gridCol w="2403475">
                  <a:extLst>
                    <a:ext uri="{9D8B030D-6E8A-4147-A177-3AD203B41FA5}">
                      <a16:colId xmlns:a16="http://schemas.microsoft.com/office/drawing/2014/main" val="20002"/>
                    </a:ext>
                  </a:extLst>
                </a:gridCol>
              </a:tblGrid>
              <a:tr h="416622">
                <a:tc>
                  <a:txBody>
                    <a:bodyPr/>
                    <a:lstStyle/>
                    <a:p>
                      <a:pPr algn="ctr"/>
                      <a:endParaRPr lang="en-US" sz="1400" dirty="0"/>
                    </a:p>
                  </a:txBody>
                  <a:tcPr marL="68580" marR="68580" marT="34290" marB="34290"/>
                </a:tc>
                <a:tc>
                  <a:txBody>
                    <a:bodyPr/>
                    <a:lstStyle/>
                    <a:p>
                      <a:pPr algn="ctr"/>
                      <a:r>
                        <a:rPr lang="en-US" sz="1400" dirty="0"/>
                        <a:t>MAVSG</a:t>
                      </a:r>
                    </a:p>
                  </a:txBody>
                  <a:tcPr marL="68580" marR="68580" marT="34290" marB="34290"/>
                </a:tc>
                <a:tc>
                  <a:txBody>
                    <a:bodyPr/>
                    <a:lstStyle/>
                    <a:p>
                      <a:pPr algn="ctr"/>
                      <a:r>
                        <a:rPr lang="en-US" sz="1400" dirty="0"/>
                        <a:t>National VQI</a:t>
                      </a:r>
                    </a:p>
                  </a:txBody>
                  <a:tcPr marL="68580" marR="68580" marT="34290" marB="34290"/>
                </a:tc>
                <a:extLst>
                  <a:ext uri="{0D108BD9-81ED-4DB2-BD59-A6C34878D82A}">
                    <a16:rowId xmlns:a16="http://schemas.microsoft.com/office/drawing/2014/main" val="10000"/>
                  </a:ext>
                </a:extLst>
              </a:tr>
              <a:tr h="416622">
                <a:tc>
                  <a:txBody>
                    <a:bodyPr/>
                    <a:lstStyle/>
                    <a:p>
                      <a:pPr algn="ctr"/>
                      <a:r>
                        <a:rPr lang="en-US" sz="1400" dirty="0"/>
                        <a:t>IVC filters</a:t>
                      </a:r>
                    </a:p>
                  </a:txBody>
                  <a:tcPr marL="68580" marR="68580" marT="34290" marB="34290"/>
                </a:tc>
                <a:tc>
                  <a:txBody>
                    <a:bodyPr/>
                    <a:lstStyle/>
                    <a:p>
                      <a:pPr algn="ctr"/>
                      <a:r>
                        <a:rPr lang="en-US" sz="1400" dirty="0"/>
                        <a:t>&lt; 3 centers</a:t>
                      </a:r>
                    </a:p>
                  </a:txBody>
                  <a:tcPr marL="68580" marR="68580" marT="34290" marB="34290"/>
                </a:tc>
                <a:tc>
                  <a:txBody>
                    <a:bodyPr/>
                    <a:lstStyle/>
                    <a:p>
                      <a:pPr algn="ctr"/>
                      <a:r>
                        <a:rPr lang="en-US" sz="1400" dirty="0"/>
                        <a:t>1631</a:t>
                      </a:r>
                    </a:p>
                  </a:txBody>
                  <a:tcPr marL="68580" marR="68580" marT="34290" marB="34290"/>
                </a:tc>
                <a:extLst>
                  <a:ext uri="{0D108BD9-81ED-4DB2-BD59-A6C34878D82A}">
                    <a16:rowId xmlns:a16="http://schemas.microsoft.com/office/drawing/2014/main" val="10001"/>
                  </a:ext>
                </a:extLst>
              </a:tr>
              <a:tr h="416622">
                <a:tc>
                  <a:txBody>
                    <a:bodyPr/>
                    <a:lstStyle/>
                    <a:p>
                      <a:pPr algn="ctr"/>
                      <a:r>
                        <a:rPr lang="en-US" sz="1400" dirty="0"/>
                        <a:t>TEVAR</a:t>
                      </a:r>
                    </a:p>
                  </a:txBody>
                  <a:tcPr marL="68580" marR="68580" marT="34290" marB="34290"/>
                </a:tc>
                <a:tc>
                  <a:txBody>
                    <a:bodyPr/>
                    <a:lstStyle/>
                    <a:p>
                      <a:pPr algn="ctr"/>
                      <a:r>
                        <a:rPr lang="en-US" sz="1400" dirty="0"/>
                        <a:t>77</a:t>
                      </a:r>
                    </a:p>
                  </a:txBody>
                  <a:tcPr marL="68580" marR="68580" marT="34290" marB="34290"/>
                </a:tc>
                <a:tc>
                  <a:txBody>
                    <a:bodyPr/>
                    <a:lstStyle/>
                    <a:p>
                      <a:pPr algn="ctr"/>
                      <a:r>
                        <a:rPr lang="en-US" sz="1400" dirty="0"/>
                        <a:t>1613</a:t>
                      </a:r>
                    </a:p>
                  </a:txBody>
                  <a:tcPr marL="68580" marR="68580" marT="34290" marB="34290"/>
                </a:tc>
                <a:extLst>
                  <a:ext uri="{0D108BD9-81ED-4DB2-BD59-A6C34878D82A}">
                    <a16:rowId xmlns:a16="http://schemas.microsoft.com/office/drawing/2014/main" val="10002"/>
                  </a:ext>
                </a:extLst>
              </a:tr>
              <a:tr h="416622">
                <a:tc>
                  <a:txBody>
                    <a:bodyPr/>
                    <a:lstStyle/>
                    <a:p>
                      <a:pPr algn="ctr"/>
                      <a:r>
                        <a:rPr lang="en-US" sz="1400" dirty="0"/>
                        <a:t>Varicose</a:t>
                      </a:r>
                      <a:r>
                        <a:rPr lang="en-US" sz="1400" baseline="0" dirty="0"/>
                        <a:t> Veins</a:t>
                      </a:r>
                      <a:endParaRPr lang="en-US" sz="1400" dirty="0"/>
                    </a:p>
                  </a:txBody>
                  <a:tcPr marL="68580" marR="68580" marT="34290" marB="34290"/>
                </a:tc>
                <a:tc>
                  <a:txBody>
                    <a:bodyPr/>
                    <a:lstStyle/>
                    <a:p>
                      <a:pPr algn="ctr"/>
                      <a:r>
                        <a:rPr lang="en-US" sz="1400" dirty="0"/>
                        <a:t>&lt;</a:t>
                      </a:r>
                      <a:r>
                        <a:rPr lang="en-US" sz="1400" baseline="0" dirty="0"/>
                        <a:t> 3 centers</a:t>
                      </a:r>
                      <a:endParaRPr lang="en-US" sz="1400" dirty="0"/>
                    </a:p>
                  </a:txBody>
                  <a:tcPr marL="68580" marR="68580" marT="34290" marB="34290"/>
                </a:tc>
                <a:tc>
                  <a:txBody>
                    <a:bodyPr/>
                    <a:lstStyle/>
                    <a:p>
                      <a:pPr algn="ctr"/>
                      <a:r>
                        <a:rPr lang="en-US" sz="1400" dirty="0"/>
                        <a:t>5199</a:t>
                      </a:r>
                    </a:p>
                  </a:txBody>
                  <a:tcPr marL="68580" marR="68580" marT="34290" marB="34290"/>
                </a:tc>
                <a:extLst>
                  <a:ext uri="{0D108BD9-81ED-4DB2-BD59-A6C34878D82A}">
                    <a16:rowId xmlns:a16="http://schemas.microsoft.com/office/drawing/2014/main" val="10003"/>
                  </a:ext>
                </a:extLst>
              </a:tr>
              <a:tr h="416622">
                <a:tc>
                  <a:txBody>
                    <a:bodyPr/>
                    <a:lstStyle/>
                    <a:p>
                      <a:pPr algn="ctr"/>
                      <a:r>
                        <a:rPr lang="en-US" sz="1400" dirty="0"/>
                        <a:t>EVAR</a:t>
                      </a:r>
                    </a:p>
                  </a:txBody>
                  <a:tcPr marL="68580" marR="68580" marT="34290" marB="34290"/>
                </a:tc>
                <a:tc>
                  <a:txBody>
                    <a:bodyPr/>
                    <a:lstStyle/>
                    <a:p>
                      <a:pPr algn="ctr"/>
                      <a:r>
                        <a:rPr lang="en-US" sz="1400" dirty="0"/>
                        <a:t>271</a:t>
                      </a:r>
                    </a:p>
                  </a:txBody>
                  <a:tcPr marL="68580" marR="68580" marT="34290" marB="34290"/>
                </a:tc>
                <a:tc>
                  <a:txBody>
                    <a:bodyPr/>
                    <a:lstStyle/>
                    <a:p>
                      <a:pPr algn="ctr"/>
                      <a:r>
                        <a:rPr lang="en-US" sz="1400" dirty="0"/>
                        <a:t>5291</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97829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Percent Missing Data 2016</a:t>
            </a:r>
          </a:p>
        </p:txBody>
      </p:sp>
      <p:graphicFrame>
        <p:nvGraphicFramePr>
          <p:cNvPr id="4" name="Content Placeholder 3"/>
          <p:cNvGraphicFramePr>
            <a:graphicFrameLocks noGrp="1"/>
          </p:cNvGraphicFramePr>
          <p:nvPr>
            <p:ph idx="1"/>
            <p:extLst/>
          </p:nvPr>
        </p:nvGraphicFramePr>
        <p:xfrm>
          <a:off x="510779" y="2609850"/>
          <a:ext cx="7210425" cy="2083110"/>
        </p:xfrm>
        <a:graphic>
          <a:graphicData uri="http://schemas.openxmlformats.org/drawingml/2006/table">
            <a:tbl>
              <a:tblPr firstRow="1" bandRow="1">
                <a:tableStyleId>{5C22544A-7EE6-4342-B048-85BDC9FD1C3A}</a:tableStyleId>
              </a:tblPr>
              <a:tblGrid>
                <a:gridCol w="2403475">
                  <a:extLst>
                    <a:ext uri="{9D8B030D-6E8A-4147-A177-3AD203B41FA5}">
                      <a16:colId xmlns:a16="http://schemas.microsoft.com/office/drawing/2014/main" val="20000"/>
                    </a:ext>
                  </a:extLst>
                </a:gridCol>
                <a:gridCol w="2403475">
                  <a:extLst>
                    <a:ext uri="{9D8B030D-6E8A-4147-A177-3AD203B41FA5}">
                      <a16:colId xmlns:a16="http://schemas.microsoft.com/office/drawing/2014/main" val="20001"/>
                    </a:ext>
                  </a:extLst>
                </a:gridCol>
                <a:gridCol w="2403475">
                  <a:extLst>
                    <a:ext uri="{9D8B030D-6E8A-4147-A177-3AD203B41FA5}">
                      <a16:colId xmlns:a16="http://schemas.microsoft.com/office/drawing/2014/main" val="20002"/>
                    </a:ext>
                  </a:extLst>
                </a:gridCol>
              </a:tblGrid>
              <a:tr h="416622">
                <a:tc>
                  <a:txBody>
                    <a:bodyPr/>
                    <a:lstStyle/>
                    <a:p>
                      <a:pPr algn="ctr"/>
                      <a:endParaRPr lang="en-US" sz="1400" dirty="0"/>
                    </a:p>
                  </a:txBody>
                  <a:tcPr marL="68580" marR="68580" marT="34290" marB="34290"/>
                </a:tc>
                <a:tc>
                  <a:txBody>
                    <a:bodyPr/>
                    <a:lstStyle/>
                    <a:p>
                      <a:pPr algn="ctr"/>
                      <a:r>
                        <a:rPr lang="en-US" sz="1400" dirty="0"/>
                        <a:t>MAVSG</a:t>
                      </a:r>
                    </a:p>
                  </a:txBody>
                  <a:tcPr marL="68580" marR="68580" marT="34290" marB="34290"/>
                </a:tc>
                <a:tc>
                  <a:txBody>
                    <a:bodyPr/>
                    <a:lstStyle/>
                    <a:p>
                      <a:pPr algn="ctr"/>
                      <a:r>
                        <a:rPr lang="en-US" sz="1400" dirty="0"/>
                        <a:t>National VQI</a:t>
                      </a:r>
                    </a:p>
                  </a:txBody>
                  <a:tcPr marL="68580" marR="68580" marT="34290" marB="34290"/>
                </a:tc>
                <a:extLst>
                  <a:ext uri="{0D108BD9-81ED-4DB2-BD59-A6C34878D82A}">
                    <a16:rowId xmlns:a16="http://schemas.microsoft.com/office/drawing/2014/main" val="10000"/>
                  </a:ext>
                </a:extLst>
              </a:tr>
              <a:tr h="416622">
                <a:tc>
                  <a:txBody>
                    <a:bodyPr/>
                    <a:lstStyle/>
                    <a:p>
                      <a:pPr algn="ctr"/>
                      <a:r>
                        <a:rPr lang="en-US" sz="1400" dirty="0"/>
                        <a:t>IVC filters</a:t>
                      </a:r>
                    </a:p>
                  </a:txBody>
                  <a:tcPr marL="68580" marR="68580" marT="34290" marB="34290"/>
                </a:tc>
                <a:tc>
                  <a:txBody>
                    <a:bodyPr/>
                    <a:lstStyle/>
                    <a:p>
                      <a:pPr algn="ctr"/>
                      <a:r>
                        <a:rPr lang="en-US" sz="1400" dirty="0"/>
                        <a:t>&lt; 3 centers</a:t>
                      </a:r>
                    </a:p>
                  </a:txBody>
                  <a:tcPr marL="68580" marR="68580" marT="34290" marB="34290"/>
                </a:tc>
                <a:tc>
                  <a:txBody>
                    <a:bodyPr/>
                    <a:lstStyle/>
                    <a:p>
                      <a:pPr algn="ctr"/>
                      <a:r>
                        <a:rPr lang="en-US" sz="1400" dirty="0"/>
                        <a:t>17%  lowest</a:t>
                      </a:r>
                    </a:p>
                  </a:txBody>
                  <a:tcPr marL="68580" marR="68580" marT="34290" marB="34290"/>
                </a:tc>
                <a:extLst>
                  <a:ext uri="{0D108BD9-81ED-4DB2-BD59-A6C34878D82A}">
                    <a16:rowId xmlns:a16="http://schemas.microsoft.com/office/drawing/2014/main" val="10001"/>
                  </a:ext>
                </a:extLst>
              </a:tr>
              <a:tr h="416622">
                <a:tc>
                  <a:txBody>
                    <a:bodyPr/>
                    <a:lstStyle/>
                    <a:p>
                      <a:pPr algn="ctr"/>
                      <a:r>
                        <a:rPr lang="en-US" sz="1400" dirty="0"/>
                        <a:t>Varicose</a:t>
                      </a:r>
                      <a:r>
                        <a:rPr lang="en-US" sz="1400" baseline="0" dirty="0"/>
                        <a:t> Veins</a:t>
                      </a:r>
                      <a:endParaRPr lang="en-US" sz="1400" dirty="0"/>
                    </a:p>
                  </a:txBody>
                  <a:tcPr marL="68580" marR="68580" marT="34290" marB="34290"/>
                </a:tc>
                <a:tc>
                  <a:txBody>
                    <a:bodyPr/>
                    <a:lstStyle/>
                    <a:p>
                      <a:pPr algn="ctr"/>
                      <a:r>
                        <a:rPr lang="en-US" sz="1400" dirty="0"/>
                        <a:t>&lt;</a:t>
                      </a:r>
                      <a:r>
                        <a:rPr lang="en-US" sz="1400" baseline="0" dirty="0"/>
                        <a:t> 3 centers</a:t>
                      </a:r>
                      <a:endParaRPr lang="en-US" sz="1400" dirty="0"/>
                    </a:p>
                  </a:txBody>
                  <a:tcPr marL="68580" marR="68580" marT="34290" marB="34290"/>
                </a:tc>
                <a:tc>
                  <a:txBody>
                    <a:bodyPr/>
                    <a:lstStyle/>
                    <a:p>
                      <a:pPr algn="ctr"/>
                      <a:r>
                        <a:rPr lang="en-US" sz="1400" dirty="0"/>
                        <a:t>28% tied for 2</a:t>
                      </a:r>
                      <a:r>
                        <a:rPr lang="en-US" sz="1400" baseline="30000" dirty="0"/>
                        <a:t>nd</a:t>
                      </a:r>
                      <a:endParaRPr lang="en-US" sz="1400" dirty="0"/>
                    </a:p>
                  </a:txBody>
                  <a:tcPr marL="68580" marR="68580" marT="34290" marB="34290"/>
                </a:tc>
                <a:extLst>
                  <a:ext uri="{0D108BD9-81ED-4DB2-BD59-A6C34878D82A}">
                    <a16:rowId xmlns:a16="http://schemas.microsoft.com/office/drawing/2014/main" val="10002"/>
                  </a:ext>
                </a:extLst>
              </a:tr>
              <a:tr h="416622">
                <a:tc>
                  <a:txBody>
                    <a:bodyPr/>
                    <a:lstStyle/>
                    <a:p>
                      <a:pPr algn="ctr"/>
                      <a:r>
                        <a:rPr lang="en-US" sz="1400" dirty="0"/>
                        <a:t>CEA</a:t>
                      </a:r>
                    </a:p>
                  </a:txBody>
                  <a:tcPr marL="68580" marR="68580" marT="34290" marB="34290"/>
                </a:tc>
                <a:tc>
                  <a:txBody>
                    <a:bodyPr/>
                    <a:lstStyle/>
                    <a:p>
                      <a:pPr algn="ctr"/>
                      <a:r>
                        <a:rPr lang="en-US" sz="1400" dirty="0"/>
                        <a:t>43%</a:t>
                      </a:r>
                    </a:p>
                  </a:txBody>
                  <a:tcPr marL="68580" marR="68580" marT="34290" marB="34290"/>
                </a:tc>
                <a:tc>
                  <a:txBody>
                    <a:bodyPr/>
                    <a:lstStyle/>
                    <a:p>
                      <a:pPr algn="ctr"/>
                      <a:r>
                        <a:rPr lang="en-US" sz="1400" dirty="0"/>
                        <a:t>29%</a:t>
                      </a:r>
                    </a:p>
                  </a:txBody>
                  <a:tcPr marL="68580" marR="68580" marT="34290" marB="34290"/>
                </a:tc>
                <a:extLst>
                  <a:ext uri="{0D108BD9-81ED-4DB2-BD59-A6C34878D82A}">
                    <a16:rowId xmlns:a16="http://schemas.microsoft.com/office/drawing/2014/main" val="10003"/>
                  </a:ext>
                </a:extLst>
              </a:tr>
              <a:tr h="416622">
                <a:tc>
                  <a:txBody>
                    <a:bodyPr/>
                    <a:lstStyle/>
                    <a:p>
                      <a:pPr algn="ctr"/>
                      <a:r>
                        <a:rPr lang="en-US" sz="1400" dirty="0"/>
                        <a:t>Open</a:t>
                      </a:r>
                      <a:r>
                        <a:rPr lang="en-US" sz="1400" baseline="0" dirty="0"/>
                        <a:t> AAA</a:t>
                      </a:r>
                      <a:endParaRPr lang="en-US" sz="1400" dirty="0"/>
                    </a:p>
                  </a:txBody>
                  <a:tcPr marL="68580" marR="68580" marT="34290" marB="34290"/>
                </a:tc>
                <a:tc>
                  <a:txBody>
                    <a:bodyPr/>
                    <a:lstStyle/>
                    <a:p>
                      <a:pPr algn="ctr"/>
                      <a:r>
                        <a:rPr lang="en-US" sz="1400" dirty="0"/>
                        <a:t>20%</a:t>
                      </a:r>
                    </a:p>
                  </a:txBody>
                  <a:tcPr marL="68580" marR="68580" marT="34290" marB="34290"/>
                </a:tc>
                <a:tc>
                  <a:txBody>
                    <a:bodyPr/>
                    <a:lstStyle/>
                    <a:p>
                      <a:pPr algn="ctr"/>
                      <a:r>
                        <a:rPr lang="en-US" sz="1400" dirty="0"/>
                        <a:t>31%</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11589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39" y="1127759"/>
            <a:ext cx="5843675" cy="4631236"/>
          </a:xfrm>
          <a:prstGeom prst="rect">
            <a:avLst/>
          </a:prstGeom>
        </p:spPr>
      </p:pic>
    </p:spTree>
    <p:extLst>
      <p:ext uri="{BB962C8B-B14F-4D97-AF65-F5344CB8AC3E}">
        <p14:creationId xmlns:p14="http://schemas.microsoft.com/office/powerpoint/2010/main" val="29467589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IVC Filter Retrieval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069" y="2417768"/>
            <a:ext cx="5900738" cy="1828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584" y="4336309"/>
            <a:ext cx="4321997" cy="1664441"/>
          </a:xfrm>
          <a:prstGeom prst="rect">
            <a:avLst/>
          </a:prstGeom>
        </p:spPr>
      </p:pic>
    </p:spTree>
    <p:extLst>
      <p:ext uri="{BB962C8B-B14F-4D97-AF65-F5344CB8AC3E}">
        <p14:creationId xmlns:p14="http://schemas.microsoft.com/office/powerpoint/2010/main" val="15125360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IVC Filter Retrieval</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7148" y="2973311"/>
            <a:ext cx="5364956" cy="2336006"/>
          </a:xfrm>
        </p:spPr>
      </p:pic>
    </p:spTree>
    <p:extLst>
      <p:ext uri="{BB962C8B-B14F-4D97-AF65-F5344CB8AC3E}">
        <p14:creationId xmlns:p14="http://schemas.microsoft.com/office/powerpoint/2010/main" val="3585959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Stent Registry</a:t>
            </a:r>
          </a:p>
        </p:txBody>
      </p:sp>
      <p:sp>
        <p:nvSpPr>
          <p:cNvPr id="3" name="Content Placeholder 2"/>
          <p:cNvSpPr>
            <a:spLocks noGrp="1"/>
          </p:cNvSpPr>
          <p:nvPr>
            <p:ph idx="1"/>
          </p:nvPr>
        </p:nvSpPr>
        <p:spPr/>
        <p:txBody>
          <a:bodyPr>
            <a:normAutofit fontScale="85000" lnSpcReduction="20000"/>
          </a:bodyPr>
          <a:lstStyle/>
          <a:p>
            <a:r>
              <a:rPr lang="en-US" dirty="0"/>
              <a:t>Release in 2018</a:t>
            </a:r>
          </a:p>
          <a:p>
            <a:endParaRPr lang="en-US" dirty="0"/>
          </a:p>
          <a:p>
            <a:r>
              <a:rPr lang="en-US" dirty="0"/>
              <a:t>Clinical Workgroup:</a:t>
            </a:r>
          </a:p>
          <a:p>
            <a:pPr marL="0" indent="0">
              <a:buNone/>
            </a:pPr>
            <a:r>
              <a:rPr lang="en-US" dirty="0"/>
              <a:t>Marc </a:t>
            </a:r>
            <a:r>
              <a:rPr lang="en-US" dirty="0" err="1"/>
              <a:t>Passman</a:t>
            </a:r>
            <a:r>
              <a:rPr lang="en-US" dirty="0"/>
              <a:t>, MD (chair), William Marston MD, Tony </a:t>
            </a:r>
            <a:r>
              <a:rPr lang="en-US" dirty="0" err="1"/>
              <a:t>Gasparis</a:t>
            </a:r>
            <a:r>
              <a:rPr lang="en-US" dirty="0"/>
              <a:t> MD, </a:t>
            </a:r>
            <a:r>
              <a:rPr lang="en-US" dirty="0" err="1"/>
              <a:t>Rabih</a:t>
            </a:r>
            <a:r>
              <a:rPr lang="en-US" dirty="0"/>
              <a:t> </a:t>
            </a:r>
            <a:r>
              <a:rPr lang="en-US" dirty="0" err="1"/>
              <a:t>Chaer</a:t>
            </a:r>
            <a:r>
              <a:rPr lang="en-US" dirty="0"/>
              <a:t> MD, BK Lal MD, Lowell </a:t>
            </a:r>
            <a:r>
              <a:rPr lang="en-US" dirty="0" err="1"/>
              <a:t>Kabnick</a:t>
            </a:r>
            <a:r>
              <a:rPr lang="en-US" dirty="0"/>
              <a:t> MD</a:t>
            </a:r>
          </a:p>
          <a:p>
            <a:endParaRPr lang="en-US" dirty="0"/>
          </a:p>
          <a:p>
            <a:r>
              <a:rPr lang="en-US" dirty="0"/>
              <a:t>Industry and FDA collaboration:</a:t>
            </a:r>
          </a:p>
          <a:p>
            <a:pPr marL="0" indent="0">
              <a:buNone/>
            </a:pPr>
            <a:r>
              <a:rPr lang="en-US" dirty="0"/>
              <a:t>Bard, Cook, Gore, Medtronic, </a:t>
            </a:r>
            <a:r>
              <a:rPr lang="en-US" dirty="0" err="1"/>
              <a:t>Veniti</a:t>
            </a:r>
            <a:endParaRPr lang="en-US" dirty="0"/>
          </a:p>
        </p:txBody>
      </p:sp>
    </p:spTree>
    <p:extLst>
      <p:ext uri="{BB962C8B-B14F-4D97-AF65-F5344CB8AC3E}">
        <p14:creationId xmlns:p14="http://schemas.microsoft.com/office/powerpoint/2010/main" val="30957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518"/>
            <a:ext cx="8229600" cy="1143000"/>
          </a:xfrm>
        </p:spPr>
        <p:txBody>
          <a:bodyPr/>
          <a:lstStyle/>
          <a:p>
            <a:r>
              <a:rPr lang="en-US" dirty="0"/>
              <a:t>Mid-America VSG Website: </a:t>
            </a:r>
          </a:p>
        </p:txBody>
      </p:sp>
      <p:pic>
        <p:nvPicPr>
          <p:cNvPr id="4" name="Content Placeholder 3"/>
          <p:cNvPicPr>
            <a:picLocks noGrp="1" noChangeAspect="1"/>
          </p:cNvPicPr>
          <p:nvPr>
            <p:ph idx="1"/>
          </p:nvPr>
        </p:nvPicPr>
        <p:blipFill>
          <a:blip r:embed="rId2"/>
          <a:stretch>
            <a:fillRect/>
          </a:stretch>
        </p:blipFill>
        <p:spPr>
          <a:xfrm>
            <a:off x="285008" y="1650670"/>
            <a:ext cx="8502732" cy="5135037"/>
          </a:xfrm>
          <a:prstGeom prst="rect">
            <a:avLst/>
          </a:prstGeom>
        </p:spPr>
      </p:pic>
    </p:spTree>
    <p:extLst>
      <p:ext uri="{BB962C8B-B14F-4D97-AF65-F5344CB8AC3E}">
        <p14:creationId xmlns:p14="http://schemas.microsoft.com/office/powerpoint/2010/main" val="38241457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Veniti</a:t>
            </a:r>
            <a:r>
              <a:rPr lang="en-US" dirty="0"/>
              <a:t> Vici Venous Stent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1999" y="1097959"/>
            <a:ext cx="1221596" cy="47295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800" y="2557087"/>
            <a:ext cx="2549971" cy="2562850"/>
          </a:xfrm>
          <a:prstGeom prst="rect">
            <a:avLst/>
          </a:prstGeom>
        </p:spPr>
      </p:pic>
    </p:spTree>
    <p:extLst>
      <p:ext uri="{BB962C8B-B14F-4D97-AF65-F5344CB8AC3E}">
        <p14:creationId xmlns:p14="http://schemas.microsoft.com/office/powerpoint/2010/main" val="17217084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Guidance with PVI 2016</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0825" y="2517780"/>
            <a:ext cx="6567931" cy="2864078"/>
          </a:xfrm>
        </p:spPr>
      </p:pic>
    </p:spTree>
    <p:extLst>
      <p:ext uri="{BB962C8B-B14F-4D97-AF65-F5344CB8AC3E}">
        <p14:creationId xmlns:p14="http://schemas.microsoft.com/office/powerpoint/2010/main" val="4625219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Any Hematoma following PVI 2016</a:t>
            </a:r>
          </a:p>
        </p:txBody>
      </p:sp>
      <p:graphicFrame>
        <p:nvGraphicFramePr>
          <p:cNvPr id="4" name="Content Placeholder 3"/>
          <p:cNvGraphicFramePr>
            <a:graphicFrameLocks noGrp="1"/>
          </p:cNvGraphicFramePr>
          <p:nvPr>
            <p:ph idx="1"/>
            <p:extLst/>
          </p:nvPr>
        </p:nvGraphicFramePr>
        <p:xfrm>
          <a:off x="1614749" y="2877479"/>
          <a:ext cx="4806952" cy="1745166"/>
        </p:xfrm>
        <a:graphic>
          <a:graphicData uri="http://schemas.openxmlformats.org/drawingml/2006/table">
            <a:tbl>
              <a:tblPr firstRow="1" bandRow="1">
                <a:tableStyleId>{5C22544A-7EE6-4342-B048-85BDC9FD1C3A}</a:tableStyleId>
              </a:tblPr>
              <a:tblGrid>
                <a:gridCol w="1201738">
                  <a:extLst>
                    <a:ext uri="{9D8B030D-6E8A-4147-A177-3AD203B41FA5}">
                      <a16:colId xmlns:a16="http://schemas.microsoft.com/office/drawing/2014/main" val="20000"/>
                    </a:ext>
                  </a:extLst>
                </a:gridCol>
                <a:gridCol w="1201738">
                  <a:extLst>
                    <a:ext uri="{9D8B030D-6E8A-4147-A177-3AD203B41FA5}">
                      <a16:colId xmlns:a16="http://schemas.microsoft.com/office/drawing/2014/main" val="20001"/>
                    </a:ext>
                  </a:extLst>
                </a:gridCol>
                <a:gridCol w="1201738">
                  <a:extLst>
                    <a:ext uri="{9D8B030D-6E8A-4147-A177-3AD203B41FA5}">
                      <a16:colId xmlns:a16="http://schemas.microsoft.com/office/drawing/2014/main" val="20002"/>
                    </a:ext>
                  </a:extLst>
                </a:gridCol>
                <a:gridCol w="1201738">
                  <a:extLst>
                    <a:ext uri="{9D8B030D-6E8A-4147-A177-3AD203B41FA5}">
                      <a16:colId xmlns:a16="http://schemas.microsoft.com/office/drawing/2014/main" val="20003"/>
                    </a:ext>
                  </a:extLst>
                </a:gridCol>
              </a:tblGrid>
              <a:tr h="416622">
                <a:tc>
                  <a:txBody>
                    <a:bodyPr/>
                    <a:lstStyle/>
                    <a:p>
                      <a:pPr algn="ctr"/>
                      <a:endParaRPr lang="en-US" sz="1400" dirty="0"/>
                    </a:p>
                  </a:txBody>
                  <a:tcPr marL="68580" marR="68580" marT="34290" marB="34290"/>
                </a:tc>
                <a:tc>
                  <a:txBody>
                    <a:bodyPr/>
                    <a:lstStyle/>
                    <a:p>
                      <a:pPr algn="ctr"/>
                      <a:r>
                        <a:rPr lang="en-US" sz="1400" dirty="0"/>
                        <a:t>PVI cases</a:t>
                      </a:r>
                    </a:p>
                  </a:txBody>
                  <a:tcPr marL="68580" marR="68580" marT="34290" marB="34290"/>
                </a:tc>
                <a:tc>
                  <a:txBody>
                    <a:bodyPr/>
                    <a:lstStyle/>
                    <a:p>
                      <a:pPr algn="ctr"/>
                      <a:r>
                        <a:rPr lang="en-US" sz="1400" dirty="0"/>
                        <a:t>% US</a:t>
                      </a:r>
                      <a:r>
                        <a:rPr lang="en-US" sz="1400" baseline="0" dirty="0"/>
                        <a:t> guidance</a:t>
                      </a:r>
                      <a:endParaRPr lang="en-US" sz="1400" dirty="0"/>
                    </a:p>
                  </a:txBody>
                  <a:tcPr marL="68580" marR="68580" marT="34290" marB="34290"/>
                </a:tc>
                <a:tc>
                  <a:txBody>
                    <a:bodyPr/>
                    <a:lstStyle/>
                    <a:p>
                      <a:pPr algn="ctr"/>
                      <a:r>
                        <a:rPr lang="en-US" sz="1400" dirty="0"/>
                        <a:t>% hematoma</a:t>
                      </a:r>
                    </a:p>
                  </a:txBody>
                  <a:tcPr marL="68580" marR="68580" marT="34290" marB="34290"/>
                </a:tc>
                <a:extLst>
                  <a:ext uri="{0D108BD9-81ED-4DB2-BD59-A6C34878D82A}">
                    <a16:rowId xmlns:a16="http://schemas.microsoft.com/office/drawing/2014/main" val="10000"/>
                  </a:ext>
                </a:extLst>
              </a:tr>
              <a:tr h="416622">
                <a:tc>
                  <a:txBody>
                    <a:bodyPr/>
                    <a:lstStyle/>
                    <a:p>
                      <a:pPr algn="ctr"/>
                      <a:r>
                        <a:rPr lang="en-US" sz="1400" dirty="0"/>
                        <a:t>Region</a:t>
                      </a:r>
                    </a:p>
                  </a:txBody>
                  <a:tcPr marL="68580" marR="68580" marT="34290" marB="34290"/>
                </a:tc>
                <a:tc>
                  <a:txBody>
                    <a:bodyPr/>
                    <a:lstStyle/>
                    <a:p>
                      <a:pPr algn="ctr"/>
                      <a:r>
                        <a:rPr lang="en-US" sz="1400" dirty="0"/>
                        <a:t>862</a:t>
                      </a:r>
                    </a:p>
                  </a:txBody>
                  <a:tcPr marL="68580" marR="68580" marT="34290" marB="34290"/>
                </a:tc>
                <a:tc>
                  <a:txBody>
                    <a:bodyPr/>
                    <a:lstStyle/>
                    <a:p>
                      <a:pPr algn="ctr"/>
                      <a:r>
                        <a:rPr lang="en-US" sz="1400" dirty="0"/>
                        <a:t>16</a:t>
                      </a:r>
                    </a:p>
                  </a:txBody>
                  <a:tcPr marL="68580" marR="68580" marT="34290" marB="34290"/>
                </a:tc>
                <a:tc>
                  <a:txBody>
                    <a:bodyPr/>
                    <a:lstStyle/>
                    <a:p>
                      <a:pPr algn="ctr"/>
                      <a:r>
                        <a:rPr lang="en-US" sz="1400" dirty="0"/>
                        <a:t>3.6</a:t>
                      </a:r>
                    </a:p>
                  </a:txBody>
                  <a:tcPr marL="68580" marR="68580" marT="34290" marB="34290"/>
                </a:tc>
                <a:extLst>
                  <a:ext uri="{0D108BD9-81ED-4DB2-BD59-A6C34878D82A}">
                    <a16:rowId xmlns:a16="http://schemas.microsoft.com/office/drawing/2014/main" val="10001"/>
                  </a:ext>
                </a:extLst>
              </a:tr>
              <a:tr h="416622">
                <a:tc>
                  <a:txBody>
                    <a:bodyPr/>
                    <a:lstStyle/>
                    <a:p>
                      <a:pPr algn="ctr"/>
                      <a:r>
                        <a:rPr lang="en-US" sz="1400" dirty="0"/>
                        <a:t>VQI</a:t>
                      </a:r>
                    </a:p>
                  </a:txBody>
                  <a:tcPr marL="68580" marR="68580" marT="34290" marB="34290"/>
                </a:tc>
                <a:tc>
                  <a:txBody>
                    <a:bodyPr/>
                    <a:lstStyle/>
                    <a:p>
                      <a:pPr algn="ctr"/>
                      <a:r>
                        <a:rPr lang="en-US" sz="1400" dirty="0"/>
                        <a:t>14093</a:t>
                      </a:r>
                    </a:p>
                  </a:txBody>
                  <a:tcPr marL="68580" marR="68580" marT="34290" marB="34290"/>
                </a:tc>
                <a:tc>
                  <a:txBody>
                    <a:bodyPr/>
                    <a:lstStyle/>
                    <a:p>
                      <a:pPr algn="ctr"/>
                      <a:r>
                        <a:rPr lang="en-US" sz="1400" dirty="0"/>
                        <a:t>67</a:t>
                      </a:r>
                    </a:p>
                  </a:txBody>
                  <a:tcPr marL="68580" marR="68580" marT="34290" marB="34290"/>
                </a:tc>
                <a:tc>
                  <a:txBody>
                    <a:bodyPr/>
                    <a:lstStyle/>
                    <a:p>
                      <a:pPr algn="ctr"/>
                      <a:r>
                        <a:rPr lang="en-US" sz="1400" dirty="0"/>
                        <a:t>3.3</a:t>
                      </a:r>
                    </a:p>
                  </a:txBody>
                  <a:tcPr marL="68580" marR="68580" marT="34290" marB="34290"/>
                </a:tc>
                <a:extLst>
                  <a:ext uri="{0D108BD9-81ED-4DB2-BD59-A6C34878D82A}">
                    <a16:rowId xmlns:a16="http://schemas.microsoft.com/office/drawing/2014/main" val="10002"/>
                  </a:ext>
                </a:extLst>
              </a:tr>
              <a:tr h="416622">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P = 0.0001</a:t>
                      </a:r>
                    </a:p>
                  </a:txBody>
                  <a:tcPr marL="68580" marR="68580" marT="34290" marB="34290"/>
                </a:tc>
                <a:tc>
                  <a:txBody>
                    <a:bodyPr/>
                    <a:lstStyle/>
                    <a:p>
                      <a:pPr algn="ctr"/>
                      <a:r>
                        <a:rPr lang="en-US" sz="1400" dirty="0"/>
                        <a:t>P = 0.64</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4361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Quality Project</a:t>
            </a:r>
          </a:p>
        </p:txBody>
      </p:sp>
      <p:sp>
        <p:nvSpPr>
          <p:cNvPr id="3" name="Content Placeholder 2"/>
          <p:cNvSpPr>
            <a:spLocks noGrp="1"/>
          </p:cNvSpPr>
          <p:nvPr>
            <p:ph idx="1"/>
          </p:nvPr>
        </p:nvSpPr>
        <p:spPr/>
        <p:txBody>
          <a:bodyPr>
            <a:normAutofit fontScale="70000" lnSpcReduction="20000"/>
          </a:bodyPr>
          <a:lstStyle/>
          <a:p>
            <a:r>
              <a:rPr lang="en-US" dirty="0"/>
              <a:t>NE VSG</a:t>
            </a:r>
          </a:p>
          <a:p>
            <a:pPr lvl="1"/>
            <a:r>
              <a:rPr lang="en-US" dirty="0"/>
              <a:t>routine user (&gt;80%) vs. infrequent user (&lt;20%)</a:t>
            </a:r>
          </a:p>
          <a:p>
            <a:pPr lvl="1"/>
            <a:r>
              <a:rPr lang="en-US" dirty="0"/>
              <a:t>0.8% vs. 4.5%</a:t>
            </a:r>
          </a:p>
          <a:p>
            <a:pPr lvl="1"/>
            <a:r>
              <a:rPr lang="en-US" dirty="0"/>
              <a:t>Kalish </a:t>
            </a:r>
            <a:r>
              <a:rPr lang="en-US" i="1" dirty="0"/>
              <a:t>et al</a:t>
            </a:r>
            <a:r>
              <a:rPr lang="en-US" dirty="0"/>
              <a:t>.  </a:t>
            </a:r>
            <a:r>
              <a:rPr lang="en-US" i="1" dirty="0"/>
              <a:t>J </a:t>
            </a:r>
            <a:r>
              <a:rPr lang="en-US" i="1" dirty="0" err="1"/>
              <a:t>Vasc</a:t>
            </a:r>
            <a:r>
              <a:rPr lang="en-US" i="1" dirty="0"/>
              <a:t> </a:t>
            </a:r>
            <a:r>
              <a:rPr lang="en-US" i="1" dirty="0" err="1"/>
              <a:t>Surg</a:t>
            </a:r>
            <a:r>
              <a:rPr lang="en-US" dirty="0"/>
              <a:t> 2015;61:1231-8.</a:t>
            </a:r>
          </a:p>
          <a:p>
            <a:r>
              <a:rPr lang="en-US" dirty="0"/>
              <a:t>Our project</a:t>
            </a:r>
          </a:p>
          <a:p>
            <a:pPr lvl="1"/>
            <a:r>
              <a:rPr lang="en-US" dirty="0"/>
              <a:t>Expanded outcomes:</a:t>
            </a:r>
          </a:p>
          <a:p>
            <a:pPr lvl="2"/>
            <a:r>
              <a:rPr lang="en-US" dirty="0"/>
              <a:t>Hematoma </a:t>
            </a:r>
          </a:p>
          <a:p>
            <a:pPr lvl="2"/>
            <a:r>
              <a:rPr lang="en-US" dirty="0" err="1"/>
              <a:t>Pseudoaneurym</a:t>
            </a:r>
            <a:endParaRPr lang="en-US" dirty="0"/>
          </a:p>
          <a:p>
            <a:pPr lvl="2"/>
            <a:r>
              <a:rPr lang="en-US" dirty="0"/>
              <a:t>AV fistula</a:t>
            </a:r>
          </a:p>
          <a:p>
            <a:pPr lvl="1"/>
            <a:r>
              <a:rPr lang="en-US" dirty="0"/>
              <a:t>Procedural and Patient Risk factors</a:t>
            </a:r>
          </a:p>
          <a:p>
            <a:pPr lvl="2"/>
            <a:r>
              <a:rPr lang="en-US" dirty="0"/>
              <a:t>Includes Sheath size, procedure anticoagulation, </a:t>
            </a:r>
            <a:r>
              <a:rPr lang="en-US" dirty="0" err="1"/>
              <a:t>protamaine</a:t>
            </a:r>
            <a:r>
              <a:rPr lang="en-US" dirty="0"/>
              <a:t> usage, </a:t>
            </a:r>
            <a:r>
              <a:rPr lang="en-US" dirty="0" err="1"/>
              <a:t>antiplatelets</a:t>
            </a:r>
            <a:r>
              <a:rPr lang="en-US" dirty="0"/>
              <a:t>, Thrombolysis, closure device, length of case, etc.</a:t>
            </a:r>
          </a:p>
        </p:txBody>
      </p:sp>
    </p:spTree>
    <p:extLst>
      <p:ext uri="{BB962C8B-B14F-4D97-AF65-F5344CB8AC3E}">
        <p14:creationId xmlns:p14="http://schemas.microsoft.com/office/powerpoint/2010/main" val="527462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879"/>
            <a:ext cx="8229600" cy="1143000"/>
          </a:xfrm>
        </p:spPr>
        <p:txBody>
          <a:bodyPr>
            <a:normAutofit fontScale="90000"/>
          </a:bodyPr>
          <a:lstStyle/>
          <a:p>
            <a:pPr algn="l"/>
            <a:r>
              <a:rPr lang="en-US" dirty="0"/>
              <a:t>Governing Council Update: </a:t>
            </a:r>
            <a:br>
              <a:rPr lang="en-US" dirty="0"/>
            </a:br>
            <a:r>
              <a:rPr lang="en-US" dirty="0"/>
              <a:t>Joe Schneider, MD</a:t>
            </a:r>
          </a:p>
        </p:txBody>
      </p:sp>
    </p:spTree>
    <p:extLst>
      <p:ext uri="{BB962C8B-B14F-4D97-AF65-F5344CB8AC3E}">
        <p14:creationId xmlns:p14="http://schemas.microsoft.com/office/powerpoint/2010/main" val="24655954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57"/>
            <a:ext cx="8229600" cy="1143000"/>
          </a:xfrm>
        </p:spPr>
        <p:txBody>
          <a:bodyPr/>
          <a:lstStyle/>
          <a:p>
            <a:r>
              <a:rPr lang="en-US" dirty="0"/>
              <a:t>GC meeting at VEITH </a:t>
            </a:r>
          </a:p>
        </p:txBody>
      </p:sp>
      <p:sp>
        <p:nvSpPr>
          <p:cNvPr id="3" name="Content Placeholder 2"/>
          <p:cNvSpPr>
            <a:spLocks noGrp="1"/>
          </p:cNvSpPr>
          <p:nvPr>
            <p:ph idx="1"/>
          </p:nvPr>
        </p:nvSpPr>
        <p:spPr>
          <a:xfrm>
            <a:off x="457200" y="1885072"/>
            <a:ext cx="8588326" cy="4783014"/>
          </a:xfrm>
        </p:spPr>
        <p:txBody>
          <a:bodyPr>
            <a:normAutofit/>
          </a:bodyPr>
          <a:lstStyle/>
          <a:p>
            <a:r>
              <a:rPr lang="en-US" sz="2000" dirty="0"/>
              <a:t>Strategic Planning Summary</a:t>
            </a:r>
          </a:p>
          <a:p>
            <a:pPr lvl="1"/>
            <a:r>
              <a:rPr lang="en-US" sz="2000" dirty="0"/>
              <a:t>National Quality Projects</a:t>
            </a:r>
          </a:p>
          <a:p>
            <a:pPr lvl="1"/>
            <a:r>
              <a:rPr lang="en-US" sz="2000" dirty="0"/>
              <a:t>Defining the Value of VQI to SVS Members</a:t>
            </a:r>
          </a:p>
          <a:p>
            <a:pPr lvl="1"/>
            <a:r>
              <a:rPr lang="en-US" sz="2000" dirty="0"/>
              <a:t>Data Integrity</a:t>
            </a:r>
          </a:p>
          <a:p>
            <a:pPr lvl="1"/>
            <a:r>
              <a:rPr lang="en-US" sz="2000" dirty="0"/>
              <a:t>Focus on MIPS</a:t>
            </a:r>
          </a:p>
          <a:p>
            <a:pPr lvl="1"/>
            <a:r>
              <a:rPr lang="en-US" sz="2000" dirty="0"/>
              <a:t>Work with SVS and the Clinical Practice Committee on Appropriateness</a:t>
            </a:r>
          </a:p>
          <a:p>
            <a:pPr lvl="1"/>
            <a:endParaRPr lang="en-US" sz="2000" dirty="0"/>
          </a:p>
          <a:p>
            <a:r>
              <a:rPr lang="en-US" sz="2000" dirty="0"/>
              <a:t>M2S Update</a:t>
            </a:r>
          </a:p>
          <a:p>
            <a:pPr lvl="1"/>
            <a:r>
              <a:rPr lang="en-US" sz="2000" dirty="0"/>
              <a:t>CAS Revisions</a:t>
            </a:r>
          </a:p>
          <a:p>
            <a:pPr lvl="1"/>
            <a:r>
              <a:rPr lang="en-US" sz="2000" dirty="0"/>
              <a:t>Work with </a:t>
            </a:r>
            <a:r>
              <a:rPr lang="en-US" sz="2000" dirty="0" err="1"/>
              <a:t>Medstreaming</a:t>
            </a:r>
            <a:r>
              <a:rPr lang="en-US" sz="2000" dirty="0"/>
              <a:t> on Data Integration</a:t>
            </a:r>
          </a:p>
          <a:p>
            <a:pPr lvl="1"/>
            <a:r>
              <a:rPr lang="en-US" sz="2000" dirty="0"/>
              <a:t>Work with the PSO on MIPS/MACRA</a:t>
            </a:r>
          </a:p>
          <a:p>
            <a:pPr lvl="1"/>
            <a:endParaRPr lang="en-US" dirty="0"/>
          </a:p>
          <a:p>
            <a:pPr lvl="1"/>
            <a:endParaRPr lang="en-US" dirty="0"/>
          </a:p>
        </p:txBody>
      </p:sp>
    </p:spTree>
    <p:extLst>
      <p:ext uri="{BB962C8B-B14F-4D97-AF65-F5344CB8AC3E}">
        <p14:creationId xmlns:p14="http://schemas.microsoft.com/office/powerpoint/2010/main" val="1581546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57"/>
            <a:ext cx="8229600" cy="1143000"/>
          </a:xfrm>
        </p:spPr>
        <p:txBody>
          <a:bodyPr/>
          <a:lstStyle/>
          <a:p>
            <a:r>
              <a:rPr lang="en-US" dirty="0"/>
              <a:t>GC meeting at VEITH </a:t>
            </a:r>
          </a:p>
        </p:txBody>
      </p:sp>
      <p:sp>
        <p:nvSpPr>
          <p:cNvPr id="3" name="Content Placeholder 2"/>
          <p:cNvSpPr>
            <a:spLocks noGrp="1"/>
          </p:cNvSpPr>
          <p:nvPr>
            <p:ph idx="1"/>
          </p:nvPr>
        </p:nvSpPr>
        <p:spPr>
          <a:xfrm>
            <a:off x="457200" y="1885072"/>
            <a:ext cx="8588326" cy="4783014"/>
          </a:xfrm>
        </p:spPr>
        <p:txBody>
          <a:bodyPr>
            <a:normAutofit/>
          </a:bodyPr>
          <a:lstStyle/>
          <a:p>
            <a:r>
              <a:rPr lang="en-US" sz="2000" dirty="0"/>
              <a:t>Device Identification Sub-Committee</a:t>
            </a:r>
          </a:p>
          <a:p>
            <a:pPr lvl="1"/>
            <a:r>
              <a:rPr lang="en-US" sz="2000" dirty="0"/>
              <a:t>New policy for the release of BDS files with Device Identifiers</a:t>
            </a:r>
          </a:p>
          <a:p>
            <a:pPr lvl="1"/>
            <a:r>
              <a:rPr lang="en-US" sz="2000" dirty="0"/>
              <a:t>Would need an attestation that research was free of conflicts</a:t>
            </a:r>
          </a:p>
          <a:p>
            <a:pPr lvl="1"/>
            <a:r>
              <a:rPr lang="en-US" sz="2000" dirty="0"/>
              <a:t>Research would need to be reviewed before Identifiers would be granted</a:t>
            </a:r>
          </a:p>
          <a:p>
            <a:pPr lvl="1"/>
            <a:r>
              <a:rPr lang="en-US" sz="2000" dirty="0"/>
              <a:t>Need to work on Communications with Industry, prior to Publication</a:t>
            </a:r>
          </a:p>
          <a:p>
            <a:pPr lvl="1"/>
            <a:endParaRPr lang="en-US" sz="2000" dirty="0"/>
          </a:p>
          <a:p>
            <a:r>
              <a:rPr lang="en-US" sz="2000" dirty="0"/>
              <a:t>Potential New Projects</a:t>
            </a:r>
          </a:p>
          <a:p>
            <a:pPr lvl="1"/>
            <a:r>
              <a:rPr lang="en-US" sz="2000" dirty="0"/>
              <a:t>EVAR Cost Study with </a:t>
            </a:r>
            <a:r>
              <a:rPr lang="en-US" sz="2000" dirty="0" err="1"/>
              <a:t>MedAssets</a:t>
            </a:r>
            <a:r>
              <a:rPr lang="en-US" sz="2000" dirty="0"/>
              <a:t>/</a:t>
            </a:r>
            <a:r>
              <a:rPr lang="en-US" sz="2000" dirty="0" err="1"/>
              <a:t>Visient</a:t>
            </a:r>
            <a:endParaRPr lang="en-US" sz="2000" dirty="0"/>
          </a:p>
          <a:p>
            <a:pPr lvl="1"/>
            <a:r>
              <a:rPr lang="en-US" sz="2000" dirty="0"/>
              <a:t>Venous Stenting Registry</a:t>
            </a:r>
          </a:p>
          <a:p>
            <a:pPr lvl="1"/>
            <a:r>
              <a:rPr lang="en-US" sz="2000" dirty="0"/>
              <a:t>US News and World Report</a:t>
            </a:r>
          </a:p>
          <a:p>
            <a:pPr lvl="1"/>
            <a:endParaRPr lang="en-US" dirty="0"/>
          </a:p>
          <a:p>
            <a:pPr lvl="1"/>
            <a:endParaRPr lang="en-US" dirty="0"/>
          </a:p>
        </p:txBody>
      </p:sp>
    </p:spTree>
    <p:extLst>
      <p:ext uri="{BB962C8B-B14F-4D97-AF65-F5344CB8AC3E}">
        <p14:creationId xmlns:p14="http://schemas.microsoft.com/office/powerpoint/2010/main" val="16227575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5" y="2141812"/>
            <a:ext cx="7772400" cy="1470025"/>
          </a:xfrm>
        </p:spPr>
        <p:txBody>
          <a:bodyPr/>
          <a:lstStyle/>
          <a:p>
            <a:pPr algn="l"/>
            <a:r>
              <a:rPr lang="en-US" b="1" dirty="0"/>
              <a:t>Pathways Development Update </a:t>
            </a:r>
            <a:br>
              <a:rPr lang="en-US" b="1" dirty="0"/>
            </a:br>
            <a:r>
              <a:rPr lang="en-US" dirty="0"/>
              <a:t>-</a:t>
            </a:r>
            <a:r>
              <a:rPr lang="en-US" sz="3600" dirty="0"/>
              <a:t>Debbie MacAulay</a:t>
            </a:r>
          </a:p>
        </p:txBody>
      </p:sp>
    </p:spTree>
    <p:extLst>
      <p:ext uri="{BB962C8B-B14F-4D97-AF65-F5344CB8AC3E}">
        <p14:creationId xmlns:p14="http://schemas.microsoft.com/office/powerpoint/2010/main" val="26403231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102931"/>
            <a:ext cx="8382000" cy="763914"/>
          </a:xfrm>
        </p:spPr>
        <p:txBody>
          <a:bodyPr>
            <a:normAutofit/>
          </a:bodyPr>
          <a:lstStyle/>
          <a:p>
            <a:r>
              <a:rPr lang="en-US" dirty="0"/>
              <a:t>PVI Clone Data</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
        <p:nvSpPr>
          <p:cNvPr id="3" name="Rectangle 2"/>
          <p:cNvSpPr/>
          <p:nvPr/>
        </p:nvSpPr>
        <p:spPr>
          <a:xfrm>
            <a:off x="381000" y="1889671"/>
            <a:ext cx="7924800" cy="1200329"/>
          </a:xfrm>
          <a:prstGeom prst="rect">
            <a:avLst/>
          </a:prstGeom>
        </p:spPr>
        <p:txBody>
          <a:bodyPr wrap="square">
            <a:spAutoFit/>
          </a:bodyPr>
          <a:lstStyle/>
          <a:p>
            <a:pPr>
              <a:buFont typeface="Arial" charset="0"/>
              <a:buChar char="•"/>
            </a:pPr>
            <a:r>
              <a:rPr lang="en-US" sz="2400" dirty="0">
                <a:solidFill>
                  <a:srgbClr val="222222"/>
                </a:solidFill>
                <a:latin typeface="arial" charset="0"/>
              </a:rPr>
              <a:t> Release in Q1 of this year.</a:t>
            </a:r>
          </a:p>
          <a:p>
            <a:pPr>
              <a:buFont typeface="Arial" charset="0"/>
              <a:buChar char="•"/>
            </a:pPr>
            <a:r>
              <a:rPr lang="en-US" sz="2400" dirty="0">
                <a:solidFill>
                  <a:srgbClr val="222222"/>
                </a:solidFill>
                <a:latin typeface="arial" charset="0"/>
              </a:rPr>
              <a:t> Functionality will allow users to generate a new PVI procedure based on an existing PVI procedure.</a:t>
            </a: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10876" r="2422"/>
          <a:stretch/>
        </p:blipFill>
        <p:spPr>
          <a:xfrm>
            <a:off x="228600" y="3573193"/>
            <a:ext cx="8699500" cy="2037373"/>
          </a:xfrm>
          <a:prstGeom prst="rect">
            <a:avLst/>
          </a:prstGeom>
        </p:spPr>
      </p:pic>
    </p:spTree>
    <p:extLst>
      <p:ext uri="{BB962C8B-B14F-4D97-AF65-F5344CB8AC3E}">
        <p14:creationId xmlns:p14="http://schemas.microsoft.com/office/powerpoint/2010/main" val="43579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14400"/>
            <a:ext cx="8382000" cy="763914"/>
          </a:xfrm>
        </p:spPr>
        <p:txBody>
          <a:bodyPr>
            <a:normAutofit/>
          </a:bodyPr>
          <a:lstStyle/>
          <a:p>
            <a:r>
              <a:rPr lang="en-US" dirty="0"/>
              <a:t>PVI Clone Data</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
        <p:nvSpPr>
          <p:cNvPr id="3" name="Rectangle 2"/>
          <p:cNvSpPr/>
          <p:nvPr/>
        </p:nvSpPr>
        <p:spPr>
          <a:xfrm>
            <a:off x="381000" y="1619787"/>
            <a:ext cx="8763000" cy="1569660"/>
          </a:xfrm>
          <a:prstGeom prst="rect">
            <a:avLst/>
          </a:prstGeom>
        </p:spPr>
        <p:txBody>
          <a:bodyPr wrap="square">
            <a:spAutoFit/>
          </a:bodyPr>
          <a:lstStyle/>
          <a:p>
            <a:r>
              <a:rPr lang="en-US" sz="2400" dirty="0"/>
              <a:t>• Certain data elements from the Demographics and History section are included and all have are time sensitive to the date of procedure. </a:t>
            </a:r>
          </a:p>
          <a:p>
            <a:r>
              <a:rPr lang="en-US" sz="2400" dirty="0"/>
              <a:t>• This should provide a large time savings to users who are entering repeat PVI procedures for a single patient.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208250"/>
            <a:ext cx="8077200" cy="4425591"/>
          </a:xfrm>
          <a:prstGeom prst="rect">
            <a:avLst/>
          </a:prstGeom>
        </p:spPr>
      </p:pic>
    </p:spTree>
    <p:extLst>
      <p:ext uri="{BB962C8B-B14F-4D97-AF65-F5344CB8AC3E}">
        <p14:creationId xmlns:p14="http://schemas.microsoft.com/office/powerpoint/2010/main" val="3738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VQI Presentation General</Template>
  <TotalTime>6970</TotalTime>
  <Words>4169</Words>
  <Application>Microsoft Office PowerPoint</Application>
  <PresentationFormat>On-screen Show (4:3)</PresentationFormat>
  <Paragraphs>713</Paragraphs>
  <Slides>113</Slides>
  <Notes>8</Notes>
  <HiddenSlides>0</HiddenSlides>
  <MMClips>7</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113</vt:i4>
      </vt:variant>
    </vt:vector>
  </HeadingPairs>
  <TitlesOfParts>
    <vt:vector size="126" baseType="lpstr">
      <vt:lpstr>Arial</vt:lpstr>
      <vt:lpstr>Arial</vt:lpstr>
      <vt:lpstr>Calibri</vt:lpstr>
      <vt:lpstr>Calibri Light</vt:lpstr>
      <vt:lpstr>Symbol</vt:lpstr>
      <vt:lpstr>Times New Roman</vt:lpstr>
      <vt:lpstr>Wingdings</vt:lpstr>
      <vt:lpstr>VQI Presentation General</vt:lpstr>
      <vt:lpstr>VQI Slide Master</vt:lpstr>
      <vt:lpstr>1_VQI Slide Master</vt:lpstr>
      <vt:lpstr>2_VQI Slide Master</vt:lpstr>
      <vt:lpstr>Custom Design</vt:lpstr>
      <vt:lpstr>4_Office Theme</vt:lpstr>
      <vt:lpstr>Mid-America Vascular Study Group</vt:lpstr>
      <vt:lpstr>Agenda:</vt:lpstr>
      <vt:lpstr>Welcome and Introductions</vt:lpstr>
      <vt:lpstr>Action Items from last Meeting</vt:lpstr>
      <vt:lpstr>National VQI Update:   Nadine Caputo, SVS PSO  ncaputo@svspso.org </vt:lpstr>
      <vt:lpstr>PowerPoint Presentation</vt:lpstr>
      <vt:lpstr>PowerPoint Presentation</vt:lpstr>
      <vt:lpstr>PowerPoint Presentation</vt:lpstr>
      <vt:lpstr>Mid-America VSG Website: </vt:lpstr>
      <vt:lpstr>Member Only Website</vt:lpstr>
      <vt:lpstr>PowerPoint Presentation</vt:lpstr>
      <vt:lpstr>PowerPoint Presentation</vt:lpstr>
      <vt:lpstr>PowerPoint Presentation</vt:lpstr>
      <vt:lpstr>VQI@VAM 2017 Is Coming to San Diego </vt:lpstr>
      <vt:lpstr>VQI@VAM 2017 Is Coming to San Diego</vt:lpstr>
      <vt:lpstr>Ne               Newsletter</vt:lpstr>
      <vt:lpstr>PowerPoint Presentation</vt:lpstr>
      <vt:lpstr>Vascular Specialist Article </vt:lpstr>
      <vt:lpstr>VQI QI Resources</vt:lpstr>
      <vt:lpstr>PowerPoint Presentation</vt:lpstr>
      <vt:lpstr>PowerPoint Presentation</vt:lpstr>
      <vt:lpstr>PowerPoint Presentation</vt:lpstr>
      <vt:lpstr>PowerPoint Presentation</vt:lpstr>
      <vt:lpstr>MACRA/MIPS </vt:lpstr>
      <vt:lpstr>MIPS Proposed Timeline for 2019 Payment</vt:lpstr>
      <vt:lpstr>Pick your Pace – A way to ease in and minimize impact</vt:lpstr>
      <vt:lpstr>Ideas for MIPS using VQI Data</vt:lpstr>
      <vt:lpstr>PowerPoint Presentation</vt:lpstr>
      <vt:lpstr>2016 Participation Award Results</vt:lpstr>
      <vt:lpstr>Participation Award potential changes:</vt:lpstr>
      <vt:lpstr>VQI Datasets for Research</vt:lpstr>
      <vt:lpstr>Why?</vt:lpstr>
      <vt:lpstr>Results (so far)</vt:lpstr>
      <vt:lpstr>Data variability (References)</vt:lpstr>
      <vt:lpstr>Moving forward</vt:lpstr>
      <vt:lpstr>Regional Reports:   Joe Schneider, MD     New HTML format!!</vt:lpstr>
      <vt:lpstr>  Total Procedure Volume, All Years  (2003-Dec 2016)  </vt:lpstr>
      <vt:lpstr>PowerPoint Presentation</vt:lpstr>
      <vt:lpstr>PowerPoint Presentation</vt:lpstr>
      <vt:lpstr>PowerPoint Presentation</vt:lpstr>
      <vt:lpstr>Percentage of Procedures Submitted  With Missing Data (2016) </vt:lpstr>
      <vt:lpstr>PowerPoint Presentation</vt:lpstr>
      <vt:lpstr>LTFU as of January 1, 2017</vt:lpstr>
      <vt:lpstr>PowerPoint Presentation</vt:lpstr>
      <vt:lpstr>     </vt:lpstr>
      <vt:lpstr>Varicose Veins:  Percentage of Procedures with Complete Patient-Reported Outcome Measures Recorded at Follow Up   procedures; includes only patients with any follow-up visit recorded. All regional data omitted because most regions have &lt;3 centers. Patient-reported outcome measures (PROMs) include heaviness, achiness, swelling, throbbing, itching, appearance and impact on work in side of operation.   </vt:lpstr>
      <vt:lpstr>PowerPoint Presentation</vt:lpstr>
      <vt:lpstr>PowerPoint Presentation</vt:lpstr>
      <vt:lpstr>  PVI: Percentage of Percutaneous Femoral Procedures  Using Ultrasound Guidance (2016)  Excludes cut-down access guidance The table below shows the number of percutaneous femoral PVI procedures in the VQI as of Jan. 1, 2017, the percentage of those cases in which ultrasound access guidance was used, and the rate of hematoma.  </vt:lpstr>
      <vt:lpstr>PowerPoint Presentation</vt:lpstr>
      <vt:lpstr> PVI: Percentage of Patients With ABI or TBI  Reported Before Procedure (2016)  “ABI or TBI reported” indicates at least one measure was recorded for the side of the operation, or on both sides for bilateral and aortic procedures. The table below shows the number of PVI procedures in the VQI as of Jan. 1, 2017, and the percentage of those cases in which ABI or TBI was recorded.   </vt:lpstr>
      <vt:lpstr>PowerPoint Presentation</vt:lpstr>
      <vt:lpstr> EVAR: Rate of Sac Diameter Reporting at Long-Term Follow-Up (2014)  Excludes patients without at least 9 months of LTFU The table below shows the number of EVAR procedures with long-term follow-up that were in the VQI as of Jan. 1, 2017, and the percentage of those cases in which sac diameter was recorded at LTFU.</vt:lpstr>
      <vt:lpstr>PowerPoint Presentation</vt:lpstr>
      <vt:lpstr>TEVAR:  Rate of Sac Diameter Reporting at Long-Term Follow Up 2014, excluding patients without at least 9 month follow up (your region did not have at least 3 centers with 10 procedures)</vt:lpstr>
      <vt:lpstr>  Carotid Endarterectomy: Percentage of Patients with LOS&gt;1 Day (2016)  Elective procedures, excluding prior ipsilateral CEA, concomitant CABG, proximal endovascular or other arterial operation, in-hospital death with LOS&lt;=1 day, procedures done on weekends or not done on admission day. The table below shows the number of CEA procedures meeting inclusion criteria that were in the VQI as of Jan. 1, 2017, and the observed and expected rates of those cases with LOS&gt;1 Day.</vt:lpstr>
      <vt:lpstr>PowerPoint Presentation</vt:lpstr>
      <vt:lpstr>  OAAA Repair: Percentage of Patients with LOS&gt;8 Days (2016)  Excludes ruptured aneurysms and in-hospital deaths with LOS&lt;=8 days, procedures not done on day of admission and weekend procedures The table below shows the number of OAAA procedures meeting the inclusion criteria that were in the VQI as of Jan. 1, 2017, and the observed and expected rates of those cases with LOS&gt;8 Days. (your region did not have at least 3 centers with 10 procedures) </vt:lpstr>
      <vt:lpstr>   Endovascular AAA Repair: Percentage of Patients with LOS&gt;2 Days (2016)  Excludes ruptured aneurysms and in-hospital deaths with LOS&lt;=2 days, patients with prior aortic surgery, procedures not done on day of admission and weekend procedures The table below shows the number of EVAR procedures meeting the inclusion criteria that were in the VQI as of Jan. 1, 2017, and the observed and expected rates of those cases with LOS&gt;2 Days.</vt:lpstr>
      <vt:lpstr>PowerPoint Presentation</vt:lpstr>
      <vt:lpstr> Hemodialysis Access: Percentage of Primary AVF vs. Graft(2016)  Excludes patients with previous access procedure in the same arm  </vt:lpstr>
      <vt:lpstr> IVCF: Percentage of Temporary Filters With Retrieval  or Attempt at Retrieval (2015)  Excludes patients with permanent filters and patients who have died since discharge The table below shows the number of IVCF procedures meeting the inclusion criteria that were in the VQI as of Jan. 1, 2017, and the percentage of those cases in which the filter was retrieved, or an attempt was made to retrieve it, at any time post-procedure</vt:lpstr>
      <vt:lpstr>PowerPoint Presentation</vt:lpstr>
      <vt:lpstr>Carotid Artery Stent: Stroke or Death in Hospital (2016)  Elective procedures, excluding prior ipsilateral CAS, and dissection,  trauma and “other” lesion types The table below shows the number of CAS procedures meeting the  inclusion criteria that were in the VQI as of Jan. 1, 2017, and the  observed and expected rates of in-hospital stroke or death for those cases. </vt:lpstr>
      <vt:lpstr>PowerPoint Presentation</vt:lpstr>
      <vt:lpstr> Carotid Endarterectomy: Stroke or Death in Hospital (2016)  Elective procedures, excluding prior ipsilateral CEA and concomitant CABG, endovascular or other arterial procedure The table below shows the number of CEA procedures meeting the inclusion criteria that were in the VQI as of Jan. 1, 2017, and the observed and expected rates of in-hospital stroke or death for those cases</vt:lpstr>
      <vt:lpstr>PowerPoint Presentation</vt:lpstr>
      <vt:lpstr>  Infrainguinal Bypass: Rate of Major Complications (2016)  Includes only patients with indication of rest pain or tissue loss. Major complications are defined as in-hospital death, ipsilateral BK or AK amputation or graft occlusion. The table below shows the number of INFRA cases with indication of rest pain or tissue loss that were in the VQI as of Jan. 1, 2017, and the percentage of those cases that resulted in in-hospital death, ipsilateral amputation or graft occlusion.</vt:lpstr>
      <vt:lpstr>PowerPoint Presentation</vt:lpstr>
      <vt:lpstr>Open Non-ruptured AAA: In hospital Mortality (2016)  Elective procedures, excluding patients with prior aortic surgery, concomitant renal, infrainguinal or other abdominal procedures, and procedures performed on the weekend. (your region did not have at least 3 hospitals with 10 procedures)  </vt:lpstr>
      <vt:lpstr>Arterial Quality Council Update: Todd Vogel, MD</vt:lpstr>
      <vt:lpstr>PowerPoint Presentation</vt:lpstr>
      <vt:lpstr>Implementation of National QI Projects: </vt:lpstr>
      <vt:lpstr>PSO National QI Project Committee Process </vt:lpstr>
      <vt:lpstr>Implementation of National QI Projects:</vt:lpstr>
      <vt:lpstr>COPI and Physician Reports </vt:lpstr>
      <vt:lpstr>Research Advisory Council Update: Andrew Hoel, MD</vt:lpstr>
      <vt:lpstr>National Research Process </vt:lpstr>
      <vt:lpstr>National Research Process </vt:lpstr>
      <vt:lpstr>Regional Research Projects:</vt:lpstr>
      <vt:lpstr>QI Projects</vt:lpstr>
      <vt:lpstr>  Venous Quality Council Update:   Ravi Hasanadka, MD   </vt:lpstr>
      <vt:lpstr>Venous Quality Council </vt:lpstr>
      <vt:lpstr>2 venous registries 2016</vt:lpstr>
      <vt:lpstr>Percent Missing Data 2016</vt:lpstr>
      <vt:lpstr>PowerPoint Presentation</vt:lpstr>
      <vt:lpstr>IVC Filter Retrieval</vt:lpstr>
      <vt:lpstr>IVC Filter Retrieval</vt:lpstr>
      <vt:lpstr>Venous Stent Registry</vt:lpstr>
      <vt:lpstr>Veniti Vici Venous Stent</vt:lpstr>
      <vt:lpstr>US Guidance with PVI 2016</vt:lpstr>
      <vt:lpstr>Any Hematoma following PVI 2016</vt:lpstr>
      <vt:lpstr>Regional Quality Project</vt:lpstr>
      <vt:lpstr>Governing Council Update:  Joe Schneider, MD</vt:lpstr>
      <vt:lpstr>GC meeting at VEITH </vt:lpstr>
      <vt:lpstr>GC meeting at VEITH </vt:lpstr>
      <vt:lpstr>Pathways Development Update  -Debbie MacAulay</vt:lpstr>
      <vt:lpstr>PVI Clone Data</vt:lpstr>
      <vt:lpstr>PVI Clone Data</vt:lpstr>
      <vt:lpstr>PowerPoint Presentation</vt:lpstr>
      <vt:lpstr>PowerPoint Presentation</vt:lpstr>
      <vt:lpstr>TEVAR Dissection Postmarket Surveillance  </vt:lpstr>
      <vt:lpstr>Lombard Aorfix Postmarket Surveillance</vt:lpstr>
      <vt:lpstr>Medtronic IN.PACT DCB ISR Postmarket                     Surveillance</vt:lpstr>
      <vt:lpstr>Bard® LifeStent® Popliteal Artery Stent Project</vt:lpstr>
      <vt:lpstr>CREST 2 Registry Project</vt:lpstr>
      <vt:lpstr>Trans-Carotid Artery Revascularization Project</vt:lpstr>
      <vt:lpstr>Trans-Carotid Artery Revascularization Project</vt:lpstr>
      <vt:lpstr>TCAR vs. CREST2</vt:lpstr>
      <vt:lpstr>Email Deliverability</vt:lpstr>
      <vt:lpstr>Potential Members</vt:lpstr>
      <vt:lpstr>General Business: </vt:lpstr>
      <vt:lpstr>Next Meeting </vt:lpstr>
    </vt:vector>
  </TitlesOfParts>
  <Company>Bonus Pastor Catholic College, BR1 5PZ,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Nadine</cp:lastModifiedBy>
  <cp:revision>291</cp:revision>
  <cp:lastPrinted>2015-07-06T15:39:19Z</cp:lastPrinted>
  <dcterms:created xsi:type="dcterms:W3CDTF">2014-11-10T00:52:14Z</dcterms:created>
  <dcterms:modified xsi:type="dcterms:W3CDTF">2017-04-10T13:26:23Z</dcterms:modified>
</cp:coreProperties>
</file>