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7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s/slide79.xml" ContentType="application/vnd.openxmlformats-officedocument.presentationml.slide+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6" r:id="rId4"/>
    <p:sldMasterId id="2147483682" r:id="rId5"/>
    <p:sldMasterId id="2147483696" r:id="rId6"/>
    <p:sldMasterId id="2147483715" r:id="rId7"/>
  </p:sldMasterIdLst>
  <p:notesMasterIdLst>
    <p:notesMasterId r:id="rId88"/>
  </p:notesMasterIdLst>
  <p:sldIdLst>
    <p:sldId id="502" r:id="rId8"/>
    <p:sldId id="594" r:id="rId9"/>
    <p:sldId id="578" r:id="rId10"/>
    <p:sldId id="579" r:id="rId11"/>
    <p:sldId id="580" r:id="rId12"/>
    <p:sldId id="598" r:id="rId13"/>
    <p:sldId id="537" r:id="rId14"/>
    <p:sldId id="498" r:id="rId15"/>
    <p:sldId id="434" r:id="rId16"/>
    <p:sldId id="263" r:id="rId17"/>
    <p:sldId id="570" r:id="rId18"/>
    <p:sldId id="571" r:id="rId19"/>
    <p:sldId id="572" r:id="rId20"/>
    <p:sldId id="356" r:id="rId21"/>
    <p:sldId id="457" r:id="rId22"/>
    <p:sldId id="267" r:id="rId23"/>
    <p:sldId id="268" r:id="rId24"/>
    <p:sldId id="475" r:id="rId25"/>
    <p:sldId id="273" r:id="rId26"/>
    <p:sldId id="275" r:id="rId27"/>
    <p:sldId id="278" r:id="rId28"/>
    <p:sldId id="443" r:id="rId29"/>
    <p:sldId id="272" r:id="rId30"/>
    <p:sldId id="565" r:id="rId31"/>
    <p:sldId id="476" r:id="rId32"/>
    <p:sldId id="534" r:id="rId33"/>
    <p:sldId id="566" r:id="rId34"/>
    <p:sldId id="567" r:id="rId35"/>
    <p:sldId id="568" r:id="rId36"/>
    <p:sldId id="569" r:id="rId37"/>
    <p:sldId id="295" r:id="rId38"/>
    <p:sldId id="535" r:id="rId39"/>
    <p:sldId id="581" r:id="rId40"/>
    <p:sldId id="574" r:id="rId41"/>
    <p:sldId id="582" r:id="rId42"/>
    <p:sldId id="583" r:id="rId43"/>
    <p:sldId id="584" r:id="rId44"/>
    <p:sldId id="585" r:id="rId45"/>
    <p:sldId id="586" r:id="rId46"/>
    <p:sldId id="599" r:id="rId47"/>
    <p:sldId id="587" r:id="rId48"/>
    <p:sldId id="591" r:id="rId49"/>
    <p:sldId id="596" r:id="rId50"/>
    <p:sldId id="592" r:id="rId51"/>
    <p:sldId id="526" r:id="rId52"/>
    <p:sldId id="460" r:id="rId53"/>
    <p:sldId id="461" r:id="rId54"/>
    <p:sldId id="467" r:id="rId55"/>
    <p:sldId id="468" r:id="rId56"/>
    <p:sldId id="573" r:id="rId57"/>
    <p:sldId id="593" r:id="rId58"/>
    <p:sldId id="575" r:id="rId59"/>
    <p:sldId id="576" r:id="rId60"/>
    <p:sldId id="469" r:id="rId61"/>
    <p:sldId id="470" r:id="rId62"/>
    <p:sldId id="335" r:id="rId63"/>
    <p:sldId id="477" r:id="rId64"/>
    <p:sldId id="471" r:id="rId65"/>
    <p:sldId id="299" r:id="rId66"/>
    <p:sldId id="360" r:id="rId67"/>
    <p:sldId id="370" r:id="rId68"/>
    <p:sldId id="541" r:id="rId69"/>
    <p:sldId id="542" r:id="rId70"/>
    <p:sldId id="543" r:id="rId71"/>
    <p:sldId id="544" r:id="rId72"/>
    <p:sldId id="545" r:id="rId73"/>
    <p:sldId id="546" r:id="rId74"/>
    <p:sldId id="547" r:id="rId75"/>
    <p:sldId id="548" r:id="rId76"/>
    <p:sldId id="549" r:id="rId77"/>
    <p:sldId id="552" r:id="rId78"/>
    <p:sldId id="553" r:id="rId79"/>
    <p:sldId id="559" r:id="rId80"/>
    <p:sldId id="560" r:id="rId81"/>
    <p:sldId id="557" r:id="rId82"/>
    <p:sldId id="561" r:id="rId83"/>
    <p:sldId id="562" r:id="rId84"/>
    <p:sldId id="301" r:id="rId85"/>
    <p:sldId id="597" r:id="rId86"/>
    <p:sldId id="302" r:id="rId87"/>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7BB07"/>
    <a:srgbClr val="3AEFF8"/>
    <a:srgbClr val="08D0DA"/>
    <a:srgbClr val="09DCE7"/>
    <a:srgbClr val="2DF7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27" autoAdjust="0"/>
  </p:normalViewPr>
  <p:slideViewPr>
    <p:cSldViewPr snapToGrid="0">
      <p:cViewPr>
        <p:scale>
          <a:sx n="100" d="100"/>
          <a:sy n="100" d="100"/>
        </p:scale>
        <p:origin x="-1308" y="-28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localhost\Users\jcorrea\Downloads\m2s%20aug.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ocalhost\Users\jcorrea\Downloads\VQI%20Monthly%20Procedure%20Volumes%20(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2121590622419702"/>
          <c:y val="6.6044814873158997E-2"/>
          <c:w val="0.83119515806773103"/>
          <c:h val="0.77600713205583804"/>
        </c:manualLayout>
      </c:layout>
      <c:lineChart>
        <c:grouping val="standard"/>
        <c:ser>
          <c:idx val="0"/>
          <c:order val="0"/>
          <c:spPr>
            <a:ln w="66675">
              <a:solidFill>
                <a:srgbClr val="C00000"/>
              </a:solidFill>
              <a:prstDash val="solid"/>
            </a:ln>
          </c:spPr>
          <c:marker>
            <c:symbol val="none"/>
          </c:marker>
          <c:cat>
            <c:numRef>
              <c:f>Sheet1!$A$1:$A$15</c:f>
              <c:numCache>
                <c:formatCode>mmm\-yy</c:formatCode>
                <c:ptCount val="15"/>
                <c:pt idx="0" formatCode="[$-409]mmm\-yy;@">
                  <c:v>40179</c:v>
                </c:pt>
                <c:pt idx="1">
                  <c:v>40360</c:v>
                </c:pt>
                <c:pt idx="2">
                  <c:v>40544</c:v>
                </c:pt>
                <c:pt idx="3">
                  <c:v>40725</c:v>
                </c:pt>
                <c:pt idx="4">
                  <c:v>40920</c:v>
                </c:pt>
                <c:pt idx="5">
                  <c:v>41091</c:v>
                </c:pt>
                <c:pt idx="6">
                  <c:v>41275</c:v>
                </c:pt>
                <c:pt idx="7">
                  <c:v>41456</c:v>
                </c:pt>
                <c:pt idx="8">
                  <c:v>41640</c:v>
                </c:pt>
                <c:pt idx="9">
                  <c:v>41821</c:v>
                </c:pt>
                <c:pt idx="10">
                  <c:v>42005</c:v>
                </c:pt>
                <c:pt idx="11">
                  <c:v>42186</c:v>
                </c:pt>
                <c:pt idx="12" formatCode="[$-409]mmm\-yy;@">
                  <c:v>42461</c:v>
                </c:pt>
                <c:pt idx="13" formatCode="[$-409]mmm\-yy;@">
                  <c:v>42491</c:v>
                </c:pt>
                <c:pt idx="14">
                  <c:v>42583</c:v>
                </c:pt>
              </c:numCache>
            </c:numRef>
          </c:cat>
          <c:val>
            <c:numRef>
              <c:f>Sheet1!$B$1:$B$15</c:f>
              <c:numCache>
                <c:formatCode>General</c:formatCode>
                <c:ptCount val="15"/>
                <c:pt idx="0">
                  <c:v>15</c:v>
                </c:pt>
                <c:pt idx="1">
                  <c:v>30</c:v>
                </c:pt>
                <c:pt idx="2">
                  <c:v>60</c:v>
                </c:pt>
                <c:pt idx="3">
                  <c:v>97</c:v>
                </c:pt>
                <c:pt idx="4">
                  <c:v>145</c:v>
                </c:pt>
                <c:pt idx="5">
                  <c:v>184</c:v>
                </c:pt>
                <c:pt idx="6">
                  <c:v>216</c:v>
                </c:pt>
                <c:pt idx="7">
                  <c:v>237</c:v>
                </c:pt>
                <c:pt idx="8">
                  <c:v>279</c:v>
                </c:pt>
                <c:pt idx="9">
                  <c:v>289</c:v>
                </c:pt>
                <c:pt idx="10">
                  <c:v>320</c:v>
                </c:pt>
                <c:pt idx="11">
                  <c:v>352</c:v>
                </c:pt>
                <c:pt idx="12">
                  <c:v>377</c:v>
                </c:pt>
                <c:pt idx="13">
                  <c:v>379</c:v>
                </c:pt>
                <c:pt idx="14">
                  <c:v>391</c:v>
                </c:pt>
              </c:numCache>
            </c:numRef>
          </c:val>
          <c:extLst xmlns:c16r2="http://schemas.microsoft.com/office/drawing/2015/06/chart">
            <c:ext xmlns:c16="http://schemas.microsoft.com/office/drawing/2014/chart" uri="{C3380CC4-5D6E-409C-BE32-E72D297353CC}">
              <c16:uniqueId val="{00000000-1604-437C-9B50-E0DFC0B54970}"/>
            </c:ext>
          </c:extLst>
        </c:ser>
        <c:marker val="1"/>
        <c:axId val="92550272"/>
        <c:axId val="92551808"/>
      </c:lineChart>
      <c:dateAx>
        <c:axId val="92550272"/>
        <c:scaling>
          <c:orientation val="minMax"/>
          <c:max val="42614"/>
        </c:scaling>
        <c:axPos val="b"/>
        <c:numFmt formatCode="mmm\-yy" sourceLinked="0"/>
        <c:tickLblPos val="nextTo"/>
        <c:spPr>
          <a:ln w="3175">
            <a:solidFill>
              <a:srgbClr val="000000"/>
            </a:solidFill>
            <a:prstDash val="solid"/>
          </a:ln>
        </c:spPr>
        <c:txPr>
          <a:bodyPr rot="-5400000" vert="horz"/>
          <a:lstStyle/>
          <a:p>
            <a:pPr>
              <a:defRPr sz="1025" b="0" i="0" u="none" strike="noStrike" baseline="0">
                <a:solidFill>
                  <a:srgbClr val="000000"/>
                </a:solidFill>
                <a:latin typeface="Arial"/>
                <a:ea typeface="Arial"/>
                <a:cs typeface="Arial"/>
              </a:defRPr>
            </a:pPr>
            <a:endParaRPr lang="en-US"/>
          </a:p>
        </c:txPr>
        <c:crossAx val="92551808"/>
        <c:crosses val="autoZero"/>
        <c:auto val="1"/>
        <c:lblOffset val="100"/>
        <c:baseTimeUnit val="months"/>
        <c:majorUnit val="4"/>
        <c:majorTimeUnit val="months"/>
        <c:minorUnit val="1"/>
        <c:minorTimeUnit val="months"/>
      </c:dateAx>
      <c:valAx>
        <c:axId val="92551808"/>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025" b="0" i="0" u="none" strike="noStrike" baseline="0">
                <a:solidFill>
                  <a:srgbClr val="000000"/>
                </a:solidFill>
                <a:latin typeface="Arial"/>
                <a:ea typeface="Arial"/>
                <a:cs typeface="Arial"/>
              </a:defRPr>
            </a:pPr>
            <a:endParaRPr lang="en-US"/>
          </a:p>
        </c:txPr>
        <c:crossAx val="92550272"/>
        <c:crosses val="autoZero"/>
        <c:crossBetween val="between"/>
      </c:valAx>
      <c:spPr>
        <a:noFill/>
        <a:ln w="12700">
          <a:solidFill>
            <a:srgbClr val="808080"/>
          </a:solidFill>
          <a:prstDash val="solid"/>
        </a:ln>
      </c:spPr>
    </c:plotArea>
    <c:plotVisOnly val="1"/>
    <c:dispBlanksAs val="gap"/>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a:t>VQI</a:t>
            </a:r>
            <a:r>
              <a:rPr lang="en-US" baseline="0"/>
              <a:t> </a:t>
            </a:r>
            <a:r>
              <a:rPr lang="en-US"/>
              <a:t>Total Procedure Volume</a:t>
            </a:r>
          </a:p>
        </c:rich>
      </c:tx>
      <c:layout/>
    </c:title>
    <c:plotArea>
      <c:layout>
        <c:manualLayout>
          <c:layoutTarget val="inner"/>
          <c:xMode val="edge"/>
          <c:yMode val="edge"/>
          <c:x val="0.10378202567025212"/>
          <c:y val="0.123540538332334"/>
          <c:w val="0.87805712521228996"/>
          <c:h val="0.76369512634450254"/>
        </c:manualLayout>
      </c:layout>
      <c:lineChart>
        <c:grouping val="standard"/>
        <c:ser>
          <c:idx val="0"/>
          <c:order val="0"/>
          <c:spPr>
            <a:ln w="60325"/>
          </c:spPr>
          <c:marker>
            <c:symbol val="none"/>
          </c:marker>
          <c:cat>
            <c:numRef>
              <c:f>'Total Procedure Volume'!$A$13:$A$45</c:f>
              <c:numCache>
                <c:formatCode>mmm\-yy</c:formatCode>
                <c:ptCount val="33"/>
                <c:pt idx="0">
                  <c:v>41640</c:v>
                </c:pt>
                <c:pt idx="1">
                  <c:v>41671</c:v>
                </c:pt>
                <c:pt idx="2">
                  <c:v>41699</c:v>
                </c:pt>
                <c:pt idx="3">
                  <c:v>41730</c:v>
                </c:pt>
                <c:pt idx="4">
                  <c:v>41760</c:v>
                </c:pt>
                <c:pt idx="5">
                  <c:v>41791</c:v>
                </c:pt>
                <c:pt idx="6">
                  <c:v>41821</c:v>
                </c:pt>
                <c:pt idx="7">
                  <c:v>41852</c:v>
                </c:pt>
                <c:pt idx="8">
                  <c:v>41883</c:v>
                </c:pt>
                <c:pt idx="9">
                  <c:v>41913</c:v>
                </c:pt>
                <c:pt idx="10">
                  <c:v>41944</c:v>
                </c:pt>
                <c:pt idx="11">
                  <c:v>41974</c:v>
                </c:pt>
                <c:pt idx="12">
                  <c:v>42005</c:v>
                </c:pt>
                <c:pt idx="13">
                  <c:v>42036</c:v>
                </c:pt>
                <c:pt idx="14">
                  <c:v>42064</c:v>
                </c:pt>
                <c:pt idx="15">
                  <c:v>42095</c:v>
                </c:pt>
                <c:pt idx="16">
                  <c:v>42125</c:v>
                </c:pt>
                <c:pt idx="17">
                  <c:v>42156</c:v>
                </c:pt>
                <c:pt idx="18">
                  <c:v>42186</c:v>
                </c:pt>
                <c:pt idx="19">
                  <c:v>42217</c:v>
                </c:pt>
                <c:pt idx="20">
                  <c:v>42248</c:v>
                </c:pt>
                <c:pt idx="21">
                  <c:v>42278</c:v>
                </c:pt>
                <c:pt idx="22">
                  <c:v>42309</c:v>
                </c:pt>
                <c:pt idx="23">
                  <c:v>42339</c:v>
                </c:pt>
                <c:pt idx="24">
                  <c:v>42385</c:v>
                </c:pt>
                <c:pt idx="25">
                  <c:v>42416</c:v>
                </c:pt>
                <c:pt idx="26">
                  <c:v>42445</c:v>
                </c:pt>
                <c:pt idx="27">
                  <c:v>42476</c:v>
                </c:pt>
                <c:pt idx="28">
                  <c:v>42506</c:v>
                </c:pt>
                <c:pt idx="29">
                  <c:v>42537</c:v>
                </c:pt>
                <c:pt idx="30">
                  <c:v>42567</c:v>
                </c:pt>
                <c:pt idx="31">
                  <c:v>42598</c:v>
                </c:pt>
                <c:pt idx="32">
                  <c:v>42629</c:v>
                </c:pt>
              </c:numCache>
            </c:numRef>
          </c:cat>
          <c:val>
            <c:numRef>
              <c:f>'Total Procedure Volume'!$B$12:$B$45</c:f>
              <c:numCache>
                <c:formatCode>#,##0</c:formatCode>
                <c:ptCount val="33"/>
                <c:pt idx="0">
                  <c:v>122384</c:v>
                </c:pt>
                <c:pt idx="1">
                  <c:v>127614</c:v>
                </c:pt>
                <c:pt idx="2">
                  <c:v>133824</c:v>
                </c:pt>
                <c:pt idx="3">
                  <c:v>139655</c:v>
                </c:pt>
                <c:pt idx="4">
                  <c:v>145874</c:v>
                </c:pt>
                <c:pt idx="5">
                  <c:v>152566</c:v>
                </c:pt>
                <c:pt idx="6">
                  <c:v>159820</c:v>
                </c:pt>
                <c:pt idx="7">
                  <c:v>165536</c:v>
                </c:pt>
                <c:pt idx="8">
                  <c:v>171682</c:v>
                </c:pt>
                <c:pt idx="9">
                  <c:v>178466</c:v>
                </c:pt>
                <c:pt idx="10">
                  <c:v>183822</c:v>
                </c:pt>
                <c:pt idx="11">
                  <c:v>190496</c:v>
                </c:pt>
                <c:pt idx="12">
                  <c:v>198438</c:v>
                </c:pt>
                <c:pt idx="13">
                  <c:v>203850</c:v>
                </c:pt>
                <c:pt idx="14">
                  <c:v>205029</c:v>
                </c:pt>
                <c:pt idx="15">
                  <c:v>211479</c:v>
                </c:pt>
                <c:pt idx="16">
                  <c:v>216105</c:v>
                </c:pt>
                <c:pt idx="17">
                  <c:v>222361</c:v>
                </c:pt>
                <c:pt idx="18">
                  <c:v>230314</c:v>
                </c:pt>
                <c:pt idx="19">
                  <c:v>237316</c:v>
                </c:pt>
                <c:pt idx="20">
                  <c:v>244306</c:v>
                </c:pt>
                <c:pt idx="21">
                  <c:v>250925</c:v>
                </c:pt>
                <c:pt idx="22">
                  <c:v>257067</c:v>
                </c:pt>
                <c:pt idx="23">
                  <c:v>264075</c:v>
                </c:pt>
                <c:pt idx="24">
                  <c:v>271891</c:v>
                </c:pt>
                <c:pt idx="25">
                  <c:v>278080</c:v>
                </c:pt>
                <c:pt idx="26">
                  <c:v>285087</c:v>
                </c:pt>
                <c:pt idx="27">
                  <c:v>292117</c:v>
                </c:pt>
                <c:pt idx="28">
                  <c:v>298303</c:v>
                </c:pt>
                <c:pt idx="29">
                  <c:v>305930</c:v>
                </c:pt>
                <c:pt idx="30">
                  <c:v>311905</c:v>
                </c:pt>
                <c:pt idx="31">
                  <c:v>317940</c:v>
                </c:pt>
                <c:pt idx="32">
                  <c:v>322972</c:v>
                </c:pt>
              </c:numCache>
            </c:numRef>
          </c:val>
          <c:extLst xmlns:c16r2="http://schemas.microsoft.com/office/drawing/2015/06/chart">
            <c:ext xmlns:c16="http://schemas.microsoft.com/office/drawing/2014/chart" uri="{C3380CC4-5D6E-409C-BE32-E72D297353CC}">
              <c16:uniqueId val="{00000000-8EA6-41B0-BFC2-6E2253EC0044}"/>
            </c:ext>
          </c:extLst>
        </c:ser>
        <c:marker val="1"/>
        <c:axId val="92590848"/>
        <c:axId val="92592384"/>
      </c:lineChart>
      <c:dateAx>
        <c:axId val="92590848"/>
        <c:scaling>
          <c:orientation val="minMax"/>
        </c:scaling>
        <c:axPos val="b"/>
        <c:numFmt formatCode="mmm\-yy" sourceLinked="1"/>
        <c:tickLblPos val="nextTo"/>
        <c:crossAx val="92592384"/>
        <c:crosses val="autoZero"/>
        <c:auto val="1"/>
        <c:lblOffset val="100"/>
        <c:baseTimeUnit val="months"/>
        <c:majorUnit val="1"/>
        <c:majorTimeUnit val="months"/>
      </c:dateAx>
      <c:valAx>
        <c:axId val="92592384"/>
        <c:scaling>
          <c:orientation val="minMax"/>
          <c:max val="330000"/>
          <c:min val="0"/>
        </c:scaling>
        <c:axPos val="l"/>
        <c:majorGridlines/>
        <c:numFmt formatCode="#,##0" sourceLinked="1"/>
        <c:tickLblPos val="nextTo"/>
        <c:crossAx val="92590848"/>
        <c:crosses val="autoZero"/>
        <c:crossBetween val="between"/>
        <c:majorUnit val="25000"/>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D82564DC-A354-4157-8273-7006982B0341}" type="datetimeFigureOut">
              <a:rPr lang="en-US" smtClean="0"/>
              <a:pPr/>
              <a:t>3/6/2017</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1500"/>
            <a:ext cx="5607050" cy="414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98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59825"/>
            <a:ext cx="3038475" cy="461963"/>
          </a:xfrm>
          <a:prstGeom prst="rect">
            <a:avLst/>
          </a:prstGeom>
        </p:spPr>
        <p:txBody>
          <a:bodyPr vert="horz" lIns="91440" tIns="45720" rIns="91440" bIns="45720" rtlCol="0" anchor="b"/>
          <a:lstStyle>
            <a:lvl1pPr algn="r">
              <a:defRPr sz="1200"/>
            </a:lvl1pPr>
          </a:lstStyle>
          <a:p>
            <a:fld id="{25DF4DB8-CF5F-4535-A1AE-F0BF3BEAD9A9}" type="slidenum">
              <a:rPr lang="en-US" smtClean="0"/>
              <a:pPr/>
              <a:t>‹#›</a:t>
            </a:fld>
            <a:endParaRPr lang="en-US"/>
          </a:p>
        </p:txBody>
      </p:sp>
    </p:spTree>
    <p:extLst>
      <p:ext uri="{BB962C8B-B14F-4D97-AF65-F5344CB8AC3E}">
        <p14:creationId xmlns:p14="http://schemas.microsoft.com/office/powerpoint/2010/main" xmlns="" val="2852756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DF4DB8-CF5F-4535-A1AE-F0BF3BEAD9A9}" type="slidenum">
              <a:rPr lang="en-US" smtClean="0"/>
              <a:pPr/>
              <a:t>7</a:t>
            </a:fld>
            <a:endParaRPr lang="en-US"/>
          </a:p>
        </p:txBody>
      </p:sp>
    </p:spTree>
    <p:extLst>
      <p:ext uri="{BB962C8B-B14F-4D97-AF65-F5344CB8AC3E}">
        <p14:creationId xmlns:p14="http://schemas.microsoft.com/office/powerpoint/2010/main" xmlns="" val="1500787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7AFE65-F70B-482F-97B0-40D9EDA6B32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53</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xmlns="" val="245523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a:t>
            </a:r>
            <a:r>
              <a:rPr lang="en-US" baseline="0" dirty="0"/>
              <a:t> variables are now a clickable link to drill down to the specific patients contributing to the results.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80C8FE3-2E0C-4975-ACEB-F25A07333A2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975935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takes you to a list of patients</a:t>
            </a:r>
            <a:r>
              <a:rPr lang="en-US" baseline="0" dirty="0"/>
              <a:t> that were used to make the outcome of that variable.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80C8FE3-2E0C-4975-ACEB-F25A07333A2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0503509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calculated variables all variables that could</a:t>
            </a:r>
            <a:r>
              <a:rPr lang="en-US" baseline="0" dirty="0"/>
              <a:t> have been used are highlighted to remind you what we used in our calculation.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80C8FE3-2E0C-4975-ACEB-F25A07333A2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066782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80C8FE3-2E0C-4975-ACEB-F25A07333A2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868652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M2S is</a:t>
            </a:r>
            <a:r>
              <a:rPr lang="en-US" baseline="0" dirty="0"/>
              <a:t> now able to share reports that are popular amongst users.  If there are report recommendations/suggestions please pass them along (to you, Carrie for vetting?).  The first 3 reports have been shared.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80C8FE3-2E0C-4975-ACEB-F25A07333A2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337072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a:t>
            </a:r>
            <a:r>
              <a:rPr lang="en-US" baseline="0" dirty="0"/>
              <a:t> can modify a shared report by saving it as their own.</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80C8FE3-2E0C-4975-ACEB-F25A07333A2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611600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physician-level reporting feature will allow</a:t>
            </a:r>
            <a:r>
              <a:rPr lang="en-US" baseline="0" dirty="0"/>
              <a:t> users to toggle between a center view or a physician view.  This screenshot is specific to a center user.  Physicians will have the ability to toggle between their own data and the option to run a report that includes additional physicians in their center.  </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80C8FE3-2E0C-4975-ACEB-F25A07333A2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403309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80C8FE3-2E0C-4975-ACEB-F25A07333A2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200788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02610-050B-9746-A123-BA7BC18EFB59}" type="slidenum">
              <a:rPr lang="en-US" smtClean="0"/>
              <a:pPr/>
              <a:t>11</a:t>
            </a:fld>
            <a:endParaRPr lang="en-US"/>
          </a:p>
        </p:txBody>
      </p:sp>
    </p:spTree>
    <p:extLst>
      <p:ext uri="{BB962C8B-B14F-4D97-AF65-F5344CB8AC3E}">
        <p14:creationId xmlns:p14="http://schemas.microsoft.com/office/powerpoint/2010/main" xmlns="" val="519556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02610-050B-9746-A123-BA7BC18EFB59}" type="slidenum">
              <a:rPr lang="en-US" smtClean="0"/>
              <a:pPr/>
              <a:t>12</a:t>
            </a:fld>
            <a:endParaRPr lang="en-US"/>
          </a:p>
        </p:txBody>
      </p:sp>
    </p:spTree>
    <p:extLst>
      <p:ext uri="{BB962C8B-B14F-4D97-AF65-F5344CB8AC3E}">
        <p14:creationId xmlns:p14="http://schemas.microsoft.com/office/powerpoint/2010/main" xmlns="" val="101065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02610-050B-9746-A123-BA7BC18EFB59}" type="slidenum">
              <a:rPr lang="en-US" smtClean="0"/>
              <a:pPr/>
              <a:t>13</a:t>
            </a:fld>
            <a:endParaRPr lang="en-US"/>
          </a:p>
        </p:txBody>
      </p:sp>
    </p:spTree>
    <p:extLst>
      <p:ext uri="{BB962C8B-B14F-4D97-AF65-F5344CB8AC3E}">
        <p14:creationId xmlns:p14="http://schemas.microsoft.com/office/powerpoint/2010/main" xmlns="" val="2980818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B02610-050B-9746-A123-BA7BC18EFB59}" type="slidenum">
              <a:rPr lang="en-US" smtClean="0"/>
              <a:pPr/>
              <a:t>22</a:t>
            </a:fld>
            <a:endParaRPr lang="en-US"/>
          </a:p>
        </p:txBody>
      </p:sp>
    </p:spTree>
    <p:extLst>
      <p:ext uri="{BB962C8B-B14F-4D97-AF65-F5344CB8AC3E}">
        <p14:creationId xmlns:p14="http://schemas.microsoft.com/office/powerpoint/2010/main" xmlns="" val="20919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C3319F-80E5-432D-8EDC-EEE0D122F1A8}"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xmlns="" val="181508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reports are helpful to </a:t>
            </a:r>
            <a:r>
              <a:rPr lang="en-US" dirty="0"/>
              <a:t>reduce LOS</a:t>
            </a:r>
            <a:r>
              <a:rPr lang="en-US" baseline="0" dirty="0"/>
              <a:t> and cost in our efforts to improve quality of care for vascular patients.</a:t>
            </a:r>
            <a:endParaRPr lang="en-US" dirty="0"/>
          </a:p>
        </p:txBody>
      </p:sp>
      <p:sp>
        <p:nvSpPr>
          <p:cNvPr id="4" name="Slide Number Placeholder 3"/>
          <p:cNvSpPr>
            <a:spLocks noGrp="1"/>
          </p:cNvSpPr>
          <p:nvPr>
            <p:ph type="sldNum" sz="quarter" idx="10"/>
          </p:nvPr>
        </p:nvSpPr>
        <p:spPr/>
        <p:txBody>
          <a:bodyPr/>
          <a:lstStyle/>
          <a:p>
            <a:pPr>
              <a:defRPr/>
            </a:pPr>
            <a:fld id="{6BBFA421-FEE1-4452-A36C-EE1CD2A248D3}" type="slidenum">
              <a:rPr lang="en-US" smtClean="0"/>
              <a:pPr>
                <a:defRPr/>
              </a:pPr>
              <a:t>50</a:t>
            </a:fld>
            <a:endParaRPr lang="en-US" dirty="0"/>
          </a:p>
        </p:txBody>
      </p:sp>
    </p:spTree>
    <p:extLst>
      <p:ext uri="{BB962C8B-B14F-4D97-AF65-F5344CB8AC3E}">
        <p14:creationId xmlns:p14="http://schemas.microsoft.com/office/powerpoint/2010/main" xmlns="" val="2886172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FC3319F-80E5-432D-8EDC-EEE0D122F1A8}"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51</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xmlns="" val="1815081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7AFE65-F70B-482F-97B0-40D9EDA6B325}"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xmlns="" val="1377904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xmlns="" val="2811457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14788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6752"/>
            <a:ext cx="2057400" cy="492941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96752"/>
            <a:ext cx="6019800" cy="4929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1652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1" y="1498601"/>
            <a:ext cx="8229600" cy="4089400"/>
          </a:xfrm>
          <a:prstGeom prst="rect">
            <a:avLst/>
          </a:prstGeom>
        </p:spPr>
        <p:txBody>
          <a:bodyPr/>
          <a:lstStyle>
            <a:lvl1pPr>
              <a:defRPr sz="2789"/>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30201" y="190500"/>
            <a:ext cx="6375400" cy="812800"/>
          </a:xfrm>
          <a:prstGeom prst="rect">
            <a:avLst/>
          </a:prstGeom>
        </p:spPr>
        <p:txBody>
          <a:bodyPr>
            <a:normAutofit/>
          </a:bodyPr>
          <a:lstStyle>
            <a:lvl1pPr algn="l">
              <a:defRPr sz="3187" b="1"/>
            </a:lvl1pPr>
          </a:lstStyle>
          <a:p>
            <a:r>
              <a:rPr lang="en-US" dirty="0"/>
              <a:t>Click to edit Master title style</a:t>
            </a:r>
          </a:p>
        </p:txBody>
      </p:sp>
    </p:spTree>
    <p:extLst>
      <p:ext uri="{BB962C8B-B14F-4D97-AF65-F5344CB8AC3E}">
        <p14:creationId xmlns:p14="http://schemas.microsoft.com/office/powerpoint/2010/main" xmlns="" val="2086493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685800"/>
          </a:xfrm>
        </p:spPr>
        <p:txBody>
          <a:bodyPr/>
          <a:lstStyle/>
          <a:p>
            <a:r>
              <a:rPr lang="en-US"/>
              <a:t>Click to edit Master title style</a:t>
            </a:r>
          </a:p>
        </p:txBody>
      </p:sp>
      <p:sp>
        <p:nvSpPr>
          <p:cNvPr id="3" name="Content Placeholder 2"/>
          <p:cNvSpPr>
            <a:spLocks noGrp="1"/>
          </p:cNvSpPr>
          <p:nvPr>
            <p:ph sz="half" idx="1"/>
          </p:nvPr>
        </p:nvSpPr>
        <p:spPr>
          <a:xfrm>
            <a:off x="457200" y="1798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98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ection name"/>
          <p:cNvSpPr>
            <a:spLocks noGrp="1"/>
          </p:cNvSpPr>
          <p:nvPr>
            <p:ph type="body" sz="quarter" idx="10" hasCustomPrompt="1"/>
          </p:nvPr>
        </p:nvSpPr>
        <p:spPr>
          <a:xfrm>
            <a:off x="0" y="6400800"/>
            <a:ext cx="5715000" cy="461665"/>
          </a:xfrm>
          <a:noFill/>
        </p:spPr>
        <p:txBody>
          <a:bodyPr wrap="square" rtlCol="0">
            <a:spAutoFit/>
          </a:bodyPr>
          <a:lstStyle>
            <a:lvl1pPr marL="0" indent="0">
              <a:buNone/>
              <a:defRPr lang="en-US" b="1" cap="all" dirty="0" smtClean="0">
                <a:solidFill>
                  <a:schemeClr val="bg1">
                    <a:lumMod val="50000"/>
                  </a:schemeClr>
                </a:solidFill>
              </a:defRPr>
            </a:lvl1pPr>
            <a:lvl2pPr>
              <a:defRPr lang="en-US" sz="1800" dirty="0" smtClean="0"/>
            </a:lvl2pPr>
            <a:lvl3pPr>
              <a:defRPr lang="en-US" sz="1800" dirty="0" smtClean="0"/>
            </a:lvl3pPr>
            <a:lvl4pPr>
              <a:defRPr lang="en-US" sz="1800" dirty="0" smtClean="0"/>
            </a:lvl4pPr>
            <a:lvl5pPr>
              <a:defRPr lang="en-US" sz="1800" dirty="0"/>
            </a:lvl5pPr>
          </a:lstStyle>
          <a:p>
            <a:pPr marL="0" lvl="0"/>
            <a:r>
              <a:rPr lang="en-US" dirty="0"/>
              <a:t>Click to edit Section Name</a:t>
            </a:r>
          </a:p>
        </p:txBody>
      </p:sp>
    </p:spTree>
    <p:extLst>
      <p:ext uri="{BB962C8B-B14F-4D97-AF65-F5344CB8AC3E}">
        <p14:creationId xmlns:p14="http://schemas.microsoft.com/office/powerpoint/2010/main" xmlns="" val="3784509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EXT W/ SUB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070" y="1431214"/>
            <a:ext cx="8495607" cy="4644168"/>
          </a:xfrm>
          <a:prstGeom prst="rect">
            <a:avLst/>
          </a:prstGeom>
        </p:spPr>
        <p:txBody>
          <a:bodyPr lIns="274320" tIns="0" rIns="0"/>
          <a:lstStyle>
            <a:lvl1pPr>
              <a:spcBef>
                <a:spcPts val="13"/>
              </a:spcBef>
              <a:spcAft>
                <a:spcPts val="13"/>
              </a:spcAft>
              <a:defRPr/>
            </a:lvl1pPr>
            <a:lvl2pPr marL="378219" indent="-189110">
              <a:spcBef>
                <a:spcPts val="13"/>
              </a:spcBef>
              <a:spcAft>
                <a:spcPts val="13"/>
              </a:spcAft>
              <a:buFont typeface="Wingdings" panose="05000000000000000000" pitchFamily="2" charset="2"/>
              <a:buChar char="§"/>
              <a:defRPr/>
            </a:lvl2pPr>
            <a:lvl3pPr marL="567328" indent="-150237">
              <a:spcBef>
                <a:spcPts val="13"/>
              </a:spcBef>
              <a:spcAft>
                <a:spcPts val="13"/>
              </a:spcAft>
              <a:buFont typeface="Arial" panose="020B0604020202020204" pitchFamily="34" charset="0"/>
              <a:buChar char="•"/>
              <a:defRPr/>
            </a:lvl3pPr>
            <a:lvl4pPr>
              <a:spcBef>
                <a:spcPts val="13"/>
              </a:spcBef>
              <a:spcAft>
                <a:spcPts val="13"/>
              </a:spcAft>
              <a:defRPr/>
            </a:lvl4pPr>
            <a:lvl5pPr>
              <a:spcBef>
                <a:spcPts val="13"/>
              </a:spcBef>
              <a:spcAft>
                <a:spcPts val="13"/>
              </a:spcAft>
              <a:defRPr/>
            </a:lvl5p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hasCustomPrompt="1"/>
          </p:nvPr>
        </p:nvSpPr>
        <p:spPr>
          <a:xfrm>
            <a:off x="415637" y="403413"/>
            <a:ext cx="5682638" cy="488857"/>
          </a:xfrm>
          <a:prstGeom prst="rect">
            <a:avLst/>
          </a:prstGeom>
        </p:spPr>
        <p:txBody>
          <a:bodyPr/>
          <a:lstStyle>
            <a:lvl1pPr>
              <a:defRPr/>
            </a:lvl1pPr>
          </a:lstStyle>
          <a:p>
            <a:r>
              <a:rPr lang="en-US" dirty="0"/>
              <a:t>Click to edit header</a:t>
            </a:r>
          </a:p>
        </p:txBody>
      </p:sp>
      <p:sp>
        <p:nvSpPr>
          <p:cNvPr id="10" name="Text Placeholder 8"/>
          <p:cNvSpPr>
            <a:spLocks noGrp="1"/>
          </p:cNvSpPr>
          <p:nvPr>
            <p:ph type="body" sz="quarter" idx="13" hasCustomPrompt="1"/>
          </p:nvPr>
        </p:nvSpPr>
        <p:spPr>
          <a:xfrm>
            <a:off x="191193" y="886269"/>
            <a:ext cx="8084705" cy="298525"/>
          </a:xfrm>
          <a:prstGeom prst="rect">
            <a:avLst/>
          </a:prstGeom>
          <a:noFill/>
        </p:spPr>
        <p:txBody>
          <a:bodyPr wrap="square" lIns="274320" rIns="0" rtlCol="0" anchor="ctr">
            <a:noAutofit/>
          </a:bodyPr>
          <a:lstStyle>
            <a:lvl1pPr marL="0" indent="0">
              <a:lnSpc>
                <a:spcPct val="100000"/>
              </a:lnSpc>
              <a:spcBef>
                <a:spcPts val="0"/>
              </a:spcBef>
              <a:buNone/>
              <a:defRPr lang="en-US" sz="860" baseline="0" dirty="0" smtClean="0">
                <a:solidFill>
                  <a:schemeClr val="tx2"/>
                </a:solidFill>
                <a:latin typeface="+mj-lt"/>
              </a:defRPr>
            </a:lvl1pPr>
            <a:lvl2pPr>
              <a:defRPr lang="en-US" sz="1324" dirty="0" smtClean="0">
                <a:latin typeface="+mj-lt"/>
              </a:defRPr>
            </a:lvl2pPr>
            <a:lvl3pPr>
              <a:defRPr lang="en-US" sz="1324" dirty="0" smtClean="0">
                <a:latin typeface="+mj-lt"/>
              </a:defRPr>
            </a:lvl3pPr>
            <a:lvl4pPr>
              <a:defRPr lang="en-US" sz="1324" dirty="0" smtClean="0">
                <a:latin typeface="+mj-lt"/>
              </a:defRPr>
            </a:lvl4pPr>
            <a:lvl5pPr>
              <a:defRPr lang="en-US" sz="1324" dirty="0">
                <a:latin typeface="+mj-lt"/>
              </a:defRPr>
            </a:lvl5pPr>
          </a:lstStyle>
          <a:p>
            <a:pPr marL="0" lvl="0"/>
            <a:r>
              <a:rPr lang="en-US" dirty="0"/>
              <a:t>Click to edit sub header</a:t>
            </a:r>
          </a:p>
        </p:txBody>
      </p:sp>
      <p:sp>
        <p:nvSpPr>
          <p:cNvPr id="8" name="Slide Number Placeholder 32"/>
          <p:cNvSpPr>
            <a:spLocks noGrp="1"/>
          </p:cNvSpPr>
          <p:nvPr>
            <p:ph type="sldNum" sz="quarter" idx="4"/>
          </p:nvPr>
        </p:nvSpPr>
        <p:spPr>
          <a:xfrm>
            <a:off x="8252115" y="6322837"/>
            <a:ext cx="427157" cy="149362"/>
          </a:xfrm>
          <a:prstGeom prst="rect">
            <a:avLst/>
          </a:prstGeom>
        </p:spPr>
        <p:txBody>
          <a:bodyPr vert="horz" wrap="square" lIns="91440" tIns="45720" rIns="91440" bIns="0" rtlCol="0" anchor="ctr">
            <a:noAutofit/>
          </a:bodyPr>
          <a:lstStyle>
            <a:lvl1pPr algn="r">
              <a:defRPr sz="530" baseline="0">
                <a:solidFill>
                  <a:schemeClr val="tx1">
                    <a:tint val="75000"/>
                  </a:schemeClr>
                </a:solidFill>
                <a:latin typeface="+mj-lt"/>
              </a:defRPr>
            </a:lvl1pPr>
          </a:lstStyle>
          <a:p>
            <a:fld id="{0B2CC3A8-8ED6-4653-907A-C69575014DAB}" type="slidenum">
              <a:rPr lang="en-US" smtClean="0">
                <a:solidFill>
                  <a:prstClr val="black">
                    <a:tint val="75000"/>
                  </a:prstClr>
                </a:solidFill>
              </a:rPr>
              <a:pPr/>
              <a:t>‹#›</a:t>
            </a:fld>
            <a:endParaRPr lang="en-US" dirty="0">
              <a:solidFill>
                <a:prstClr val="black">
                  <a:tint val="75000"/>
                </a:prstClr>
              </a:solidFill>
            </a:endParaRPr>
          </a:p>
        </p:txBody>
      </p:sp>
      <p:sp>
        <p:nvSpPr>
          <p:cNvPr id="9" name="Footer Placeholder 40"/>
          <p:cNvSpPr>
            <a:spLocks noGrp="1"/>
          </p:cNvSpPr>
          <p:nvPr>
            <p:ph type="ftr" sz="quarter" idx="3"/>
          </p:nvPr>
        </p:nvSpPr>
        <p:spPr>
          <a:xfrm>
            <a:off x="2036582" y="6295746"/>
            <a:ext cx="4496182" cy="481573"/>
          </a:xfrm>
          <a:prstGeom prst="rect">
            <a:avLst/>
          </a:prstGeom>
        </p:spPr>
        <p:txBody>
          <a:bodyPr vert="horz" lIns="0" tIns="91440" rIns="0" bIns="45720" rtlCol="0" anchor="t" anchorCtr="0"/>
          <a:lstStyle>
            <a:lvl1pPr algn="l">
              <a:defRPr sz="464">
                <a:solidFill>
                  <a:schemeClr val="tx1"/>
                </a:solidFill>
              </a:defRPr>
            </a:lvl1pPr>
          </a:lstStyle>
          <a:p>
            <a:endParaRPr lang="en-US" dirty="0"/>
          </a:p>
        </p:txBody>
      </p:sp>
    </p:spTree>
    <p:extLst>
      <p:ext uri="{BB962C8B-B14F-4D97-AF65-F5344CB8AC3E}">
        <p14:creationId xmlns:p14="http://schemas.microsoft.com/office/powerpoint/2010/main" xmlns="" val="2385844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p:cNvSpPr>
            <a:spLocks noGrp="1"/>
          </p:cNvSpPr>
          <p:nvPr>
            <p:ph type="title"/>
          </p:nvPr>
        </p:nvSpPr>
        <p:spPr>
          <a:xfrm>
            <a:off x="0" y="177800"/>
            <a:ext cx="6705599" cy="889000"/>
          </a:xfrm>
          <a:prstGeom prst="rect">
            <a:avLst/>
          </a:prstGeom>
        </p:spPr>
        <p:txBody>
          <a:bodyPr/>
          <a:lstStyle>
            <a:lvl1pPr marL="185738" indent="0">
              <a:defRPr sz="4000"/>
            </a:lvl1pPr>
          </a:lstStyle>
          <a:p>
            <a:r>
              <a:rPr lang="en-US" dirty="0" smtClean="0"/>
              <a:t>Click to edit Master title style</a:t>
            </a:r>
            <a:endParaRPr lang="en-US" dirty="0"/>
          </a:p>
        </p:txBody>
      </p:sp>
    </p:spTree>
    <p:extLst>
      <p:ext uri="{BB962C8B-B14F-4D97-AF65-F5344CB8AC3E}">
        <p14:creationId xmlns:p14="http://schemas.microsoft.com/office/powerpoint/2010/main" xmlns="" val="3804722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236208"/>
            <a:ext cx="9144000" cy="62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2806"/>
          <a:stretch/>
        </p:blipFill>
        <p:spPr>
          <a:xfrm>
            <a:off x="0" y="142504"/>
            <a:ext cx="9144000" cy="1251170"/>
          </a:xfrm>
          <a:prstGeom prst="rect">
            <a:avLst/>
          </a:prstGeom>
        </p:spPr>
      </p:pic>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161124" y="6224648"/>
            <a:ext cx="3712157" cy="572977"/>
          </a:xfrm>
          <a:prstGeom prst="rect">
            <a:avLst/>
          </a:prstGeom>
        </p:spPr>
      </p:pic>
    </p:spTree>
    <p:extLst>
      <p:ext uri="{BB962C8B-B14F-4D97-AF65-F5344CB8AC3E}">
        <p14:creationId xmlns:p14="http://schemas.microsoft.com/office/powerpoint/2010/main" xmlns="" val="1600681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236208"/>
            <a:ext cx="9144000" cy="62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2806"/>
          <a:stretch/>
        </p:blipFill>
        <p:spPr>
          <a:xfrm>
            <a:off x="0" y="142504"/>
            <a:ext cx="9144000" cy="1251170"/>
          </a:xfrm>
          <a:prstGeom prst="rect">
            <a:avLst/>
          </a:prstGeom>
        </p:spPr>
      </p:pic>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161124" y="6224648"/>
            <a:ext cx="3712157" cy="572977"/>
          </a:xfrm>
          <a:prstGeom prst="rect">
            <a:avLst/>
          </a:prstGeom>
        </p:spPr>
      </p:pic>
    </p:spTree>
    <p:extLst>
      <p:ext uri="{BB962C8B-B14F-4D97-AF65-F5344CB8AC3E}">
        <p14:creationId xmlns:p14="http://schemas.microsoft.com/office/powerpoint/2010/main" xmlns="" val="39705773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6236208"/>
            <a:ext cx="9144000" cy="621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2133600"/>
            <a:ext cx="8382000" cy="1459356"/>
          </a:xfrm>
        </p:spPr>
        <p:txBody>
          <a:bodyPr>
            <a:noAutofit/>
          </a:bodyPr>
          <a:lstStyle>
            <a:lvl1pPr algn="ctr">
              <a:defRPr sz="5400"/>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t="22806"/>
          <a:stretch/>
        </p:blipFill>
        <p:spPr>
          <a:xfrm>
            <a:off x="0" y="142504"/>
            <a:ext cx="9144000" cy="1251170"/>
          </a:xfrm>
          <a:prstGeom prst="rect">
            <a:avLst/>
          </a:prstGeom>
        </p:spPr>
      </p:pic>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161124" y="6224648"/>
            <a:ext cx="3712157" cy="572977"/>
          </a:xfrm>
          <a:prstGeom prst="rect">
            <a:avLst/>
          </a:prstGeom>
        </p:spPr>
      </p:pic>
    </p:spTree>
    <p:extLst>
      <p:ext uri="{BB962C8B-B14F-4D97-AF65-F5344CB8AC3E}">
        <p14:creationId xmlns:p14="http://schemas.microsoft.com/office/powerpoint/2010/main" xmlns="" val="3450237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4" name="Group 43"/>
          <p:cNvGrpSpPr/>
          <p:nvPr/>
        </p:nvGrpSpPr>
        <p:grpSpPr>
          <a:xfrm>
            <a:off x="658813" y="684213"/>
            <a:ext cx="1263650" cy="1376362"/>
            <a:chOff x="658813" y="684213"/>
            <a:chExt cx="1263650" cy="1376362"/>
          </a:xfrm>
          <a:solidFill>
            <a:srgbClr val="FFFFFF"/>
          </a:solidFill>
        </p:grpSpPr>
        <p:sp>
          <p:nvSpPr>
            <p:cNvPr id="45"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grpSp>
          <p:nvGrpSpPr>
            <p:cNvPr id="46" name="Group 45"/>
            <p:cNvGrpSpPr/>
            <p:nvPr userDrawn="1"/>
          </p:nvGrpSpPr>
          <p:grpSpPr>
            <a:xfrm>
              <a:off x="658813" y="684213"/>
              <a:ext cx="1263650" cy="561975"/>
              <a:chOff x="658813" y="684213"/>
              <a:chExt cx="1263650" cy="561975"/>
            </a:xfrm>
            <a:grpFill/>
          </p:grpSpPr>
          <p:sp>
            <p:nvSpPr>
              <p:cNvPr id="47"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48"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49"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50"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51"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52"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53"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54"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55"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56"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grpSp>
      </p:grpSp>
      <p:sp>
        <p:nvSpPr>
          <p:cNvPr id="2" name="Title 1"/>
          <p:cNvSpPr>
            <a:spLocks noGrp="1"/>
          </p:cNvSpPr>
          <p:nvPr>
            <p:ph type="ctrTitle"/>
          </p:nvPr>
        </p:nvSpPr>
        <p:spPr>
          <a:xfrm>
            <a:off x="658368" y="2743200"/>
            <a:ext cx="7827264" cy="1371600"/>
          </a:xfrm>
        </p:spPr>
        <p:txBody>
          <a:bodyPr lIns="0" rIns="0" anchor="b" anchorCtr="0">
            <a:noAutofit/>
          </a:bodyPr>
          <a:lstStyle>
            <a:lvl1pPr algn="l">
              <a:defRPr sz="36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58368" y="4114800"/>
            <a:ext cx="7827264" cy="685800"/>
          </a:xfrm>
        </p:spPr>
        <p:txBody>
          <a:bodyPr lIns="0" tIns="228600" rIns="0">
            <a:noAutofit/>
          </a:bodyPr>
          <a:lstStyle>
            <a:lvl1pPr marL="0" indent="0" algn="l">
              <a:spcBef>
                <a:spcPts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xmlns="" val="243751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92949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xmlns="" val="20766260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Mayo Reduced Si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316736" y="1673352"/>
            <a:ext cx="6528816"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xmlns="" val="445272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8368" y="2743200"/>
            <a:ext cx="7827264" cy="1371600"/>
          </a:xfrm>
        </p:spPr>
        <p:txBody>
          <a:bodyPr anchor="b" anchorCtr="0"/>
          <a:lstStyle>
            <a:lvl1pPr algn="l">
              <a:defRPr sz="36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658368" y="4114800"/>
            <a:ext cx="7827264" cy="685800"/>
          </a:xfrm>
        </p:spPr>
        <p:txBody>
          <a:bodyPr anchor="t" anchorCtr="0"/>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xmlns="" val="26319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8368"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xmlns="" val="3173136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8368"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8368"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0046AD">
                  <a:lumMod val="40000"/>
                  <a:lumOff val="60000"/>
                </a:srgbClr>
              </a:solidFill>
            </a:endParaRPr>
          </a:p>
        </p:txBody>
      </p:sp>
      <p:sp>
        <p:nvSpPr>
          <p:cNvPr id="9" name="Slide Number Placeholder 8"/>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22" name="Group 21"/>
          <p:cNvGrpSpPr/>
          <p:nvPr/>
        </p:nvGrpSpPr>
        <p:grpSpPr>
          <a:xfrm>
            <a:off x="120650" y="6299200"/>
            <a:ext cx="420688" cy="458788"/>
            <a:chOff x="120650" y="6299200"/>
            <a:chExt cx="420688" cy="458788"/>
          </a:xfrm>
          <a:solidFill>
            <a:srgbClr val="FFFFFF"/>
          </a:solidFill>
        </p:grpSpPr>
        <p:sp>
          <p:nvSpPr>
            <p:cNvPr id="35"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grpSp>
          <p:nvGrpSpPr>
            <p:cNvPr id="36" name="Group 35"/>
            <p:cNvGrpSpPr/>
            <p:nvPr userDrawn="1"/>
          </p:nvGrpSpPr>
          <p:grpSpPr>
            <a:xfrm>
              <a:off x="120650" y="6299200"/>
              <a:ext cx="420688" cy="187326"/>
              <a:chOff x="120650" y="6299200"/>
              <a:chExt cx="420688" cy="187326"/>
            </a:xfrm>
            <a:grpFill/>
          </p:grpSpPr>
          <p:sp>
            <p:nvSpPr>
              <p:cNvPr id="37"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8"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9"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40"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41"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2"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3"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4"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5"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6"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xmlns="" val="17930889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0046AD">
                  <a:lumMod val="40000"/>
                  <a:lumOff val="60000"/>
                </a:srgbClr>
              </a:solidFill>
            </a:endParaRPr>
          </a:p>
        </p:txBody>
      </p:sp>
      <p:sp>
        <p:nvSpPr>
          <p:cNvPr id="5" name="Slide Number Placeholder 4"/>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8" name="Group 17"/>
          <p:cNvGrpSpPr/>
          <p:nvPr/>
        </p:nvGrpSpPr>
        <p:grpSpPr>
          <a:xfrm>
            <a:off x="120650" y="6299200"/>
            <a:ext cx="420688" cy="458788"/>
            <a:chOff x="120650" y="6299200"/>
            <a:chExt cx="420688" cy="458788"/>
          </a:xfrm>
          <a:solidFill>
            <a:srgbClr val="FFFFFF"/>
          </a:solidFill>
        </p:grpSpPr>
        <p:sp>
          <p:nvSpPr>
            <p:cNvPr id="31"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grpSp>
          <p:nvGrpSpPr>
            <p:cNvPr id="32" name="Group 31"/>
            <p:cNvGrpSpPr/>
            <p:nvPr userDrawn="1"/>
          </p:nvGrpSpPr>
          <p:grpSpPr>
            <a:xfrm>
              <a:off x="120650" y="6299200"/>
              <a:ext cx="420688" cy="187326"/>
              <a:chOff x="120650" y="6299200"/>
              <a:chExt cx="420688" cy="187326"/>
            </a:xfrm>
            <a:grpFill/>
          </p:grpSpPr>
          <p:sp>
            <p:nvSpPr>
              <p:cNvPr id="33"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4"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5"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6"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7"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8"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0"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1"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2"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xmlns="" val="2956479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3" name="Footer Placeholder 2"/>
          <p:cNvSpPr>
            <a:spLocks noGrp="1"/>
          </p:cNvSpPr>
          <p:nvPr>
            <p:ph type="ftr" sz="quarter" idx="11"/>
          </p:nvPr>
        </p:nvSpPr>
        <p:spPr/>
        <p:txBody>
          <a:bodyPr/>
          <a:lstStyle/>
          <a:p>
            <a:endParaRPr lang="en-US">
              <a:solidFill>
                <a:srgbClr val="0046AD">
                  <a:lumMod val="40000"/>
                  <a:lumOff val="60000"/>
                </a:srgbClr>
              </a:solidFill>
            </a:endParaRPr>
          </a:p>
        </p:txBody>
      </p:sp>
      <p:sp>
        <p:nvSpPr>
          <p:cNvPr id="4" name="Slide Number Placeholder 3"/>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7" name="Group 16"/>
          <p:cNvGrpSpPr/>
          <p:nvPr/>
        </p:nvGrpSpPr>
        <p:grpSpPr>
          <a:xfrm>
            <a:off x="120650" y="6299200"/>
            <a:ext cx="420688" cy="458788"/>
            <a:chOff x="120650" y="6299200"/>
            <a:chExt cx="420688" cy="458788"/>
          </a:xfrm>
          <a:solidFill>
            <a:srgbClr val="FFFFFF"/>
          </a:solidFill>
        </p:grpSpPr>
        <p:sp>
          <p:nvSpPr>
            <p:cNvPr id="30"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grpSp>
          <p:nvGrpSpPr>
            <p:cNvPr id="31" name="Group 30"/>
            <p:cNvGrpSpPr/>
            <p:nvPr userDrawn="1"/>
          </p:nvGrpSpPr>
          <p:grpSpPr>
            <a:xfrm>
              <a:off x="120650" y="6299200"/>
              <a:ext cx="420688" cy="187326"/>
              <a:chOff x="120650" y="6299200"/>
              <a:chExt cx="420688" cy="187326"/>
            </a:xfrm>
            <a:grpFill/>
          </p:grpSpPr>
          <p:sp>
            <p:nvSpPr>
              <p:cNvPr id="32"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3"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4"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5"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6"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7"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8"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39"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0"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1"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xmlns="" val="26567452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2807208" cy="13716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575050" y="457200"/>
            <a:ext cx="4910328" cy="5715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8368" y="1371600"/>
            <a:ext cx="2807208" cy="4800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xmlns="" val="4041538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7827264" cy="1371600"/>
          </a:xfrm>
        </p:spPr>
        <p:txBody>
          <a:bodyPr anchor="b"/>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658368" y="1444752"/>
            <a:ext cx="7827264" cy="42702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58368" y="5788152"/>
            <a:ext cx="7827264" cy="384048"/>
          </a:xfrm>
        </p:spPr>
        <p:txBody>
          <a:bodyPr tIns="45720" anchor="ctr" anchorCtr="0"/>
          <a:lstStyle>
            <a:lvl1pPr marL="0" indent="0">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xmlns="" val="3311860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Mayo Ending Slide">
    <p:spTree>
      <p:nvGrpSpPr>
        <p:cNvPr id="1" name=""/>
        <p:cNvGrpSpPr/>
        <p:nvPr/>
      </p:nvGrpSpPr>
      <p:grpSpPr>
        <a:xfrm>
          <a:off x="0" y="0"/>
          <a:ext cx="0" cy="0"/>
          <a:chOff x="0" y="0"/>
          <a:chExt cx="0" cy="0"/>
        </a:xfrm>
      </p:grpSpPr>
      <p:sp>
        <p:nvSpPr>
          <p:cNvPr id="2" name="Title 1"/>
          <p:cNvSpPr>
            <a:spLocks noGrp="1"/>
          </p:cNvSpPr>
          <p:nvPr>
            <p:ph type="title"/>
          </p:nvPr>
        </p:nvSpPr>
        <p:spPr>
          <a:xfrm>
            <a:off x="0" y="2733675"/>
            <a:ext cx="9144000" cy="1371600"/>
          </a:xfrm>
        </p:spPr>
        <p:txBody>
          <a:bodyPr anchor="ctr" anchorCtr="0"/>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0046AD">
                  <a:lumMod val="40000"/>
                  <a:lumOff val="60000"/>
                </a:srgbClr>
              </a:solidFill>
            </a:endParaRPr>
          </a:p>
        </p:txBody>
      </p:sp>
      <p:sp>
        <p:nvSpPr>
          <p:cNvPr id="5" name="Slide Number Placeholder 4"/>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8" name="Group 17"/>
          <p:cNvGrpSpPr/>
          <p:nvPr/>
        </p:nvGrpSpPr>
        <p:grpSpPr>
          <a:xfrm>
            <a:off x="3940175" y="684213"/>
            <a:ext cx="1263650" cy="1376362"/>
            <a:chOff x="658813" y="684213"/>
            <a:chExt cx="1263650" cy="1376362"/>
          </a:xfrm>
          <a:solidFill>
            <a:srgbClr val="FFFFFF"/>
          </a:solidFill>
        </p:grpSpPr>
        <p:sp>
          <p:nvSpPr>
            <p:cNvPr id="19"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grpSp>
          <p:nvGrpSpPr>
            <p:cNvPr id="20" name="Group 19"/>
            <p:cNvGrpSpPr/>
            <p:nvPr userDrawn="1"/>
          </p:nvGrpSpPr>
          <p:grpSpPr>
            <a:xfrm>
              <a:off x="658813" y="684213"/>
              <a:ext cx="1263650" cy="561975"/>
              <a:chOff x="658813" y="684213"/>
              <a:chExt cx="1263650" cy="561975"/>
            </a:xfrm>
            <a:grpFill/>
          </p:grpSpPr>
          <p:sp>
            <p:nvSpPr>
              <p:cNvPr id="21"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22"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23"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24"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25"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26"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27"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28"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29"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sp>
            <p:nvSpPr>
              <p:cNvPr id="30"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xmlns="" val="387026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487035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xmlns="" val="703346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xmlns="" val="29048508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382000" cy="1459356"/>
          </a:xfrm>
        </p:spPr>
        <p:txBody>
          <a:bodyPr>
            <a:noAutofit/>
          </a:bodyPr>
          <a:lstStyle>
            <a:lvl1pPr algn="ctr">
              <a:defRPr sz="4050"/>
            </a:lvl1pPr>
          </a:lstStyle>
          <a:p>
            <a:r>
              <a:rPr lang="en-US" dirty="0"/>
              <a:t>Click to edit Master title style</a:t>
            </a:r>
          </a:p>
        </p:txBody>
      </p:sp>
      <p:pic>
        <p:nvPicPr>
          <p:cNvPr id="3" name="Picture 2"/>
          <p:cNvPicPr>
            <a:picLocks noChangeAspect="1"/>
          </p:cNvPicPr>
          <p:nvPr userDrawn="1"/>
        </p:nvPicPr>
        <p:blipFill rotWithShape="1">
          <a:blip r:embed="rId2" cstate="print">
            <a:extLst>
              <a:ext uri="{BEBA8EAE-BF5A-486C-A8C5-ECC9F3942E4B}">
                <a14:imgProps xmlns:a14="http://schemas.microsoft.com/office/drawing/2010/main" xmlns="">
                  <a14:imgLayer r:embed="rId3">
                    <a14:imgEffect>
                      <a14:backgroundRemoval t="30526" b="92281" l="10000" r="90000"/>
                    </a14:imgEffect>
                  </a14:imgLayer>
                </a14:imgProps>
              </a:ext>
              <a:ext uri="{28A0092B-C50C-407E-A947-70E740481C1C}">
                <a14:useLocalDpi xmlns:a14="http://schemas.microsoft.com/office/drawing/2010/main" xmlns="" val="0"/>
              </a:ext>
            </a:extLst>
          </a:blip>
          <a:srcRect t="22806"/>
          <a:stretch/>
        </p:blipFill>
        <p:spPr>
          <a:xfrm>
            <a:off x="0" y="142504"/>
            <a:ext cx="9144000" cy="1251170"/>
          </a:xfrm>
          <a:prstGeom prst="rect">
            <a:avLst/>
          </a:prstGeom>
        </p:spPr>
      </p:pic>
      <p:sp>
        <p:nvSpPr>
          <p:cNvPr id="4" name="Subtitle 2"/>
          <p:cNvSpPr>
            <a:spLocks noGrp="1"/>
          </p:cNvSpPr>
          <p:nvPr>
            <p:ph type="subTitle" idx="1"/>
          </p:nvPr>
        </p:nvSpPr>
        <p:spPr>
          <a:xfrm>
            <a:off x="1371600" y="4267200"/>
            <a:ext cx="6400800" cy="533400"/>
          </a:xfrm>
        </p:spPr>
        <p:txBody>
          <a:bodyPr/>
          <a:lstStyle>
            <a:lvl1pPr marL="0" indent="0" algn="ctr">
              <a:buNone/>
              <a:defRPr>
                <a:solidFill>
                  <a:srgbClr val="565656"/>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xmlns="" val="2076587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aseline="0">
                <a:latin typeface="Calibri" pitchFamily="34" charset="0"/>
              </a:defRPr>
            </a:lvl1pPr>
            <a:lvl2pPr>
              <a:defRPr baseline="0">
                <a:latin typeface="Calibri" pitchFamily="34" charset="0"/>
              </a:defRPr>
            </a:lvl2pPr>
            <a:lvl3pPr>
              <a:defRPr baseline="0">
                <a:latin typeface="Calibri" pitchFamily="34" charset="0"/>
              </a:defRPr>
            </a:lvl3pPr>
            <a:lvl4pPr>
              <a:defRPr baseline="0">
                <a:latin typeface="Calibri" pitchFamily="34" charset="0"/>
              </a:defRPr>
            </a:lvl4pPr>
            <a:lvl5pPr>
              <a:defRPr baseline="0">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baseline="0">
                <a:latin typeface="Calibri" pitchFamily="34" charset="0"/>
              </a:defRPr>
            </a:lvl1pPr>
          </a:lstStyle>
          <a:p>
            <a:r>
              <a:rPr lang="en-US" dirty="0"/>
              <a:t>Click to edit Master title style</a:t>
            </a:r>
          </a:p>
        </p:txBody>
      </p:sp>
      <p:sp>
        <p:nvSpPr>
          <p:cNvPr id="4" name="Section name"/>
          <p:cNvSpPr>
            <a:spLocks noGrp="1"/>
          </p:cNvSpPr>
          <p:nvPr>
            <p:ph type="body" sz="quarter" idx="10" hasCustomPrompt="1"/>
          </p:nvPr>
        </p:nvSpPr>
        <p:spPr>
          <a:xfrm>
            <a:off x="0" y="6400801"/>
            <a:ext cx="5715000" cy="369332"/>
          </a:xfrm>
          <a:noFill/>
        </p:spPr>
        <p:txBody>
          <a:bodyPr wrap="square" rtlCol="0">
            <a:spAutoFit/>
          </a:bodyPr>
          <a:lstStyle>
            <a:lvl1pPr marL="0" indent="0">
              <a:buNone/>
              <a:defRPr lang="en-US" b="1" cap="all" dirty="0" smtClean="0">
                <a:solidFill>
                  <a:schemeClr val="bg1">
                    <a:lumMod val="50000"/>
                  </a:schemeClr>
                </a:solidFill>
              </a:defRPr>
            </a:lvl1pPr>
            <a:lvl2pPr>
              <a:defRPr lang="en-US" sz="1350" dirty="0" smtClean="0"/>
            </a:lvl2pPr>
            <a:lvl3pPr>
              <a:defRPr lang="en-US" sz="1350" dirty="0" smtClean="0"/>
            </a:lvl3pPr>
            <a:lvl4pPr>
              <a:defRPr lang="en-US" sz="1350" dirty="0" smtClean="0"/>
            </a:lvl4pPr>
            <a:lvl5pPr>
              <a:defRPr lang="en-US" sz="1350" dirty="0"/>
            </a:lvl5pPr>
          </a:lstStyle>
          <a:p>
            <a:pPr marL="0" lvl="0"/>
            <a:r>
              <a:rPr lang="en-US" dirty="0"/>
              <a:t>Click to edit Section Name</a:t>
            </a:r>
          </a:p>
        </p:txBody>
      </p:sp>
    </p:spTree>
    <p:extLst>
      <p:ext uri="{BB962C8B-B14F-4D97-AF65-F5344CB8AC3E}">
        <p14:creationId xmlns:p14="http://schemas.microsoft.com/office/powerpoint/2010/main" xmlns="" val="248708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685800"/>
          </a:xfrm>
        </p:spPr>
        <p:txBody>
          <a:bodyPr/>
          <a:lstStyle/>
          <a:p>
            <a:r>
              <a:rPr lang="en-US"/>
              <a:t>Click to edit Master title style</a:t>
            </a:r>
          </a:p>
        </p:txBody>
      </p:sp>
      <p:sp>
        <p:nvSpPr>
          <p:cNvPr id="3" name="Content Placeholder 2"/>
          <p:cNvSpPr>
            <a:spLocks noGrp="1"/>
          </p:cNvSpPr>
          <p:nvPr>
            <p:ph sz="half" idx="1"/>
          </p:nvPr>
        </p:nvSpPr>
        <p:spPr>
          <a:xfrm>
            <a:off x="457200" y="1798637"/>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98637"/>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ection name"/>
          <p:cNvSpPr>
            <a:spLocks noGrp="1"/>
          </p:cNvSpPr>
          <p:nvPr>
            <p:ph type="body" sz="quarter" idx="10" hasCustomPrompt="1"/>
          </p:nvPr>
        </p:nvSpPr>
        <p:spPr>
          <a:xfrm>
            <a:off x="0" y="6400801"/>
            <a:ext cx="5715000" cy="369332"/>
          </a:xfrm>
          <a:noFill/>
        </p:spPr>
        <p:txBody>
          <a:bodyPr wrap="square" rtlCol="0">
            <a:spAutoFit/>
          </a:bodyPr>
          <a:lstStyle>
            <a:lvl1pPr marL="0" indent="0">
              <a:buNone/>
              <a:defRPr lang="en-US" b="1" cap="all" dirty="0" smtClean="0">
                <a:solidFill>
                  <a:schemeClr val="bg1">
                    <a:lumMod val="50000"/>
                  </a:schemeClr>
                </a:solidFill>
              </a:defRPr>
            </a:lvl1pPr>
            <a:lvl2pPr>
              <a:defRPr lang="en-US" sz="1350" dirty="0" smtClean="0"/>
            </a:lvl2pPr>
            <a:lvl3pPr>
              <a:defRPr lang="en-US" sz="1350" dirty="0" smtClean="0"/>
            </a:lvl3pPr>
            <a:lvl4pPr>
              <a:defRPr lang="en-US" sz="1350" dirty="0" smtClean="0"/>
            </a:lvl4pPr>
            <a:lvl5pPr>
              <a:defRPr lang="en-US" sz="1350" dirty="0"/>
            </a:lvl5pPr>
          </a:lstStyle>
          <a:p>
            <a:pPr marL="0" lvl="0"/>
            <a:r>
              <a:rPr lang="en-US" dirty="0"/>
              <a:t>Click to edit Section Name</a:t>
            </a:r>
          </a:p>
        </p:txBody>
      </p:sp>
    </p:spTree>
    <p:extLst>
      <p:ext uri="{BB962C8B-B14F-4D97-AF65-F5344CB8AC3E}">
        <p14:creationId xmlns:p14="http://schemas.microsoft.com/office/powerpoint/2010/main" xmlns="" val="3940041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ection name"/>
          <p:cNvSpPr>
            <a:spLocks noGrp="1"/>
          </p:cNvSpPr>
          <p:nvPr>
            <p:ph type="body" sz="quarter" idx="10" hasCustomPrompt="1"/>
          </p:nvPr>
        </p:nvSpPr>
        <p:spPr>
          <a:xfrm>
            <a:off x="0" y="6400801"/>
            <a:ext cx="5715000" cy="369332"/>
          </a:xfrm>
          <a:noFill/>
        </p:spPr>
        <p:txBody>
          <a:bodyPr wrap="square" rtlCol="0">
            <a:spAutoFit/>
          </a:bodyPr>
          <a:lstStyle>
            <a:lvl1pPr marL="0" indent="0">
              <a:buNone/>
              <a:defRPr lang="en-US" b="1" cap="all" dirty="0" smtClean="0">
                <a:solidFill>
                  <a:schemeClr val="bg1">
                    <a:lumMod val="50000"/>
                  </a:schemeClr>
                </a:solidFill>
              </a:defRPr>
            </a:lvl1pPr>
            <a:lvl2pPr>
              <a:defRPr lang="en-US" sz="1350" dirty="0" smtClean="0"/>
            </a:lvl2pPr>
            <a:lvl3pPr>
              <a:defRPr lang="en-US" sz="1350" dirty="0" smtClean="0"/>
            </a:lvl3pPr>
            <a:lvl4pPr>
              <a:defRPr lang="en-US" sz="1350" dirty="0" smtClean="0"/>
            </a:lvl4pPr>
            <a:lvl5pPr>
              <a:defRPr lang="en-US" sz="1350" dirty="0"/>
            </a:lvl5pPr>
          </a:lstStyle>
          <a:p>
            <a:pPr marL="0" lvl="0"/>
            <a:r>
              <a:rPr lang="en-US" dirty="0"/>
              <a:t>Click to edit Section Name</a:t>
            </a:r>
          </a:p>
        </p:txBody>
      </p:sp>
    </p:spTree>
    <p:extLst>
      <p:ext uri="{BB962C8B-B14F-4D97-AF65-F5344CB8AC3E}">
        <p14:creationId xmlns:p14="http://schemas.microsoft.com/office/powerpoint/2010/main" xmlns="" val="1982053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575447"/>
            <a:ext cx="4038600" cy="351785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564906"/>
            <a:ext cx="4038600" cy="356125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312225058"/>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92088"/>
          </a:xfrm>
        </p:spPr>
        <p:txBody>
          <a:bodyPr/>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xmlns="" val="112266827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82000" cy="4419600"/>
          </a:xfrm>
        </p:spPr>
        <p:txBody>
          <a:bodyPr/>
          <a:lstStyle>
            <a:lvl1pPr>
              <a:defRPr sz="2400"/>
            </a:lvl1pPr>
            <a:lvl2pPr>
              <a:defRPr sz="21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0"/>
            <a:ext cx="8382000" cy="762000"/>
          </a:xfrm>
        </p:spPr>
        <p:txBody>
          <a:bodyPr/>
          <a:lstStyle/>
          <a:p>
            <a:r>
              <a:rPr lang="en-US" dirty="0"/>
              <a:t>Click to edit Master title style</a:t>
            </a:r>
          </a:p>
        </p:txBody>
      </p:sp>
    </p:spTree>
    <p:extLst>
      <p:ext uri="{BB962C8B-B14F-4D97-AF65-F5344CB8AC3E}">
        <p14:creationId xmlns:p14="http://schemas.microsoft.com/office/powerpoint/2010/main" xmlns="" val="705624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82000" cy="4419600"/>
          </a:xfrm>
        </p:spPr>
        <p:txBody>
          <a:bodyPr/>
          <a:lstStyle>
            <a:lvl1pPr>
              <a:defRPr sz="2400"/>
            </a:lvl1pPr>
            <a:lvl2pPr>
              <a:defRPr sz="21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0"/>
            <a:ext cx="8382000" cy="762000"/>
          </a:xfrm>
        </p:spPr>
        <p:txBody>
          <a:bodyPr/>
          <a:lstStyle/>
          <a:p>
            <a:r>
              <a:rPr lang="en-US" dirty="0"/>
              <a:t>Click to edit Master title style</a:t>
            </a:r>
          </a:p>
        </p:txBody>
      </p:sp>
    </p:spTree>
    <p:extLst>
      <p:ext uri="{BB962C8B-B14F-4D97-AF65-F5344CB8AC3E}">
        <p14:creationId xmlns:p14="http://schemas.microsoft.com/office/powerpoint/2010/main" xmlns="" val="3444797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575445"/>
            <a:ext cx="4038600" cy="35178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564904"/>
            <a:ext cx="4038600" cy="35612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162991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82000" cy="4419600"/>
          </a:xfrm>
        </p:spPr>
        <p:txBody>
          <a:bodyPr/>
          <a:lstStyle>
            <a:lvl1pPr>
              <a:defRPr sz="2400"/>
            </a:lvl1pPr>
            <a:lvl2pPr>
              <a:defRPr sz="21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0"/>
            <a:ext cx="8382000" cy="762000"/>
          </a:xfrm>
        </p:spPr>
        <p:txBody>
          <a:bodyPr/>
          <a:lstStyle/>
          <a:p>
            <a:r>
              <a:rPr lang="en-US" dirty="0"/>
              <a:t>Click to edit Master title style</a:t>
            </a:r>
          </a:p>
        </p:txBody>
      </p:sp>
    </p:spTree>
    <p:extLst>
      <p:ext uri="{BB962C8B-B14F-4D97-AF65-F5344CB8AC3E}">
        <p14:creationId xmlns:p14="http://schemas.microsoft.com/office/powerpoint/2010/main" xmlns="" val="1083714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82000" cy="4419600"/>
          </a:xfrm>
        </p:spPr>
        <p:txBody>
          <a:bodyPr/>
          <a:lstStyle>
            <a:lvl1pPr>
              <a:defRPr sz="2400"/>
            </a:lvl1pPr>
            <a:lvl2pPr>
              <a:defRPr sz="21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0"/>
            <a:ext cx="8382000" cy="762000"/>
          </a:xfrm>
        </p:spPr>
        <p:txBody>
          <a:bodyPr/>
          <a:lstStyle/>
          <a:p>
            <a:r>
              <a:rPr lang="en-US" dirty="0"/>
              <a:t>Click to edit Master title style</a:t>
            </a:r>
          </a:p>
        </p:txBody>
      </p:sp>
    </p:spTree>
    <p:extLst>
      <p:ext uri="{BB962C8B-B14F-4D97-AF65-F5344CB8AC3E}">
        <p14:creationId xmlns:p14="http://schemas.microsoft.com/office/powerpoint/2010/main" xmlns="" val="2832517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82000" cy="4419600"/>
          </a:xfrm>
        </p:spPr>
        <p:txBody>
          <a:bodyPr/>
          <a:lstStyle>
            <a:lvl1pPr>
              <a:defRPr sz="2400"/>
            </a:lvl1pPr>
            <a:lvl2pPr>
              <a:defRPr sz="21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0"/>
            <a:ext cx="8382000" cy="762000"/>
          </a:xfrm>
        </p:spPr>
        <p:txBody>
          <a:bodyPr/>
          <a:lstStyle/>
          <a:p>
            <a:r>
              <a:rPr lang="en-US" dirty="0"/>
              <a:t>Click to edit Master title style</a:t>
            </a:r>
          </a:p>
        </p:txBody>
      </p:sp>
    </p:spTree>
    <p:extLst>
      <p:ext uri="{BB962C8B-B14F-4D97-AF65-F5344CB8AC3E}">
        <p14:creationId xmlns:p14="http://schemas.microsoft.com/office/powerpoint/2010/main" xmlns="" val="2996054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382000" cy="4419600"/>
          </a:xfrm>
        </p:spPr>
        <p:txBody>
          <a:bodyPr/>
          <a:lstStyle>
            <a:lvl1pPr>
              <a:defRPr sz="2100"/>
            </a:lvl1pPr>
            <a:lvl2pPr>
              <a:defRPr sz="1950"/>
            </a:lvl2pPr>
            <a:lvl3pPr>
              <a:defRPr sz="16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3"/>
            <a:ext cx="8382000" cy="609599"/>
          </a:xfrm>
        </p:spPr>
        <p:txBody>
          <a:bodyPr/>
          <a:lstStyle/>
          <a:p>
            <a:r>
              <a:rPr lang="en-US" dirty="0"/>
              <a:t>Click to edit Master title style</a:t>
            </a:r>
          </a:p>
        </p:txBody>
      </p:sp>
    </p:spTree>
    <p:extLst>
      <p:ext uri="{BB962C8B-B14F-4D97-AF65-F5344CB8AC3E}">
        <p14:creationId xmlns:p14="http://schemas.microsoft.com/office/powerpoint/2010/main" xmlns="" val="10953774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828800"/>
            <a:ext cx="8382000" cy="4419600"/>
          </a:xfrm>
        </p:spPr>
        <p:txBody>
          <a:bodyPr/>
          <a:lstStyle>
            <a:lvl1pPr>
              <a:defRPr sz="2400"/>
            </a:lvl1pPr>
            <a:lvl2pPr>
              <a:defRPr sz="21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81000" y="990600"/>
            <a:ext cx="8382000" cy="762000"/>
          </a:xfrm>
        </p:spPr>
        <p:txBody>
          <a:bodyPr/>
          <a:lstStyle/>
          <a:p>
            <a:r>
              <a:rPr lang="en-US" dirty="0"/>
              <a:t>Click to edit Master title style</a:t>
            </a:r>
          </a:p>
        </p:txBody>
      </p:sp>
    </p:spTree>
    <p:extLst>
      <p:ext uri="{BB962C8B-B14F-4D97-AF65-F5344CB8AC3E}">
        <p14:creationId xmlns:p14="http://schemas.microsoft.com/office/powerpoint/2010/main" xmlns="" val="41042839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6424917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685800"/>
          </a:xfrm>
        </p:spPr>
        <p:txBody>
          <a:bodyPr/>
          <a:lstStyle/>
          <a:p>
            <a:r>
              <a:rPr lang="en-US"/>
              <a:t>Click to edit Master title style</a:t>
            </a:r>
          </a:p>
        </p:txBody>
      </p:sp>
      <p:sp>
        <p:nvSpPr>
          <p:cNvPr id="3" name="Content Placeholder 2"/>
          <p:cNvSpPr>
            <a:spLocks noGrp="1"/>
          </p:cNvSpPr>
          <p:nvPr>
            <p:ph sz="half" idx="1"/>
          </p:nvPr>
        </p:nvSpPr>
        <p:spPr>
          <a:xfrm>
            <a:off x="457200" y="1798637"/>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98637"/>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xmlns="" val="34968566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xmlns="" val="12114642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42712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84115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4" name="Content Placeholder 3"/>
          <p:cNvSpPr>
            <a:spLocks noGrp="1"/>
          </p:cNvSpPr>
          <p:nvPr>
            <p:ph sz="half" idx="2"/>
          </p:nvPr>
        </p:nvSpPr>
        <p:spPr>
          <a:xfrm>
            <a:off x="457200" y="2492895"/>
            <a:ext cx="4040188"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4"/>
          </p:nvPr>
        </p:nvSpPr>
        <p:spPr>
          <a:xfrm>
            <a:off x="4645025" y="2492895"/>
            <a:ext cx="4041775" cy="36332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783613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575447"/>
            <a:ext cx="4038600" cy="3517851"/>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564906"/>
            <a:ext cx="4038600" cy="3561259"/>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937363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4" name="Content Placeholder 3"/>
          <p:cNvSpPr>
            <a:spLocks noGrp="1"/>
          </p:cNvSpPr>
          <p:nvPr>
            <p:ph sz="half" idx="2"/>
          </p:nvPr>
        </p:nvSpPr>
        <p:spPr>
          <a:xfrm>
            <a:off x="457200" y="2492897"/>
            <a:ext cx="4040188" cy="363326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ontent Placeholder 5"/>
          <p:cNvSpPr>
            <a:spLocks noGrp="1"/>
          </p:cNvSpPr>
          <p:nvPr>
            <p:ph sz="quarter" idx="4"/>
          </p:nvPr>
        </p:nvSpPr>
        <p:spPr>
          <a:xfrm>
            <a:off x="4645026" y="2492897"/>
            <a:ext cx="4041775" cy="3633267"/>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6404056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92088"/>
          </a:xfrm>
        </p:spPr>
        <p:txBody>
          <a:bodyPr/>
          <a:lstStyle>
            <a:lvl1pPr>
              <a:defRPr sz="3000"/>
            </a:lvl1pPr>
          </a:lstStyle>
          <a:p>
            <a:r>
              <a:rPr lang="en-US"/>
              <a:t>Click to edit Master title style</a:t>
            </a:r>
            <a:endParaRPr lang="en-GB" dirty="0"/>
          </a:p>
        </p:txBody>
      </p:sp>
    </p:spTree>
    <p:extLst>
      <p:ext uri="{BB962C8B-B14F-4D97-AF65-F5344CB8AC3E}">
        <p14:creationId xmlns:p14="http://schemas.microsoft.com/office/powerpoint/2010/main" xmlns="" val="1077586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2676252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5" y="1124744"/>
            <a:ext cx="8280920" cy="730002"/>
          </a:xfrm>
        </p:spPr>
        <p:txBody>
          <a:bodyPr anchor="b"/>
          <a:lstStyle>
            <a:lvl1pPr algn="l">
              <a:defRPr sz="1500" b="1"/>
            </a:lvl1pPr>
          </a:lstStyle>
          <a:p>
            <a:r>
              <a:rPr lang="en-US"/>
              <a:t>Click to edit Master title style</a:t>
            </a:r>
            <a:endParaRPr lang="en-GB" dirty="0"/>
          </a:p>
        </p:txBody>
      </p:sp>
      <p:sp>
        <p:nvSpPr>
          <p:cNvPr id="3" name="Content Placeholder 2"/>
          <p:cNvSpPr>
            <a:spLocks noGrp="1"/>
          </p:cNvSpPr>
          <p:nvPr>
            <p:ph idx="1"/>
          </p:nvPr>
        </p:nvSpPr>
        <p:spPr>
          <a:xfrm>
            <a:off x="3575050" y="1916834"/>
            <a:ext cx="5111750" cy="420933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1" y="1916834"/>
            <a:ext cx="3008313" cy="420933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xmlns="" val="12872442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1340769"/>
            <a:ext cx="8424936" cy="460851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Tree>
    <p:extLst>
      <p:ext uri="{BB962C8B-B14F-4D97-AF65-F5344CB8AC3E}">
        <p14:creationId xmlns:p14="http://schemas.microsoft.com/office/powerpoint/2010/main" xmlns="" val="15638979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271969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96754"/>
            <a:ext cx="2057400" cy="492941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96754"/>
            <a:ext cx="6019800" cy="49294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140757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3101" y="1498601"/>
            <a:ext cx="8229600" cy="4089400"/>
          </a:xfrm>
          <a:prstGeom prst="rect">
            <a:avLst/>
          </a:prstGeom>
        </p:spPr>
        <p:txBody>
          <a:bodyPr/>
          <a:lstStyle>
            <a:lvl1pPr>
              <a:defRPr sz="2092"/>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330201" y="190500"/>
            <a:ext cx="6375400" cy="812800"/>
          </a:xfrm>
          <a:prstGeom prst="rect">
            <a:avLst/>
          </a:prstGeom>
        </p:spPr>
        <p:txBody>
          <a:bodyPr>
            <a:normAutofit/>
          </a:bodyPr>
          <a:lstStyle>
            <a:lvl1pPr algn="l">
              <a:defRPr sz="2390" b="1"/>
            </a:lvl1pPr>
          </a:lstStyle>
          <a:p>
            <a:r>
              <a:rPr lang="en-US" dirty="0"/>
              <a:t>Click to edit Master title style</a:t>
            </a:r>
          </a:p>
        </p:txBody>
      </p:sp>
    </p:spTree>
    <p:extLst>
      <p:ext uri="{BB962C8B-B14F-4D97-AF65-F5344CB8AC3E}">
        <p14:creationId xmlns:p14="http://schemas.microsoft.com/office/powerpoint/2010/main" xmlns="" val="577525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685800"/>
          </a:xfrm>
        </p:spPr>
        <p:txBody>
          <a:bodyPr/>
          <a:lstStyle/>
          <a:p>
            <a:r>
              <a:rPr lang="en-US"/>
              <a:t>Click to edit Master title style</a:t>
            </a:r>
          </a:p>
        </p:txBody>
      </p:sp>
      <p:sp>
        <p:nvSpPr>
          <p:cNvPr id="3" name="Content Placeholder 2"/>
          <p:cNvSpPr>
            <a:spLocks noGrp="1"/>
          </p:cNvSpPr>
          <p:nvPr>
            <p:ph sz="half" idx="1"/>
          </p:nvPr>
        </p:nvSpPr>
        <p:spPr>
          <a:xfrm>
            <a:off x="457200" y="1798637"/>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98637"/>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ection name"/>
          <p:cNvSpPr>
            <a:spLocks noGrp="1"/>
          </p:cNvSpPr>
          <p:nvPr>
            <p:ph type="body" sz="quarter" idx="10" hasCustomPrompt="1"/>
          </p:nvPr>
        </p:nvSpPr>
        <p:spPr>
          <a:xfrm>
            <a:off x="0" y="6400802"/>
            <a:ext cx="5715000" cy="461665"/>
          </a:xfrm>
          <a:noFill/>
        </p:spPr>
        <p:txBody>
          <a:bodyPr wrap="square" rtlCol="0">
            <a:spAutoFit/>
          </a:bodyPr>
          <a:lstStyle>
            <a:lvl1pPr marL="0" indent="0">
              <a:buNone/>
              <a:defRPr lang="en-US" b="1" cap="all" dirty="0" smtClean="0">
                <a:solidFill>
                  <a:schemeClr val="bg1">
                    <a:lumMod val="50000"/>
                  </a:schemeClr>
                </a:solidFill>
              </a:defRPr>
            </a:lvl1pPr>
            <a:lvl2pPr>
              <a:defRPr lang="en-US" sz="1350" dirty="0" smtClean="0"/>
            </a:lvl2pPr>
            <a:lvl3pPr>
              <a:defRPr lang="en-US" sz="1350" dirty="0" smtClean="0"/>
            </a:lvl3pPr>
            <a:lvl4pPr>
              <a:defRPr lang="en-US" sz="1350" dirty="0" smtClean="0"/>
            </a:lvl4pPr>
            <a:lvl5pPr>
              <a:defRPr lang="en-US" sz="1350" dirty="0"/>
            </a:lvl5pPr>
          </a:lstStyle>
          <a:p>
            <a:pPr marL="0" lvl="0"/>
            <a:r>
              <a:rPr lang="en-US" dirty="0"/>
              <a:t>Click to edit Section Name</a:t>
            </a:r>
          </a:p>
        </p:txBody>
      </p:sp>
    </p:spTree>
    <p:extLst>
      <p:ext uri="{BB962C8B-B14F-4D97-AF65-F5344CB8AC3E}">
        <p14:creationId xmlns:p14="http://schemas.microsoft.com/office/powerpoint/2010/main" xmlns="" val="298216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792088"/>
          </a:xfrm>
        </p:spPr>
        <p:txBody>
          <a:bodyPr/>
          <a:lstStyle>
            <a:lvl1pPr>
              <a:defRPr sz="4000"/>
            </a:lvl1pPr>
          </a:lstStyle>
          <a:p>
            <a:r>
              <a:rPr lang="en-US"/>
              <a:t>Click to edit Master title style</a:t>
            </a:r>
            <a:endParaRPr lang="en-GB" dirty="0"/>
          </a:p>
        </p:txBody>
      </p:sp>
    </p:spTree>
    <p:extLst>
      <p:ext uri="{BB962C8B-B14F-4D97-AF65-F5344CB8AC3E}">
        <p14:creationId xmlns:p14="http://schemas.microsoft.com/office/powerpoint/2010/main" xmlns="" val="116622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7631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80920" cy="730002"/>
          </a:xfrm>
        </p:spPr>
        <p:txBody>
          <a:bodyPr anchor="b"/>
          <a:lstStyle>
            <a:lvl1pPr algn="l">
              <a:defRPr sz="2000" b="1"/>
            </a:lvl1pPr>
          </a:lstStyle>
          <a:p>
            <a:r>
              <a:rPr lang="en-US"/>
              <a:t>Click to edit Master title style</a:t>
            </a:r>
            <a:endParaRPr lang="en-GB" dirty="0"/>
          </a:p>
        </p:txBody>
      </p:sp>
      <p:sp>
        <p:nvSpPr>
          <p:cNvPr id="3" name="Content Placeholder 2"/>
          <p:cNvSpPr>
            <a:spLocks noGrp="1"/>
          </p:cNvSpPr>
          <p:nvPr>
            <p:ph idx="1"/>
          </p:nvPr>
        </p:nvSpPr>
        <p:spPr>
          <a:xfrm>
            <a:off x="3575050" y="1916832"/>
            <a:ext cx="5111750" cy="42093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457200" y="1916832"/>
            <a:ext cx="3008313"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xmlns="" val="47492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7544" y="1340767"/>
            <a:ext cx="8424936" cy="46085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Tree>
    <p:extLst>
      <p:ext uri="{BB962C8B-B14F-4D97-AF65-F5344CB8AC3E}">
        <p14:creationId xmlns:p14="http://schemas.microsoft.com/office/powerpoint/2010/main" xmlns="" val="41428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8.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4.jpe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6.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5.jpeg"/><Relationship Id="rId2" Type="http://schemas.openxmlformats.org/officeDocument/2006/relationships/slideLayout" Target="../slideLayouts/slideLayout33.xml"/><Relationship Id="rId16" Type="http://schemas.openxmlformats.org/officeDocument/2006/relationships/theme" Target="../theme/theme6.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9.jpe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8.jpe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788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2420889"/>
            <a:ext cx="8229600" cy="36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10"/>
          <p:cNvPicPr>
            <a:picLocks noChangeAspect="1"/>
          </p:cNvPicPr>
          <p:nvPr/>
        </p:nvPicPr>
        <p:blipFill>
          <a:blip r:embed="rId17" cstate="print">
            <a:extLst>
              <a:ext uri="{28A0092B-C50C-407E-A947-70E740481C1C}">
                <a14:useLocalDpi xmlns:a14="http://schemas.microsoft.com/office/drawing/2010/main" xmlns="" val="0"/>
              </a:ext>
            </a:extLst>
          </a:blip>
          <a:srcRect t="13762" b="35110"/>
          <a:stretch>
            <a:fillRect/>
          </a:stretch>
        </p:blipFill>
        <p:spPr bwMode="auto">
          <a:xfrm>
            <a:off x="0" y="0"/>
            <a:ext cx="9144000"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a:off x="0" y="990600"/>
            <a:ext cx="9144000" cy="0"/>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4975224" y="6165304"/>
            <a:ext cx="3711575" cy="573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8992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3" r:id="rId12"/>
    <p:sldLayoutId id="2147483714" r:id="rId13"/>
    <p:sldLayoutId id="2147483729" r:id="rId14"/>
    <p:sldLayoutId id="2147483730"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393674"/>
            <a:ext cx="8382000" cy="844078"/>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806"/>
          <a:stretch/>
        </p:blipFill>
        <p:spPr>
          <a:xfrm>
            <a:off x="0" y="142504"/>
            <a:ext cx="9144000" cy="125117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029200" y="6172200"/>
            <a:ext cx="3712157" cy="572977"/>
          </a:xfrm>
          <a:prstGeom prst="rect">
            <a:avLst/>
          </a:prstGeom>
        </p:spPr>
      </p:pic>
    </p:spTree>
    <p:extLst>
      <p:ext uri="{BB962C8B-B14F-4D97-AF65-F5344CB8AC3E}">
        <p14:creationId xmlns:p14="http://schemas.microsoft.com/office/powerpoint/2010/main" xmlns="" val="223210393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393674"/>
            <a:ext cx="8382000" cy="844078"/>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806"/>
          <a:stretch/>
        </p:blipFill>
        <p:spPr>
          <a:xfrm>
            <a:off x="0" y="142504"/>
            <a:ext cx="9144000" cy="125117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029200" y="6172200"/>
            <a:ext cx="3712157" cy="572977"/>
          </a:xfrm>
          <a:prstGeom prst="rect">
            <a:avLst/>
          </a:prstGeom>
        </p:spPr>
      </p:pic>
    </p:spTree>
    <p:extLst>
      <p:ext uri="{BB962C8B-B14F-4D97-AF65-F5344CB8AC3E}">
        <p14:creationId xmlns:p14="http://schemas.microsoft.com/office/powerpoint/2010/main" xmlns="" val="2442521548"/>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393674"/>
            <a:ext cx="8382000" cy="844078"/>
          </a:xfrm>
          <a:prstGeom prst="rect">
            <a:avLst/>
          </a:prstGeom>
        </p:spPr>
        <p:txBody>
          <a:bodyPr vert="horz" lIns="91440" tIns="45720" rIns="91440" bIns="45720" rtlCol="0" anchor="ctr">
            <a:normAutofit/>
          </a:bodyPr>
          <a:lstStyle/>
          <a:p>
            <a:r>
              <a:rPr lang="en-US" dirty="0"/>
              <a:t>Click to edit Master title style</a:t>
            </a:r>
          </a:p>
        </p:txBody>
      </p: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t="22806"/>
          <a:stretch/>
        </p:blipFill>
        <p:spPr>
          <a:xfrm>
            <a:off x="0" y="142504"/>
            <a:ext cx="9144000" cy="1251170"/>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a:off x="5029200" y="6172200"/>
            <a:ext cx="3712157" cy="572977"/>
          </a:xfrm>
          <a:prstGeom prst="rect">
            <a:avLst/>
          </a:prstGeom>
        </p:spPr>
      </p:pic>
    </p:spTree>
    <p:extLst>
      <p:ext uri="{BB962C8B-B14F-4D97-AF65-F5344CB8AC3E}">
        <p14:creationId xmlns:p14="http://schemas.microsoft.com/office/powerpoint/2010/main" xmlns="" val="103086237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8368" y="0"/>
            <a:ext cx="7827264" cy="1371600"/>
          </a:xfrm>
          <a:prstGeom prst="rect">
            <a:avLst/>
          </a:prstGeom>
        </p:spPr>
        <p:txBody>
          <a:bodyPr vert="horz" lIns="0" tIns="45720" rIns="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58368" y="1371600"/>
            <a:ext cx="7827264" cy="4800600"/>
          </a:xfrm>
          <a:prstGeom prst="rect">
            <a:avLst/>
          </a:prstGeom>
        </p:spPr>
        <p:txBody>
          <a:bodyPr vert="horz" lIns="0" tIns="22860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5632" y="6528816"/>
            <a:ext cx="658368" cy="109728"/>
          </a:xfrm>
          <a:prstGeom prst="rect">
            <a:avLst/>
          </a:prstGeom>
        </p:spPr>
        <p:txBody>
          <a:bodyPr vert="horz" lIns="91440" tIns="0" rIns="91440" bIns="0" rtlCol="0" anchor="ctr"/>
          <a:lstStyle>
            <a:lvl1pPr algn="r">
              <a:defRPr sz="700">
                <a:solidFill>
                  <a:schemeClr val="bg2">
                    <a:lumMod val="60000"/>
                    <a:lumOff val="40000"/>
                  </a:schemeClr>
                </a:solidFill>
              </a:defRPr>
            </a:lvl1pPr>
          </a:lstStyle>
          <a:p>
            <a:fld id="{E446198C-04DA-4E69-9F60-477E336F6D8D}" type="datetimeFigureOut">
              <a:rPr lang="en-US" smtClean="0">
                <a:solidFill>
                  <a:srgbClr val="0046AD">
                    <a:lumMod val="60000"/>
                    <a:lumOff val="40000"/>
                  </a:srgbClr>
                </a:solidFill>
              </a:rPr>
              <a:pPr/>
              <a:t>3/6/2017</a:t>
            </a:fld>
            <a:endParaRPr lang="en-US">
              <a:solidFill>
                <a:srgbClr val="0046AD">
                  <a:lumMod val="60000"/>
                  <a:lumOff val="40000"/>
                </a:srgbClr>
              </a:solidFill>
            </a:endParaRPr>
          </a:p>
        </p:txBody>
      </p:sp>
      <p:sp>
        <p:nvSpPr>
          <p:cNvPr id="5" name="Footer Placeholder 4"/>
          <p:cNvSpPr>
            <a:spLocks noGrp="1"/>
          </p:cNvSpPr>
          <p:nvPr>
            <p:ph type="ftr" sz="quarter" idx="3"/>
          </p:nvPr>
        </p:nvSpPr>
        <p:spPr>
          <a:xfrm>
            <a:off x="1984248" y="6172200"/>
            <a:ext cx="6510528" cy="457200"/>
          </a:xfrm>
          <a:prstGeom prst="rect">
            <a:avLst/>
          </a:prstGeom>
        </p:spPr>
        <p:txBody>
          <a:bodyPr vert="horz" lIns="0" tIns="45720" rIns="0" bIns="0" rtlCol="0" anchor="t" anchorCtr="0"/>
          <a:lstStyle>
            <a:lvl1pPr algn="r">
              <a:lnSpc>
                <a:spcPct val="90000"/>
              </a:lnSpc>
              <a:defRPr sz="1400">
                <a:solidFill>
                  <a:schemeClr val="bg2">
                    <a:lumMod val="40000"/>
                    <a:lumOff val="60000"/>
                  </a:schemeClr>
                </a:solidFill>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4"/>
          </p:nvPr>
        </p:nvSpPr>
        <p:spPr>
          <a:xfrm>
            <a:off x="8485632" y="6931152"/>
            <a:ext cx="658368" cy="109728"/>
          </a:xfrm>
          <a:prstGeom prst="rect">
            <a:avLst/>
          </a:prstGeom>
        </p:spPr>
        <p:txBody>
          <a:bodyPr vert="horz" lIns="91440" tIns="45720" rIns="91440" bIns="45720" rtlCol="0" anchor="ctr"/>
          <a:lstStyle>
            <a:lvl1pPr algn="r">
              <a:defRPr sz="1200">
                <a:solidFill>
                  <a:schemeClr val="bg2">
                    <a:lumMod val="60000"/>
                    <a:lumOff val="40000"/>
                  </a:schemeClr>
                </a:solidFill>
              </a:defRPr>
            </a:lvl1pPr>
          </a:lstStyle>
          <a:p>
            <a:fld id="{6ACAD713-2A88-4927-BA3B-75E8042AC897}" type="slidenum">
              <a:rPr lang="en-US" smtClean="0">
                <a:solidFill>
                  <a:srgbClr val="0046AD">
                    <a:lumMod val="60000"/>
                    <a:lumOff val="40000"/>
                  </a:srgbClr>
                </a:solidFill>
              </a:rPr>
              <a:pPr/>
              <a:t>‹#›</a:t>
            </a:fld>
            <a:endParaRPr lang="en-US">
              <a:solidFill>
                <a:srgbClr val="0046AD">
                  <a:lumMod val="60000"/>
                  <a:lumOff val="40000"/>
                </a:srgbClr>
              </a:solidFill>
            </a:endParaRPr>
          </a:p>
        </p:txBody>
      </p:sp>
      <p:sp>
        <p:nvSpPr>
          <p:cNvPr id="7" name="TextBox 6"/>
          <p:cNvSpPr txBox="1"/>
          <p:nvPr/>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a:solidFill>
                  <a:srgbClr val="0046AD">
                    <a:lumMod val="60000"/>
                    <a:lumOff val="40000"/>
                  </a:srgbClr>
                </a:solidFill>
              </a:rPr>
              <a:t>©2014 MFMER  |  slide-</a:t>
            </a:r>
            <a:fld id="{D445C29B-035B-48ED-941F-A66A11A8A322}" type="slidenum">
              <a:rPr lang="en-US" sz="700" smtClean="0">
                <a:solidFill>
                  <a:srgbClr val="0046AD">
                    <a:lumMod val="60000"/>
                    <a:lumOff val="40000"/>
                  </a:srgbClr>
                </a:solidFill>
              </a:rPr>
              <a:pPr/>
              <a:t>‹#›</a:t>
            </a:fld>
            <a:endParaRPr lang="en-US" sz="700" dirty="0">
              <a:solidFill>
                <a:srgbClr val="0046AD">
                  <a:lumMod val="60000"/>
                  <a:lumOff val="40000"/>
                </a:srgbClr>
              </a:solidFill>
            </a:endParaRPr>
          </a:p>
        </p:txBody>
      </p:sp>
    </p:spTree>
    <p:extLst>
      <p:ext uri="{BB962C8B-B14F-4D97-AF65-F5344CB8AC3E}">
        <p14:creationId xmlns:p14="http://schemas.microsoft.com/office/powerpoint/2010/main" xmlns="" val="643641158"/>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500"/>
        </a:spcBef>
        <a:buClr>
          <a:schemeClr val="tx2"/>
        </a:buClr>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bg2">
            <a:lumMod val="40000"/>
            <a:lumOff val="6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7" cstate="print">
            <a:extLst>
              <a:ext uri="{28A0092B-C50C-407E-A947-70E740481C1C}">
                <a14:useLocalDpi xmlns:a14="http://schemas.microsoft.com/office/drawing/2010/main" xmlns="" val="0"/>
              </a:ext>
            </a:extLst>
          </a:blip>
          <a:srcRect t="13762" b="25121"/>
          <a:stretch/>
        </p:blipFill>
        <p:spPr>
          <a:xfrm>
            <a:off x="0" y="-1"/>
            <a:ext cx="9144000" cy="990601"/>
          </a:xfrm>
          <a:prstGeom prst="rect">
            <a:avLst/>
          </a:prstGeom>
        </p:spPr>
      </p:pic>
      <p:sp>
        <p:nvSpPr>
          <p:cNvPr id="3" name="Text Placeholder 2"/>
          <p:cNvSpPr>
            <a:spLocks noGrp="1"/>
          </p:cNvSpPr>
          <p:nvPr>
            <p:ph type="body" idx="1"/>
          </p:nvPr>
        </p:nvSpPr>
        <p:spPr>
          <a:xfrm>
            <a:off x="381000" y="2362200"/>
            <a:ext cx="83820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81000" y="1219200"/>
            <a:ext cx="8382000" cy="1018552"/>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a:xfrm>
            <a:off x="4102101" y="6068048"/>
            <a:ext cx="4660900" cy="600294"/>
          </a:xfrm>
          <a:prstGeom prst="rect">
            <a:avLst/>
          </a:prstGeom>
        </p:spPr>
      </p:pic>
    </p:spTree>
    <p:extLst>
      <p:ext uri="{BB962C8B-B14F-4D97-AF65-F5344CB8AC3E}">
        <p14:creationId xmlns:p14="http://schemas.microsoft.com/office/powerpoint/2010/main" xmlns="" val="3032838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txStyles>
    <p:titleStyle>
      <a:lvl1pPr algn="l" defTabSz="685800" rtl="0" eaLnBrk="1" latinLnBrk="0" hangingPunct="1">
        <a:spcBef>
          <a:spcPct val="0"/>
        </a:spcBef>
        <a:buNone/>
        <a:defRPr sz="2400" b="1"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788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2420889"/>
            <a:ext cx="8229600" cy="36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10"/>
          <p:cNvPicPr>
            <a:picLocks noChangeAspect="1"/>
          </p:cNvPicPr>
          <p:nvPr/>
        </p:nvPicPr>
        <p:blipFill>
          <a:blip r:embed="rId15" cstate="print">
            <a:extLst>
              <a:ext uri="{28A0092B-C50C-407E-A947-70E740481C1C}">
                <a14:useLocalDpi xmlns:a14="http://schemas.microsoft.com/office/drawing/2010/main" xmlns="" val="0"/>
              </a:ext>
            </a:extLst>
          </a:blip>
          <a:srcRect t="13762" b="35110"/>
          <a:stretch>
            <a:fillRect/>
          </a:stretch>
        </p:blipFill>
        <p:spPr bwMode="auto">
          <a:xfrm>
            <a:off x="1" y="171993"/>
            <a:ext cx="7760684" cy="703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p:nvPr/>
        </p:nvCxnSpPr>
        <p:spPr>
          <a:xfrm>
            <a:off x="0" y="990600"/>
            <a:ext cx="9144000" cy="0"/>
          </a:xfrm>
          <a:prstGeom prst="line">
            <a:avLst/>
          </a:prstGeom>
          <a:ln w="635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5159169" y="6136585"/>
            <a:ext cx="3527631" cy="605781"/>
          </a:xfrm>
          <a:prstGeom prst="rect">
            <a:avLst/>
          </a:prstGeom>
        </p:spPr>
      </p:pic>
    </p:spTree>
    <p:extLst>
      <p:ext uri="{BB962C8B-B14F-4D97-AF65-F5344CB8AC3E}">
        <p14:creationId xmlns:p14="http://schemas.microsoft.com/office/powerpoint/2010/main" xmlns="" val="220470466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vascularqualityinitiative.org/successful-inaugural-vqi-annual-meeting-svs-pso-now-planning-next-year/"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userweb.epic.com/"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vascularqualityinitiative.org/vqi-resource-library/research-advisory-committe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qxmd.com/"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hyperlink" Target="mailto:vqi@m2s.com" TargetMode="External"/><Relationship Id="rId1" Type="http://schemas.openxmlformats.org/officeDocument/2006/relationships/slideLayout" Target="../slideLayouts/slideLayout4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759339" y="3911990"/>
            <a:ext cx="6400800" cy="1770185"/>
          </a:xfrm>
        </p:spPr>
        <p:txBody>
          <a:bodyPr>
            <a:normAutofit/>
          </a:bodyPr>
          <a:lstStyle/>
          <a:p>
            <a:r>
              <a:rPr lang="en-US" sz="2400" b="1" dirty="0">
                <a:solidFill>
                  <a:schemeClr val="tx1">
                    <a:lumMod val="75000"/>
                    <a:lumOff val="25000"/>
                  </a:schemeClr>
                </a:solidFill>
              </a:rPr>
              <a:t>November 4, 2016 </a:t>
            </a:r>
          </a:p>
          <a:p>
            <a:r>
              <a:rPr lang="en-US" sz="2400" b="1" dirty="0">
                <a:solidFill>
                  <a:schemeClr val="tx1">
                    <a:lumMod val="75000"/>
                    <a:lumOff val="25000"/>
                  </a:schemeClr>
                </a:solidFill>
              </a:rPr>
              <a:t>10:00 am- 4:00 pm </a:t>
            </a:r>
          </a:p>
          <a:p>
            <a:r>
              <a:rPr lang="en-US" sz="2400" b="1" dirty="0">
                <a:solidFill>
                  <a:schemeClr val="tx1">
                    <a:lumMod val="75000"/>
                    <a:lumOff val="25000"/>
                  </a:schemeClr>
                </a:solidFill>
              </a:rPr>
              <a:t>Roper St. Francis Hospital </a:t>
            </a: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869620"/>
            <a:ext cx="5360919" cy="3825535"/>
          </a:xfrm>
          <a:prstGeom prst="rect">
            <a:avLst/>
          </a:prstGeom>
        </p:spPr>
      </p:pic>
    </p:spTree>
    <p:extLst>
      <p:ext uri="{BB962C8B-B14F-4D97-AF65-F5344CB8AC3E}">
        <p14:creationId xmlns:p14="http://schemas.microsoft.com/office/powerpoint/2010/main" xmlns="" val="1243428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895600"/>
            <a:ext cx="8382000" cy="816126"/>
          </a:xfrm>
        </p:spPr>
        <p:txBody>
          <a:bodyPr>
            <a:normAutofit fontScale="90000"/>
          </a:bodyPr>
          <a:lstStyle/>
          <a:p>
            <a:r>
              <a:rPr lang="en-US" b="1" dirty="0"/>
              <a:t>National VQI Update:  </a:t>
            </a:r>
            <a:br>
              <a:rPr lang="en-US" b="1" dirty="0"/>
            </a:br>
            <a:r>
              <a:rPr lang="en-US" b="1" dirty="0"/>
              <a:t>Jim Wadzinski, SVS PSO </a:t>
            </a:r>
          </a:p>
        </p:txBody>
      </p:sp>
    </p:spTree>
    <p:extLst>
      <p:ext uri="{BB962C8B-B14F-4D97-AF65-F5344CB8AC3E}">
        <p14:creationId xmlns:p14="http://schemas.microsoft.com/office/powerpoint/2010/main" xmlns="" val="4109609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60333" y="2086514"/>
            <a:ext cx="4868358" cy="2865708"/>
          </a:xfrm>
          <a:prstGeom prst="rect">
            <a:avLst/>
          </a:prstGeom>
        </p:spPr>
      </p:pic>
      <p:sp>
        <p:nvSpPr>
          <p:cNvPr id="2" name="TextBox 11"/>
          <p:cNvSpPr txBox="1">
            <a:spLocks noChangeArrowheads="1"/>
          </p:cNvSpPr>
          <p:nvPr/>
        </p:nvSpPr>
        <p:spPr bwMode="auto">
          <a:xfrm>
            <a:off x="4476528" y="5553169"/>
            <a:ext cx="4229100" cy="461665"/>
          </a:xfrm>
          <a:prstGeom prst="rect">
            <a:avLst/>
          </a:prstGeom>
          <a:noFill/>
          <a:ln w="9525">
            <a:noFill/>
            <a:miter lim="800000"/>
            <a:headEnd/>
            <a:tailEnd/>
          </a:ln>
        </p:spPr>
        <p:txBody>
          <a:bodyPr>
            <a:spAutoFit/>
          </a:bodyPr>
          <a:lstStyle/>
          <a:p>
            <a:pPr algn="ctr">
              <a:defRPr/>
            </a:pPr>
            <a:r>
              <a:rPr lang="en-US" sz="2400" b="1" i="1" dirty="0">
                <a:latin typeface="+mn-lt"/>
              </a:rPr>
              <a:t>395</a:t>
            </a:r>
            <a:r>
              <a:rPr lang="en-US" sz="2400" b="1" i="1" dirty="0">
                <a:solidFill>
                  <a:srgbClr val="000000"/>
                </a:solidFill>
                <a:latin typeface="+mn-lt"/>
              </a:rPr>
              <a:t> Centers, 46 States + Ontario</a:t>
            </a:r>
          </a:p>
        </p:txBody>
      </p:sp>
      <p:sp>
        <p:nvSpPr>
          <p:cNvPr id="6" name="TextBox 5"/>
          <p:cNvSpPr txBox="1"/>
          <p:nvPr/>
        </p:nvSpPr>
        <p:spPr>
          <a:xfrm>
            <a:off x="4858326" y="1360507"/>
            <a:ext cx="3374898" cy="461665"/>
          </a:xfrm>
          <a:prstGeom prst="rect">
            <a:avLst/>
          </a:prstGeom>
          <a:noFill/>
        </p:spPr>
        <p:txBody>
          <a:bodyPr wrap="none" rtlCol="0">
            <a:spAutoFit/>
          </a:bodyPr>
          <a:lstStyle/>
          <a:p>
            <a:r>
              <a:rPr lang="en-US" sz="2400" b="1" dirty="0"/>
              <a:t>VQI Participating Centers</a:t>
            </a:r>
          </a:p>
        </p:txBody>
      </p:sp>
      <p:sp>
        <p:nvSpPr>
          <p:cNvPr id="9" name="TextBox 8"/>
          <p:cNvSpPr txBox="1"/>
          <p:nvPr/>
        </p:nvSpPr>
        <p:spPr>
          <a:xfrm>
            <a:off x="303878" y="1360506"/>
            <a:ext cx="3753143" cy="461665"/>
          </a:xfrm>
          <a:prstGeom prst="rect">
            <a:avLst/>
          </a:prstGeom>
          <a:noFill/>
        </p:spPr>
        <p:txBody>
          <a:bodyPr wrap="none" rtlCol="0">
            <a:spAutoFit/>
          </a:bodyPr>
          <a:lstStyle/>
          <a:p>
            <a:r>
              <a:rPr lang="en-US" sz="2400" b="1" dirty="0"/>
              <a:t>Participating Center Growth</a:t>
            </a:r>
          </a:p>
        </p:txBody>
      </p:sp>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76528" y="4351737"/>
            <a:ext cx="1290065" cy="1227305"/>
          </a:xfrm>
          <a:prstGeom prst="rect">
            <a:avLst/>
          </a:prstGeom>
        </p:spPr>
      </p:pic>
      <p:graphicFrame>
        <p:nvGraphicFramePr>
          <p:cNvPr id="10" name="Chart 9"/>
          <p:cNvGraphicFramePr>
            <a:graphicFrameLocks/>
          </p:cNvGraphicFramePr>
          <p:nvPr>
            <p:extLst/>
          </p:nvPr>
        </p:nvGraphicFramePr>
        <p:xfrm>
          <a:off x="303879" y="1822171"/>
          <a:ext cx="3784442" cy="402464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106998786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0721" y="1515534"/>
            <a:ext cx="7178040" cy="4621211"/>
          </a:xfrm>
          <a:prstGeom prst="rect">
            <a:avLst/>
          </a:prstGeom>
        </p:spPr>
      </p:pic>
      <p:sp>
        <p:nvSpPr>
          <p:cNvPr id="2" name="Rectangle 4"/>
          <p:cNvSpPr>
            <a:spLocks noChangeArrowheads="1"/>
          </p:cNvSpPr>
          <p:nvPr/>
        </p:nvSpPr>
        <p:spPr bwMode="auto">
          <a:xfrm>
            <a:off x="370721" y="1167736"/>
            <a:ext cx="365664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400">
                <a:solidFill>
                  <a:schemeClr val="tx1"/>
                </a:solidFill>
                <a:latin typeface="Calibri" pitchFamily="34" charset="0"/>
              </a:defRPr>
            </a:lvl2pPr>
            <a:lvl3pPr marL="1143000" indent="-228600" eaLnBrk="0" hangingPunct="0">
              <a:spcBef>
                <a:spcPct val="20000"/>
              </a:spcBef>
              <a:buFont typeface="Arial" charset="0"/>
              <a:buChar char="•"/>
              <a:defRPr sz="20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b="1" dirty="0">
                <a:solidFill>
                  <a:srgbClr val="C00000"/>
                </a:solidFill>
              </a:rPr>
              <a:t>17 Regional Quality Groups</a:t>
            </a:r>
          </a:p>
        </p:txBody>
      </p:sp>
      <p:sp>
        <p:nvSpPr>
          <p:cNvPr id="13" name="TextBox 12"/>
          <p:cNvSpPr txBox="1"/>
          <p:nvPr/>
        </p:nvSpPr>
        <p:spPr>
          <a:xfrm>
            <a:off x="529573" y="4267984"/>
            <a:ext cx="381836" cy="307777"/>
          </a:xfrm>
          <a:prstGeom prst="rect">
            <a:avLst/>
          </a:prstGeom>
          <a:noFill/>
        </p:spPr>
        <p:txBody>
          <a:bodyPr wrap="none" rtlCol="0">
            <a:spAutoFit/>
          </a:bodyPr>
          <a:lstStyle/>
          <a:p>
            <a:r>
              <a:rPr lang="en-US" sz="1400" dirty="0"/>
              <a:t>AK</a:t>
            </a:r>
          </a:p>
        </p:txBody>
      </p:sp>
      <p:sp>
        <p:nvSpPr>
          <p:cNvPr id="14" name="TextBox 13"/>
          <p:cNvSpPr txBox="1"/>
          <p:nvPr/>
        </p:nvSpPr>
        <p:spPr>
          <a:xfrm>
            <a:off x="529573" y="5740159"/>
            <a:ext cx="341760" cy="307777"/>
          </a:xfrm>
          <a:prstGeom prst="rect">
            <a:avLst/>
          </a:prstGeom>
          <a:noFill/>
        </p:spPr>
        <p:txBody>
          <a:bodyPr wrap="none" rtlCol="0">
            <a:spAutoFit/>
          </a:bodyPr>
          <a:lstStyle/>
          <a:p>
            <a:r>
              <a:rPr lang="en-US" sz="1400" dirty="0"/>
              <a:t>HI</a:t>
            </a:r>
          </a:p>
        </p:txBody>
      </p:sp>
      <p:sp>
        <p:nvSpPr>
          <p:cNvPr id="3" name="Oval 2"/>
          <p:cNvSpPr/>
          <p:nvPr/>
        </p:nvSpPr>
        <p:spPr>
          <a:xfrm>
            <a:off x="5723164" y="5222459"/>
            <a:ext cx="1338943" cy="609524"/>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3231391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00" y="1625600"/>
            <a:ext cx="3087624" cy="4055534"/>
          </a:xfrm>
          <a:prstGeom prst="rect">
            <a:avLst/>
          </a:prstGeom>
        </p:spPr>
      </p:pic>
      <p:graphicFrame>
        <p:nvGraphicFramePr>
          <p:cNvPr id="7" name="Chart 6"/>
          <p:cNvGraphicFramePr>
            <a:graphicFrameLocks/>
          </p:cNvGraphicFramePr>
          <p:nvPr>
            <p:extLst/>
          </p:nvPr>
        </p:nvGraphicFramePr>
        <p:xfrm>
          <a:off x="3327401" y="1320800"/>
          <a:ext cx="5813778" cy="43603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7"/>
          <p:cNvGraphicFramePr>
            <a:graphicFrameLocks noGrp="1"/>
          </p:cNvGraphicFramePr>
          <p:nvPr>
            <p:extLst/>
          </p:nvPr>
        </p:nvGraphicFramePr>
        <p:xfrm>
          <a:off x="3441700" y="5814483"/>
          <a:ext cx="5054600" cy="190500"/>
        </p:xfrm>
        <a:graphic>
          <a:graphicData uri="http://schemas.openxmlformats.org/drawingml/2006/table">
            <a:tbl>
              <a:tblPr>
                <a:tableStyleId>{5C22544A-7EE6-4342-B048-85BDC9FD1C3A}</a:tableStyleId>
              </a:tblPr>
              <a:tblGrid>
                <a:gridCol w="5054600">
                  <a:extLst>
                    <a:ext uri="{9D8B030D-6E8A-4147-A177-3AD203B41FA5}">
                      <a16:colId xmlns="" xmlns:a16="http://schemas.microsoft.com/office/drawing/2014/main" val="20000"/>
                    </a:ext>
                  </a:extLst>
                </a:gridCol>
              </a:tblGrid>
              <a:tr h="190500">
                <a:tc>
                  <a:txBody>
                    <a:bodyPr/>
                    <a:lstStyle/>
                    <a:p>
                      <a:pPr algn="l" fontAlgn="b"/>
                      <a:r>
                        <a:rPr lang="en-US" sz="900" u="none" strike="noStrike" dirty="0">
                          <a:effectLst/>
                        </a:rPr>
                        <a:t>Total Procedure Volume tab reflects net procedures added to the registry for the month</a:t>
                      </a:r>
                      <a:endParaRPr lang="en-US" sz="900" b="0" i="0" u="none" strike="noStrike" dirty="0">
                        <a:solidFill>
                          <a:srgbClr val="000000"/>
                        </a:solidFill>
                        <a:effectLst/>
                        <a:latin typeface="Calibri" charset="0"/>
                      </a:endParaRPr>
                    </a:p>
                  </a:txBody>
                  <a:tcPr marL="0" marR="0" marT="0" marB="0" anchor="b">
                    <a:noFill/>
                  </a:tcPr>
                </a:tc>
                <a:extLst>
                  <a:ext uri="{0D108BD9-81ED-4DB2-BD59-A6C34878D82A}">
                    <a16:rowId xmlns="" xmlns:a16="http://schemas.microsoft.com/office/drawing/2014/main" val="10000"/>
                  </a:ext>
                </a:extLst>
              </a:tr>
            </a:tbl>
          </a:graphicData>
        </a:graphic>
      </p:graphicFrame>
    </p:spTree>
    <p:extLst>
      <p:ext uri="{BB962C8B-B14F-4D97-AF65-F5344CB8AC3E}">
        <p14:creationId xmlns:p14="http://schemas.microsoft.com/office/powerpoint/2010/main" xmlns="" val="1233200455"/>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5" y="977637"/>
            <a:ext cx="8229600" cy="1143000"/>
          </a:xfrm>
        </p:spPr>
        <p:txBody>
          <a:bodyPr>
            <a:normAutofit/>
          </a:bodyPr>
          <a:lstStyle/>
          <a:p>
            <a:r>
              <a:rPr lang="en-US" sz="3600" dirty="0"/>
              <a:t>VQI 1</a:t>
            </a:r>
            <a:r>
              <a:rPr lang="en-US" sz="3600" baseline="30000" dirty="0"/>
              <a:t>st</a:t>
            </a:r>
            <a:r>
              <a:rPr lang="en-US" sz="3600" dirty="0"/>
              <a:t> Annual Meeting</a:t>
            </a:r>
          </a:p>
        </p:txBody>
      </p:sp>
      <p:sp>
        <p:nvSpPr>
          <p:cNvPr id="3" name="Content Placeholder 2"/>
          <p:cNvSpPr>
            <a:spLocks noGrp="1"/>
          </p:cNvSpPr>
          <p:nvPr>
            <p:ph idx="1"/>
          </p:nvPr>
        </p:nvSpPr>
        <p:spPr>
          <a:xfrm>
            <a:off x="457200" y="2115402"/>
            <a:ext cx="8229600" cy="4394579"/>
          </a:xfrm>
        </p:spPr>
        <p:txBody>
          <a:bodyPr>
            <a:normAutofit/>
          </a:bodyPr>
          <a:lstStyle/>
          <a:p>
            <a:r>
              <a:rPr lang="en-US" b="1" i="1" dirty="0"/>
              <a:t>Feedback from survey</a:t>
            </a:r>
          </a:p>
          <a:p>
            <a:pPr lvl="1"/>
            <a:r>
              <a:rPr lang="en-US" b="1" i="1" dirty="0">
                <a:solidFill>
                  <a:srgbClr val="0070C0"/>
                </a:solidFill>
              </a:rPr>
              <a:t>Longer, more interactive sessions</a:t>
            </a:r>
          </a:p>
          <a:p>
            <a:pPr lvl="1"/>
            <a:r>
              <a:rPr lang="en-US" b="1" i="1" dirty="0">
                <a:solidFill>
                  <a:srgbClr val="0070C0"/>
                </a:solidFill>
              </a:rPr>
              <a:t>Networking time needed</a:t>
            </a:r>
          </a:p>
          <a:p>
            <a:pPr lvl="1"/>
            <a:r>
              <a:rPr lang="en-US" b="1" i="1" dirty="0">
                <a:solidFill>
                  <a:srgbClr val="0070C0"/>
                </a:solidFill>
              </a:rPr>
              <a:t>Very informative and useful meeting </a:t>
            </a:r>
          </a:p>
          <a:p>
            <a:r>
              <a:rPr lang="en-US" b="1" i="1" dirty="0"/>
              <a:t>Suggestions for next year?</a:t>
            </a:r>
          </a:p>
          <a:p>
            <a:pPr lvl="1"/>
            <a:r>
              <a:rPr lang="en-US" b="1" i="1" dirty="0">
                <a:solidFill>
                  <a:srgbClr val="0070C0"/>
                </a:solidFill>
              </a:rPr>
              <a:t>1 ½ days with full day for data managers</a:t>
            </a:r>
          </a:p>
          <a:p>
            <a:pPr lvl="1"/>
            <a:r>
              <a:rPr lang="en-US" b="1" i="1" dirty="0">
                <a:solidFill>
                  <a:srgbClr val="0070C0"/>
                </a:solidFill>
              </a:rPr>
              <a:t>Topic requests?  </a:t>
            </a:r>
          </a:p>
        </p:txBody>
      </p:sp>
    </p:spTree>
    <p:extLst>
      <p:ext uri="{BB962C8B-B14F-4D97-AF65-F5344CB8AC3E}">
        <p14:creationId xmlns:p14="http://schemas.microsoft.com/office/powerpoint/2010/main" xmlns="" val="3673492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Annual Overview  </a:t>
            </a:r>
          </a:p>
        </p:txBody>
      </p:sp>
      <p:sp>
        <p:nvSpPr>
          <p:cNvPr id="3" name="Content Placeholder 2"/>
          <p:cNvSpPr>
            <a:spLocks noGrp="1"/>
          </p:cNvSpPr>
          <p:nvPr>
            <p:ph idx="1"/>
          </p:nvPr>
        </p:nvSpPr>
        <p:spPr>
          <a:xfrm>
            <a:off x="457200" y="2616832"/>
            <a:ext cx="8229600" cy="3600400"/>
          </a:xfrm>
        </p:spPr>
        <p:txBody>
          <a:bodyPr/>
          <a:lstStyle/>
          <a:p>
            <a:pPr marL="0" indent="0" algn="ctr">
              <a:buNone/>
            </a:pPr>
            <a:r>
              <a:rPr lang="en-US" dirty="0">
                <a:hlinkClick r:id="rId2"/>
              </a:rPr>
              <a:t>http://www.vascularqualityinitiative.org/successful-inaugural-vqi-annual-meeting-svs-pso-now-planning-next-year</a:t>
            </a:r>
            <a:r>
              <a:rPr lang="en-US" dirty="0" smtClean="0">
                <a:hlinkClick r:id="rId2"/>
              </a:rPr>
              <a:t>/</a:t>
            </a:r>
            <a:endParaRPr lang="en-US" dirty="0" smtClean="0"/>
          </a:p>
          <a:p>
            <a:pPr marL="0" indent="0" algn="ctr">
              <a:buNone/>
            </a:pPr>
            <a:endParaRPr lang="en-US" dirty="0"/>
          </a:p>
          <a:p>
            <a:pPr marL="0" indent="0" algn="ctr">
              <a:buNone/>
            </a:pPr>
            <a:r>
              <a:rPr lang="en-US" b="1" i="1" dirty="0">
                <a:solidFill>
                  <a:srgbClr val="C00000"/>
                </a:solidFill>
              </a:rPr>
              <a:t>Annual meeting slides can be downloaded from the M2S PATHWAYS resource tab</a:t>
            </a:r>
          </a:p>
        </p:txBody>
      </p:sp>
    </p:spTree>
    <p:extLst>
      <p:ext uri="{BB962C8B-B14F-4D97-AF65-F5344CB8AC3E}">
        <p14:creationId xmlns:p14="http://schemas.microsoft.com/office/powerpoint/2010/main" xmlns="" val="2746601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31" y="3133984"/>
            <a:ext cx="8229600" cy="1143000"/>
          </a:xfrm>
        </p:spPr>
        <p:txBody>
          <a:bodyPr/>
          <a:lstStyle/>
          <a:p>
            <a:r>
              <a:rPr lang="en-US" b="1" dirty="0"/>
              <a:t>VQI Participation Award</a:t>
            </a:r>
          </a:p>
        </p:txBody>
      </p:sp>
      <p:sp>
        <p:nvSpPr>
          <p:cNvPr id="3" name="Content Placeholder 2"/>
          <p:cNvSpPr>
            <a:spLocks noGrp="1"/>
          </p:cNvSpPr>
          <p:nvPr>
            <p:ph idx="1"/>
          </p:nvPr>
        </p:nvSpPr>
        <p:spPr/>
        <p:txBody>
          <a:bodyPr/>
          <a:lstStyle/>
          <a:p>
            <a:pPr marL="0" indent="0">
              <a:buNone/>
            </a:pPr>
            <a:endParaRPr lang="en-US" b="1" dirty="0"/>
          </a:p>
          <a:p>
            <a:pPr marL="0" indent="0">
              <a:buNone/>
            </a:pPr>
            <a:endParaRPr lang="en-US" b="1" dirty="0"/>
          </a:p>
        </p:txBody>
      </p:sp>
    </p:spTree>
    <p:extLst>
      <p:ext uri="{BB962C8B-B14F-4D97-AF65-F5344CB8AC3E}">
        <p14:creationId xmlns:p14="http://schemas.microsoft.com/office/powerpoint/2010/main" xmlns="" val="453801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Award</a:t>
            </a:r>
          </a:p>
        </p:txBody>
      </p:sp>
      <p:sp>
        <p:nvSpPr>
          <p:cNvPr id="9" name="Content Placeholder 8"/>
          <p:cNvSpPr>
            <a:spLocks noGrp="1"/>
          </p:cNvSpPr>
          <p:nvPr>
            <p:ph idx="1"/>
          </p:nvPr>
        </p:nvSpPr>
        <p:spPr>
          <a:xfrm>
            <a:off x="457200" y="2197290"/>
            <a:ext cx="8229600" cy="4217157"/>
          </a:xfrm>
        </p:spPr>
        <p:txBody>
          <a:bodyPr>
            <a:normAutofit fontScale="47500" lnSpcReduction="20000"/>
          </a:bodyPr>
          <a:lstStyle/>
          <a:p>
            <a:pPr fontAlgn="t"/>
            <a:r>
              <a:rPr lang="en-US" sz="4500" dirty="0"/>
              <a:t>Results to be released early 2017</a:t>
            </a:r>
          </a:p>
          <a:p>
            <a:pPr fontAlgn="t"/>
            <a:r>
              <a:rPr lang="en-US" sz="4500" b="1" dirty="0"/>
              <a:t>One change</a:t>
            </a:r>
            <a:r>
              <a:rPr lang="en-US" sz="4500" b="1" dirty="0">
                <a:solidFill>
                  <a:srgbClr val="FF0000"/>
                </a:solidFill>
              </a:rPr>
              <a:t>:  </a:t>
            </a:r>
            <a:r>
              <a:rPr lang="en-US" sz="4500" dirty="0">
                <a:solidFill>
                  <a:srgbClr val="FF0000"/>
                </a:solidFill>
              </a:rPr>
              <a:t>Remote attendance awarded for Spring 2016 but not the Fall 2016 or going forward </a:t>
            </a:r>
          </a:p>
          <a:p>
            <a:pPr marL="0" indent="0" fontAlgn="t">
              <a:buNone/>
            </a:pPr>
            <a:endParaRPr lang="en-US" sz="4500" b="1" u="sng" dirty="0"/>
          </a:p>
          <a:p>
            <a:pPr marL="0" indent="0" fontAlgn="t">
              <a:buNone/>
            </a:pPr>
            <a:r>
              <a:rPr lang="en-US" sz="4500" b="1" u="sng" dirty="0"/>
              <a:t>Meeting-Participation Score*</a:t>
            </a:r>
          </a:p>
          <a:p>
            <a:pPr marL="0" indent="0" fontAlgn="t">
              <a:buNone/>
            </a:pPr>
            <a:endParaRPr lang="en-US" dirty="0"/>
          </a:p>
          <a:p>
            <a:pPr lvl="1" fontAlgn="t"/>
            <a:r>
              <a:rPr lang="en-US" sz="4000" dirty="0"/>
              <a:t>No MD from site attends = 0 points</a:t>
            </a:r>
          </a:p>
          <a:p>
            <a:pPr lvl="1" fontAlgn="t"/>
            <a:r>
              <a:rPr lang="en-US" sz="4000" dirty="0"/>
              <a:t>1 MD from site attends = 1 point</a:t>
            </a:r>
          </a:p>
          <a:p>
            <a:pPr lvl="1" fontAlgn="t"/>
            <a:r>
              <a:rPr lang="en-US" sz="4000" dirty="0"/>
              <a:t>2 MDs attend (or 1 MD if site has only 2 MDs) = 2 points</a:t>
            </a:r>
          </a:p>
          <a:p>
            <a:pPr lvl="1" fontAlgn="t"/>
            <a:r>
              <a:rPr lang="en-US" sz="4000" dirty="0"/>
              <a:t>3 MDs attend (or all MDs if site has &lt;3 MDs) = 3 points</a:t>
            </a:r>
          </a:p>
          <a:p>
            <a:pPr marL="457200" lvl="1" indent="0" fontAlgn="t">
              <a:buNone/>
            </a:pPr>
            <a:r>
              <a:rPr lang="en-US" sz="4000" dirty="0"/>
              <a:t>*Additional health professional  staff attendance (Data Manager, Admin, NP, PA, Fellow, etc.,) = one additional point if 1 MD attended </a:t>
            </a:r>
          </a:p>
          <a:p>
            <a:pPr marL="0" indent="0" fontAlgn="t">
              <a:buNone/>
            </a:pPr>
            <a:r>
              <a:rPr lang="en-US" dirty="0"/>
              <a:t> </a:t>
            </a:r>
          </a:p>
          <a:p>
            <a:pPr marL="0" indent="0">
              <a:buNone/>
            </a:pPr>
            <a:endParaRPr lang="en-US" dirty="0"/>
          </a:p>
        </p:txBody>
      </p:sp>
    </p:spTree>
    <p:extLst>
      <p:ext uri="{BB962C8B-B14F-4D97-AF65-F5344CB8AC3E}">
        <p14:creationId xmlns:p14="http://schemas.microsoft.com/office/powerpoint/2010/main" xmlns="" val="352167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PVI registry update</a:t>
            </a:r>
          </a:p>
        </p:txBody>
      </p:sp>
      <p:sp>
        <p:nvSpPr>
          <p:cNvPr id="3" name="Content Placeholder 2"/>
          <p:cNvSpPr>
            <a:spLocks noGrp="1"/>
          </p:cNvSpPr>
          <p:nvPr>
            <p:ph idx="1"/>
          </p:nvPr>
        </p:nvSpPr>
        <p:spPr/>
        <p:txBody>
          <a:bodyPr>
            <a:normAutofit/>
          </a:bodyPr>
          <a:lstStyle/>
          <a:p>
            <a:r>
              <a:rPr lang="en-US" b="1" i="1" dirty="0"/>
              <a:t>Public comment VEITH 2015-VAM 2016 </a:t>
            </a:r>
          </a:p>
          <a:p>
            <a:r>
              <a:rPr lang="en-US" b="1" i="1" dirty="0"/>
              <a:t>Specs and revisions sent July 25, 2016 </a:t>
            </a:r>
          </a:p>
          <a:p>
            <a:pPr lvl="1"/>
            <a:r>
              <a:rPr lang="en-US" b="1" i="1" dirty="0"/>
              <a:t>Allow time to review for any workflow changes</a:t>
            </a:r>
          </a:p>
          <a:p>
            <a:pPr lvl="1"/>
            <a:r>
              <a:rPr lang="en-US" b="1" i="1" dirty="0"/>
              <a:t>Educational webinar/s to review all the changes</a:t>
            </a:r>
          </a:p>
          <a:p>
            <a:r>
              <a:rPr lang="en-US" b="1" i="1" dirty="0"/>
              <a:t>Released September 23, 2016</a:t>
            </a:r>
          </a:p>
          <a:p>
            <a:r>
              <a:rPr lang="en-US" b="1" i="1" dirty="0"/>
              <a:t>Lessons Learned from EVAR!!!! </a:t>
            </a:r>
          </a:p>
        </p:txBody>
      </p:sp>
    </p:spTree>
    <p:extLst>
      <p:ext uri="{BB962C8B-B14F-4D97-AF65-F5344CB8AC3E}">
        <p14:creationId xmlns:p14="http://schemas.microsoft.com/office/powerpoint/2010/main" xmlns="" val="1729804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Medicine Registry Update</a:t>
            </a:r>
          </a:p>
        </p:txBody>
      </p:sp>
    </p:spTree>
    <p:extLst>
      <p:ext uri="{BB962C8B-B14F-4D97-AF65-F5344CB8AC3E}">
        <p14:creationId xmlns:p14="http://schemas.microsoft.com/office/powerpoint/2010/main" xmlns="" val="3817277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8465" y="1592944"/>
            <a:ext cx="8149335"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ysClr val="windowText" lastClr="000000"/>
                </a:solidFill>
                <a:effectLst/>
                <a:uLnTx/>
                <a:uFillTx/>
              </a:rPr>
              <a:t>The VQI is celebrating its Anniversary</a:t>
            </a:r>
            <a:r>
              <a:rPr kumimoji="0" lang="en-US" sz="3600" b="0" i="0" u="none" strike="noStrike" kern="0" cap="none" spc="0" normalizeH="0" baseline="0" noProof="0" dirty="0">
                <a:ln>
                  <a:noFill/>
                </a:ln>
                <a:solidFill>
                  <a:sysClr val="windowText" lastClr="000000"/>
                </a:solidFill>
                <a:effectLst/>
                <a:uLnTx/>
                <a:uFillTx/>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09116" y="2406787"/>
            <a:ext cx="4127054" cy="3232013"/>
          </a:xfrm>
          <a:prstGeom prst="rect">
            <a:avLst/>
          </a:prstGeom>
        </p:spPr>
      </p:pic>
    </p:spTree>
    <p:extLst>
      <p:ext uri="{BB962C8B-B14F-4D97-AF65-F5344CB8AC3E}">
        <p14:creationId xmlns:p14="http://schemas.microsoft.com/office/powerpoint/2010/main" xmlns="" val="104440434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Medicine Registry</a:t>
            </a:r>
          </a:p>
        </p:txBody>
      </p:sp>
      <p:sp>
        <p:nvSpPr>
          <p:cNvPr id="3" name="Content Placeholder 2"/>
          <p:cNvSpPr>
            <a:spLocks noGrp="1"/>
          </p:cNvSpPr>
          <p:nvPr>
            <p:ph idx="1"/>
          </p:nvPr>
        </p:nvSpPr>
        <p:spPr/>
        <p:txBody>
          <a:bodyPr>
            <a:normAutofit/>
          </a:bodyPr>
          <a:lstStyle/>
          <a:p>
            <a:r>
              <a:rPr lang="en-US" b="1" i="1" dirty="0"/>
              <a:t>Scope</a:t>
            </a:r>
          </a:p>
          <a:p>
            <a:pPr lvl="1"/>
            <a:r>
              <a:rPr lang="en-US" b="1" dirty="0">
                <a:solidFill>
                  <a:srgbClr val="0070C0"/>
                </a:solidFill>
              </a:rPr>
              <a:t>Medical management of:</a:t>
            </a:r>
          </a:p>
          <a:p>
            <a:pPr lvl="2"/>
            <a:r>
              <a:rPr lang="en-US" b="1" dirty="0"/>
              <a:t>Lower extremity PAD</a:t>
            </a:r>
          </a:p>
          <a:p>
            <a:pPr lvl="2"/>
            <a:r>
              <a:rPr lang="en-US" b="1" dirty="0"/>
              <a:t>Carotid stenosis</a:t>
            </a:r>
          </a:p>
          <a:p>
            <a:pPr lvl="2"/>
            <a:r>
              <a:rPr lang="en-US" b="1" dirty="0"/>
              <a:t>AAA</a:t>
            </a:r>
          </a:p>
          <a:p>
            <a:pPr lvl="1"/>
            <a:r>
              <a:rPr lang="en-US" b="1" dirty="0">
                <a:solidFill>
                  <a:srgbClr val="0070C0"/>
                </a:solidFill>
              </a:rPr>
              <a:t>New outpatient consults that require follow up</a:t>
            </a:r>
          </a:p>
          <a:p>
            <a:pPr lvl="1"/>
            <a:r>
              <a:rPr lang="en-US" b="1" dirty="0">
                <a:solidFill>
                  <a:srgbClr val="0070C0"/>
                </a:solidFill>
              </a:rPr>
              <a:t>One year follow up required, longer possible</a:t>
            </a:r>
          </a:p>
          <a:p>
            <a:pPr marL="457200" lvl="1" indent="0">
              <a:buNone/>
            </a:pPr>
            <a:endParaRPr lang="en-US" dirty="0"/>
          </a:p>
          <a:p>
            <a:pPr lvl="1"/>
            <a:endParaRPr lang="en-US" dirty="0"/>
          </a:p>
        </p:txBody>
      </p:sp>
    </p:spTree>
    <p:extLst>
      <p:ext uri="{BB962C8B-B14F-4D97-AF65-F5344CB8AC3E}">
        <p14:creationId xmlns:p14="http://schemas.microsoft.com/office/powerpoint/2010/main" xmlns="" val="6156887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Medicine Registry</a:t>
            </a:r>
          </a:p>
        </p:txBody>
      </p:sp>
      <p:sp>
        <p:nvSpPr>
          <p:cNvPr id="3" name="Content Placeholder 2"/>
          <p:cNvSpPr>
            <a:spLocks noGrp="1"/>
          </p:cNvSpPr>
          <p:nvPr>
            <p:ph idx="1"/>
          </p:nvPr>
        </p:nvSpPr>
        <p:spPr/>
        <p:txBody>
          <a:bodyPr>
            <a:normAutofit/>
          </a:bodyPr>
          <a:lstStyle/>
          <a:p>
            <a:pPr lvl="1"/>
            <a:endParaRPr lang="en-US" dirty="0" smtClean="0"/>
          </a:p>
          <a:p>
            <a:pPr lvl="1"/>
            <a:r>
              <a:rPr lang="en-US" sz="4000" b="1" dirty="0" smtClean="0">
                <a:solidFill>
                  <a:srgbClr val="0070C0"/>
                </a:solidFill>
              </a:rPr>
              <a:t>Webinar </a:t>
            </a:r>
            <a:r>
              <a:rPr lang="en-US" sz="4000" b="1" dirty="0">
                <a:solidFill>
                  <a:srgbClr val="0070C0"/>
                </a:solidFill>
              </a:rPr>
              <a:t>for final comments Fall 2016</a:t>
            </a:r>
          </a:p>
          <a:p>
            <a:pPr marL="457200" lvl="1" indent="0">
              <a:buNone/>
            </a:pPr>
            <a:endParaRPr lang="en-US" sz="4000" dirty="0"/>
          </a:p>
          <a:p>
            <a:pPr lvl="1"/>
            <a:r>
              <a:rPr lang="en-US" sz="4000" b="1" dirty="0">
                <a:solidFill>
                  <a:srgbClr val="0070C0"/>
                </a:solidFill>
              </a:rPr>
              <a:t>Release Q2 2017</a:t>
            </a:r>
          </a:p>
          <a:p>
            <a:pPr marL="457200" lvl="1" indent="0">
              <a:buNone/>
            </a:pPr>
            <a:endParaRPr lang="en-US" sz="4000" dirty="0"/>
          </a:p>
        </p:txBody>
      </p:sp>
    </p:spTree>
    <p:extLst>
      <p:ext uri="{BB962C8B-B14F-4D97-AF65-F5344CB8AC3E}">
        <p14:creationId xmlns:p14="http://schemas.microsoft.com/office/powerpoint/2010/main" xmlns="" val="38460064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231" y="1062272"/>
            <a:ext cx="8229600" cy="5450305"/>
          </a:xfrm>
        </p:spPr>
        <p:txBody>
          <a:bodyPr>
            <a:normAutofit fontScale="70000" lnSpcReduction="20000"/>
          </a:bodyPr>
          <a:lstStyle/>
          <a:p>
            <a:pPr marL="0" indent="0">
              <a:buNone/>
            </a:pPr>
            <a:r>
              <a:rPr lang="en-US" b="1" u="sng" dirty="0"/>
              <a:t>Inclusion Criteria: </a:t>
            </a:r>
          </a:p>
          <a:p>
            <a:pPr marL="0" indent="0">
              <a:buNone/>
            </a:pPr>
            <a:r>
              <a:rPr lang="en-US" dirty="0"/>
              <a:t>This registry </a:t>
            </a:r>
            <a:r>
              <a:rPr lang="en-US" b="1" i="1" u="sng" dirty="0">
                <a:solidFill>
                  <a:srgbClr val="C00000"/>
                </a:solidFill>
              </a:rPr>
              <a:t>only includes New Outpatient Consults </a:t>
            </a:r>
            <a:r>
              <a:rPr lang="en-US" dirty="0"/>
              <a:t>who are being treated medically for: </a:t>
            </a:r>
          </a:p>
          <a:p>
            <a:r>
              <a:rPr lang="en-US" b="1" i="1" dirty="0">
                <a:solidFill>
                  <a:srgbClr val="0070C0"/>
                </a:solidFill>
              </a:rPr>
              <a:t>Peripheral arterial disease due to atherosclerosis</a:t>
            </a:r>
          </a:p>
          <a:p>
            <a:r>
              <a:rPr lang="en-US" b="1" i="1" dirty="0">
                <a:solidFill>
                  <a:srgbClr val="0070C0"/>
                </a:solidFill>
              </a:rPr>
              <a:t>Atherosclerotic carotid artery occlusive disease</a:t>
            </a:r>
          </a:p>
          <a:p>
            <a:r>
              <a:rPr lang="en-US" b="1" i="1" dirty="0">
                <a:solidFill>
                  <a:srgbClr val="0070C0"/>
                </a:solidFill>
              </a:rPr>
              <a:t>Abdominal aortic aneurysm</a:t>
            </a:r>
          </a:p>
          <a:p>
            <a:endParaRPr lang="en-US" b="1" i="1" dirty="0">
              <a:solidFill>
                <a:srgbClr val="0070C0"/>
              </a:solidFill>
            </a:endParaRPr>
          </a:p>
          <a:p>
            <a:pPr marL="0" indent="0">
              <a:buNone/>
            </a:pPr>
            <a:r>
              <a:rPr lang="en-US" b="1" u="sng" dirty="0"/>
              <a:t>Exclusion Criteria: </a:t>
            </a:r>
          </a:p>
          <a:p>
            <a:pPr lvl="0"/>
            <a:r>
              <a:rPr lang="en-US" dirty="0"/>
              <a:t>Evaluation/diagnosis of pseudo or neurogenic claudication, peripheral arterial disease due to trauma, popliteal entrapment, medial </a:t>
            </a:r>
            <a:r>
              <a:rPr lang="en-US" dirty="0" err="1"/>
              <a:t>adventious</a:t>
            </a:r>
            <a:r>
              <a:rPr lang="en-US" dirty="0"/>
              <a:t> cystic disease, chronic compartment syndrome </a:t>
            </a:r>
          </a:p>
          <a:p>
            <a:pPr lvl="0"/>
            <a:r>
              <a:rPr lang="en-US" dirty="0"/>
              <a:t>Carotid disease due to dissection, infection, aneurysm, tumor, isolated common carotid lesion not thought to involve the bifurcation, disease of the carotid bifurcation due solely to vasculitis, and </a:t>
            </a:r>
            <a:r>
              <a:rPr lang="en-US" dirty="0" err="1"/>
              <a:t>Moyamoya</a:t>
            </a:r>
            <a:r>
              <a:rPr lang="en-US" dirty="0"/>
              <a:t> disease, and fibromuscular dysplasia  </a:t>
            </a:r>
          </a:p>
          <a:p>
            <a:pPr lvl="0"/>
            <a:r>
              <a:rPr lang="en-US" dirty="0"/>
              <a:t>Isolated aortic dissection without aneurysm </a:t>
            </a:r>
          </a:p>
          <a:p>
            <a:pPr lvl="0"/>
            <a:r>
              <a:rPr lang="en-US" dirty="0"/>
              <a:t>Thoracic, </a:t>
            </a:r>
            <a:r>
              <a:rPr lang="en-US" dirty="0" err="1"/>
              <a:t>thoraco</a:t>
            </a:r>
            <a:r>
              <a:rPr lang="en-US" dirty="0"/>
              <a:t>-abdominal, </a:t>
            </a:r>
            <a:r>
              <a:rPr lang="en-US" dirty="0" smtClean="0"/>
              <a:t>and </a:t>
            </a:r>
            <a:r>
              <a:rPr lang="en-US" dirty="0"/>
              <a:t>mycotic aneurysms</a:t>
            </a:r>
          </a:p>
          <a:p>
            <a:pPr marL="0" indent="0">
              <a:buNone/>
            </a:pPr>
            <a:endParaRPr lang="en-US" dirty="0"/>
          </a:p>
        </p:txBody>
      </p:sp>
    </p:spTree>
    <p:extLst>
      <p:ext uri="{BB962C8B-B14F-4D97-AF65-F5344CB8AC3E}">
        <p14:creationId xmlns:p14="http://schemas.microsoft.com/office/powerpoint/2010/main" xmlns="" val="139501982"/>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Webinar Schedule 2016 </a:t>
            </a:r>
            <a:r>
              <a:rPr lang="en-US" dirty="0"/>
              <a:t>	</a:t>
            </a:r>
          </a:p>
        </p:txBody>
      </p:sp>
      <p:sp>
        <p:nvSpPr>
          <p:cNvPr id="3" name="Content Placeholder 2"/>
          <p:cNvSpPr>
            <a:spLocks noGrp="1"/>
          </p:cNvSpPr>
          <p:nvPr>
            <p:ph idx="1"/>
          </p:nvPr>
        </p:nvSpPr>
        <p:spPr/>
        <p:txBody>
          <a:bodyPr/>
          <a:lstStyle/>
          <a:p>
            <a:pPr lvl="1"/>
            <a:r>
              <a:rPr lang="en-US" b="1" i="1" dirty="0">
                <a:solidFill>
                  <a:srgbClr val="0070C0"/>
                </a:solidFill>
              </a:rPr>
              <a:t>August:  PVI registry changes </a:t>
            </a:r>
          </a:p>
          <a:p>
            <a:pPr lvl="1"/>
            <a:r>
              <a:rPr lang="en-US" b="1" i="1" dirty="0">
                <a:solidFill>
                  <a:srgbClr val="0070C0"/>
                </a:solidFill>
              </a:rPr>
              <a:t>September: PVI registry changes</a:t>
            </a:r>
          </a:p>
          <a:p>
            <a:pPr lvl="1"/>
            <a:r>
              <a:rPr lang="en-US" b="1" i="1" dirty="0">
                <a:solidFill>
                  <a:srgbClr val="0070C0"/>
                </a:solidFill>
              </a:rPr>
              <a:t>October 25:  QI Guide Implementation series </a:t>
            </a:r>
          </a:p>
          <a:p>
            <a:pPr lvl="1"/>
            <a:r>
              <a:rPr lang="en-US" b="1" i="1" dirty="0">
                <a:solidFill>
                  <a:srgbClr val="0070C0"/>
                </a:solidFill>
              </a:rPr>
              <a:t>November: TEVAR/Complex EVAR vs. EVAR</a:t>
            </a:r>
          </a:p>
          <a:p>
            <a:pPr lvl="1"/>
            <a:r>
              <a:rPr lang="en-US" b="1" i="1" dirty="0">
                <a:solidFill>
                  <a:srgbClr val="0070C0"/>
                </a:solidFill>
              </a:rPr>
              <a:t>December: QI Guide Implementation series</a:t>
            </a:r>
          </a:p>
          <a:p>
            <a:pPr lvl="1"/>
            <a:r>
              <a:rPr lang="en-US" b="1" i="1" dirty="0">
                <a:solidFill>
                  <a:srgbClr val="0070C0"/>
                </a:solidFill>
              </a:rPr>
              <a:t>All Sessions are Recorded and Available in Pathways </a:t>
            </a:r>
          </a:p>
          <a:p>
            <a:pPr marL="457200" lvl="1" indent="0">
              <a:buNone/>
            </a:pPr>
            <a:endParaRPr lang="en-US" dirty="0">
              <a:solidFill>
                <a:srgbClr val="FF0000"/>
              </a:solidFill>
            </a:endParaRPr>
          </a:p>
        </p:txBody>
      </p:sp>
    </p:spTree>
    <p:extLst>
      <p:ext uri="{BB962C8B-B14F-4D97-AF65-F5344CB8AC3E}">
        <p14:creationId xmlns:p14="http://schemas.microsoft.com/office/powerpoint/2010/main" xmlns="" val="2412524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7905"/>
            <a:ext cx="8229600" cy="1143000"/>
          </a:xfrm>
        </p:spPr>
        <p:txBody>
          <a:bodyPr>
            <a:noAutofit/>
          </a:bodyPr>
          <a:lstStyle/>
          <a:p>
            <a:r>
              <a:rPr lang="en-US" sz="3200" b="1" dirty="0"/>
              <a:t>PSO Executive Committee Update</a:t>
            </a:r>
            <a:br>
              <a:rPr lang="en-US" sz="3200" b="1" dirty="0"/>
            </a:br>
            <a:r>
              <a:rPr lang="en-US" sz="3200" b="1" dirty="0"/>
              <a:t>Strategic Planning Session</a:t>
            </a:r>
          </a:p>
        </p:txBody>
      </p:sp>
      <p:sp>
        <p:nvSpPr>
          <p:cNvPr id="4" name="Content Placeholder 2"/>
          <p:cNvSpPr txBox="1">
            <a:spLocks/>
          </p:cNvSpPr>
          <p:nvPr/>
        </p:nvSpPr>
        <p:spPr>
          <a:xfrm>
            <a:off x="457200" y="2480353"/>
            <a:ext cx="8588326" cy="43776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i="1" dirty="0"/>
              <a:t>Major Themes for the Planning Sessions included:</a:t>
            </a:r>
          </a:p>
          <a:p>
            <a:pPr lvl="1"/>
            <a:r>
              <a:rPr lang="en-US" sz="3200" b="1" dirty="0">
                <a:solidFill>
                  <a:srgbClr val="0070C0"/>
                </a:solidFill>
              </a:rPr>
              <a:t>Improving Quality and Patient Outcomes</a:t>
            </a:r>
          </a:p>
          <a:p>
            <a:pPr lvl="1"/>
            <a:r>
              <a:rPr lang="en-US" sz="3200" b="1" dirty="0">
                <a:solidFill>
                  <a:srgbClr val="0070C0"/>
                </a:solidFill>
              </a:rPr>
              <a:t>Data Accuracy and Integrity</a:t>
            </a:r>
          </a:p>
          <a:p>
            <a:pPr lvl="1"/>
            <a:r>
              <a:rPr lang="en-US" sz="3200" b="1" dirty="0">
                <a:solidFill>
                  <a:srgbClr val="0070C0"/>
                </a:solidFill>
              </a:rPr>
              <a:t>Optimizing Participation and Engagement</a:t>
            </a:r>
          </a:p>
          <a:p>
            <a:pPr lvl="1"/>
            <a:r>
              <a:rPr lang="en-US" sz="3200" b="1" dirty="0">
                <a:solidFill>
                  <a:srgbClr val="0070C0"/>
                </a:solidFill>
              </a:rPr>
              <a:t>Long-Term Sustainability and Operational Effectiveness</a:t>
            </a:r>
          </a:p>
          <a:p>
            <a:pPr marL="457200" lvl="1" indent="0">
              <a:buNone/>
            </a:pPr>
            <a:endParaRPr lang="en-US" sz="3200" b="1" dirty="0">
              <a:solidFill>
                <a:srgbClr val="0070C0"/>
              </a:solidFill>
            </a:endParaRPr>
          </a:p>
        </p:txBody>
      </p:sp>
    </p:spTree>
    <p:extLst>
      <p:ext uri="{BB962C8B-B14F-4D97-AF65-F5344CB8AC3E}">
        <p14:creationId xmlns:p14="http://schemas.microsoft.com/office/powerpoint/2010/main" xmlns="" val="3476734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52" y="2847381"/>
            <a:ext cx="8229600" cy="1983926"/>
          </a:xfrm>
        </p:spPr>
        <p:txBody>
          <a:bodyPr>
            <a:normAutofit fontScale="90000"/>
          </a:bodyPr>
          <a:lstStyle/>
          <a:p>
            <a:r>
              <a:rPr lang="en-US" b="1" dirty="0"/>
              <a:t>SVS PSO QI Guide: Volunteer to complete charter and follow guide? </a:t>
            </a:r>
            <a:br>
              <a:rPr lang="en-US" b="1" dirty="0"/>
            </a:br>
            <a:r>
              <a:rPr lang="en-US" b="1" dirty="0" smtClean="0"/>
              <a:t/>
            </a:r>
            <a:br>
              <a:rPr lang="en-US" b="1" dirty="0" smtClean="0"/>
            </a:br>
            <a:r>
              <a:rPr lang="en-US" sz="2700" b="1" dirty="0" smtClean="0">
                <a:solidFill>
                  <a:srgbClr val="FF0000"/>
                </a:solidFill>
              </a:rPr>
              <a:t>Access </a:t>
            </a:r>
            <a:r>
              <a:rPr lang="en-US" sz="2700" b="1" dirty="0">
                <a:solidFill>
                  <a:srgbClr val="FF0000"/>
                </a:solidFill>
              </a:rPr>
              <a:t>QI Guide on M2S pathways website using their member IDs under the Resource section</a:t>
            </a:r>
            <a:r>
              <a:rPr lang="en-US" sz="2700" b="1" dirty="0"/>
              <a:t/>
            </a:r>
            <a:br>
              <a:rPr lang="en-US" sz="2700" b="1" dirty="0"/>
            </a:br>
            <a:r>
              <a:rPr lang="en-US" sz="2700" dirty="0"/>
              <a:t/>
            </a:r>
            <a:br>
              <a:rPr lang="en-US" sz="2700" dirty="0"/>
            </a:br>
            <a:r>
              <a:rPr lang="en-US" sz="3600" b="1" i="1" dirty="0">
                <a:solidFill>
                  <a:srgbClr val="0070C0"/>
                </a:solidFill>
              </a:rPr>
              <a:t>Identify data manager and physician leader to initiate QI process.  Schedule of webinars on QI implementation to be released.</a:t>
            </a:r>
            <a:endParaRPr lang="en-US" sz="3600" b="1" dirty="0">
              <a:solidFill>
                <a:srgbClr val="0070C0"/>
              </a:solidFill>
            </a:endParaRPr>
          </a:p>
        </p:txBody>
      </p:sp>
    </p:spTree>
    <p:extLst>
      <p:ext uri="{BB962C8B-B14F-4D97-AF65-F5344CB8AC3E}">
        <p14:creationId xmlns:p14="http://schemas.microsoft.com/office/powerpoint/2010/main" xmlns="" val="4107484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4627" y="1912426"/>
            <a:ext cx="8229600" cy="4488373"/>
          </a:xfrm>
        </p:spPr>
        <p:txBody>
          <a:bodyPr>
            <a:normAutofit fontScale="70000" lnSpcReduction="20000"/>
          </a:bodyPr>
          <a:lstStyle/>
          <a:p>
            <a:pPr marL="0" indent="0">
              <a:buNone/>
            </a:pPr>
            <a:r>
              <a:rPr lang="en-US" dirty="0"/>
              <a:t> </a:t>
            </a:r>
          </a:p>
          <a:p>
            <a:r>
              <a:rPr lang="en-US" b="1" i="1" dirty="0">
                <a:solidFill>
                  <a:srgbClr val="0070C0"/>
                </a:solidFill>
              </a:rPr>
              <a:t>Dr. Michael Stoner and Dr. Robert Steppacher discussed Epic-VQI integration on Monday, September 19</a:t>
            </a:r>
            <a:r>
              <a:rPr lang="en-US" b="1" i="1" baseline="30000" dirty="0">
                <a:solidFill>
                  <a:srgbClr val="0070C0"/>
                </a:solidFill>
              </a:rPr>
              <a:t>th</a:t>
            </a:r>
            <a:r>
              <a:rPr lang="en-US" b="1" i="1" dirty="0">
                <a:solidFill>
                  <a:srgbClr val="0070C0"/>
                </a:solidFill>
              </a:rPr>
              <a:t> at the annual Epic Users’ Group Meeting (UGM) in Verona, WI.</a:t>
            </a:r>
          </a:p>
          <a:p>
            <a:pPr marL="0" indent="0">
              <a:buNone/>
            </a:pPr>
            <a:r>
              <a:rPr lang="en-US" dirty="0"/>
              <a:t>	o   </a:t>
            </a:r>
            <a:r>
              <a:rPr lang="en-US" b="1" dirty="0"/>
              <a:t>Slides and audio from the presentation will be available at 	</a:t>
            </a:r>
            <a:r>
              <a:rPr lang="en-US" b="1" u="sng" dirty="0">
                <a:hlinkClick r:id="rId2"/>
              </a:rPr>
              <a:t>userweb.epic.com</a:t>
            </a:r>
            <a:r>
              <a:rPr lang="en-US" b="1" dirty="0"/>
              <a:t> approximately one month after the 	meeting</a:t>
            </a:r>
          </a:p>
          <a:p>
            <a:r>
              <a:rPr lang="en-US" b="1" i="1" dirty="0">
                <a:solidFill>
                  <a:srgbClr val="0070C0"/>
                </a:solidFill>
              </a:rPr>
              <a:t>Smart Data Elements to capture VQI variables for CEA have been released</a:t>
            </a:r>
            <a:r>
              <a:rPr lang="en-US" dirty="0"/>
              <a:t>.</a:t>
            </a:r>
          </a:p>
          <a:p>
            <a:pPr marL="0" indent="0">
              <a:buNone/>
            </a:pPr>
            <a:r>
              <a:rPr lang="en-US" dirty="0"/>
              <a:t>	o  </a:t>
            </a:r>
            <a:r>
              <a:rPr lang="en-US" b="1" dirty="0"/>
              <a:t> Ask your IT staff to contact their Cupid or </a:t>
            </a:r>
            <a:r>
              <a:rPr lang="en-US" b="1" dirty="0" err="1"/>
              <a:t>OpTime</a:t>
            </a:r>
            <a:r>
              <a:rPr lang="en-US" b="1" dirty="0"/>
              <a:t> TS and ask for 	SU package E8204331</a:t>
            </a:r>
          </a:p>
          <a:p>
            <a:pPr marL="0" indent="0">
              <a:buNone/>
            </a:pPr>
            <a:r>
              <a:rPr lang="en-US" b="1" dirty="0"/>
              <a:t>	o   A guide to how to configure VQI note templates to use SDEs 	is available in the resource tab of VQI </a:t>
            </a:r>
          </a:p>
          <a:p>
            <a:r>
              <a:rPr lang="en-US" b="1" i="1" dirty="0">
                <a:solidFill>
                  <a:srgbClr val="0070C0"/>
                </a:solidFill>
              </a:rPr>
              <a:t>Smart Data Elements for PVI are under construction, we expect these to be available Q4 2016.</a:t>
            </a:r>
          </a:p>
          <a:p>
            <a:endParaRPr lang="en-US" dirty="0"/>
          </a:p>
        </p:txBody>
      </p:sp>
      <p:sp>
        <p:nvSpPr>
          <p:cNvPr id="3" name="Title 2"/>
          <p:cNvSpPr>
            <a:spLocks noGrp="1"/>
          </p:cNvSpPr>
          <p:nvPr>
            <p:ph type="title"/>
          </p:nvPr>
        </p:nvSpPr>
        <p:spPr>
          <a:xfrm>
            <a:off x="1061721" y="1092201"/>
            <a:ext cx="6375400" cy="812800"/>
          </a:xfrm>
        </p:spPr>
        <p:txBody>
          <a:bodyPr/>
          <a:lstStyle/>
          <a:p>
            <a:r>
              <a:rPr lang="en-US" dirty="0"/>
              <a:t>EPIC Update</a:t>
            </a:r>
          </a:p>
        </p:txBody>
      </p:sp>
    </p:spTree>
    <p:extLst>
      <p:ext uri="{BB962C8B-B14F-4D97-AF65-F5344CB8AC3E}">
        <p14:creationId xmlns:p14="http://schemas.microsoft.com/office/powerpoint/2010/main" xmlns="" val="4113709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US" sz="2800" b="1" u="sng" dirty="0"/>
              <a:t>Improving Quality and Patient Outcomes</a:t>
            </a:r>
          </a:p>
        </p:txBody>
      </p:sp>
      <p:sp>
        <p:nvSpPr>
          <p:cNvPr id="3" name="Content Placeholder 2"/>
          <p:cNvSpPr>
            <a:spLocks noGrp="1"/>
          </p:cNvSpPr>
          <p:nvPr>
            <p:ph idx="1"/>
          </p:nvPr>
        </p:nvSpPr>
        <p:spPr>
          <a:xfrm>
            <a:off x="351065" y="2257603"/>
            <a:ext cx="8229600" cy="4008046"/>
          </a:xfrm>
        </p:spPr>
        <p:txBody>
          <a:bodyPr>
            <a:normAutofit lnSpcReduction="10000"/>
          </a:bodyPr>
          <a:lstStyle/>
          <a:p>
            <a:pPr lvl="1">
              <a:buFont typeface="Wingdings" panose="05000000000000000000" pitchFamily="2" charset="2"/>
              <a:buChar char="Ø"/>
            </a:pPr>
            <a:r>
              <a:rPr lang="en-US" sz="2400" b="1" i="1" dirty="0">
                <a:solidFill>
                  <a:srgbClr val="0070C0"/>
                </a:solidFill>
              </a:rPr>
              <a:t>Launch National QI projects, potentially Discharge Meds and EVAR LTFU</a:t>
            </a:r>
          </a:p>
          <a:p>
            <a:pPr lvl="1">
              <a:buFont typeface="Wingdings" panose="05000000000000000000" pitchFamily="2" charset="2"/>
              <a:buChar char="Ø"/>
            </a:pPr>
            <a:r>
              <a:rPr lang="en-US" sz="2400" b="1" i="1" dirty="0">
                <a:solidFill>
                  <a:srgbClr val="0070C0"/>
                </a:solidFill>
              </a:rPr>
              <a:t>Review and update the key quality measures for each registry and that these measures are reported to its members.  These measures should also align to MACRA/MIPS and future APMs.</a:t>
            </a:r>
          </a:p>
          <a:p>
            <a:pPr lvl="1">
              <a:buFont typeface="Wingdings" panose="05000000000000000000" pitchFamily="2" charset="2"/>
              <a:buChar char="Ø"/>
            </a:pPr>
            <a:r>
              <a:rPr lang="en-US" sz="2400" b="1" i="1" dirty="0">
                <a:solidFill>
                  <a:srgbClr val="0070C0"/>
                </a:solidFill>
              </a:rPr>
              <a:t>Develop messaging on how the QCDR/PQRS measures can help compliance with MIPS for 2017/2018, prior to the creation of a vascular APM.</a:t>
            </a:r>
          </a:p>
          <a:p>
            <a:pPr lvl="1">
              <a:buFont typeface="Wingdings" panose="05000000000000000000" pitchFamily="2" charset="2"/>
              <a:buChar char="Ø"/>
            </a:pPr>
            <a:r>
              <a:rPr lang="en-US" sz="2400" b="1" i="1" dirty="0">
                <a:solidFill>
                  <a:srgbClr val="0070C0"/>
                </a:solidFill>
              </a:rPr>
              <a:t>Collaborate with SVS on the creation of Clinical Guidelines and Best Practices, inclusive of appropriateness of care.</a:t>
            </a:r>
          </a:p>
          <a:p>
            <a:pPr marL="0" indent="0">
              <a:buNone/>
            </a:pPr>
            <a:endParaRPr lang="en-US" dirty="0"/>
          </a:p>
        </p:txBody>
      </p:sp>
    </p:spTree>
    <p:extLst>
      <p:ext uri="{BB962C8B-B14F-4D97-AF65-F5344CB8AC3E}">
        <p14:creationId xmlns:p14="http://schemas.microsoft.com/office/powerpoint/2010/main" xmlns="" val="39897956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1925"/>
            <a:ext cx="8229600" cy="1143000"/>
          </a:xfrm>
        </p:spPr>
        <p:txBody>
          <a:bodyPr>
            <a:noAutofit/>
          </a:bodyPr>
          <a:lstStyle/>
          <a:p>
            <a:r>
              <a:rPr lang="en-US" sz="3200" b="1" u="sng" dirty="0"/>
              <a:t>Data Accuracy and Integrity</a:t>
            </a:r>
            <a:r>
              <a:rPr lang="en-US" sz="3200" dirty="0"/>
              <a:t/>
            </a:r>
            <a:br>
              <a:rPr lang="en-US" sz="3200" dirty="0"/>
            </a:br>
            <a:endParaRPr lang="en-US" sz="3200" dirty="0"/>
          </a:p>
        </p:txBody>
      </p:sp>
      <p:sp>
        <p:nvSpPr>
          <p:cNvPr id="4" name="Content Placeholder 2"/>
          <p:cNvSpPr txBox="1">
            <a:spLocks/>
          </p:cNvSpPr>
          <p:nvPr/>
        </p:nvSpPr>
        <p:spPr>
          <a:xfrm>
            <a:off x="457200" y="2254925"/>
            <a:ext cx="8588326" cy="43776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Ø"/>
            </a:pPr>
            <a:r>
              <a:rPr lang="en-US" sz="2400" b="1" i="1" dirty="0">
                <a:solidFill>
                  <a:srgbClr val="0070C0"/>
                </a:solidFill>
              </a:rPr>
              <a:t>Continued focus on improving LTFU</a:t>
            </a:r>
          </a:p>
          <a:p>
            <a:pPr lvl="1">
              <a:buFont typeface="Wingdings" panose="05000000000000000000" pitchFamily="2" charset="2"/>
              <a:buChar char="Ø"/>
            </a:pPr>
            <a:r>
              <a:rPr lang="en-US" sz="2400" b="1" i="1" dirty="0">
                <a:solidFill>
                  <a:srgbClr val="0070C0"/>
                </a:solidFill>
              </a:rPr>
              <a:t>Analyze data on “Cases Submitted Without Validation”</a:t>
            </a:r>
          </a:p>
          <a:p>
            <a:pPr lvl="1">
              <a:buFont typeface="Wingdings" panose="05000000000000000000" pitchFamily="2" charset="2"/>
              <a:buChar char="Ø"/>
            </a:pPr>
            <a:r>
              <a:rPr lang="en-US" sz="2400" b="1" i="1" dirty="0">
                <a:solidFill>
                  <a:srgbClr val="0070C0"/>
                </a:solidFill>
              </a:rPr>
              <a:t>Pilot Project Using Statistical Analysis to Determine if Variables can be Eliminated (CEA)</a:t>
            </a:r>
          </a:p>
          <a:p>
            <a:pPr lvl="1">
              <a:buFont typeface="Wingdings" panose="05000000000000000000" pitchFamily="2" charset="2"/>
              <a:buChar char="Ø"/>
            </a:pPr>
            <a:r>
              <a:rPr lang="en-US" sz="2400" b="1" i="1" dirty="0">
                <a:solidFill>
                  <a:srgbClr val="0070C0"/>
                </a:solidFill>
              </a:rPr>
              <a:t>Increase Audits by Frequency and Type</a:t>
            </a:r>
          </a:p>
          <a:p>
            <a:pPr lvl="1">
              <a:buFont typeface="Wingdings" panose="05000000000000000000" pitchFamily="2" charset="2"/>
              <a:buChar char="Ø"/>
            </a:pPr>
            <a:r>
              <a:rPr lang="en-US" sz="2400" b="1" i="1" dirty="0">
                <a:solidFill>
                  <a:srgbClr val="0070C0"/>
                </a:solidFill>
              </a:rPr>
              <a:t>Increase Training and Education for Data Managers</a:t>
            </a:r>
          </a:p>
          <a:p>
            <a:pPr lvl="1">
              <a:buFont typeface="Wingdings" panose="05000000000000000000" pitchFamily="2" charset="2"/>
              <a:buChar char="Ø"/>
            </a:pPr>
            <a:r>
              <a:rPr lang="en-US" sz="2400" b="1" i="1" dirty="0">
                <a:solidFill>
                  <a:srgbClr val="0070C0"/>
                </a:solidFill>
              </a:rPr>
              <a:t>Leverage Regional Meetings to Enhance Data Capture and Integrity</a:t>
            </a:r>
          </a:p>
          <a:p>
            <a:pPr lvl="1"/>
            <a:endParaRPr lang="en-US" sz="1400" dirty="0"/>
          </a:p>
        </p:txBody>
      </p:sp>
    </p:spTree>
    <p:extLst>
      <p:ext uri="{BB962C8B-B14F-4D97-AF65-F5344CB8AC3E}">
        <p14:creationId xmlns:p14="http://schemas.microsoft.com/office/powerpoint/2010/main" xmlns="" val="2709702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u="sng" dirty="0"/>
              <a:t>Optimizing Participation and Engagement</a:t>
            </a:r>
            <a:r>
              <a:rPr lang="en-US" dirty="0"/>
              <a:t/>
            </a:r>
            <a:br>
              <a:rPr lang="en-US" dirty="0"/>
            </a:br>
            <a:endParaRPr lang="en-US" dirty="0"/>
          </a:p>
        </p:txBody>
      </p:sp>
      <p:sp>
        <p:nvSpPr>
          <p:cNvPr id="3" name="Content Placeholder 2"/>
          <p:cNvSpPr>
            <a:spLocks noGrp="1"/>
          </p:cNvSpPr>
          <p:nvPr>
            <p:ph idx="1"/>
          </p:nvPr>
        </p:nvSpPr>
        <p:spPr>
          <a:xfrm>
            <a:off x="457200" y="2125467"/>
            <a:ext cx="8503920" cy="3600400"/>
          </a:xfrm>
        </p:spPr>
        <p:txBody>
          <a:bodyPr>
            <a:normAutofit fontScale="92500" lnSpcReduction="20000"/>
          </a:bodyPr>
          <a:lstStyle/>
          <a:p>
            <a:pPr lvl="1">
              <a:buFont typeface="Wingdings" panose="05000000000000000000" pitchFamily="2" charset="2"/>
              <a:buChar char="Ø"/>
            </a:pPr>
            <a:r>
              <a:rPr lang="en-US" sz="2600" b="1" i="1" dirty="0">
                <a:solidFill>
                  <a:srgbClr val="0070C0"/>
                </a:solidFill>
              </a:rPr>
              <a:t>Continued Interim Quality Reporting (COPI and Physician Reports)</a:t>
            </a:r>
          </a:p>
          <a:p>
            <a:pPr lvl="1">
              <a:buFont typeface="Wingdings" panose="05000000000000000000" pitchFamily="2" charset="2"/>
              <a:buChar char="Ø"/>
            </a:pPr>
            <a:r>
              <a:rPr lang="en-US" sz="2600" b="1" i="1" dirty="0">
                <a:solidFill>
                  <a:srgbClr val="0070C0"/>
                </a:solidFill>
              </a:rPr>
              <a:t>Repeat previously issues COPI and/or Physician Reports to show Change Over-Time</a:t>
            </a:r>
          </a:p>
          <a:p>
            <a:pPr lvl="1">
              <a:buFont typeface="Wingdings" panose="05000000000000000000" pitchFamily="2" charset="2"/>
              <a:buChar char="Ø"/>
            </a:pPr>
            <a:r>
              <a:rPr lang="en-US" sz="2600" b="1" i="1" dirty="0">
                <a:solidFill>
                  <a:srgbClr val="0070C0"/>
                </a:solidFill>
              </a:rPr>
              <a:t>Identify ways to Improve Regional Meeting Participation</a:t>
            </a:r>
          </a:p>
          <a:p>
            <a:pPr lvl="1">
              <a:buFont typeface="Wingdings" panose="05000000000000000000" pitchFamily="2" charset="2"/>
              <a:buChar char="Ø"/>
            </a:pPr>
            <a:r>
              <a:rPr lang="en-US" sz="2600" b="1" i="1" dirty="0">
                <a:solidFill>
                  <a:srgbClr val="0070C0"/>
                </a:solidFill>
              </a:rPr>
              <a:t>Provide Education on QI Project Guide</a:t>
            </a:r>
          </a:p>
          <a:p>
            <a:pPr lvl="1">
              <a:buFont typeface="Wingdings" panose="05000000000000000000" pitchFamily="2" charset="2"/>
              <a:buChar char="Ø"/>
            </a:pPr>
            <a:r>
              <a:rPr lang="en-US" sz="2600" b="1" i="1" dirty="0">
                <a:solidFill>
                  <a:srgbClr val="0070C0"/>
                </a:solidFill>
              </a:rPr>
              <a:t>Create and Disseminate Best Practice Case Studies, Featuring VQI Success Stories</a:t>
            </a:r>
          </a:p>
          <a:p>
            <a:pPr lvl="1">
              <a:buFont typeface="Wingdings" panose="05000000000000000000" pitchFamily="2" charset="2"/>
              <a:buChar char="Ø"/>
            </a:pPr>
            <a:r>
              <a:rPr lang="en-US" sz="2600" b="1" i="1" dirty="0">
                <a:solidFill>
                  <a:srgbClr val="0070C0"/>
                </a:solidFill>
              </a:rPr>
              <a:t>Engage Quality Personnel from VQI Sites in Improvement Efforts</a:t>
            </a:r>
          </a:p>
          <a:p>
            <a:endParaRPr lang="en-US" dirty="0"/>
          </a:p>
        </p:txBody>
      </p:sp>
    </p:spTree>
    <p:extLst>
      <p:ext uri="{BB962C8B-B14F-4D97-AF65-F5344CB8AC3E}">
        <p14:creationId xmlns:p14="http://schemas.microsoft.com/office/powerpoint/2010/main" xmlns="" val="500076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c38e261-65f3-4015-a2c5-b2b6b62a2007@musc"/>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47657" y="2603712"/>
            <a:ext cx="2366282" cy="3097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itle 6"/>
          <p:cNvSpPr>
            <a:spLocks noGrp="1"/>
          </p:cNvSpPr>
          <p:nvPr>
            <p:ph type="title"/>
          </p:nvPr>
        </p:nvSpPr>
        <p:spPr/>
        <p:txBody>
          <a:bodyPr>
            <a:normAutofit/>
          </a:bodyPr>
          <a:lstStyle/>
          <a:p>
            <a:r>
              <a:rPr lang="en-US" b="1" dirty="0" smtClean="0"/>
              <a:t>New Medical Director for the VQI</a:t>
            </a:r>
            <a:endParaRPr lang="en-US" b="1" dirty="0"/>
          </a:p>
        </p:txBody>
      </p:sp>
      <p:sp>
        <p:nvSpPr>
          <p:cNvPr id="8" name="Content Placeholder 7"/>
          <p:cNvSpPr>
            <a:spLocks noGrp="1"/>
          </p:cNvSpPr>
          <p:nvPr>
            <p:ph idx="1"/>
          </p:nvPr>
        </p:nvSpPr>
        <p:spPr>
          <a:xfrm>
            <a:off x="457200" y="2449285"/>
            <a:ext cx="4327071" cy="3572003"/>
          </a:xfrm>
        </p:spPr>
        <p:txBody>
          <a:bodyPr/>
          <a:lstStyle/>
          <a:p>
            <a:r>
              <a:rPr lang="en-US" b="1" i="1" dirty="0" smtClean="0">
                <a:solidFill>
                  <a:srgbClr val="0070C0"/>
                </a:solidFill>
              </a:rPr>
              <a:t>Jen Jorgensen, MD</a:t>
            </a:r>
          </a:p>
          <a:p>
            <a:r>
              <a:rPr lang="en-US" b="1" i="1" dirty="0" smtClean="0">
                <a:solidFill>
                  <a:srgbClr val="0070C0"/>
                </a:solidFill>
              </a:rPr>
              <a:t>Director of Maine Medical Center Heart and Vascular Program</a:t>
            </a:r>
          </a:p>
          <a:p>
            <a:r>
              <a:rPr lang="en-US" b="1" i="1" dirty="0" smtClean="0">
                <a:solidFill>
                  <a:srgbClr val="0070C0"/>
                </a:solidFill>
              </a:rPr>
              <a:t>One of the founding physicians of the VQI</a:t>
            </a:r>
            <a:endParaRPr lang="en-US" b="1" i="1" dirty="0">
              <a:solidFill>
                <a:srgbClr val="0070C0"/>
              </a:solidFill>
            </a:endParaRPr>
          </a:p>
        </p:txBody>
      </p:sp>
    </p:spTree>
    <p:extLst>
      <p:ext uri="{BB962C8B-B14F-4D97-AF65-F5344CB8AC3E}">
        <p14:creationId xmlns:p14="http://schemas.microsoft.com/office/powerpoint/2010/main" xmlns="" val="4047619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013"/>
            <a:ext cx="8229600" cy="1143000"/>
          </a:xfrm>
        </p:spPr>
        <p:txBody>
          <a:bodyPr>
            <a:noAutofit/>
          </a:bodyPr>
          <a:lstStyle/>
          <a:p>
            <a:r>
              <a:rPr lang="en-US" sz="3200" b="1" u="sng" dirty="0"/>
              <a:t>Long-Term Sustainability and Operational Effectiveness</a:t>
            </a:r>
          </a:p>
        </p:txBody>
      </p:sp>
      <p:sp>
        <p:nvSpPr>
          <p:cNvPr id="4" name="Content Placeholder 2"/>
          <p:cNvSpPr txBox="1">
            <a:spLocks/>
          </p:cNvSpPr>
          <p:nvPr/>
        </p:nvSpPr>
        <p:spPr>
          <a:xfrm>
            <a:off x="0" y="2733446"/>
            <a:ext cx="8588326" cy="43776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Ø"/>
            </a:pPr>
            <a:r>
              <a:rPr lang="en-US" b="1" i="1" dirty="0">
                <a:solidFill>
                  <a:srgbClr val="0070C0"/>
                </a:solidFill>
              </a:rPr>
              <a:t>Create an Infrastructure for Increased Audit Activity</a:t>
            </a:r>
          </a:p>
          <a:p>
            <a:pPr lvl="1">
              <a:buFont typeface="Wingdings" panose="05000000000000000000" pitchFamily="2" charset="2"/>
              <a:buChar char="Ø"/>
            </a:pPr>
            <a:r>
              <a:rPr lang="en-US" b="1" i="1" dirty="0">
                <a:solidFill>
                  <a:srgbClr val="0070C0"/>
                </a:solidFill>
              </a:rPr>
              <a:t>Prioritize Registry Maintenance and Development</a:t>
            </a:r>
          </a:p>
          <a:p>
            <a:pPr lvl="1">
              <a:buFont typeface="Wingdings" panose="05000000000000000000" pitchFamily="2" charset="2"/>
              <a:buChar char="Ø"/>
            </a:pPr>
            <a:r>
              <a:rPr lang="en-US" b="1" i="1" dirty="0">
                <a:solidFill>
                  <a:srgbClr val="0070C0"/>
                </a:solidFill>
              </a:rPr>
              <a:t>Continue to Improve Reporting and Analytics</a:t>
            </a:r>
          </a:p>
          <a:p>
            <a:pPr lvl="1">
              <a:buFont typeface="Wingdings" panose="05000000000000000000" pitchFamily="2" charset="2"/>
              <a:buChar char="Ø"/>
            </a:pPr>
            <a:r>
              <a:rPr lang="en-US" b="1" i="1" dirty="0">
                <a:solidFill>
                  <a:srgbClr val="0070C0"/>
                </a:solidFill>
              </a:rPr>
              <a:t>Expand VQI Annual Meeting to Include Additional Time for Data Manager Education and Networking</a:t>
            </a:r>
          </a:p>
        </p:txBody>
      </p:sp>
    </p:spTree>
    <p:extLst>
      <p:ext uri="{BB962C8B-B14F-4D97-AF65-F5344CB8AC3E}">
        <p14:creationId xmlns:p14="http://schemas.microsoft.com/office/powerpoint/2010/main" xmlns="" val="9335797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45" y="1346126"/>
            <a:ext cx="8229600" cy="4454171"/>
          </a:xfrm>
        </p:spPr>
        <p:txBody>
          <a:bodyPr>
            <a:normAutofit/>
          </a:bodyPr>
          <a:lstStyle/>
          <a:p>
            <a:pPr algn="l"/>
            <a:r>
              <a:rPr lang="en-US" sz="4000" b="1" dirty="0"/>
              <a:t>Regional Reports:  </a:t>
            </a:r>
            <a:r>
              <a:rPr lang="en-US" sz="4000" dirty="0"/>
              <a:t/>
            </a:r>
            <a:br>
              <a:rPr lang="en-US" sz="4000" dirty="0"/>
            </a:br>
            <a:r>
              <a:rPr lang="en-US" sz="2800" b="1" i="1" dirty="0">
                <a:solidFill>
                  <a:srgbClr val="0070C0"/>
                </a:solidFill>
              </a:rPr>
              <a:t>Jeb Hallett, MD</a:t>
            </a:r>
            <a:br>
              <a:rPr lang="en-US" sz="2800" b="1" i="1" dirty="0">
                <a:solidFill>
                  <a:srgbClr val="0070C0"/>
                </a:solidFill>
              </a:rPr>
            </a:br>
            <a:r>
              <a:rPr lang="en-US" sz="2800" dirty="0"/>
              <a:t/>
            </a:r>
            <a:br>
              <a:rPr lang="en-US" sz="2800" dirty="0"/>
            </a:br>
            <a:r>
              <a:rPr lang="en-US" dirty="0"/>
              <a:t/>
            </a:r>
            <a:br>
              <a:rPr lang="en-US" dirty="0"/>
            </a:br>
            <a:r>
              <a:rPr lang="en-US" dirty="0"/>
              <a:t/>
            </a:r>
            <a:br>
              <a:rPr lang="en-US" dirty="0"/>
            </a:br>
            <a:r>
              <a:rPr lang="en-US" dirty="0"/>
              <a:t/>
            </a:r>
            <a:br>
              <a:rPr lang="en-US" dirty="0"/>
            </a:b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29349" y="1559378"/>
            <a:ext cx="2107423" cy="2870172"/>
          </a:xfrm>
          <a:prstGeom prst="rect">
            <a:avLst/>
          </a:prstGeom>
        </p:spPr>
      </p:pic>
      <p:pic>
        <p:nvPicPr>
          <p:cNvPr id="2050" name="Picture 2" descr="https://cesarjauregui.files.wordpress.com/2013/09/winst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18905" y="1559378"/>
            <a:ext cx="1910444" cy="28701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57199" y="4579398"/>
            <a:ext cx="8359724" cy="1077218"/>
          </a:xfrm>
          <a:prstGeom prst="rect">
            <a:avLst/>
          </a:prstGeom>
          <a:noFill/>
        </p:spPr>
        <p:txBody>
          <a:bodyPr wrap="none" rtlCol="0">
            <a:spAutoFit/>
          </a:bodyPr>
          <a:lstStyle/>
          <a:p>
            <a:r>
              <a:rPr lang="en-US" sz="3200" b="1" dirty="0" smtClean="0"/>
              <a:t>“Give us the tools, and we will get the job done!</a:t>
            </a:r>
          </a:p>
          <a:p>
            <a:r>
              <a:rPr lang="en-US" sz="3200" b="1" dirty="0"/>
              <a:t> </a:t>
            </a:r>
            <a:r>
              <a:rPr lang="en-US" sz="3200" b="1" dirty="0" smtClean="0"/>
              <a:t>                                                                   </a:t>
            </a:r>
            <a:r>
              <a:rPr lang="en-US" b="1" i="1" dirty="0" smtClean="0">
                <a:solidFill>
                  <a:schemeClr val="bg2">
                    <a:lumMod val="25000"/>
                  </a:schemeClr>
                </a:solidFill>
              </a:rPr>
              <a:t>Winston Churchill</a:t>
            </a:r>
            <a:endParaRPr lang="en-US" sz="3200" b="1" dirty="0"/>
          </a:p>
        </p:txBody>
      </p:sp>
    </p:spTree>
    <p:extLst>
      <p:ext uri="{BB962C8B-B14F-4D97-AF65-F5344CB8AC3E}">
        <p14:creationId xmlns:p14="http://schemas.microsoft.com/office/powerpoint/2010/main" xmlns="" val="26115007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QI Initiative to Increase Statin Use</a:t>
            </a:r>
          </a:p>
        </p:txBody>
      </p:sp>
      <p:pic>
        <p:nvPicPr>
          <p:cNvPr id="6" name="Content Placeholder 5"/>
          <p:cNvPicPr>
            <a:picLocks noGrp="1"/>
          </p:cNvPicPr>
          <p:nvPr>
            <p:ph idx="1"/>
          </p:nvPr>
        </p:nvPicPr>
        <p:blipFill>
          <a:blip r:embed="rId2" cstate="print"/>
          <a:srcRect t="-3111" b="-3111"/>
          <a:stretch>
            <a:fillRect/>
          </a:stretch>
        </p:blipFill>
        <p:spPr>
          <a:xfrm>
            <a:off x="658813" y="1371600"/>
            <a:ext cx="7826375" cy="4800600"/>
          </a:xfrm>
          <a:prstGeom prst="rect">
            <a:avLst/>
          </a:prstGeom>
        </p:spPr>
      </p:pic>
      <p:cxnSp>
        <p:nvCxnSpPr>
          <p:cNvPr id="8" name="Straight Connector 7"/>
          <p:cNvCxnSpPr/>
          <p:nvPr/>
        </p:nvCxnSpPr>
        <p:spPr>
          <a:xfrm flipV="1">
            <a:off x="5562600" y="2667000"/>
            <a:ext cx="0" cy="28956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477000" y="2667000"/>
            <a:ext cx="0" cy="28956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620000" y="2667000"/>
            <a:ext cx="0" cy="28956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9215198">
            <a:off x="4366561" y="2552762"/>
            <a:ext cx="1480731" cy="369332"/>
          </a:xfrm>
          <a:prstGeom prst="rect">
            <a:avLst/>
          </a:prstGeom>
          <a:noFill/>
          <a:ln>
            <a:solidFill>
              <a:schemeClr val="bg1"/>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Presentation</a:t>
            </a:r>
          </a:p>
        </p:txBody>
      </p:sp>
      <p:sp>
        <p:nvSpPr>
          <p:cNvPr id="13" name="TextBox 12"/>
          <p:cNvSpPr txBox="1"/>
          <p:nvPr/>
        </p:nvSpPr>
        <p:spPr>
          <a:xfrm rot="19203262">
            <a:off x="5604068" y="2436117"/>
            <a:ext cx="1313919" cy="369332"/>
          </a:xfrm>
          <a:prstGeom prst="rect">
            <a:avLst/>
          </a:prstGeom>
          <a:noFill/>
          <a:ln>
            <a:solidFill>
              <a:srgbClr val="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Publication</a:t>
            </a:r>
          </a:p>
        </p:txBody>
      </p:sp>
      <p:sp>
        <p:nvSpPr>
          <p:cNvPr id="15" name="TextBox 14"/>
          <p:cNvSpPr txBox="1"/>
          <p:nvPr/>
        </p:nvSpPr>
        <p:spPr>
          <a:xfrm rot="19223959">
            <a:off x="6717847" y="2292660"/>
            <a:ext cx="1583186" cy="369332"/>
          </a:xfrm>
          <a:prstGeom prst="rect">
            <a:avLst/>
          </a:prstGeom>
          <a:noFill/>
          <a:ln>
            <a:solidFill>
              <a:srgbClr val="000000"/>
            </a:solid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Push Reports</a:t>
            </a:r>
          </a:p>
        </p:txBody>
      </p:sp>
    </p:spTree>
    <p:extLst>
      <p:ext uri="{BB962C8B-B14F-4D97-AF65-F5344CB8AC3E}">
        <p14:creationId xmlns:p14="http://schemas.microsoft.com/office/powerpoint/2010/main" xmlns="" val="287006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39745" y="1115663"/>
            <a:ext cx="6705599" cy="889000"/>
          </a:xfrm>
        </p:spPr>
        <p:txBody>
          <a:bodyPr>
            <a:normAutofit/>
          </a:bodyPr>
          <a:lstStyle/>
          <a:p>
            <a:r>
              <a:rPr lang="en-US" sz="4800" b="1" dirty="0" smtClean="0"/>
              <a:t>Play every point!!</a:t>
            </a:r>
            <a:endParaRPr lang="en-US" sz="4800" b="1" dirty="0"/>
          </a:p>
        </p:txBody>
      </p:sp>
      <p:pic>
        <p:nvPicPr>
          <p:cNvPr id="9219" name="Picture 3" descr="F:\Jeb Hallett Bio and CV\B07A844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53284" y="2074513"/>
            <a:ext cx="6204849" cy="413728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1353284" y="1071929"/>
            <a:ext cx="6508158" cy="5139869"/>
          </a:xfrm>
          <a:prstGeom prst="rect">
            <a:avLst/>
          </a:prstGeom>
          <a:solidFill>
            <a:schemeClr val="bg1"/>
          </a:solidFill>
        </p:spPr>
        <p:txBody>
          <a:bodyPr wrap="square" rtlCol="0">
            <a:spAutoFit/>
          </a:bodyPr>
          <a:lstStyle/>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endParaRPr lang="en-US" sz="2400" b="1" dirty="0"/>
          </a:p>
          <a:p>
            <a:pPr marL="342900" indent="-342900">
              <a:buFont typeface="Arial" panose="020B0604020202020204" pitchFamily="34" charset="0"/>
              <a:buChar char="•"/>
            </a:pPr>
            <a:r>
              <a:rPr lang="en-US" sz="3200" b="1" dirty="0" smtClean="0"/>
              <a:t>Check every patient’s EMR</a:t>
            </a:r>
          </a:p>
          <a:p>
            <a:pPr marL="285750" indent="-285750">
              <a:buFont typeface="Arial" panose="020B0604020202020204" pitchFamily="34" charset="0"/>
              <a:buChar char="•"/>
            </a:pPr>
            <a:r>
              <a:rPr lang="en-US" sz="3200" b="1" dirty="0" smtClean="0"/>
              <a:t>Ask every patient IF they are</a:t>
            </a:r>
          </a:p>
          <a:p>
            <a:r>
              <a:rPr lang="en-US" sz="3200" b="1" dirty="0" smtClean="0"/>
              <a:t>    taking their statin</a:t>
            </a:r>
          </a:p>
          <a:p>
            <a:pPr marL="342900" indent="-342900">
              <a:buFont typeface="Arial" panose="020B0604020202020204" pitchFamily="34" charset="0"/>
              <a:buChar char="•"/>
            </a:pPr>
            <a:r>
              <a:rPr lang="en-US" sz="3200" b="1" dirty="0" smtClean="0"/>
              <a:t>Refill the Rx for statin</a:t>
            </a:r>
          </a:p>
          <a:p>
            <a:pPr marL="342900" indent="-342900">
              <a:buFont typeface="Arial" panose="020B0604020202020204" pitchFamily="34" charset="0"/>
              <a:buChar char="•"/>
            </a:pPr>
            <a:r>
              <a:rPr lang="en-US" sz="3200" b="1" dirty="0" smtClean="0"/>
              <a:t>IF NOT on statin, why?</a:t>
            </a:r>
          </a:p>
          <a:p>
            <a:pPr marL="342900" indent="-342900">
              <a:buFont typeface="Arial" panose="020B0604020202020204" pitchFamily="34" charset="0"/>
              <a:buChar char="•"/>
            </a:pPr>
            <a:r>
              <a:rPr lang="en-US" sz="3200" b="1" dirty="0" smtClean="0"/>
              <a:t>Explain three benefits</a:t>
            </a:r>
          </a:p>
          <a:p>
            <a:pPr marL="342900" indent="-342900">
              <a:buFont typeface="Arial" panose="020B0604020202020204" pitchFamily="34" charset="0"/>
              <a:buChar char="•"/>
            </a:pPr>
            <a:r>
              <a:rPr lang="en-US" sz="3200" b="1" dirty="0" smtClean="0"/>
              <a:t>Start a statin </a:t>
            </a:r>
          </a:p>
          <a:p>
            <a:pPr marL="342900" indent="-342900">
              <a:buFont typeface="Arial" panose="020B0604020202020204" pitchFamily="34" charset="0"/>
              <a:buChar char="•"/>
            </a:pPr>
            <a:endParaRPr lang="en-US" sz="3200" b="1" dirty="0" smtClean="0"/>
          </a:p>
          <a:p>
            <a:endParaRPr lang="en-US" sz="2400" b="1" dirty="0"/>
          </a:p>
        </p:txBody>
      </p:sp>
    </p:spTree>
    <p:extLst>
      <p:ext uri="{BB962C8B-B14F-4D97-AF65-F5344CB8AC3E}">
        <p14:creationId xmlns:p14="http://schemas.microsoft.com/office/powerpoint/2010/main" xmlns="" val="317854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82885" y="1041460"/>
            <a:ext cx="8229600" cy="792088"/>
          </a:xfrm>
        </p:spPr>
        <p:txBody>
          <a:bodyPr>
            <a:noAutofit/>
          </a:bodyPr>
          <a:lstStyle/>
          <a:p>
            <a:r>
              <a:rPr lang="en-US" sz="2400" b="1" dirty="0"/>
              <a:t>Value of VQI Participation – </a:t>
            </a:r>
            <a:br>
              <a:rPr lang="en-US" sz="2400" b="1" dirty="0"/>
            </a:br>
            <a:r>
              <a:rPr lang="en-US" sz="2400" b="1" dirty="0"/>
              <a:t>Center Opportunity Profile for Improvement</a:t>
            </a:r>
          </a:p>
        </p:txBody>
      </p:sp>
      <p:sp>
        <p:nvSpPr>
          <p:cNvPr id="4" name="Slide Number Placeholder 3"/>
          <p:cNvSpPr>
            <a:spLocks noGrp="1"/>
          </p:cNvSpPr>
          <p:nvPr>
            <p:ph type="sldNum" sz="quarter" idx="4"/>
          </p:nvPr>
        </p:nvSpPr>
        <p:spPr/>
        <p:txBody>
          <a:bodyPr/>
          <a:lstStyle/>
          <a:p>
            <a:pPr defTabSz="605150"/>
            <a:endParaRPr lang="en-US" sz="1191" kern="0" dirty="0">
              <a:solidFill>
                <a:prstClr val="black">
                  <a:tint val="75000"/>
                </a:prstClr>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408616" y="2299215"/>
            <a:ext cx="5125783" cy="3751515"/>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924800" y="3200400"/>
            <a:ext cx="499222" cy="275588"/>
          </a:xfrm>
          <a:prstGeom prst="rect">
            <a:avLst/>
          </a:prstGeom>
          <a:noFill/>
        </p:spPr>
        <p:txBody>
          <a:bodyPr wrap="square" rtlCol="0">
            <a:spAutoFit/>
          </a:bodyPr>
          <a:lstStyle/>
          <a:p>
            <a:pPr defTabSz="605150"/>
            <a:r>
              <a:rPr lang="en-US" sz="1191" kern="0" dirty="0">
                <a:solidFill>
                  <a:prstClr val="black"/>
                </a:solidFill>
                <a:latin typeface="Franklin Gothic Medium"/>
              </a:rPr>
              <a:t>30%</a:t>
            </a:r>
          </a:p>
        </p:txBody>
      </p:sp>
      <p:sp>
        <p:nvSpPr>
          <p:cNvPr id="6" name="Rectangle 5"/>
          <p:cNvSpPr/>
          <p:nvPr/>
        </p:nvSpPr>
        <p:spPr>
          <a:xfrm>
            <a:off x="4325299" y="1946462"/>
            <a:ext cx="2942921" cy="409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5150"/>
            <a:endParaRPr lang="en-US" sz="1191" kern="0" dirty="0">
              <a:solidFill>
                <a:prstClr val="white"/>
              </a:solidFill>
            </a:endParaRPr>
          </a:p>
        </p:txBody>
      </p:sp>
      <p:sp>
        <p:nvSpPr>
          <p:cNvPr id="7" name="TextBox 6"/>
          <p:cNvSpPr txBox="1"/>
          <p:nvPr/>
        </p:nvSpPr>
        <p:spPr>
          <a:xfrm>
            <a:off x="1219200" y="1899105"/>
            <a:ext cx="6481348" cy="400110"/>
          </a:xfrm>
          <a:prstGeom prst="rect">
            <a:avLst/>
          </a:prstGeom>
          <a:noFill/>
        </p:spPr>
        <p:txBody>
          <a:bodyPr wrap="square" rtlCol="0">
            <a:spAutoFit/>
          </a:bodyPr>
          <a:lstStyle/>
          <a:p>
            <a:pPr defTabSz="605150"/>
            <a:r>
              <a:rPr lang="en-US" sz="2000" b="1" i="1" kern="0" dirty="0">
                <a:solidFill>
                  <a:srgbClr val="C00000"/>
                </a:solidFill>
              </a:rPr>
              <a:t>Surgical Site Infection after Lower Extremity Arterial Bypass</a:t>
            </a:r>
          </a:p>
        </p:txBody>
      </p:sp>
      <p:sp>
        <p:nvSpPr>
          <p:cNvPr id="13" name="Content Placeholder 2"/>
          <p:cNvSpPr txBox="1">
            <a:spLocks/>
          </p:cNvSpPr>
          <p:nvPr/>
        </p:nvSpPr>
        <p:spPr>
          <a:xfrm>
            <a:off x="304800" y="2386108"/>
            <a:ext cx="3076385" cy="3766574"/>
          </a:xfrm>
          <a:prstGeom prst="rect">
            <a:avLst/>
          </a:prstGeom>
        </p:spPr>
        <p:txBody>
          <a:bodyPr/>
          <a:lstStyle>
            <a:lvl1pPr marL="171450" indent="-171450" algn="l" defTabSz="1018824" rtl="0" eaLnBrk="1" latinLnBrk="0" hangingPunct="1">
              <a:lnSpc>
                <a:spcPct val="110000"/>
              </a:lnSpc>
              <a:spcBef>
                <a:spcPts val="1000"/>
              </a:spcBef>
              <a:spcAft>
                <a:spcPts val="200"/>
              </a:spcAft>
              <a:buClr>
                <a:schemeClr val="accent1"/>
              </a:buClr>
              <a:buSzPct val="75000"/>
              <a:buFont typeface="Wingdings 3" panose="05040102010807070707" pitchFamily="18" charset="2"/>
              <a:buChar char=""/>
              <a:defRPr lang="en-US" sz="1100" b="0" kern="1200" baseline="0" dirty="0" smtClean="0">
                <a:solidFill>
                  <a:schemeClr val="tx1"/>
                </a:solidFill>
                <a:latin typeface="+mn-lt"/>
                <a:ea typeface="+mn-ea"/>
                <a:cs typeface="+mn-cs"/>
              </a:defRPr>
            </a:lvl1pPr>
            <a:lvl2pPr marL="571500" indent="-285750" algn="l" defTabSz="1018824" rtl="0" eaLnBrk="1" latinLnBrk="0" hangingPunct="1">
              <a:lnSpc>
                <a:spcPct val="110000"/>
              </a:lnSpc>
              <a:spcBef>
                <a:spcPts val="600"/>
              </a:spcBef>
              <a:buClr>
                <a:schemeClr val="tx2"/>
              </a:buClr>
              <a:buFont typeface="Franklin Gothic Book" panose="020B0503020102020204" pitchFamily="34" charset="0"/>
              <a:buChar char="—"/>
              <a:defRPr sz="1100" kern="1200" baseline="0">
                <a:solidFill>
                  <a:schemeClr val="tx1"/>
                </a:solidFill>
                <a:latin typeface="+mn-lt"/>
                <a:ea typeface="+mn-ea"/>
                <a:cs typeface="+mn-cs"/>
              </a:defRPr>
            </a:lvl2pPr>
            <a:lvl3pPr marL="857250" indent="-227013" algn="l" defTabSz="1018824" rtl="0" eaLnBrk="1" latinLnBrk="0" hangingPunct="1">
              <a:lnSpc>
                <a:spcPct val="110000"/>
              </a:lnSpc>
              <a:spcBef>
                <a:spcPts val="300"/>
              </a:spcBef>
              <a:buClr>
                <a:schemeClr val="tx2"/>
              </a:buClr>
              <a:buFont typeface="Wingdings" panose="05000000000000000000" pitchFamily="2" charset="2"/>
              <a:buChar char="§"/>
              <a:defRPr sz="1100" kern="1200" baseline="0">
                <a:solidFill>
                  <a:schemeClr val="tx1"/>
                </a:solidFill>
                <a:latin typeface="+mn-lt"/>
                <a:ea typeface="+mn-ea"/>
                <a:cs typeface="+mn-cs"/>
              </a:defRPr>
            </a:lvl3pPr>
            <a:lvl4pPr marL="1143000" indent="-228600" algn="l" defTabSz="1018824" rtl="0" eaLnBrk="1" latinLnBrk="0" hangingPunct="1">
              <a:lnSpc>
                <a:spcPct val="110000"/>
              </a:lnSpc>
              <a:spcBef>
                <a:spcPts val="200"/>
              </a:spcBef>
              <a:buClr>
                <a:schemeClr val="accent2"/>
              </a:buClr>
              <a:buFont typeface="Arial" panose="020B0604020202020204" pitchFamily="34" charset="0"/>
              <a:buChar char="»"/>
              <a:defRPr sz="1100" kern="1200" baseline="0">
                <a:solidFill>
                  <a:schemeClr val="tx1"/>
                </a:solidFill>
                <a:latin typeface="+mn-lt"/>
                <a:ea typeface="+mn-ea"/>
                <a:cs typeface="+mn-cs"/>
              </a:defRPr>
            </a:lvl4pPr>
            <a:lvl5pPr marL="1428750" indent="-230188" algn="l" defTabSz="1018824" rtl="0" eaLnBrk="1" latinLnBrk="0" hangingPunct="1">
              <a:lnSpc>
                <a:spcPct val="110000"/>
              </a:lnSpc>
              <a:spcBef>
                <a:spcPts val="100"/>
              </a:spcBef>
              <a:buClr>
                <a:schemeClr val="tx2"/>
              </a:buClr>
              <a:buFont typeface="Arial" panose="020B0604020202020204" pitchFamily="34" charset="0"/>
              <a:buChar char="•"/>
              <a:defRPr sz="1100" kern="1200" baseline="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113465" indent="-113465" defTabSz="674258">
              <a:spcBef>
                <a:spcPts val="662"/>
              </a:spcBef>
              <a:spcAft>
                <a:spcPts val="132"/>
              </a:spcAft>
              <a:buClrTx/>
              <a:buSzPct val="140000"/>
              <a:buFont typeface="Arial" panose="020B0604020202020204" pitchFamily="34" charset="0"/>
              <a:buChar char="•"/>
            </a:pPr>
            <a:r>
              <a:rPr lang="en-US" sz="1800" b="1" dirty="0">
                <a:solidFill>
                  <a:srgbClr val="0070C0"/>
                </a:solidFill>
              </a:rPr>
              <a:t>Significant variation found across participating centers in VQI</a:t>
            </a:r>
          </a:p>
          <a:p>
            <a:pPr marL="113465" indent="-113465" defTabSz="674258">
              <a:spcBef>
                <a:spcPts val="662"/>
              </a:spcBef>
              <a:spcAft>
                <a:spcPts val="132"/>
              </a:spcAft>
              <a:buClr>
                <a:srgbClr val="13296E"/>
              </a:buClr>
              <a:buSzPct val="140000"/>
              <a:buFont typeface="Arial" panose="020B0604020202020204" pitchFamily="34" charset="0"/>
              <a:buChar char="•"/>
            </a:pPr>
            <a:r>
              <a:rPr lang="en-US" sz="1800" b="1" dirty="0">
                <a:solidFill>
                  <a:srgbClr val="0070C0"/>
                </a:solidFill>
              </a:rPr>
              <a:t>Risk factors associated with Surgical Site Infection:</a:t>
            </a:r>
          </a:p>
          <a:p>
            <a:pPr marL="378219" lvl="1" indent="-189110" defTabSz="674258">
              <a:spcBef>
                <a:spcPts val="397"/>
              </a:spcBef>
              <a:buClr>
                <a:srgbClr val="13296E"/>
              </a:buClr>
              <a:buSzPct val="140000"/>
              <a:buFont typeface="Arial" panose="020B0604020202020204" pitchFamily="34" charset="0"/>
              <a:buChar char="•"/>
            </a:pPr>
            <a:r>
              <a:rPr lang="en-US" sz="1800" b="1" dirty="0">
                <a:solidFill>
                  <a:srgbClr val="0070C0"/>
                </a:solidFill>
              </a:rPr>
              <a:t>Operation &gt; than 220 minutes</a:t>
            </a:r>
          </a:p>
          <a:p>
            <a:pPr marL="378219" lvl="1" indent="-189110" defTabSz="674258">
              <a:spcBef>
                <a:spcPts val="397"/>
              </a:spcBef>
              <a:buClr>
                <a:srgbClr val="13296E"/>
              </a:buClr>
              <a:buSzPct val="140000"/>
              <a:buFont typeface="Arial" panose="020B0604020202020204" pitchFamily="34" charset="0"/>
              <a:buChar char="•"/>
            </a:pPr>
            <a:r>
              <a:rPr lang="en-US" sz="1800" b="1" dirty="0">
                <a:solidFill>
                  <a:srgbClr val="0070C0"/>
                </a:solidFill>
              </a:rPr>
              <a:t>Transfusion &gt; 2 units packed blood cells</a:t>
            </a:r>
          </a:p>
          <a:p>
            <a:pPr marL="378219" lvl="1" indent="-189110" defTabSz="674258">
              <a:spcBef>
                <a:spcPts val="397"/>
              </a:spcBef>
              <a:buClr>
                <a:srgbClr val="13296E"/>
              </a:buClr>
              <a:buSzPct val="140000"/>
              <a:buFont typeface="Arial" panose="020B0604020202020204" pitchFamily="34" charset="0"/>
              <a:buChar char="•"/>
            </a:pPr>
            <a:r>
              <a:rPr lang="en-US" sz="1800" b="1" dirty="0">
                <a:solidFill>
                  <a:srgbClr val="C00000"/>
                </a:solidFill>
              </a:rPr>
              <a:t>Pre-op skin prep not chlorhexidine </a:t>
            </a:r>
          </a:p>
        </p:txBody>
      </p:sp>
    </p:spTree>
    <p:extLst>
      <p:ext uri="{BB962C8B-B14F-4D97-AF65-F5344CB8AC3E}">
        <p14:creationId xmlns:p14="http://schemas.microsoft.com/office/powerpoint/2010/main" xmlns="" val="3958443413"/>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299" y="1734864"/>
            <a:ext cx="8645700" cy="584775"/>
          </a:xfrm>
          <a:prstGeom prst="rect">
            <a:avLst/>
          </a:prstGeom>
          <a:noFill/>
        </p:spPr>
        <p:txBody>
          <a:bodyPr wrap="none" rtlCol="0">
            <a:spAutoFit/>
          </a:bodyPr>
          <a:lstStyle/>
          <a:p>
            <a:r>
              <a:rPr lang="en-US" sz="3200" b="1" dirty="0" smtClean="0">
                <a:solidFill>
                  <a:schemeClr val="tx1">
                    <a:lumMod val="65000"/>
                    <a:lumOff val="35000"/>
                  </a:schemeClr>
                </a:solidFill>
              </a:rPr>
              <a:t>Current </a:t>
            </a:r>
            <a:r>
              <a:rPr lang="en-US" sz="3200" b="1" dirty="0" smtClean="0">
                <a:solidFill>
                  <a:srgbClr val="C00000"/>
                </a:solidFill>
              </a:rPr>
              <a:t>HOT</a:t>
            </a:r>
            <a:r>
              <a:rPr lang="en-US" sz="3200" b="1" dirty="0" smtClean="0">
                <a:solidFill>
                  <a:schemeClr val="tx1">
                    <a:lumMod val="65000"/>
                    <a:lumOff val="35000"/>
                  </a:schemeClr>
                </a:solidFill>
              </a:rPr>
              <a:t> local, regional, and national problem</a:t>
            </a:r>
            <a:endParaRPr lang="en-US" sz="3200" b="1" dirty="0">
              <a:solidFill>
                <a:schemeClr val="tx1">
                  <a:lumMod val="65000"/>
                  <a:lumOff val="35000"/>
                </a:schemeClr>
              </a:solidFill>
            </a:endParaRPr>
          </a:p>
        </p:txBody>
      </p:sp>
      <p:pic>
        <p:nvPicPr>
          <p:cNvPr id="10244" name="Picture 4" descr="http://www.cathlabdigest.com/files/photos/kern6ti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85220" y="2962985"/>
            <a:ext cx="2550318" cy="1925788"/>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http://thoracickey.com/wp-content/uploads/2016/07/B9781455746019000175_f017-007-9781455746019.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9583" y="2879022"/>
            <a:ext cx="2525515" cy="2009751"/>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clinicalgate.com/wp-content/uploads/2015/06/B9780323080576000045_f04-03-9780323080576.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41507" y="3006983"/>
            <a:ext cx="2535848" cy="1948864"/>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8" descr="http://circ.ahajournals.org/content/circulationaha/100/6/e39/F1.larg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77355" y="3009510"/>
            <a:ext cx="1744308" cy="19518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82039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6608" y="1247659"/>
            <a:ext cx="6958893" cy="954107"/>
          </a:xfrm>
          <a:prstGeom prst="rect">
            <a:avLst/>
          </a:prstGeom>
          <a:noFill/>
        </p:spPr>
        <p:txBody>
          <a:bodyPr wrap="none" rtlCol="0">
            <a:spAutoFit/>
          </a:bodyPr>
          <a:lstStyle/>
          <a:p>
            <a:r>
              <a:rPr lang="en-US" sz="2800" b="1" dirty="0" smtClean="0"/>
              <a:t>The question : does guidance decrease access</a:t>
            </a:r>
          </a:p>
          <a:p>
            <a:r>
              <a:rPr lang="en-US" sz="2800" b="1" dirty="0"/>
              <a:t>c</a:t>
            </a:r>
            <a:r>
              <a:rPr lang="en-US" sz="2800" b="1" dirty="0" smtClean="0"/>
              <a:t>omplications?</a:t>
            </a:r>
            <a:endParaRPr lang="en-US" sz="2800" b="1" dirty="0"/>
          </a:p>
        </p:txBody>
      </p:sp>
      <p:pic>
        <p:nvPicPr>
          <p:cNvPr id="9218" name="Picture 2" descr="https://i.ytimg.com/vi/gShz7i55p3M/hqdefaul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6261" y="2443566"/>
            <a:ext cx="3182024" cy="2307427"/>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http://www.saudija.org/articles/2012/6/2/images/SaudiJAnaesh_2012_6_2_120_97023_u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2443566"/>
            <a:ext cx="2846260" cy="2307427"/>
          </a:xfrm>
          <a:prstGeom prst="rect">
            <a:avLst/>
          </a:prstGeom>
          <a:noFill/>
          <a:extLst>
            <a:ext uri="{909E8E84-426E-40DD-AFC4-6F175D3DCCD1}">
              <a14:hiddenFill xmlns:a14="http://schemas.microsoft.com/office/drawing/2010/main" xmlns="">
                <a:solidFill>
                  <a:srgbClr val="FFFFFF"/>
                </a:solidFill>
              </a14:hiddenFill>
            </a:ext>
          </a:extLst>
        </p:spPr>
      </p:pic>
      <p:pic>
        <p:nvPicPr>
          <p:cNvPr id="9222" name="Picture 6" descr="http://www.bluephantom.com/uploads/Image/Femoral/CVA/Femoral_venous_access_ultrasound_needle_training_mode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28285" y="2443566"/>
            <a:ext cx="3115717" cy="230742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40992" y="4933673"/>
            <a:ext cx="9110123" cy="830997"/>
          </a:xfrm>
          <a:prstGeom prst="rect">
            <a:avLst/>
          </a:prstGeom>
          <a:noFill/>
        </p:spPr>
        <p:txBody>
          <a:bodyPr wrap="none" rtlCol="0">
            <a:spAutoFit/>
          </a:bodyPr>
          <a:lstStyle/>
          <a:p>
            <a:r>
              <a:rPr lang="en-US" sz="2800" b="1" dirty="0" smtClean="0">
                <a:solidFill>
                  <a:srgbClr val="0070C0"/>
                </a:solidFill>
              </a:rPr>
              <a:t>“When you know where you are, you know where you are.”</a:t>
            </a:r>
          </a:p>
          <a:p>
            <a:r>
              <a:rPr lang="en-US" sz="2000" b="1" i="1" dirty="0" smtClean="0">
                <a:solidFill>
                  <a:srgbClr val="0070C0"/>
                </a:solidFill>
              </a:rPr>
              <a:t>                                                                                                                               </a:t>
            </a:r>
            <a:r>
              <a:rPr lang="en-US" sz="2000" b="1" i="1" dirty="0" smtClean="0">
                <a:solidFill>
                  <a:schemeClr val="tx1">
                    <a:lumMod val="65000"/>
                    <a:lumOff val="35000"/>
                  </a:schemeClr>
                </a:solidFill>
              </a:rPr>
              <a:t>Yogi Berra</a:t>
            </a:r>
          </a:p>
        </p:txBody>
      </p:sp>
      <p:pic>
        <p:nvPicPr>
          <p:cNvPr id="9224" name="Picture 8" descr="http://www.pcronline.com/eurointervention/textbook/media/115_2571_figure3.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46261" y="2423659"/>
            <a:ext cx="3182024" cy="23472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5530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9224"/>
                                        </p:tgtEl>
                                        <p:attrNameLst>
                                          <p:attrName>style.visibility</p:attrName>
                                        </p:attrNameLst>
                                      </p:cBhvr>
                                      <p:to>
                                        <p:strVal val="visible"/>
                                      </p:to>
                                    </p:set>
                                    <p:animEffect transition="in" filter="fade">
                                      <p:cBhvr>
                                        <p:cTn id="7" dur="500"/>
                                        <p:tgtEl>
                                          <p:spTgt spid="92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Give the patient (and family) an explicit message that routine CEAs discharge by noon the first post-op day</a:t>
            </a:r>
          </a:p>
          <a:p>
            <a:r>
              <a:rPr lang="en-US" b="1" dirty="0" smtClean="0"/>
              <a:t>No Foley Catheters (</a:t>
            </a:r>
            <a:r>
              <a:rPr lang="en-US" b="1" dirty="0" err="1" smtClean="0"/>
              <a:t>Preop</a:t>
            </a:r>
            <a:r>
              <a:rPr lang="en-US" b="1" dirty="0" smtClean="0"/>
              <a:t> IV Antibiotics and </a:t>
            </a:r>
            <a:r>
              <a:rPr lang="en-US" b="1" dirty="0" err="1" smtClean="0"/>
              <a:t>Preop</a:t>
            </a:r>
            <a:r>
              <a:rPr lang="en-US" b="1" dirty="0" smtClean="0"/>
              <a:t> Pee) </a:t>
            </a:r>
          </a:p>
          <a:p>
            <a:r>
              <a:rPr lang="en-US" b="1" dirty="0" smtClean="0"/>
              <a:t>Judicious </a:t>
            </a:r>
            <a:r>
              <a:rPr lang="en-US" b="1" dirty="0" err="1" smtClean="0"/>
              <a:t>intraop</a:t>
            </a:r>
            <a:r>
              <a:rPr lang="en-US" b="1" dirty="0" smtClean="0"/>
              <a:t> IV fluids</a:t>
            </a:r>
          </a:p>
          <a:p>
            <a:r>
              <a:rPr lang="en-US" b="1" dirty="0" smtClean="0"/>
              <a:t>No Routine ICU (four-hour recovery area)</a:t>
            </a:r>
            <a:endParaRPr lang="en-US" b="1" dirty="0"/>
          </a:p>
        </p:txBody>
      </p:sp>
      <p:sp>
        <p:nvSpPr>
          <p:cNvPr id="3" name="Title 2"/>
          <p:cNvSpPr>
            <a:spLocks noGrp="1"/>
          </p:cNvSpPr>
          <p:nvPr>
            <p:ph type="title"/>
          </p:nvPr>
        </p:nvSpPr>
        <p:spPr>
          <a:xfrm>
            <a:off x="1112478" y="1434469"/>
            <a:ext cx="6375400" cy="812800"/>
          </a:xfrm>
        </p:spPr>
        <p:txBody>
          <a:bodyPr>
            <a:normAutofit/>
          </a:bodyPr>
          <a:lstStyle/>
          <a:p>
            <a:r>
              <a:rPr lang="en-US" sz="3200" b="1" dirty="0" smtClean="0">
                <a:solidFill>
                  <a:srgbClr val="00B0F0"/>
                </a:solidFill>
              </a:rPr>
              <a:t>What have the best centers  done?</a:t>
            </a:r>
            <a:endParaRPr lang="en-US" sz="3200" b="1" dirty="0">
              <a:solidFill>
                <a:srgbClr val="0070C0"/>
              </a:solidFill>
            </a:endParaRPr>
          </a:p>
        </p:txBody>
      </p:sp>
    </p:spTree>
    <p:extLst>
      <p:ext uri="{BB962C8B-B14F-4D97-AF65-F5344CB8AC3E}">
        <p14:creationId xmlns:p14="http://schemas.microsoft.com/office/powerpoint/2010/main" xmlns="" val="12943934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wh2\AppData\Local\Microsoft\Windows\Temporary Internet Files\Content.Outlook\GYCLPDGN\IMG_156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4" y="0"/>
            <a:ext cx="914241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15064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Make the Carolinas Great Again!!</a:t>
            </a:r>
            <a:endParaRPr lang="en-US" sz="3200" b="1" dirty="0"/>
          </a:p>
        </p:txBody>
      </p:sp>
      <p:sp>
        <p:nvSpPr>
          <p:cNvPr id="3" name="Content Placeholder 2"/>
          <p:cNvSpPr>
            <a:spLocks noGrp="1"/>
          </p:cNvSpPr>
          <p:nvPr>
            <p:ph idx="1"/>
          </p:nvPr>
        </p:nvSpPr>
        <p:spPr/>
        <p:txBody>
          <a:bodyPr>
            <a:normAutofit fontScale="92500" lnSpcReduction="20000"/>
          </a:bodyPr>
          <a:lstStyle/>
          <a:p>
            <a:r>
              <a:rPr lang="en-US" b="1" dirty="0" smtClean="0"/>
              <a:t>Play every visit for statin and aspirin</a:t>
            </a:r>
          </a:p>
          <a:p>
            <a:r>
              <a:rPr lang="en-US" b="1" dirty="0" smtClean="0"/>
              <a:t>Finish our mission of CEA length of stay</a:t>
            </a:r>
          </a:p>
          <a:p>
            <a:r>
              <a:rPr lang="en-US" b="1" dirty="0" smtClean="0"/>
              <a:t>Lead the nation in safe femoral access</a:t>
            </a:r>
          </a:p>
          <a:p>
            <a:r>
              <a:rPr lang="en-US" b="1" dirty="0" smtClean="0"/>
              <a:t>Share our best techniques/care with other regions</a:t>
            </a:r>
          </a:p>
          <a:p>
            <a:r>
              <a:rPr lang="en-US" b="1" dirty="0" smtClean="0">
                <a:solidFill>
                  <a:schemeClr val="bg1">
                    <a:lumMod val="65000"/>
                  </a:schemeClr>
                </a:solidFill>
              </a:rPr>
              <a:t>Decrease LOS for EVAR (big $$$)</a:t>
            </a:r>
          </a:p>
          <a:p>
            <a:r>
              <a:rPr lang="en-US" b="1" dirty="0" smtClean="0">
                <a:solidFill>
                  <a:schemeClr val="bg1">
                    <a:lumMod val="65000"/>
                  </a:schemeClr>
                </a:solidFill>
              </a:rPr>
              <a:t>Improve long-term care of EVAR</a:t>
            </a:r>
          </a:p>
          <a:p>
            <a:r>
              <a:rPr lang="en-US" b="1" dirty="0" smtClean="0">
                <a:solidFill>
                  <a:schemeClr val="bg1">
                    <a:lumMod val="65000"/>
                  </a:schemeClr>
                </a:solidFill>
              </a:rPr>
              <a:t>Focus on decreasing open AAA mortality</a:t>
            </a:r>
          </a:p>
          <a:p>
            <a:endParaRPr lang="en-US" b="1" dirty="0"/>
          </a:p>
        </p:txBody>
      </p:sp>
    </p:spTree>
    <p:extLst>
      <p:ext uri="{BB962C8B-B14F-4D97-AF65-F5344CB8AC3E}">
        <p14:creationId xmlns:p14="http://schemas.microsoft.com/office/powerpoint/2010/main" xmlns="" val="2009810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5365" y="1588131"/>
            <a:ext cx="8229600" cy="1143000"/>
          </a:xfrm>
        </p:spPr>
        <p:txBody>
          <a:bodyPr>
            <a:normAutofit/>
          </a:bodyPr>
          <a:lstStyle/>
          <a:p>
            <a:r>
              <a:rPr lang="en-US" sz="3200" b="1" dirty="0" smtClean="0"/>
              <a:t>“Please God, don’t let me(us) screw up!”</a:t>
            </a:r>
            <a:br>
              <a:rPr lang="en-US" sz="3200" b="1" dirty="0" smtClean="0"/>
            </a:br>
            <a:r>
              <a:rPr lang="en-US" sz="3200" b="1" dirty="0" smtClean="0"/>
              <a:t>                               </a:t>
            </a:r>
            <a:r>
              <a:rPr lang="en-US" sz="2400" b="1" i="1" dirty="0" smtClean="0">
                <a:solidFill>
                  <a:schemeClr val="bg2">
                    <a:lumMod val="50000"/>
                  </a:schemeClr>
                </a:solidFill>
              </a:rPr>
              <a:t>Alan Shepard, US astronaut</a:t>
            </a:r>
            <a:endParaRPr lang="en-US" sz="3200" b="1" dirty="0"/>
          </a:p>
        </p:txBody>
      </p:sp>
      <p:sp>
        <p:nvSpPr>
          <p:cNvPr id="6" name="Content Placeholder 5"/>
          <p:cNvSpPr>
            <a:spLocks noGrp="1"/>
          </p:cNvSpPr>
          <p:nvPr>
            <p:ph idx="1"/>
          </p:nvPr>
        </p:nvSpPr>
        <p:spPr>
          <a:xfrm>
            <a:off x="473528" y="2592339"/>
            <a:ext cx="8229600" cy="3600400"/>
          </a:xfrm>
        </p:spPr>
        <p:txBody>
          <a:bodyPr/>
          <a:lstStyle/>
          <a:p>
            <a:pPr marL="0" indent="0">
              <a:buNone/>
            </a:pPr>
            <a:endParaRPr lang="en-US" dirty="0" smtClean="0"/>
          </a:p>
          <a:p>
            <a:pPr marL="0" indent="0">
              <a:buNone/>
            </a:pPr>
            <a:r>
              <a:rPr lang="en-US" dirty="0"/>
              <a:t> </a:t>
            </a:r>
            <a:r>
              <a:rPr lang="en-US" dirty="0" smtClean="0"/>
              <a:t>   </a:t>
            </a:r>
            <a:r>
              <a:rPr lang="en-US" sz="3600" b="1" dirty="0" smtClean="0">
                <a:solidFill>
                  <a:srgbClr val="0070C0"/>
                </a:solidFill>
              </a:rPr>
              <a:t>“The Carolina’s is the epitome of the best in regional vascular groups!!”</a:t>
            </a:r>
          </a:p>
          <a:p>
            <a:pPr marL="0" indent="0">
              <a:buNone/>
            </a:pPr>
            <a:r>
              <a:rPr lang="en-US" dirty="0" smtClean="0"/>
              <a:t>                                                            </a:t>
            </a:r>
            <a:r>
              <a:rPr lang="en-US" sz="2400" b="1" i="1" dirty="0" smtClean="0">
                <a:solidFill>
                  <a:schemeClr val="bg2">
                    <a:lumMod val="50000"/>
                  </a:schemeClr>
                </a:solidFill>
              </a:rPr>
              <a:t>Carrie Bosela </a:t>
            </a:r>
          </a:p>
          <a:p>
            <a:pPr marL="0" indent="0">
              <a:buNone/>
            </a:pPr>
            <a:r>
              <a:rPr lang="en-US" sz="2400" b="1" i="1" dirty="0">
                <a:solidFill>
                  <a:schemeClr val="bg2">
                    <a:lumMod val="50000"/>
                  </a:schemeClr>
                </a:solidFill>
              </a:rPr>
              <a:t> </a:t>
            </a:r>
            <a:r>
              <a:rPr lang="en-US" sz="2400" b="1" i="1" dirty="0" smtClean="0">
                <a:solidFill>
                  <a:schemeClr val="bg2">
                    <a:lumMod val="50000"/>
                  </a:schemeClr>
                </a:solidFill>
              </a:rPr>
              <a:t>                                        SVS VQI National Leadership Group</a:t>
            </a:r>
            <a:endParaRPr lang="en-US" sz="3600" b="1" dirty="0">
              <a:solidFill>
                <a:schemeClr val="bg2">
                  <a:lumMod val="50000"/>
                </a:schemeClr>
              </a:solidFill>
            </a:endParaRPr>
          </a:p>
        </p:txBody>
      </p:sp>
    </p:spTree>
    <p:extLst>
      <p:ext uri="{BB962C8B-B14F-4D97-AF65-F5344CB8AC3E}">
        <p14:creationId xmlns:p14="http://schemas.microsoft.com/office/powerpoint/2010/main" xmlns="" val="28818500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i="1" dirty="0" smtClean="0">
                <a:latin typeface="Bookman Old Style" pitchFamily="18" charset="0"/>
              </a:rPr>
              <a:t>Review of  the Regional Reports comparing </a:t>
            </a:r>
          </a:p>
          <a:p>
            <a:pPr algn="ctr">
              <a:buNone/>
            </a:pPr>
            <a:r>
              <a:rPr lang="en-US" i="1" dirty="0" smtClean="0">
                <a:latin typeface="Bookman Old Style" pitchFamily="18" charset="0"/>
              </a:rPr>
              <a:t>Facility- Regional-National data.</a:t>
            </a:r>
            <a:endParaRPr lang="en-US" i="1" dirty="0">
              <a:latin typeface="Bookman Old Style"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9572" y="2796952"/>
            <a:ext cx="8229600" cy="792088"/>
          </a:xfrm>
        </p:spPr>
        <p:txBody>
          <a:bodyPr/>
          <a:lstStyle/>
          <a:p>
            <a:r>
              <a:rPr lang="en-US" b="1" dirty="0" smtClean="0"/>
              <a:t>Some aneurysm issues</a:t>
            </a:r>
            <a:endParaRPr lang="en-US" b="1" dirty="0"/>
          </a:p>
        </p:txBody>
      </p:sp>
    </p:spTree>
    <p:extLst>
      <p:ext uri="{BB962C8B-B14F-4D97-AF65-F5344CB8AC3E}">
        <p14:creationId xmlns:p14="http://schemas.microsoft.com/office/powerpoint/2010/main" xmlns="" val="21451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What are the “best” doing</a:t>
            </a:r>
            <a:endParaRPr lang="en-US" sz="3600" b="1" dirty="0"/>
          </a:p>
        </p:txBody>
      </p:sp>
      <p:sp>
        <p:nvSpPr>
          <p:cNvPr id="3" name="Content Placeholder 2"/>
          <p:cNvSpPr>
            <a:spLocks noGrp="1"/>
          </p:cNvSpPr>
          <p:nvPr>
            <p:ph idx="1"/>
          </p:nvPr>
        </p:nvSpPr>
        <p:spPr/>
        <p:txBody>
          <a:bodyPr/>
          <a:lstStyle/>
          <a:p>
            <a:r>
              <a:rPr lang="en-US" b="1" i="1" dirty="0" smtClean="0">
                <a:solidFill>
                  <a:schemeClr val="accent1"/>
                </a:solidFill>
              </a:rPr>
              <a:t>Place and equipment for procedure</a:t>
            </a:r>
          </a:p>
          <a:p>
            <a:r>
              <a:rPr lang="en-US" b="1" i="1" dirty="0" smtClean="0">
                <a:solidFill>
                  <a:schemeClr val="accent1"/>
                </a:solidFill>
              </a:rPr>
              <a:t>Percutaneous access/closure devices</a:t>
            </a:r>
          </a:p>
          <a:p>
            <a:r>
              <a:rPr lang="en-US" b="1" i="1" dirty="0" smtClean="0">
                <a:solidFill>
                  <a:schemeClr val="accent1"/>
                </a:solidFill>
              </a:rPr>
              <a:t>Post EVAR care pathway before discharge</a:t>
            </a:r>
          </a:p>
          <a:p>
            <a:r>
              <a:rPr lang="en-US" b="1" i="1" dirty="0" smtClean="0">
                <a:solidFill>
                  <a:schemeClr val="accent1"/>
                </a:solidFill>
              </a:rPr>
              <a:t>Cost containment efforts (margin??)</a:t>
            </a:r>
          </a:p>
          <a:p>
            <a:r>
              <a:rPr lang="en-US" b="1" i="1" dirty="0" smtClean="0">
                <a:solidFill>
                  <a:schemeClr val="accent1"/>
                </a:solidFill>
              </a:rPr>
              <a:t>Follow-up pathway and one-year FU plan</a:t>
            </a:r>
            <a:endParaRPr lang="en-US" b="1" i="1" dirty="0">
              <a:solidFill>
                <a:schemeClr val="accent1"/>
              </a:solidFill>
            </a:endParaRPr>
          </a:p>
        </p:txBody>
      </p:sp>
    </p:spTree>
    <p:extLst>
      <p:ext uri="{BB962C8B-B14F-4D97-AF65-F5344CB8AC3E}">
        <p14:creationId xmlns:p14="http://schemas.microsoft.com/office/powerpoint/2010/main" xmlns="" val="3996197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202" y="1580474"/>
            <a:ext cx="8229600" cy="792088"/>
          </a:xfrm>
        </p:spPr>
        <p:txBody>
          <a:bodyPr>
            <a:normAutofit fontScale="90000"/>
          </a:bodyPr>
          <a:lstStyle/>
          <a:p>
            <a:r>
              <a:rPr lang="en-US" b="1" dirty="0" smtClean="0"/>
              <a:t>“If you have a problem, why not fix it.”</a:t>
            </a:r>
            <a:br>
              <a:rPr lang="en-US" b="1" dirty="0" smtClean="0"/>
            </a:br>
            <a:r>
              <a:rPr lang="en-US" b="1" dirty="0"/>
              <a:t/>
            </a:r>
            <a:br>
              <a:rPr lang="en-US" b="1" dirty="0"/>
            </a:br>
            <a:endParaRPr lang="en-US"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78285" y="3000867"/>
            <a:ext cx="2163535" cy="5267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7635" y="2101863"/>
            <a:ext cx="3617913" cy="251852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2114550" y="5119007"/>
            <a:ext cx="4477829" cy="707886"/>
          </a:xfrm>
          <a:prstGeom prst="rect">
            <a:avLst/>
          </a:prstGeom>
          <a:noFill/>
        </p:spPr>
        <p:txBody>
          <a:bodyPr wrap="none" rtlCol="0">
            <a:spAutoFit/>
          </a:bodyPr>
          <a:lstStyle/>
          <a:p>
            <a:r>
              <a:rPr lang="en-US" sz="4000" b="1" dirty="0" smtClean="0">
                <a:solidFill>
                  <a:srgbClr val="C00000"/>
                </a:solidFill>
              </a:rPr>
              <a:t>We have a problem!</a:t>
            </a:r>
            <a:endParaRPr lang="en-US" sz="4000" b="1" dirty="0">
              <a:solidFill>
                <a:srgbClr val="C00000"/>
              </a:solidFill>
            </a:endParaRPr>
          </a:p>
        </p:txBody>
      </p:sp>
    </p:spTree>
    <p:extLst>
      <p:ext uri="{BB962C8B-B14F-4D97-AF65-F5344CB8AC3E}">
        <p14:creationId xmlns:p14="http://schemas.microsoft.com/office/powerpoint/2010/main" xmlns="" val="4565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do we do about open AAA?</a:t>
            </a:r>
            <a:endParaRPr lang="en-US" b="1" dirty="0"/>
          </a:p>
        </p:txBody>
      </p:sp>
      <p:sp>
        <p:nvSpPr>
          <p:cNvPr id="3" name="Content Placeholder 2"/>
          <p:cNvSpPr>
            <a:spLocks noGrp="1"/>
          </p:cNvSpPr>
          <p:nvPr>
            <p:ph idx="1"/>
          </p:nvPr>
        </p:nvSpPr>
        <p:spPr/>
        <p:txBody>
          <a:bodyPr/>
          <a:lstStyle/>
          <a:p>
            <a:r>
              <a:rPr lang="en-US" b="1" dirty="0" smtClean="0">
                <a:solidFill>
                  <a:srgbClr val="0070C0"/>
                </a:solidFill>
              </a:rPr>
              <a:t>Are we operating on high-risk patients who should not be operated?</a:t>
            </a:r>
          </a:p>
          <a:p>
            <a:r>
              <a:rPr lang="en-US" b="1" dirty="0" smtClean="0">
                <a:solidFill>
                  <a:srgbClr val="0070C0"/>
                </a:solidFill>
              </a:rPr>
              <a:t>How are we assessing that risk?</a:t>
            </a:r>
          </a:p>
          <a:p>
            <a:r>
              <a:rPr lang="en-US" b="1" dirty="0" smtClean="0">
                <a:solidFill>
                  <a:srgbClr val="0070C0"/>
                </a:solidFill>
              </a:rPr>
              <a:t>What is killing these patients?</a:t>
            </a:r>
          </a:p>
          <a:p>
            <a:r>
              <a:rPr lang="en-US" b="1" dirty="0" smtClean="0">
                <a:solidFill>
                  <a:srgbClr val="0070C0"/>
                </a:solidFill>
              </a:rPr>
              <a:t> </a:t>
            </a:r>
            <a:r>
              <a:rPr lang="en-US" b="1" dirty="0">
                <a:solidFill>
                  <a:srgbClr val="0070C0"/>
                </a:solidFill>
              </a:rPr>
              <a:t>Should open AAA be centralized</a:t>
            </a:r>
            <a:r>
              <a:rPr lang="en-US" b="1" dirty="0" smtClean="0">
                <a:solidFill>
                  <a:srgbClr val="0070C0"/>
                </a:solidFill>
              </a:rPr>
              <a:t>?</a:t>
            </a:r>
            <a:r>
              <a:rPr lang="en-US" b="1" dirty="0">
                <a:solidFill>
                  <a:srgbClr val="0070C0"/>
                </a:solidFill>
              </a:rPr>
              <a:t> </a:t>
            </a:r>
            <a:endParaRPr lang="en-US" b="1" dirty="0" smtClean="0">
              <a:solidFill>
                <a:srgbClr val="0070C0"/>
              </a:solidFill>
            </a:endParaRPr>
          </a:p>
          <a:p>
            <a:r>
              <a:rPr lang="en-US" b="1" dirty="0" smtClean="0">
                <a:solidFill>
                  <a:srgbClr val="0070C0"/>
                </a:solidFill>
              </a:rPr>
              <a:t>Should </a:t>
            </a:r>
            <a:r>
              <a:rPr lang="en-US" b="1" dirty="0">
                <a:solidFill>
                  <a:srgbClr val="0070C0"/>
                </a:solidFill>
              </a:rPr>
              <a:t>they be referred to “best” surgeons?</a:t>
            </a:r>
          </a:p>
          <a:p>
            <a:endParaRPr lang="en-US" b="1" dirty="0">
              <a:solidFill>
                <a:srgbClr val="0070C0"/>
              </a:solidFill>
            </a:endParaRPr>
          </a:p>
          <a:p>
            <a:endParaRPr lang="en-US" b="1" dirty="0">
              <a:solidFill>
                <a:srgbClr val="0070C0"/>
              </a:solidFill>
            </a:endParaRPr>
          </a:p>
        </p:txBody>
      </p:sp>
    </p:spTree>
    <p:extLst>
      <p:ext uri="{BB962C8B-B14F-4D97-AF65-F5344CB8AC3E}">
        <p14:creationId xmlns:p14="http://schemas.microsoft.com/office/powerpoint/2010/main" xmlns="" val="2777453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904" y="2983858"/>
            <a:ext cx="8229600" cy="1143000"/>
          </a:xfrm>
        </p:spPr>
        <p:txBody>
          <a:bodyPr>
            <a:normAutofit fontScale="90000"/>
          </a:bodyPr>
          <a:lstStyle/>
          <a:p>
            <a:pPr algn="l"/>
            <a:r>
              <a:rPr lang="en-US" b="1" dirty="0"/>
              <a:t>Research Advisory Council Update: Thomas Brothers, MD</a:t>
            </a:r>
          </a:p>
        </p:txBody>
      </p:sp>
    </p:spTree>
    <p:extLst>
      <p:ext uri="{BB962C8B-B14F-4D97-AF65-F5344CB8AC3E}">
        <p14:creationId xmlns:p14="http://schemas.microsoft.com/office/powerpoint/2010/main" xmlns="" val="9172301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7492"/>
            <a:ext cx="8229600" cy="1143000"/>
          </a:xfrm>
        </p:spPr>
        <p:txBody>
          <a:bodyPr/>
          <a:lstStyle/>
          <a:p>
            <a:r>
              <a:rPr lang="en-US" dirty="0"/>
              <a:t>National Research Projects:</a:t>
            </a:r>
          </a:p>
        </p:txBody>
      </p:sp>
      <p:sp>
        <p:nvSpPr>
          <p:cNvPr id="3" name="Content Placeholder 2"/>
          <p:cNvSpPr>
            <a:spLocks noGrp="1"/>
          </p:cNvSpPr>
          <p:nvPr>
            <p:ph idx="1"/>
          </p:nvPr>
        </p:nvSpPr>
        <p:spPr>
          <a:xfrm>
            <a:off x="457200" y="2180492"/>
            <a:ext cx="8229600" cy="4234376"/>
          </a:xfrm>
        </p:spPr>
        <p:txBody>
          <a:bodyPr>
            <a:normAutofit fontScale="92500" lnSpcReduction="10000"/>
          </a:bodyPr>
          <a:lstStyle/>
          <a:p>
            <a:r>
              <a:rPr lang="en-US" dirty="0"/>
              <a:t> </a:t>
            </a:r>
            <a:r>
              <a:rPr lang="en-US" b="1" dirty="0"/>
              <a:t>This year the SVS PSO Research Advisory Committee (RAC) approved 64 national research projects submitted by 51 unique VQI investigators in 26 centers, representing diverse topics across multiple procedures. In addition, multiple research projects using regional data were performed at VQI sites.</a:t>
            </a:r>
          </a:p>
          <a:p>
            <a:r>
              <a:rPr lang="en-US" dirty="0">
                <a:hlinkClick r:id="rId2"/>
              </a:rPr>
              <a:t>http://www.vascularqualityinitiative.org/vqi-resource-library/research-advisory-committee/</a:t>
            </a:r>
            <a:endParaRPr lang="en-US" dirty="0"/>
          </a:p>
          <a:p>
            <a:endParaRPr lang="en-US" dirty="0"/>
          </a:p>
          <a:p>
            <a:endParaRPr lang="en-US" dirty="0"/>
          </a:p>
        </p:txBody>
      </p:sp>
    </p:spTree>
    <p:extLst>
      <p:ext uri="{BB962C8B-B14F-4D97-AF65-F5344CB8AC3E}">
        <p14:creationId xmlns:p14="http://schemas.microsoft.com/office/powerpoint/2010/main" xmlns="" val="3032757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Regional Research Projects:</a:t>
            </a:r>
          </a:p>
        </p:txBody>
      </p:sp>
      <p:sp>
        <p:nvSpPr>
          <p:cNvPr id="3" name="Content Placeholder 2"/>
          <p:cNvSpPr>
            <a:spLocks noGrp="1"/>
          </p:cNvSpPr>
          <p:nvPr>
            <p:ph idx="1"/>
          </p:nvPr>
        </p:nvSpPr>
        <p:spPr/>
        <p:txBody>
          <a:bodyPr>
            <a:normAutofit fontScale="92500"/>
          </a:bodyPr>
          <a:lstStyle/>
          <a:p>
            <a:r>
              <a:rPr lang="en-US" b="1" dirty="0" smtClean="0"/>
              <a:t>Identify the processes and techniques of those with lowest rate for access complications</a:t>
            </a:r>
          </a:p>
          <a:p>
            <a:r>
              <a:rPr lang="en-US" b="1" dirty="0" smtClean="0"/>
              <a:t>Disseminate those recommendations</a:t>
            </a:r>
          </a:p>
          <a:p>
            <a:r>
              <a:rPr lang="en-US" b="1" dirty="0" smtClean="0"/>
              <a:t>Create a focus group of our “best” to lead us all to being the “safest” region in the USA</a:t>
            </a:r>
          </a:p>
          <a:p>
            <a:r>
              <a:rPr lang="en-US" b="1" dirty="0" smtClean="0"/>
              <a:t>Access whether our QI process can reduce the complication rate in EVERY center</a:t>
            </a:r>
            <a:endParaRPr lang="en-US" b="1" dirty="0"/>
          </a:p>
        </p:txBody>
      </p:sp>
    </p:spTree>
    <p:extLst>
      <p:ext uri="{BB962C8B-B14F-4D97-AF65-F5344CB8AC3E}">
        <p14:creationId xmlns:p14="http://schemas.microsoft.com/office/powerpoint/2010/main" xmlns="" val="29205277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Actionable Reports</a:t>
            </a:r>
          </a:p>
        </p:txBody>
      </p:sp>
      <p:sp>
        <p:nvSpPr>
          <p:cNvPr id="3" name="Content Placeholder 2"/>
          <p:cNvSpPr>
            <a:spLocks noGrp="1"/>
          </p:cNvSpPr>
          <p:nvPr>
            <p:ph idx="1"/>
          </p:nvPr>
        </p:nvSpPr>
        <p:spPr>
          <a:xfrm>
            <a:off x="457200" y="2420889"/>
            <a:ext cx="8229600" cy="4120588"/>
          </a:xfrm>
        </p:spPr>
        <p:txBody>
          <a:bodyPr>
            <a:normAutofit fontScale="92500" lnSpcReduction="20000"/>
          </a:bodyPr>
          <a:lstStyle/>
          <a:p>
            <a:pPr lvl="0"/>
            <a:r>
              <a:rPr lang="en-GB" b="1" dirty="0"/>
              <a:t>Physician-level Reporting </a:t>
            </a:r>
            <a:r>
              <a:rPr lang="en-GB" dirty="0"/>
              <a:t>: these comparisons allow sites to analyse blinded physician results between physicians at the same site as well as between facilities to understand detailed results and best practices</a:t>
            </a:r>
            <a:endParaRPr lang="en-US" dirty="0"/>
          </a:p>
          <a:p>
            <a:pPr lvl="0"/>
            <a:r>
              <a:rPr lang="en-GB" b="1" dirty="0"/>
              <a:t>Site-level Reporting (</a:t>
            </a:r>
            <a:r>
              <a:rPr lang="en-GB" b="1" dirty="0">
                <a:solidFill>
                  <a:srgbClr val="C00000"/>
                </a:solidFill>
              </a:rPr>
              <a:t>Center Opportunity Profile for Improvement Reports</a:t>
            </a:r>
            <a:r>
              <a:rPr lang="en-GB" b="1" dirty="0"/>
              <a:t>): </a:t>
            </a:r>
            <a:r>
              <a:rPr lang="en-GB" dirty="0"/>
              <a:t>Similar to the physician data, the </a:t>
            </a:r>
            <a:r>
              <a:rPr lang="en-GB" b="1" dirty="0">
                <a:solidFill>
                  <a:srgbClr val="C00000"/>
                </a:solidFill>
              </a:rPr>
              <a:t>COPI</a:t>
            </a:r>
            <a:r>
              <a:rPr lang="en-GB" dirty="0">
                <a:solidFill>
                  <a:srgbClr val="C00000"/>
                </a:solidFill>
              </a:rPr>
              <a:t> </a:t>
            </a:r>
            <a:r>
              <a:rPr lang="en-GB" dirty="0"/>
              <a:t>Reports provide detailed national and regional benchmarking on quality improvement such as length of stay</a:t>
            </a:r>
            <a:endParaRPr lang="en-US" dirty="0"/>
          </a:p>
          <a:p>
            <a:pPr marL="0" indent="0">
              <a:buNone/>
            </a:pPr>
            <a:endParaRPr lang="en-US" dirty="0"/>
          </a:p>
        </p:txBody>
      </p:sp>
    </p:spTree>
    <p:extLst>
      <p:ext uri="{BB962C8B-B14F-4D97-AF65-F5344CB8AC3E}">
        <p14:creationId xmlns:p14="http://schemas.microsoft.com/office/powerpoint/2010/main" xmlns="" val="6426736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COPI and Physician Reports </a:t>
            </a:r>
          </a:p>
        </p:txBody>
      </p:sp>
      <p:sp>
        <p:nvSpPr>
          <p:cNvPr id="3" name="Content Placeholder 2"/>
          <p:cNvSpPr>
            <a:spLocks noGrp="1"/>
          </p:cNvSpPr>
          <p:nvPr>
            <p:ph idx="1"/>
          </p:nvPr>
        </p:nvSpPr>
        <p:spPr>
          <a:xfrm>
            <a:off x="457200" y="2420889"/>
            <a:ext cx="8229600" cy="4303468"/>
          </a:xfrm>
        </p:spPr>
        <p:txBody>
          <a:bodyPr>
            <a:normAutofit fontScale="77500" lnSpcReduction="20000"/>
          </a:bodyPr>
          <a:lstStyle/>
          <a:p>
            <a:r>
              <a:rPr lang="en-US" b="1" u="sng" dirty="0"/>
              <a:t>In addition to the spring and fall regional reports, this year we have published two COPI reports:</a:t>
            </a:r>
          </a:p>
          <a:p>
            <a:pPr lvl="1"/>
            <a:r>
              <a:rPr lang="en-US" b="1" dirty="0">
                <a:solidFill>
                  <a:srgbClr val="0070C0"/>
                </a:solidFill>
              </a:rPr>
              <a:t>30-day stroke and 1-year mortality after CEA</a:t>
            </a:r>
          </a:p>
          <a:p>
            <a:pPr lvl="1"/>
            <a:r>
              <a:rPr lang="en-US" b="1" dirty="0">
                <a:solidFill>
                  <a:srgbClr val="0070C0"/>
                </a:solidFill>
              </a:rPr>
              <a:t>30-day stroke or 1-year mortality after CAS</a:t>
            </a:r>
          </a:p>
          <a:p>
            <a:r>
              <a:rPr lang="en-US" b="1" u="sng" dirty="0"/>
              <a:t>We have also published two surgeon-level reports</a:t>
            </a:r>
            <a:r>
              <a:rPr lang="en-US" dirty="0"/>
              <a:t>:</a:t>
            </a:r>
          </a:p>
          <a:p>
            <a:pPr lvl="1"/>
            <a:r>
              <a:rPr lang="en-US" b="1" dirty="0">
                <a:solidFill>
                  <a:srgbClr val="0070C0"/>
                </a:solidFill>
              </a:rPr>
              <a:t>Percentage of high-risk patients receiving CEA</a:t>
            </a:r>
          </a:p>
          <a:p>
            <a:pPr lvl="1"/>
            <a:r>
              <a:rPr lang="en-US" b="1" dirty="0">
                <a:solidFill>
                  <a:srgbClr val="0070C0"/>
                </a:solidFill>
              </a:rPr>
              <a:t>Percentage of patients receiving follow-up imaging after EVAR </a:t>
            </a:r>
          </a:p>
          <a:p>
            <a:r>
              <a:rPr lang="en-US" b="1" u="sng" dirty="0"/>
              <a:t>At least two additional reports are planned for this year:</a:t>
            </a:r>
          </a:p>
          <a:p>
            <a:pPr lvl="1"/>
            <a:r>
              <a:rPr lang="en-US" b="1" dirty="0">
                <a:solidFill>
                  <a:srgbClr val="0070C0"/>
                </a:solidFill>
              </a:rPr>
              <a:t>COPI report on hematoma after PVI</a:t>
            </a:r>
          </a:p>
          <a:p>
            <a:pPr lvl="1"/>
            <a:r>
              <a:rPr lang="en-US" b="1" dirty="0">
                <a:solidFill>
                  <a:srgbClr val="0070C0"/>
                </a:solidFill>
              </a:rPr>
              <a:t>Surgeon-level report on percentage of high-risk patients receiving CAS</a:t>
            </a:r>
          </a:p>
        </p:txBody>
      </p:sp>
    </p:spTree>
    <p:extLst>
      <p:ext uri="{BB962C8B-B14F-4D97-AF65-F5344CB8AC3E}">
        <p14:creationId xmlns:p14="http://schemas.microsoft.com/office/powerpoint/2010/main" xmlns="" val="517387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wh2\AppData\Local\Microsoft\Windows\Temporary Internet Files\Content.Outlook\GYCLPDGN\IMG_156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4" y="0"/>
            <a:ext cx="914241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45346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rot="20381066">
            <a:off x="754999" y="2084483"/>
            <a:ext cx="3102610" cy="4027170"/>
          </a:xfrm>
          <a:prstGeom prst="rect">
            <a:avLst/>
          </a:prstGeom>
          <a:ln>
            <a:solidFill>
              <a:schemeClr val="tx1"/>
            </a:solidFill>
          </a:ln>
        </p:spPr>
      </p:pic>
      <p:pic>
        <p:nvPicPr>
          <p:cNvPr id="7" name="Picture 6"/>
          <p:cNvPicPr>
            <a:picLocks noChangeAspect="1"/>
          </p:cNvPicPr>
          <p:nvPr/>
        </p:nvPicPr>
        <p:blipFill>
          <a:blip r:embed="rId4" cstate="print"/>
          <a:stretch>
            <a:fillRect/>
          </a:stretch>
        </p:blipFill>
        <p:spPr>
          <a:xfrm rot="21230044">
            <a:off x="1731488" y="1682754"/>
            <a:ext cx="3120390" cy="4031615"/>
          </a:xfrm>
          <a:prstGeom prst="rect">
            <a:avLst/>
          </a:prstGeom>
          <a:ln>
            <a:solidFill>
              <a:schemeClr val="tx1"/>
            </a:solidFill>
          </a:ln>
        </p:spPr>
      </p:pic>
      <p:pic>
        <p:nvPicPr>
          <p:cNvPr id="8" name="Picture 7"/>
          <p:cNvPicPr>
            <a:picLocks noChangeAspect="1"/>
          </p:cNvPicPr>
          <p:nvPr/>
        </p:nvPicPr>
        <p:blipFill>
          <a:blip r:embed="rId5" cstate="print"/>
          <a:stretch>
            <a:fillRect/>
          </a:stretch>
        </p:blipFill>
        <p:spPr>
          <a:xfrm rot="154885">
            <a:off x="3783454" y="1614860"/>
            <a:ext cx="3133725" cy="4031615"/>
          </a:xfrm>
          <a:prstGeom prst="rect">
            <a:avLst/>
          </a:prstGeom>
          <a:ln>
            <a:solidFill>
              <a:schemeClr val="tx1"/>
            </a:solidFill>
          </a:ln>
        </p:spPr>
      </p:pic>
      <p:pic>
        <p:nvPicPr>
          <p:cNvPr id="9" name="Picture 8"/>
          <p:cNvPicPr>
            <a:picLocks noChangeAspect="1"/>
          </p:cNvPicPr>
          <p:nvPr/>
        </p:nvPicPr>
        <p:blipFill>
          <a:blip r:embed="rId6" cstate="print"/>
          <a:stretch>
            <a:fillRect/>
          </a:stretch>
        </p:blipFill>
        <p:spPr>
          <a:xfrm rot="958938">
            <a:off x="5466186" y="1905000"/>
            <a:ext cx="3080385" cy="4031615"/>
          </a:xfrm>
          <a:prstGeom prst="rect">
            <a:avLst/>
          </a:prstGeom>
          <a:ln>
            <a:solidFill>
              <a:schemeClr val="tx1"/>
            </a:solidFill>
          </a:ln>
        </p:spPr>
      </p:pic>
      <p:sp>
        <p:nvSpPr>
          <p:cNvPr id="6" name="Title 1"/>
          <p:cNvSpPr>
            <a:spLocks noGrp="1"/>
          </p:cNvSpPr>
          <p:nvPr>
            <p:ph type="title"/>
          </p:nvPr>
        </p:nvSpPr>
        <p:spPr>
          <a:xfrm>
            <a:off x="381000" y="1042341"/>
            <a:ext cx="7696200" cy="488857"/>
          </a:xfrm>
        </p:spPr>
        <p:txBody>
          <a:bodyPr>
            <a:noAutofit/>
          </a:bodyPr>
          <a:lstStyle/>
          <a:p>
            <a:r>
              <a:rPr lang="en-US" dirty="0"/>
              <a:t>Improving vascular care at each center</a:t>
            </a:r>
          </a:p>
        </p:txBody>
      </p:sp>
    </p:spTree>
    <p:extLst>
      <p:ext uri="{BB962C8B-B14F-4D97-AF65-F5344CB8AC3E}">
        <p14:creationId xmlns:p14="http://schemas.microsoft.com/office/powerpoint/2010/main" xmlns="" val="4202398186"/>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82885" y="1041460"/>
            <a:ext cx="8229600" cy="792088"/>
          </a:xfrm>
        </p:spPr>
        <p:txBody>
          <a:bodyPr>
            <a:noAutofit/>
          </a:bodyPr>
          <a:lstStyle/>
          <a:p>
            <a:r>
              <a:rPr lang="en-US" sz="2400" b="1" dirty="0"/>
              <a:t>Value of VQI Participation – </a:t>
            </a:r>
            <a:br>
              <a:rPr lang="en-US" sz="2400" b="1" dirty="0"/>
            </a:br>
            <a:r>
              <a:rPr lang="en-US" sz="2400" b="1" dirty="0"/>
              <a:t>Center Opportunity Profile for Improvement</a:t>
            </a:r>
          </a:p>
        </p:txBody>
      </p:sp>
      <p:sp>
        <p:nvSpPr>
          <p:cNvPr id="4" name="Slide Number Placeholder 3"/>
          <p:cNvSpPr>
            <a:spLocks noGrp="1"/>
          </p:cNvSpPr>
          <p:nvPr>
            <p:ph type="sldNum" sz="quarter" idx="4294967295"/>
          </p:nvPr>
        </p:nvSpPr>
        <p:spPr/>
        <p:txBody>
          <a:bodyPr/>
          <a:lstStyle/>
          <a:p>
            <a:pPr defTabSz="605150"/>
            <a:endParaRPr lang="en-US" sz="1191" kern="0" dirty="0">
              <a:solidFill>
                <a:prstClr val="black">
                  <a:tint val="75000"/>
                </a:prstClr>
              </a:solidFill>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408616" y="2299215"/>
            <a:ext cx="5125783" cy="3751515"/>
          </a:xfrm>
          <a:prstGeom prst="rect">
            <a:avLst/>
          </a:prstGeom>
          <a:solidFill>
            <a:srgbClr val="FFFFFF"/>
          </a:solidFill>
          <a:ln>
            <a:noFill/>
          </a:ln>
          <a:effectLst/>
          <a:extLs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924800" y="3200400"/>
            <a:ext cx="499222" cy="275588"/>
          </a:xfrm>
          <a:prstGeom prst="rect">
            <a:avLst/>
          </a:prstGeom>
          <a:noFill/>
        </p:spPr>
        <p:txBody>
          <a:bodyPr wrap="square" rtlCol="0">
            <a:spAutoFit/>
          </a:bodyPr>
          <a:lstStyle/>
          <a:p>
            <a:pPr defTabSz="605150"/>
            <a:r>
              <a:rPr lang="en-US" sz="1191" kern="0" dirty="0">
                <a:solidFill>
                  <a:prstClr val="black"/>
                </a:solidFill>
                <a:latin typeface="Franklin Gothic Medium"/>
              </a:rPr>
              <a:t>30%</a:t>
            </a:r>
          </a:p>
        </p:txBody>
      </p:sp>
      <p:sp>
        <p:nvSpPr>
          <p:cNvPr id="6" name="Rectangle 5"/>
          <p:cNvSpPr/>
          <p:nvPr/>
        </p:nvSpPr>
        <p:spPr>
          <a:xfrm>
            <a:off x="4325299" y="1946462"/>
            <a:ext cx="2942921" cy="4096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5150"/>
            <a:endParaRPr lang="en-US" sz="1191" kern="0" dirty="0">
              <a:solidFill>
                <a:prstClr val="white"/>
              </a:solidFill>
            </a:endParaRPr>
          </a:p>
        </p:txBody>
      </p:sp>
      <p:sp>
        <p:nvSpPr>
          <p:cNvPr id="7" name="TextBox 6"/>
          <p:cNvSpPr txBox="1"/>
          <p:nvPr/>
        </p:nvSpPr>
        <p:spPr>
          <a:xfrm>
            <a:off x="1219200" y="1899105"/>
            <a:ext cx="6481348" cy="400110"/>
          </a:xfrm>
          <a:prstGeom prst="rect">
            <a:avLst/>
          </a:prstGeom>
          <a:noFill/>
        </p:spPr>
        <p:txBody>
          <a:bodyPr wrap="square" rtlCol="0">
            <a:spAutoFit/>
          </a:bodyPr>
          <a:lstStyle/>
          <a:p>
            <a:pPr defTabSz="605150"/>
            <a:r>
              <a:rPr lang="en-US" sz="2000" b="1" i="1" kern="0" dirty="0">
                <a:solidFill>
                  <a:srgbClr val="C00000"/>
                </a:solidFill>
              </a:rPr>
              <a:t>Surgical Site Infection after Lower Extremity Arterial Bypass</a:t>
            </a:r>
          </a:p>
        </p:txBody>
      </p:sp>
      <p:sp>
        <p:nvSpPr>
          <p:cNvPr id="13" name="Content Placeholder 2"/>
          <p:cNvSpPr txBox="1">
            <a:spLocks/>
          </p:cNvSpPr>
          <p:nvPr/>
        </p:nvSpPr>
        <p:spPr>
          <a:xfrm>
            <a:off x="304800" y="2386108"/>
            <a:ext cx="3076385" cy="3766574"/>
          </a:xfrm>
          <a:prstGeom prst="rect">
            <a:avLst/>
          </a:prstGeom>
        </p:spPr>
        <p:txBody>
          <a:bodyPr/>
          <a:lstStyle>
            <a:lvl1pPr marL="171450" indent="-171450" algn="l" defTabSz="1018824" rtl="0" eaLnBrk="1" latinLnBrk="0" hangingPunct="1">
              <a:lnSpc>
                <a:spcPct val="110000"/>
              </a:lnSpc>
              <a:spcBef>
                <a:spcPts val="1000"/>
              </a:spcBef>
              <a:spcAft>
                <a:spcPts val="200"/>
              </a:spcAft>
              <a:buClr>
                <a:schemeClr val="accent1"/>
              </a:buClr>
              <a:buSzPct val="75000"/>
              <a:buFont typeface="Wingdings 3" panose="05040102010807070707" pitchFamily="18" charset="2"/>
              <a:buChar char=""/>
              <a:defRPr lang="en-US" sz="1100" b="0" kern="1200" baseline="0" dirty="0" smtClean="0">
                <a:solidFill>
                  <a:schemeClr val="tx1"/>
                </a:solidFill>
                <a:latin typeface="+mn-lt"/>
                <a:ea typeface="+mn-ea"/>
                <a:cs typeface="+mn-cs"/>
              </a:defRPr>
            </a:lvl1pPr>
            <a:lvl2pPr marL="571500" indent="-285750" algn="l" defTabSz="1018824" rtl="0" eaLnBrk="1" latinLnBrk="0" hangingPunct="1">
              <a:lnSpc>
                <a:spcPct val="110000"/>
              </a:lnSpc>
              <a:spcBef>
                <a:spcPts val="600"/>
              </a:spcBef>
              <a:buClr>
                <a:schemeClr val="tx2"/>
              </a:buClr>
              <a:buFont typeface="Franklin Gothic Book" panose="020B0503020102020204" pitchFamily="34" charset="0"/>
              <a:buChar char="—"/>
              <a:defRPr sz="1100" kern="1200" baseline="0">
                <a:solidFill>
                  <a:schemeClr val="tx1"/>
                </a:solidFill>
                <a:latin typeface="+mn-lt"/>
                <a:ea typeface="+mn-ea"/>
                <a:cs typeface="+mn-cs"/>
              </a:defRPr>
            </a:lvl2pPr>
            <a:lvl3pPr marL="857250" indent="-227013" algn="l" defTabSz="1018824" rtl="0" eaLnBrk="1" latinLnBrk="0" hangingPunct="1">
              <a:lnSpc>
                <a:spcPct val="110000"/>
              </a:lnSpc>
              <a:spcBef>
                <a:spcPts val="300"/>
              </a:spcBef>
              <a:buClr>
                <a:schemeClr val="tx2"/>
              </a:buClr>
              <a:buFont typeface="Wingdings" panose="05000000000000000000" pitchFamily="2" charset="2"/>
              <a:buChar char="§"/>
              <a:defRPr sz="1100" kern="1200" baseline="0">
                <a:solidFill>
                  <a:schemeClr val="tx1"/>
                </a:solidFill>
                <a:latin typeface="+mn-lt"/>
                <a:ea typeface="+mn-ea"/>
                <a:cs typeface="+mn-cs"/>
              </a:defRPr>
            </a:lvl3pPr>
            <a:lvl4pPr marL="1143000" indent="-228600" algn="l" defTabSz="1018824" rtl="0" eaLnBrk="1" latinLnBrk="0" hangingPunct="1">
              <a:lnSpc>
                <a:spcPct val="110000"/>
              </a:lnSpc>
              <a:spcBef>
                <a:spcPts val="200"/>
              </a:spcBef>
              <a:buClr>
                <a:schemeClr val="accent2"/>
              </a:buClr>
              <a:buFont typeface="Arial" panose="020B0604020202020204" pitchFamily="34" charset="0"/>
              <a:buChar char="»"/>
              <a:defRPr sz="1100" kern="1200" baseline="0">
                <a:solidFill>
                  <a:schemeClr val="tx1"/>
                </a:solidFill>
                <a:latin typeface="+mn-lt"/>
                <a:ea typeface="+mn-ea"/>
                <a:cs typeface="+mn-cs"/>
              </a:defRPr>
            </a:lvl4pPr>
            <a:lvl5pPr marL="1428750" indent="-230188" algn="l" defTabSz="1018824" rtl="0" eaLnBrk="1" latinLnBrk="0" hangingPunct="1">
              <a:lnSpc>
                <a:spcPct val="110000"/>
              </a:lnSpc>
              <a:spcBef>
                <a:spcPts val="100"/>
              </a:spcBef>
              <a:buClr>
                <a:schemeClr val="tx2"/>
              </a:buClr>
              <a:buFont typeface="Arial" panose="020B0604020202020204" pitchFamily="34" charset="0"/>
              <a:buChar char="•"/>
              <a:defRPr sz="1100" kern="1200" baseline="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113465" indent="-113465" defTabSz="674258">
              <a:spcBef>
                <a:spcPts val="662"/>
              </a:spcBef>
              <a:spcAft>
                <a:spcPts val="132"/>
              </a:spcAft>
              <a:buClrTx/>
              <a:buSzPct val="140000"/>
              <a:buFont typeface="Arial" panose="020B0604020202020204" pitchFamily="34" charset="0"/>
              <a:buChar char="•"/>
            </a:pPr>
            <a:r>
              <a:rPr lang="en-US" sz="1800" b="1" dirty="0">
                <a:solidFill>
                  <a:srgbClr val="0070C0"/>
                </a:solidFill>
              </a:rPr>
              <a:t>Significant variation found across participating centers in VQI</a:t>
            </a:r>
          </a:p>
          <a:p>
            <a:pPr marL="113465" indent="-113465" defTabSz="674258">
              <a:spcBef>
                <a:spcPts val="662"/>
              </a:spcBef>
              <a:spcAft>
                <a:spcPts val="132"/>
              </a:spcAft>
              <a:buClr>
                <a:srgbClr val="13296E"/>
              </a:buClr>
              <a:buSzPct val="140000"/>
              <a:buFont typeface="Arial" panose="020B0604020202020204" pitchFamily="34" charset="0"/>
              <a:buChar char="•"/>
            </a:pPr>
            <a:r>
              <a:rPr lang="en-US" sz="1800" b="1" dirty="0">
                <a:solidFill>
                  <a:srgbClr val="0070C0"/>
                </a:solidFill>
              </a:rPr>
              <a:t>Risk factors associated with Surgical Site Infection:</a:t>
            </a:r>
          </a:p>
          <a:p>
            <a:pPr marL="378219" lvl="1" indent="-189110" defTabSz="674258">
              <a:spcBef>
                <a:spcPts val="397"/>
              </a:spcBef>
              <a:buClr>
                <a:srgbClr val="13296E"/>
              </a:buClr>
              <a:buSzPct val="140000"/>
              <a:buFont typeface="Arial" panose="020B0604020202020204" pitchFamily="34" charset="0"/>
              <a:buChar char="•"/>
            </a:pPr>
            <a:r>
              <a:rPr lang="en-US" sz="1800" b="1" dirty="0">
                <a:solidFill>
                  <a:srgbClr val="0070C0"/>
                </a:solidFill>
              </a:rPr>
              <a:t>Operation &gt; than 220 minutes</a:t>
            </a:r>
          </a:p>
          <a:p>
            <a:pPr marL="378219" lvl="1" indent="-189110" defTabSz="674258">
              <a:spcBef>
                <a:spcPts val="397"/>
              </a:spcBef>
              <a:buClr>
                <a:srgbClr val="13296E"/>
              </a:buClr>
              <a:buSzPct val="140000"/>
              <a:buFont typeface="Arial" panose="020B0604020202020204" pitchFamily="34" charset="0"/>
              <a:buChar char="•"/>
            </a:pPr>
            <a:r>
              <a:rPr lang="en-US" sz="1800" b="1" dirty="0">
                <a:solidFill>
                  <a:srgbClr val="0070C0"/>
                </a:solidFill>
              </a:rPr>
              <a:t>Transfusion &gt; 2 units packed blood cells</a:t>
            </a:r>
          </a:p>
          <a:p>
            <a:pPr marL="378219" lvl="1" indent="-189110" defTabSz="674258">
              <a:spcBef>
                <a:spcPts val="397"/>
              </a:spcBef>
              <a:buClr>
                <a:srgbClr val="13296E"/>
              </a:buClr>
              <a:buSzPct val="140000"/>
              <a:buFont typeface="Arial" panose="020B0604020202020204" pitchFamily="34" charset="0"/>
              <a:buChar char="•"/>
            </a:pPr>
            <a:r>
              <a:rPr lang="en-US" sz="1800" b="1" dirty="0">
                <a:solidFill>
                  <a:srgbClr val="C00000"/>
                </a:solidFill>
              </a:rPr>
              <a:t>Pre-op skin prep not chlorhexidine </a:t>
            </a:r>
          </a:p>
        </p:txBody>
      </p:sp>
    </p:spTree>
    <p:extLst>
      <p:ext uri="{BB962C8B-B14F-4D97-AF65-F5344CB8AC3E}">
        <p14:creationId xmlns:p14="http://schemas.microsoft.com/office/powerpoint/2010/main" xmlns="" val="425809379"/>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1"/>
          <p:cNvSpPr txBox="1"/>
          <p:nvPr/>
        </p:nvSpPr>
        <p:spPr>
          <a:xfrm>
            <a:off x="558856" y="1143000"/>
            <a:ext cx="6603944"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605150"/>
            <a:r>
              <a:rPr lang="en-US" sz="2400" b="1" kern="0" dirty="0">
                <a:solidFill>
                  <a:prstClr val="black"/>
                </a:solidFill>
              </a:rPr>
              <a:t>VQI COPI Report for each Center Showing Specific Opportunity for Improvement</a:t>
            </a:r>
          </a:p>
        </p:txBody>
      </p:sp>
      <p:pic>
        <p:nvPicPr>
          <p:cNvPr id="11" name="Content Placeholder 5"/>
          <p:cNvPicPr>
            <a:picLocks noChangeAspect="1"/>
          </p:cNvPicPr>
          <p:nvPr/>
        </p:nvPicPr>
        <p:blipFill>
          <a:blip r:embed="rId3" cstate="print"/>
          <a:stretch>
            <a:fillRect/>
          </a:stretch>
        </p:blipFill>
        <p:spPr>
          <a:xfrm>
            <a:off x="4419600" y="2267491"/>
            <a:ext cx="2440641" cy="3443909"/>
          </a:xfrm>
          <a:prstGeom prst="rect">
            <a:avLst/>
          </a:prstGeom>
        </p:spPr>
      </p:pic>
      <p:sp>
        <p:nvSpPr>
          <p:cNvPr id="12" name="Text Placeholder 6"/>
          <p:cNvSpPr txBox="1">
            <a:spLocks/>
          </p:cNvSpPr>
          <p:nvPr/>
        </p:nvSpPr>
        <p:spPr>
          <a:xfrm>
            <a:off x="1524000" y="2209800"/>
            <a:ext cx="2518172" cy="3976338"/>
          </a:xfrm>
        </p:spPr>
        <p:txBody>
          <a:bodyPr/>
          <a:lstStyle>
            <a:lvl1pPr marL="171450" indent="-171450" algn="l" defTabSz="1018824" rtl="0" eaLnBrk="1" latinLnBrk="0" hangingPunct="1">
              <a:lnSpc>
                <a:spcPct val="110000"/>
              </a:lnSpc>
              <a:spcBef>
                <a:spcPts val="1000"/>
              </a:spcBef>
              <a:spcAft>
                <a:spcPts val="200"/>
              </a:spcAft>
              <a:buClr>
                <a:schemeClr val="accent1"/>
              </a:buClr>
              <a:buSzPct val="75000"/>
              <a:buFont typeface="Wingdings 3" panose="05040102010807070707" pitchFamily="18" charset="2"/>
              <a:buChar char=""/>
              <a:defRPr lang="en-US" sz="1100" b="0" kern="1200" baseline="0" dirty="0" smtClean="0">
                <a:solidFill>
                  <a:schemeClr val="tx1"/>
                </a:solidFill>
                <a:latin typeface="+mn-lt"/>
                <a:ea typeface="+mn-ea"/>
                <a:cs typeface="+mn-cs"/>
              </a:defRPr>
            </a:lvl1pPr>
            <a:lvl2pPr marL="571500" indent="-285750" algn="l" defTabSz="1018824" rtl="0" eaLnBrk="1" latinLnBrk="0" hangingPunct="1">
              <a:lnSpc>
                <a:spcPct val="110000"/>
              </a:lnSpc>
              <a:spcBef>
                <a:spcPts val="600"/>
              </a:spcBef>
              <a:buClr>
                <a:schemeClr val="tx2"/>
              </a:buClr>
              <a:buFont typeface="Franklin Gothic Book" panose="020B0503020102020204" pitchFamily="34" charset="0"/>
              <a:buChar char="—"/>
              <a:defRPr sz="1100" kern="1200" baseline="0">
                <a:solidFill>
                  <a:schemeClr val="tx1"/>
                </a:solidFill>
                <a:latin typeface="+mn-lt"/>
                <a:ea typeface="+mn-ea"/>
                <a:cs typeface="+mn-cs"/>
              </a:defRPr>
            </a:lvl2pPr>
            <a:lvl3pPr marL="857250" indent="-227013" algn="l" defTabSz="1018824" rtl="0" eaLnBrk="1" latinLnBrk="0" hangingPunct="1">
              <a:lnSpc>
                <a:spcPct val="110000"/>
              </a:lnSpc>
              <a:spcBef>
                <a:spcPts val="300"/>
              </a:spcBef>
              <a:buClr>
                <a:schemeClr val="tx2"/>
              </a:buClr>
              <a:buFont typeface="Wingdings" panose="05000000000000000000" pitchFamily="2" charset="2"/>
              <a:buChar char="§"/>
              <a:defRPr sz="1100" kern="1200" baseline="0">
                <a:solidFill>
                  <a:schemeClr val="tx1"/>
                </a:solidFill>
                <a:latin typeface="+mn-lt"/>
                <a:ea typeface="+mn-ea"/>
                <a:cs typeface="+mn-cs"/>
              </a:defRPr>
            </a:lvl3pPr>
            <a:lvl4pPr marL="1143000" indent="-228600" algn="l" defTabSz="1018824" rtl="0" eaLnBrk="1" latinLnBrk="0" hangingPunct="1">
              <a:lnSpc>
                <a:spcPct val="110000"/>
              </a:lnSpc>
              <a:spcBef>
                <a:spcPts val="200"/>
              </a:spcBef>
              <a:buClr>
                <a:schemeClr val="accent2"/>
              </a:buClr>
              <a:buFont typeface="Arial" panose="020B0604020202020204" pitchFamily="34" charset="0"/>
              <a:buChar char="»"/>
              <a:defRPr sz="1100" kern="1200" baseline="0">
                <a:solidFill>
                  <a:schemeClr val="tx1"/>
                </a:solidFill>
                <a:latin typeface="+mn-lt"/>
                <a:ea typeface="+mn-ea"/>
                <a:cs typeface="+mn-cs"/>
              </a:defRPr>
            </a:lvl4pPr>
            <a:lvl5pPr marL="1428750" indent="-230188" algn="l" defTabSz="1018824" rtl="0" eaLnBrk="1" latinLnBrk="0" hangingPunct="1">
              <a:lnSpc>
                <a:spcPct val="110000"/>
              </a:lnSpc>
              <a:spcBef>
                <a:spcPts val="100"/>
              </a:spcBef>
              <a:buClr>
                <a:schemeClr val="tx2"/>
              </a:buClr>
              <a:buFont typeface="Arial" panose="020B0604020202020204" pitchFamily="34" charset="0"/>
              <a:buChar char="•"/>
              <a:defRPr sz="1100" kern="1200" baseline="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208020" indent="-208020" defTabSz="674258">
              <a:spcBef>
                <a:spcPts val="662"/>
              </a:spcBef>
              <a:spcAft>
                <a:spcPts val="132"/>
              </a:spcAft>
              <a:buFont typeface="Arial" panose="020B0604020202020204" pitchFamily="34" charset="0"/>
              <a:buChar char="•"/>
            </a:pPr>
            <a:r>
              <a:rPr lang="en-US" sz="1165" b="1" dirty="0"/>
              <a:t>Patient Characteristics</a:t>
            </a:r>
          </a:p>
          <a:p>
            <a:pPr marL="540853" lvl="1" indent="-208020" defTabSz="674258">
              <a:spcBef>
                <a:spcPts val="397"/>
              </a:spcBef>
              <a:buFont typeface="Arial" panose="020B0604020202020204" pitchFamily="34" charset="0"/>
              <a:buChar char="•"/>
            </a:pPr>
            <a:r>
              <a:rPr lang="en-US" sz="1019" dirty="0"/>
              <a:t>Not modifiable, but could be used to focus discharge planning prior to procedure</a:t>
            </a:r>
          </a:p>
          <a:p>
            <a:pPr marL="378219" lvl="1" indent="-189110" defTabSz="674258">
              <a:spcBef>
                <a:spcPts val="397"/>
              </a:spcBef>
            </a:pPr>
            <a:endParaRPr lang="en-US" sz="1019" dirty="0"/>
          </a:p>
          <a:p>
            <a:pPr marL="208020" indent="-208020" defTabSz="674258">
              <a:spcBef>
                <a:spcPts val="662"/>
              </a:spcBef>
              <a:spcAft>
                <a:spcPts val="132"/>
              </a:spcAft>
              <a:buFont typeface="Arial" panose="020B0604020202020204" pitchFamily="34" charset="0"/>
              <a:buChar char="•"/>
            </a:pPr>
            <a:r>
              <a:rPr lang="en-US" sz="1165" b="1" dirty="0"/>
              <a:t>Procedure Details</a:t>
            </a:r>
          </a:p>
          <a:p>
            <a:pPr marL="540853" lvl="1" indent="-208020" defTabSz="674258">
              <a:spcBef>
                <a:spcPts val="397"/>
              </a:spcBef>
              <a:buFont typeface="Arial" panose="020B0604020202020204" pitchFamily="34" charset="0"/>
              <a:buChar char="•"/>
            </a:pPr>
            <a:r>
              <a:rPr lang="en-US" sz="1019" dirty="0"/>
              <a:t>Could be modified or investigated to improve current practice</a:t>
            </a:r>
          </a:p>
          <a:p>
            <a:pPr marL="540853" lvl="1" indent="-208020" defTabSz="674258">
              <a:spcBef>
                <a:spcPts val="397"/>
              </a:spcBef>
              <a:buFont typeface="Arial" panose="020B0604020202020204" pitchFamily="34" charset="0"/>
              <a:buChar char="•"/>
            </a:pPr>
            <a:endParaRPr lang="en-US" sz="728" dirty="0"/>
          </a:p>
          <a:p>
            <a:pPr marL="208020" indent="-208020" defTabSz="674258">
              <a:spcBef>
                <a:spcPts val="662"/>
              </a:spcBef>
              <a:spcAft>
                <a:spcPts val="132"/>
              </a:spcAft>
              <a:buFont typeface="Arial" panose="020B0604020202020204" pitchFamily="34" charset="0"/>
              <a:buChar char="•"/>
            </a:pPr>
            <a:r>
              <a:rPr lang="en-US" sz="1165" b="1" dirty="0"/>
              <a:t>Post-op Complications</a:t>
            </a:r>
          </a:p>
          <a:p>
            <a:pPr marL="540853" lvl="1" indent="-208020" defTabSz="674258">
              <a:spcBef>
                <a:spcPts val="397"/>
              </a:spcBef>
              <a:buFont typeface="Arial" panose="020B0604020202020204" pitchFamily="34" charset="0"/>
              <a:buChar char="•"/>
            </a:pPr>
            <a:r>
              <a:rPr lang="en-US" sz="1019" dirty="0"/>
              <a:t>Key opportunities to investigate and improve to reduce LOS</a:t>
            </a:r>
          </a:p>
          <a:p>
            <a:pPr marL="540853" lvl="1" indent="-208020" defTabSz="674258">
              <a:spcBef>
                <a:spcPts val="397"/>
              </a:spcBef>
              <a:buFont typeface="Arial" panose="020B0604020202020204" pitchFamily="34" charset="0"/>
              <a:buChar char="•"/>
            </a:pPr>
            <a:endParaRPr lang="en-US" sz="1019" dirty="0"/>
          </a:p>
          <a:p>
            <a:pPr marL="208020" indent="-208020" defTabSz="674258">
              <a:spcBef>
                <a:spcPts val="662"/>
              </a:spcBef>
              <a:spcAft>
                <a:spcPts val="132"/>
              </a:spcAft>
              <a:buFont typeface="Arial" panose="020B0604020202020204" pitchFamily="34" charset="0"/>
              <a:buChar char="•"/>
            </a:pPr>
            <a:r>
              <a:rPr lang="en-US" sz="1165" b="1" dirty="0"/>
              <a:t>Surgeon Volume</a:t>
            </a:r>
          </a:p>
          <a:p>
            <a:pPr marL="540853" lvl="1" indent="-208020" defTabSz="674258">
              <a:spcBef>
                <a:spcPts val="397"/>
              </a:spcBef>
              <a:buFont typeface="Arial" panose="020B0604020202020204" pitchFamily="34" charset="0"/>
              <a:buChar char="•"/>
            </a:pPr>
            <a:r>
              <a:rPr lang="en-US" sz="1019" dirty="0"/>
              <a:t>Opportunity to change practice of low volume surgeons</a:t>
            </a:r>
          </a:p>
          <a:p>
            <a:pPr marL="540853" lvl="1" indent="-208020" defTabSz="674258">
              <a:spcBef>
                <a:spcPts val="397"/>
              </a:spcBef>
              <a:buFont typeface="Arial" panose="020B0604020202020204" pitchFamily="34" charset="0"/>
              <a:buChar char="•"/>
            </a:pPr>
            <a:endParaRPr lang="en-US" sz="728" dirty="0"/>
          </a:p>
          <a:p>
            <a:pPr marL="208020" indent="-208020" defTabSz="674258">
              <a:spcBef>
                <a:spcPts val="662"/>
              </a:spcBef>
              <a:spcAft>
                <a:spcPts val="132"/>
              </a:spcAft>
              <a:buFont typeface="Arial" panose="020B0604020202020204" pitchFamily="34" charset="0"/>
              <a:buChar char="•"/>
            </a:pPr>
            <a:endParaRPr lang="en-US" sz="728" dirty="0"/>
          </a:p>
          <a:p>
            <a:pPr marL="208020" indent="-208020" defTabSz="674258">
              <a:spcBef>
                <a:spcPts val="662"/>
              </a:spcBef>
              <a:spcAft>
                <a:spcPts val="132"/>
              </a:spcAft>
              <a:buFont typeface="Arial" panose="020B0604020202020204" pitchFamily="34" charset="0"/>
              <a:buChar char="•"/>
            </a:pPr>
            <a:endParaRPr lang="en-US" sz="1165" dirty="0"/>
          </a:p>
        </p:txBody>
      </p:sp>
      <p:sp>
        <p:nvSpPr>
          <p:cNvPr id="3" name="Slide Number Placeholder 2"/>
          <p:cNvSpPr>
            <a:spLocks noGrp="1"/>
          </p:cNvSpPr>
          <p:nvPr>
            <p:ph type="sldNum" sz="quarter" idx="4294967295"/>
          </p:nvPr>
        </p:nvSpPr>
        <p:spPr>
          <a:xfrm>
            <a:off x="8252115" y="5599378"/>
            <a:ext cx="427157" cy="112022"/>
          </a:xfrm>
          <a:prstGeom prst="rect">
            <a:avLst/>
          </a:prstGeom>
        </p:spPr>
        <p:txBody>
          <a:bodyPr/>
          <a:lstStyle/>
          <a:p>
            <a:pPr defTabSz="605150"/>
            <a:fld id="{0B2CC3A8-8ED6-4653-907A-C69575014DAB}" type="slidenum">
              <a:rPr lang="en-US" sz="1191" kern="0">
                <a:solidFill>
                  <a:prstClr val="black">
                    <a:tint val="75000"/>
                  </a:prstClr>
                </a:solidFill>
              </a:rPr>
              <a:pPr defTabSz="605150"/>
              <a:t>52</a:t>
            </a:fld>
            <a:endParaRPr lang="en-US" sz="1191" kern="0" dirty="0">
              <a:solidFill>
                <a:prstClr val="black">
                  <a:tint val="75000"/>
                </a:prstClr>
              </a:solidFill>
            </a:endParaRPr>
          </a:p>
        </p:txBody>
      </p:sp>
    </p:spTree>
    <p:extLst>
      <p:ext uri="{BB962C8B-B14F-4D97-AF65-F5344CB8AC3E}">
        <p14:creationId xmlns:p14="http://schemas.microsoft.com/office/powerpoint/2010/main" xmlns="" val="282064024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583741" y="1103178"/>
            <a:ext cx="7696200" cy="488857"/>
          </a:xfrm>
        </p:spPr>
        <p:txBody>
          <a:bodyPr>
            <a:noAutofit/>
          </a:bodyPr>
          <a:lstStyle/>
          <a:p>
            <a:r>
              <a:rPr lang="en-US" sz="2800" b="1" dirty="0"/>
              <a:t>Improving vascular care at each center</a:t>
            </a:r>
          </a:p>
        </p:txBody>
      </p:sp>
      <p:sp>
        <p:nvSpPr>
          <p:cNvPr id="4" name="Slide Number Placeholder 3"/>
          <p:cNvSpPr>
            <a:spLocks noGrp="1"/>
          </p:cNvSpPr>
          <p:nvPr>
            <p:ph type="sldNum" sz="quarter" idx="4"/>
          </p:nvPr>
        </p:nvSpPr>
        <p:spPr>
          <a:prstGeom prst="rect">
            <a:avLst/>
          </a:prstGeom>
        </p:spPr>
        <p:txBody>
          <a:bodyPr/>
          <a:lstStyle/>
          <a:p>
            <a:pPr defTabSz="605150">
              <a:defRPr/>
            </a:pPr>
            <a:fld id="{9F73C51B-61E5-4E3B-A88B-74AAC69BF977}" type="slidenum">
              <a:rPr lang="en-US" sz="1191" kern="0">
                <a:solidFill>
                  <a:prstClr val="black">
                    <a:tint val="75000"/>
                  </a:prstClr>
                </a:solidFill>
              </a:rPr>
              <a:pPr defTabSz="605150">
                <a:defRPr/>
              </a:pPr>
              <a:t>53</a:t>
            </a:fld>
            <a:endParaRPr lang="en-US" sz="1191" kern="0" dirty="0">
              <a:solidFill>
                <a:prstClr val="black">
                  <a:tint val="75000"/>
                </a:prstClr>
              </a:solidFill>
            </a:endParaRPr>
          </a:p>
        </p:txBody>
      </p:sp>
      <p:pic>
        <p:nvPicPr>
          <p:cNvPr id="6" name="Picture 5"/>
          <p:cNvPicPr>
            <a:picLocks noChangeAspect="1"/>
          </p:cNvPicPr>
          <p:nvPr/>
        </p:nvPicPr>
        <p:blipFill>
          <a:blip r:embed="rId3" cstate="print"/>
          <a:stretch>
            <a:fillRect/>
          </a:stretch>
        </p:blipFill>
        <p:spPr>
          <a:xfrm>
            <a:off x="1631161" y="2286000"/>
            <a:ext cx="6119068" cy="3445689"/>
          </a:xfrm>
          <a:prstGeom prst="rect">
            <a:avLst/>
          </a:prstGeom>
        </p:spPr>
      </p:pic>
      <p:sp>
        <p:nvSpPr>
          <p:cNvPr id="5" name="Oval 4"/>
          <p:cNvSpPr/>
          <p:nvPr/>
        </p:nvSpPr>
        <p:spPr>
          <a:xfrm>
            <a:off x="2671750" y="3795603"/>
            <a:ext cx="942975" cy="17899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5150"/>
            <a:endParaRPr lang="en-US" sz="1456" kern="0" dirty="0">
              <a:solidFill>
                <a:prstClr val="white"/>
              </a:solidFill>
            </a:endParaRPr>
          </a:p>
        </p:txBody>
      </p:sp>
      <p:sp>
        <p:nvSpPr>
          <p:cNvPr id="7" name="Oval 6"/>
          <p:cNvSpPr/>
          <p:nvPr/>
        </p:nvSpPr>
        <p:spPr>
          <a:xfrm rot="16200000">
            <a:off x="6120140" y="3436907"/>
            <a:ext cx="942975" cy="19056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5150"/>
            <a:endParaRPr lang="en-US" sz="1456" kern="0" dirty="0">
              <a:solidFill>
                <a:prstClr val="white"/>
              </a:solidFill>
            </a:endParaRPr>
          </a:p>
        </p:txBody>
      </p:sp>
      <p:sp>
        <p:nvSpPr>
          <p:cNvPr id="3" name="Rectangle 2"/>
          <p:cNvSpPr/>
          <p:nvPr/>
        </p:nvSpPr>
        <p:spPr>
          <a:xfrm>
            <a:off x="1426348" y="1565906"/>
            <a:ext cx="6920580" cy="400110"/>
          </a:xfrm>
          <a:prstGeom prst="rect">
            <a:avLst/>
          </a:prstGeom>
          <a:solidFill>
            <a:schemeClr val="bg1"/>
          </a:solidFill>
        </p:spPr>
        <p:txBody>
          <a:bodyPr wrap="square">
            <a:spAutoFit/>
          </a:bodyPr>
          <a:lstStyle/>
          <a:p>
            <a:pPr marL="0" lvl="1" defTabSz="605150">
              <a:spcBef>
                <a:spcPts val="794"/>
              </a:spcBef>
              <a:defRPr/>
            </a:pPr>
            <a:r>
              <a:rPr lang="en-US" sz="2000" b="1" kern="0" dirty="0">
                <a:solidFill>
                  <a:prstClr val="black"/>
                </a:solidFill>
              </a:rPr>
              <a:t>VQI Center Opportunity Profile for Improvement Report  </a:t>
            </a:r>
          </a:p>
        </p:txBody>
      </p:sp>
    </p:spTree>
    <p:extLst>
      <p:ext uri="{BB962C8B-B14F-4D97-AF65-F5344CB8AC3E}">
        <p14:creationId xmlns:p14="http://schemas.microsoft.com/office/powerpoint/2010/main" xmlns="" val="16580999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Cardiac Risk Calculators:</a:t>
            </a:r>
          </a:p>
        </p:txBody>
      </p:sp>
      <p:sp>
        <p:nvSpPr>
          <p:cNvPr id="3" name="Content Placeholder 2"/>
          <p:cNvSpPr>
            <a:spLocks noGrp="1"/>
          </p:cNvSpPr>
          <p:nvPr>
            <p:ph idx="1"/>
          </p:nvPr>
        </p:nvSpPr>
        <p:spPr/>
        <p:txBody>
          <a:bodyPr/>
          <a:lstStyle/>
          <a:p>
            <a:r>
              <a:rPr lang="en-US" dirty="0"/>
              <a:t>QXMD:  </a:t>
            </a:r>
            <a:r>
              <a:rPr lang="en-US" dirty="0">
                <a:hlinkClick r:id="rId2"/>
              </a:rPr>
              <a:t>http://www.qxmd.com</a:t>
            </a:r>
            <a:endParaRPr lang="en-US" dirty="0"/>
          </a:p>
          <a:p>
            <a:pPr marL="0" indent="0">
              <a:buNone/>
            </a:pPr>
            <a:endParaRPr lang="en-US" dirty="0"/>
          </a:p>
        </p:txBody>
      </p:sp>
      <p:pic>
        <p:nvPicPr>
          <p:cNvPr id="4" name="Picture 3"/>
          <p:cNvPicPr>
            <a:picLocks noChangeAspect="1"/>
          </p:cNvPicPr>
          <p:nvPr/>
        </p:nvPicPr>
        <p:blipFill>
          <a:blip r:embed="rId3" cstate="print"/>
          <a:stretch>
            <a:fillRect/>
          </a:stretch>
        </p:blipFill>
        <p:spPr>
          <a:xfrm>
            <a:off x="349022" y="3572607"/>
            <a:ext cx="8315325" cy="2667000"/>
          </a:xfrm>
          <a:prstGeom prst="rect">
            <a:avLst/>
          </a:prstGeom>
        </p:spPr>
      </p:pic>
    </p:spTree>
    <p:extLst>
      <p:ext uri="{BB962C8B-B14F-4D97-AF65-F5344CB8AC3E}">
        <p14:creationId xmlns:p14="http://schemas.microsoft.com/office/powerpoint/2010/main" xmlns="" val="2348639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Current on going </a:t>
            </a:r>
            <a:r>
              <a:rPr lang="en-US" b="1" dirty="0" smtClean="0"/>
              <a:t>Arterial Quality Council work</a:t>
            </a:r>
            <a:r>
              <a:rPr lang="en-US" dirty="0"/>
              <a:t>:</a:t>
            </a:r>
          </a:p>
        </p:txBody>
      </p:sp>
      <p:sp>
        <p:nvSpPr>
          <p:cNvPr id="3" name="Content Placeholder 2"/>
          <p:cNvSpPr>
            <a:spLocks noGrp="1"/>
          </p:cNvSpPr>
          <p:nvPr>
            <p:ph idx="1"/>
          </p:nvPr>
        </p:nvSpPr>
        <p:spPr/>
        <p:txBody>
          <a:bodyPr/>
          <a:lstStyle/>
          <a:p>
            <a:r>
              <a:rPr lang="en-US" b="1" i="1" dirty="0">
                <a:solidFill>
                  <a:srgbClr val="0070C0"/>
                </a:solidFill>
              </a:rPr>
              <a:t>Finalized PVI registry updates </a:t>
            </a:r>
          </a:p>
          <a:p>
            <a:r>
              <a:rPr lang="en-US" b="1" i="1" dirty="0">
                <a:solidFill>
                  <a:srgbClr val="0070C0"/>
                </a:solidFill>
              </a:rPr>
              <a:t>Updating CAS registry </a:t>
            </a:r>
          </a:p>
          <a:p>
            <a:r>
              <a:rPr lang="en-US" b="1" i="1" dirty="0">
                <a:solidFill>
                  <a:srgbClr val="0070C0"/>
                </a:solidFill>
              </a:rPr>
              <a:t>Finalize New Medicine Registry</a:t>
            </a:r>
          </a:p>
          <a:p>
            <a:r>
              <a:rPr lang="en-US" b="1" i="1" dirty="0">
                <a:solidFill>
                  <a:srgbClr val="0070C0"/>
                </a:solidFill>
              </a:rPr>
              <a:t>Determining variables per registry that negate the need for LTFU </a:t>
            </a:r>
          </a:p>
          <a:p>
            <a:r>
              <a:rPr lang="en-US" b="1" i="1" dirty="0">
                <a:solidFill>
                  <a:srgbClr val="0070C0"/>
                </a:solidFill>
              </a:rPr>
              <a:t>Data Audits </a:t>
            </a:r>
          </a:p>
          <a:p>
            <a:endParaRPr lang="en-US" dirty="0"/>
          </a:p>
        </p:txBody>
      </p:sp>
    </p:spTree>
    <p:extLst>
      <p:ext uri="{BB962C8B-B14F-4D97-AF65-F5344CB8AC3E}">
        <p14:creationId xmlns:p14="http://schemas.microsoft.com/office/powerpoint/2010/main" xmlns="" val="37828721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3048000"/>
            <a:ext cx="8382000" cy="844078"/>
          </a:xfrm>
        </p:spPr>
        <p:txBody>
          <a:bodyPr>
            <a:normAutofit fontScale="90000"/>
          </a:bodyPr>
          <a:lstStyle/>
          <a:p>
            <a:pPr algn="l"/>
            <a:r>
              <a:rPr lang="en-US" dirty="0"/>
              <a:t/>
            </a:r>
            <a:br>
              <a:rPr lang="en-US" dirty="0"/>
            </a:br>
            <a:r>
              <a:rPr lang="en-US" dirty="0"/>
              <a:t/>
            </a:r>
            <a:br>
              <a:rPr lang="en-US" dirty="0"/>
            </a:br>
            <a:r>
              <a:rPr lang="en-US" b="1" dirty="0"/>
              <a:t>Venous Quality Council Update:  </a:t>
            </a:r>
            <a:br>
              <a:rPr lang="en-US" b="1" dirty="0"/>
            </a:br>
            <a:r>
              <a:rPr lang="en-US" sz="3600" i="1" dirty="0">
                <a:solidFill>
                  <a:srgbClr val="0070C0"/>
                </a:solidFill>
              </a:rPr>
              <a:t>Jeb Hallett, MD &amp; Jim Wadzinski </a:t>
            </a:r>
            <a:br>
              <a:rPr lang="en-US" sz="3600" i="1" dirty="0">
                <a:solidFill>
                  <a:srgbClr val="0070C0"/>
                </a:solidFill>
              </a:rPr>
            </a:br>
            <a:r>
              <a:rPr lang="en-US" sz="3600" i="1" dirty="0"/>
              <a:t/>
            </a:r>
            <a:br>
              <a:rPr lang="en-US" sz="3600" i="1" dirty="0"/>
            </a:br>
            <a:endParaRPr lang="en-US" sz="3600" i="1" dirty="0"/>
          </a:p>
        </p:txBody>
      </p:sp>
    </p:spTree>
    <p:extLst>
      <p:ext uri="{BB962C8B-B14F-4D97-AF65-F5344CB8AC3E}">
        <p14:creationId xmlns:p14="http://schemas.microsoft.com/office/powerpoint/2010/main" xmlns="" val="5935699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693" y="1416680"/>
            <a:ext cx="8229600" cy="1143000"/>
          </a:xfrm>
        </p:spPr>
        <p:txBody>
          <a:bodyPr/>
          <a:lstStyle/>
          <a:p>
            <a:r>
              <a:rPr lang="en-US" b="1" dirty="0"/>
              <a:t>Venous Quality Council </a:t>
            </a:r>
          </a:p>
        </p:txBody>
      </p:sp>
      <p:sp>
        <p:nvSpPr>
          <p:cNvPr id="3" name="Content Placeholder 2"/>
          <p:cNvSpPr>
            <a:spLocks noGrp="1"/>
          </p:cNvSpPr>
          <p:nvPr>
            <p:ph idx="1"/>
          </p:nvPr>
        </p:nvSpPr>
        <p:spPr>
          <a:xfrm>
            <a:off x="498022" y="2869925"/>
            <a:ext cx="8229600" cy="3600400"/>
          </a:xfrm>
        </p:spPr>
        <p:txBody>
          <a:bodyPr>
            <a:normAutofit/>
          </a:bodyPr>
          <a:lstStyle/>
          <a:p>
            <a:r>
              <a:rPr lang="en-US" b="1" i="1" dirty="0">
                <a:solidFill>
                  <a:srgbClr val="0070C0"/>
                </a:solidFill>
              </a:rPr>
              <a:t>Less active than </a:t>
            </a:r>
            <a:r>
              <a:rPr lang="en-US" b="1" i="1" dirty="0" smtClean="0">
                <a:solidFill>
                  <a:srgbClr val="0070C0"/>
                </a:solidFill>
              </a:rPr>
              <a:t>Arterial Quality Council</a:t>
            </a:r>
            <a:endParaRPr lang="en-US" b="1" i="1" dirty="0">
              <a:solidFill>
                <a:srgbClr val="0070C0"/>
              </a:solidFill>
            </a:endParaRPr>
          </a:p>
          <a:p>
            <a:r>
              <a:rPr lang="en-US" b="1" i="1" dirty="0">
                <a:solidFill>
                  <a:srgbClr val="0070C0"/>
                </a:solidFill>
              </a:rPr>
              <a:t>Increased # of procedures looking at data and QI opportunities </a:t>
            </a:r>
          </a:p>
          <a:p>
            <a:r>
              <a:rPr lang="en-US" b="1" dirty="0">
                <a:solidFill>
                  <a:srgbClr val="C00000"/>
                </a:solidFill>
              </a:rPr>
              <a:t>BCBS Opportunity</a:t>
            </a:r>
          </a:p>
        </p:txBody>
      </p:sp>
    </p:spTree>
    <p:extLst>
      <p:ext uri="{BB962C8B-B14F-4D97-AF65-F5344CB8AC3E}">
        <p14:creationId xmlns:p14="http://schemas.microsoft.com/office/powerpoint/2010/main" xmlns="" val="25243727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60" y="3320909"/>
            <a:ext cx="8229600" cy="1143000"/>
          </a:xfrm>
        </p:spPr>
        <p:txBody>
          <a:bodyPr>
            <a:normAutofit fontScale="90000"/>
          </a:bodyPr>
          <a:lstStyle/>
          <a:p>
            <a:pPr algn="l"/>
            <a:r>
              <a:rPr lang="en-US" b="1" u="sng" dirty="0"/>
              <a:t>Arterial Quality Council Update</a:t>
            </a:r>
            <a:r>
              <a:rPr lang="en-US" b="1" u="sng" dirty="0" smtClean="0"/>
              <a:t>:</a:t>
            </a:r>
            <a:br>
              <a:rPr lang="en-US" b="1" u="sng" dirty="0" smtClean="0"/>
            </a:br>
            <a:r>
              <a:rPr lang="en-US" b="1" u="sng" dirty="0"/>
              <a:t/>
            </a:r>
            <a:br>
              <a:rPr lang="en-US" b="1" u="sng" dirty="0"/>
            </a:br>
            <a:r>
              <a:rPr lang="en-US" b="1" i="1" dirty="0" smtClean="0">
                <a:solidFill>
                  <a:srgbClr val="0070C0"/>
                </a:solidFill>
              </a:rPr>
              <a:t>Thanks to Jay Robison for his service!</a:t>
            </a:r>
            <a:br>
              <a:rPr lang="en-US" b="1" i="1" dirty="0" smtClean="0">
                <a:solidFill>
                  <a:srgbClr val="0070C0"/>
                </a:solidFill>
              </a:rPr>
            </a:br>
            <a:r>
              <a:rPr lang="en-US" b="1" i="1" dirty="0">
                <a:solidFill>
                  <a:srgbClr val="0070C0"/>
                </a:solidFill>
              </a:rPr>
              <a:t/>
            </a:r>
            <a:br>
              <a:rPr lang="en-US" b="1" i="1" dirty="0">
                <a:solidFill>
                  <a:srgbClr val="0070C0"/>
                </a:solidFill>
              </a:rPr>
            </a:br>
            <a:r>
              <a:rPr lang="en-US" b="1" i="1" dirty="0" smtClean="0"/>
              <a:t>Do we have a new “volunteer?”</a:t>
            </a:r>
            <a:r>
              <a:rPr lang="en-US" b="1" dirty="0"/>
              <a:t/>
            </a:r>
            <a:br>
              <a:rPr lang="en-US" b="1" dirty="0"/>
            </a:br>
            <a:endParaRPr lang="en-US" b="1" dirty="0"/>
          </a:p>
        </p:txBody>
      </p:sp>
    </p:spTree>
    <p:extLst>
      <p:ext uri="{BB962C8B-B14F-4D97-AF65-F5344CB8AC3E}">
        <p14:creationId xmlns:p14="http://schemas.microsoft.com/office/powerpoint/2010/main" xmlns="" val="198765494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6879"/>
            <a:ext cx="8229600" cy="1143000"/>
          </a:xfrm>
        </p:spPr>
        <p:txBody>
          <a:bodyPr>
            <a:normAutofit fontScale="90000"/>
          </a:bodyPr>
          <a:lstStyle/>
          <a:p>
            <a:pPr algn="l"/>
            <a:r>
              <a:rPr lang="en-US" b="1" dirty="0"/>
              <a:t>Governing Council Update: </a:t>
            </a:r>
            <a:br>
              <a:rPr lang="en-US" b="1" dirty="0"/>
            </a:br>
            <a:r>
              <a:rPr lang="en-US" sz="3600" b="1" i="1" dirty="0">
                <a:solidFill>
                  <a:srgbClr val="0070C0"/>
                </a:solidFill>
              </a:rPr>
              <a:t>Jeb Hallett, MD</a:t>
            </a:r>
          </a:p>
        </p:txBody>
      </p:sp>
    </p:spTree>
    <p:extLst>
      <p:ext uri="{BB962C8B-B14F-4D97-AF65-F5344CB8AC3E}">
        <p14:creationId xmlns:p14="http://schemas.microsoft.com/office/powerpoint/2010/main" xmlns="" val="2465595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8776" y="1833456"/>
            <a:ext cx="6181724" cy="4524315"/>
          </a:xfrm>
          <a:prstGeom prst="rect">
            <a:avLst/>
          </a:prstGeom>
        </p:spPr>
        <p:txBody>
          <a:bodyPr wrap="square">
            <a:spAutoFit/>
          </a:bodyPr>
          <a:lstStyle/>
          <a:p>
            <a:r>
              <a:rPr lang="en-US" sz="900" b="1" dirty="0" smtClean="0"/>
              <a:t>10:00am     Welcome and Introduction ....................................................Dr. John "Jeb" Hallett	 	</a:t>
            </a:r>
            <a:endParaRPr lang="en-US" sz="900" dirty="0" smtClean="0"/>
          </a:p>
          <a:p>
            <a:r>
              <a:rPr lang="en-US" sz="900" b="1" dirty="0" smtClean="0"/>
              <a:t>                   Approval of May Meeting minutes</a:t>
            </a:r>
            <a:endParaRPr lang="en-US" sz="900" dirty="0" smtClean="0"/>
          </a:p>
          <a:p>
            <a:r>
              <a:rPr lang="en-US" sz="900" b="1" dirty="0" smtClean="0"/>
              <a:t>	</a:t>
            </a:r>
            <a:endParaRPr lang="en-US" sz="900" dirty="0" smtClean="0"/>
          </a:p>
          <a:p>
            <a:r>
              <a:rPr lang="en-US" sz="900" b="1" dirty="0" smtClean="0"/>
              <a:t>10:15am     National VQI Update...........................................................................Jim Wadzinski</a:t>
            </a:r>
            <a:endParaRPr lang="en-US" sz="900" dirty="0" smtClean="0"/>
          </a:p>
          <a:p>
            <a:r>
              <a:rPr lang="en-US" sz="900" b="1" dirty="0" smtClean="0"/>
              <a:t>                                                                                                              SVS PSO General Manager</a:t>
            </a:r>
            <a:endParaRPr lang="en-US" sz="900" dirty="0" smtClean="0"/>
          </a:p>
          <a:p>
            <a:r>
              <a:rPr lang="en-US" sz="900" b="1" dirty="0" smtClean="0"/>
              <a:t> </a:t>
            </a:r>
            <a:endParaRPr lang="en-US" sz="900" dirty="0" smtClean="0"/>
          </a:p>
          <a:p>
            <a:r>
              <a:rPr lang="en-US" sz="900" b="1" dirty="0" smtClean="0"/>
              <a:t>11:00am     Regional Data Review............................................................ Dr. John "Jeb" Hallett</a:t>
            </a:r>
            <a:endParaRPr lang="en-US" sz="900" dirty="0" smtClean="0"/>
          </a:p>
          <a:p>
            <a:r>
              <a:rPr lang="en-US" sz="900" b="1" dirty="0" smtClean="0"/>
              <a:t> </a:t>
            </a:r>
            <a:endParaRPr lang="en-US" sz="900" dirty="0" smtClean="0"/>
          </a:p>
          <a:p>
            <a:r>
              <a:rPr lang="en-US" sz="900" b="1" dirty="0" smtClean="0"/>
              <a:t>                    </a:t>
            </a:r>
            <a:r>
              <a:rPr lang="en-US" sz="900" dirty="0" smtClean="0"/>
              <a:t>Discussion: New PVI Form</a:t>
            </a:r>
          </a:p>
          <a:p>
            <a:r>
              <a:rPr lang="en-US" sz="900" dirty="0" smtClean="0"/>
              <a:t> </a:t>
            </a:r>
          </a:p>
          <a:p>
            <a:r>
              <a:rPr lang="en-US" sz="900" dirty="0" smtClean="0"/>
              <a:t>                    "Missing Variables" -Top 20 List</a:t>
            </a:r>
          </a:p>
          <a:p>
            <a:r>
              <a:rPr lang="en-US" sz="900" b="1" dirty="0" smtClean="0"/>
              <a:t>		</a:t>
            </a:r>
            <a:endParaRPr lang="en-US" sz="900" dirty="0" smtClean="0"/>
          </a:p>
          <a:p>
            <a:r>
              <a:rPr lang="en-US" sz="900" b="1" dirty="0" smtClean="0"/>
              <a:t>12:00pm     Lunch </a:t>
            </a:r>
            <a:endParaRPr lang="en-US" sz="900" dirty="0" smtClean="0"/>
          </a:p>
          <a:p>
            <a:r>
              <a:rPr lang="en-US" sz="900" b="1" dirty="0" smtClean="0"/>
              <a:t> </a:t>
            </a:r>
            <a:endParaRPr lang="en-US" sz="900" dirty="0" smtClean="0"/>
          </a:p>
          <a:p>
            <a:r>
              <a:rPr lang="en-US" sz="900" b="1" dirty="0" smtClean="0"/>
              <a:t>                    </a:t>
            </a:r>
            <a:r>
              <a:rPr lang="en-US" sz="900" dirty="0" smtClean="0"/>
              <a:t>12:30pm Luncheon Discussion: EVAR Stent graphs- Opportunities for Revenue</a:t>
            </a:r>
          </a:p>
          <a:p>
            <a:r>
              <a:rPr lang="en-US" sz="900" b="1" dirty="0" smtClean="0"/>
              <a:t> </a:t>
            </a:r>
            <a:endParaRPr lang="en-US" sz="900" dirty="0" smtClean="0"/>
          </a:p>
          <a:p>
            <a:r>
              <a:rPr lang="en-US" sz="900" b="1" dirty="0" smtClean="0"/>
              <a:t>1:00pm      RAC Update................................................................................Dr. Thomas Brothers</a:t>
            </a:r>
            <a:endParaRPr lang="en-US" sz="900" dirty="0" smtClean="0"/>
          </a:p>
          <a:p>
            <a:r>
              <a:rPr lang="en-US" sz="900" b="1" dirty="0" smtClean="0"/>
              <a:t>	</a:t>
            </a:r>
            <a:endParaRPr lang="en-US" sz="900" dirty="0" smtClean="0"/>
          </a:p>
          <a:p>
            <a:pPr lvl="0"/>
            <a:r>
              <a:rPr lang="en-US" sz="900" dirty="0" smtClean="0"/>
              <a:t>Quality Improvement and Research projects</a:t>
            </a:r>
          </a:p>
          <a:p>
            <a:pPr lvl="0"/>
            <a:r>
              <a:rPr lang="en-US" sz="900" dirty="0" smtClean="0"/>
              <a:t>AQC Update			</a:t>
            </a:r>
          </a:p>
          <a:p>
            <a:pPr lvl="0"/>
            <a:r>
              <a:rPr lang="en-US" sz="900" dirty="0" smtClean="0"/>
              <a:t>VQC  Update		</a:t>
            </a:r>
          </a:p>
          <a:p>
            <a:r>
              <a:rPr lang="en-US" sz="900" dirty="0" smtClean="0"/>
              <a:t> </a:t>
            </a:r>
          </a:p>
          <a:p>
            <a:r>
              <a:rPr lang="en-US" sz="900" b="1" dirty="0" smtClean="0"/>
              <a:t>2:00pm     Governing Council Committee Update................................. Dr. John "Jeb" Hallett</a:t>
            </a:r>
            <a:endParaRPr lang="en-US" sz="900" dirty="0" smtClean="0"/>
          </a:p>
          <a:p>
            <a:r>
              <a:rPr lang="en-US" sz="900" b="1" dirty="0" smtClean="0"/>
              <a:t>	</a:t>
            </a:r>
            <a:endParaRPr lang="en-US" sz="900" dirty="0" smtClean="0"/>
          </a:p>
          <a:p>
            <a:r>
              <a:rPr lang="en-US" sz="900" b="1" dirty="0" smtClean="0"/>
              <a:t>2:30pm     M2S:  Development Update...................................................................Betti Kerrigan  </a:t>
            </a:r>
            <a:endParaRPr lang="en-US" sz="900" dirty="0" smtClean="0"/>
          </a:p>
          <a:p>
            <a:r>
              <a:rPr lang="en-US" sz="900" b="1" dirty="0" smtClean="0"/>
              <a:t>                                                                                                           VP Sales and Marketing, m2s </a:t>
            </a:r>
            <a:endParaRPr lang="en-US" sz="900" dirty="0" smtClean="0"/>
          </a:p>
          <a:p>
            <a:pPr lvl="0"/>
            <a:r>
              <a:rPr lang="en-US" sz="900" dirty="0" smtClean="0"/>
              <a:t>Expanding Participation		</a:t>
            </a:r>
          </a:p>
          <a:p>
            <a:r>
              <a:rPr lang="en-US" sz="900" dirty="0" smtClean="0"/>
              <a:t> </a:t>
            </a:r>
          </a:p>
          <a:p>
            <a:r>
              <a:rPr lang="en-US" sz="900" b="1" dirty="0" smtClean="0"/>
              <a:t>3:00pm    New Business/Closing Comments........................................... Dr. John "Jeb" Hallett</a:t>
            </a:r>
            <a:endParaRPr lang="en-US" sz="900" dirty="0" smtClean="0"/>
          </a:p>
          <a:p>
            <a:r>
              <a:rPr lang="en-US" sz="900" b="1" dirty="0" smtClean="0"/>
              <a:t> </a:t>
            </a:r>
            <a:endParaRPr lang="en-US" sz="900" dirty="0" smtClean="0"/>
          </a:p>
          <a:p>
            <a:r>
              <a:rPr lang="en-US" sz="900" b="1" dirty="0" smtClean="0"/>
              <a:t>3:30pm    Adjourn</a:t>
            </a:r>
            <a:endParaRPr lang="en-US" sz="900" dirty="0" smtClean="0"/>
          </a:p>
        </p:txBody>
      </p:sp>
      <p:sp>
        <p:nvSpPr>
          <p:cNvPr id="4" name="Rectangle 3"/>
          <p:cNvSpPr/>
          <p:nvPr/>
        </p:nvSpPr>
        <p:spPr>
          <a:xfrm>
            <a:off x="1685925" y="1045429"/>
            <a:ext cx="5734050" cy="1046440"/>
          </a:xfrm>
          <a:prstGeom prst="rect">
            <a:avLst/>
          </a:prstGeom>
        </p:spPr>
        <p:txBody>
          <a:bodyPr wrap="square">
            <a:spAutoFit/>
          </a:bodyPr>
          <a:lstStyle/>
          <a:p>
            <a:pPr algn="ctr"/>
            <a:r>
              <a:rPr lang="en-US" b="1" u="sng" dirty="0" smtClean="0">
                <a:solidFill>
                  <a:schemeClr val="accent6">
                    <a:lumMod val="75000"/>
                  </a:schemeClr>
                </a:solidFill>
                <a:latin typeface="Monotype Corsiva" pitchFamily="66" charset="0"/>
              </a:rPr>
              <a:t>Carolina's Vascular Quality Study Group</a:t>
            </a:r>
            <a:r>
              <a:rPr lang="en-US" dirty="0" smtClean="0">
                <a:solidFill>
                  <a:schemeClr val="accent6">
                    <a:lumMod val="75000"/>
                  </a:schemeClr>
                </a:solidFill>
                <a:latin typeface="Monotype Corsiva" pitchFamily="66" charset="0"/>
              </a:rPr>
              <a:t/>
            </a:r>
            <a:br>
              <a:rPr lang="en-US" dirty="0" smtClean="0">
                <a:solidFill>
                  <a:schemeClr val="accent6">
                    <a:lumMod val="75000"/>
                  </a:schemeClr>
                </a:solidFill>
                <a:latin typeface="Monotype Corsiva" pitchFamily="66" charset="0"/>
              </a:rPr>
            </a:br>
            <a:r>
              <a:rPr lang="en-US" sz="1400" b="1" dirty="0" smtClean="0">
                <a:solidFill>
                  <a:schemeClr val="accent6">
                    <a:lumMod val="75000"/>
                  </a:schemeClr>
                </a:solidFill>
              </a:rPr>
              <a:t>Fall Meeting, November 4, 2016</a:t>
            </a:r>
            <a:r>
              <a:rPr lang="en-US" sz="1400" dirty="0" smtClean="0">
                <a:solidFill>
                  <a:schemeClr val="accent6">
                    <a:lumMod val="75000"/>
                  </a:schemeClr>
                </a:solidFill>
              </a:rPr>
              <a:t/>
            </a:r>
            <a:br>
              <a:rPr lang="en-US" sz="1400" dirty="0" smtClean="0">
                <a:solidFill>
                  <a:schemeClr val="accent6">
                    <a:lumMod val="75000"/>
                  </a:schemeClr>
                </a:solidFill>
              </a:rPr>
            </a:br>
            <a:r>
              <a:rPr lang="en-US" sz="1400" b="1" dirty="0" smtClean="0">
                <a:solidFill>
                  <a:schemeClr val="accent6">
                    <a:lumMod val="75000"/>
                  </a:schemeClr>
                </a:solidFill>
              </a:rPr>
              <a:t>Charleston, SC</a:t>
            </a:r>
            <a:r>
              <a:rPr lang="en-US" sz="1400" dirty="0" smtClean="0">
                <a:solidFill>
                  <a:schemeClr val="accent6">
                    <a:lumMod val="75000"/>
                  </a:schemeClr>
                </a:solidFill>
              </a:rPr>
              <a:t/>
            </a:r>
            <a:br>
              <a:rPr lang="en-US" sz="1400" dirty="0" smtClean="0">
                <a:solidFill>
                  <a:schemeClr val="accent6">
                    <a:lumMod val="75000"/>
                  </a:schemeClr>
                </a:solidFill>
              </a:rPr>
            </a:br>
            <a:endParaRPr lang="en-US" sz="1600" dirty="0"/>
          </a:p>
        </p:txBody>
      </p:sp>
      <p:pic>
        <p:nvPicPr>
          <p:cNvPr id="5" name="Picture 4" descr="C:\Users\bennettl\AppData\Local\Microsoft\Windows\Temporary Internet Files\Content.IE5\6A81MJXY\cdc-0516e[1].jpg"/>
          <p:cNvPicPr/>
          <p:nvPr/>
        </p:nvPicPr>
        <p:blipFill>
          <a:blip r:embed="rId2" cstate="print"/>
          <a:srcRect/>
          <a:stretch>
            <a:fillRect/>
          </a:stretch>
        </p:blipFill>
        <p:spPr bwMode="auto">
          <a:xfrm>
            <a:off x="4095750" y="685800"/>
            <a:ext cx="990600" cy="37331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5857"/>
            <a:ext cx="8229600" cy="1143000"/>
          </a:xfrm>
        </p:spPr>
        <p:txBody>
          <a:bodyPr/>
          <a:lstStyle/>
          <a:p>
            <a:r>
              <a:rPr lang="en-US" b="1" dirty="0" smtClean="0"/>
              <a:t>Governing Council </a:t>
            </a:r>
            <a:endParaRPr lang="en-US" b="1" dirty="0"/>
          </a:p>
        </p:txBody>
      </p:sp>
      <p:sp>
        <p:nvSpPr>
          <p:cNvPr id="3" name="Content Placeholder 2"/>
          <p:cNvSpPr>
            <a:spLocks noGrp="1"/>
          </p:cNvSpPr>
          <p:nvPr>
            <p:ph idx="1"/>
          </p:nvPr>
        </p:nvSpPr>
        <p:spPr>
          <a:xfrm>
            <a:off x="457200" y="1885072"/>
            <a:ext cx="8588326" cy="4783014"/>
          </a:xfrm>
        </p:spPr>
        <p:txBody>
          <a:bodyPr>
            <a:normAutofit/>
          </a:bodyPr>
          <a:lstStyle/>
          <a:p>
            <a:r>
              <a:rPr lang="en-US" sz="2000" b="1" i="1" dirty="0">
                <a:solidFill>
                  <a:srgbClr val="0070C0"/>
                </a:solidFill>
              </a:rPr>
              <a:t>The Governing Council approved the policy of un-blinding LTFU Reporting Rates, if a majority of members of the regional group agree to un-blind the LTFU data. </a:t>
            </a:r>
          </a:p>
          <a:p>
            <a:r>
              <a:rPr lang="en-US" sz="2000" b="1" i="1" dirty="0">
                <a:solidFill>
                  <a:srgbClr val="0070C0"/>
                </a:solidFill>
              </a:rPr>
              <a:t>M2S and </a:t>
            </a:r>
            <a:r>
              <a:rPr lang="en-US" sz="2000" b="1" i="1" dirty="0" err="1">
                <a:solidFill>
                  <a:srgbClr val="0070C0"/>
                </a:solidFill>
              </a:rPr>
              <a:t>Medstreaming</a:t>
            </a:r>
            <a:r>
              <a:rPr lang="en-US" sz="2000" b="1" i="1" dirty="0">
                <a:solidFill>
                  <a:srgbClr val="0070C0"/>
                </a:solidFill>
              </a:rPr>
              <a:t> provided the Committee with an overview on what the acquisition might afford VQI members:</a:t>
            </a:r>
          </a:p>
          <a:p>
            <a:pPr lvl="1"/>
            <a:r>
              <a:rPr lang="en-US" sz="2000" b="1" dirty="0"/>
              <a:t>Enhanced Analytics</a:t>
            </a:r>
          </a:p>
          <a:p>
            <a:pPr lvl="1"/>
            <a:r>
              <a:rPr lang="en-US" sz="2000" b="1" dirty="0"/>
              <a:t>Experience with data integration from EMRs</a:t>
            </a:r>
          </a:p>
          <a:p>
            <a:pPr lvl="1"/>
            <a:r>
              <a:rPr lang="en-US" sz="2000" b="1" dirty="0"/>
              <a:t>Extensive experience with outpatient data that complements M2S experience with inpatient data.</a:t>
            </a:r>
          </a:p>
          <a:p>
            <a:r>
              <a:rPr lang="en-US" sz="2000" b="1" i="1" dirty="0">
                <a:solidFill>
                  <a:srgbClr val="0070C0"/>
                </a:solidFill>
              </a:rPr>
              <a:t>Announcement of the new PSO Communications Committee</a:t>
            </a:r>
          </a:p>
          <a:p>
            <a:pPr lvl="1"/>
            <a:r>
              <a:rPr lang="en-US" sz="2000" b="1" dirty="0"/>
              <a:t>Glen Jacobowitz from NYU </a:t>
            </a:r>
            <a:r>
              <a:rPr lang="en-US" sz="2000" b="1" dirty="0" err="1"/>
              <a:t>Langone</a:t>
            </a:r>
            <a:r>
              <a:rPr lang="en-US" sz="2000" b="1" dirty="0"/>
              <a:t>, Chair</a:t>
            </a:r>
          </a:p>
          <a:p>
            <a:pPr lvl="1"/>
            <a:r>
              <a:rPr lang="en-US" sz="2000" b="1" dirty="0"/>
              <a:t>Leila Mureebe from Duke University Medical Center, Vice Chair</a:t>
            </a:r>
          </a:p>
          <a:p>
            <a:pPr marL="0" indent="0">
              <a:buNone/>
            </a:pPr>
            <a:endParaRPr lang="en-US" dirty="0"/>
          </a:p>
        </p:txBody>
      </p:sp>
    </p:spTree>
    <p:extLst>
      <p:ext uri="{BB962C8B-B14F-4D97-AF65-F5344CB8AC3E}">
        <p14:creationId xmlns:p14="http://schemas.microsoft.com/office/powerpoint/2010/main" xmlns="" val="28465781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6685" y="2957739"/>
            <a:ext cx="7772400" cy="1470025"/>
          </a:xfrm>
        </p:spPr>
        <p:txBody>
          <a:bodyPr/>
          <a:lstStyle/>
          <a:p>
            <a:r>
              <a:rPr lang="en-US" b="1" dirty="0"/>
              <a:t>Pathways Development Update</a:t>
            </a:r>
            <a:br>
              <a:rPr lang="en-US" b="1" dirty="0"/>
            </a:br>
            <a:r>
              <a:rPr lang="en-US" sz="3200" b="1" i="1" dirty="0">
                <a:solidFill>
                  <a:srgbClr val="0070C0"/>
                </a:solidFill>
              </a:rPr>
              <a:t>Betti Kerrigan </a:t>
            </a:r>
          </a:p>
        </p:txBody>
      </p:sp>
    </p:spTree>
    <p:extLst>
      <p:ext uri="{BB962C8B-B14F-4D97-AF65-F5344CB8AC3E}">
        <p14:creationId xmlns:p14="http://schemas.microsoft.com/office/powerpoint/2010/main" xmlns="" val="26403231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34963" y="3602534"/>
            <a:ext cx="212170" cy="221984"/>
          </a:xfrm>
          <a:prstGeom prst="rect">
            <a:avLst/>
          </a:prstGeom>
          <a:solidFill>
            <a:schemeClr val="bg1"/>
          </a:solidFill>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81" b="1" i="0" u="none" strike="noStrike" kern="0" cap="none" spc="0" normalizeH="0" baseline="0" noProof="0" dirty="0">
                <a:ln>
                  <a:noFill/>
                </a:ln>
                <a:solidFill>
                  <a:schemeClr val="tx2">
                    <a:lumMod val="60000"/>
                    <a:lumOff val="40000"/>
                  </a:schemeClr>
                </a:solidFill>
                <a:effectLst/>
                <a:uLnTx/>
                <a:uFillTx/>
              </a:rPr>
              <a:t>0.0%</a:t>
            </a:r>
          </a:p>
        </p:txBody>
      </p:sp>
      <p:sp>
        <p:nvSpPr>
          <p:cNvPr id="9" name="Title 3"/>
          <p:cNvSpPr>
            <a:spLocks noGrp="1"/>
          </p:cNvSpPr>
          <p:nvPr>
            <p:ph type="title"/>
          </p:nvPr>
        </p:nvSpPr>
        <p:spPr>
          <a:xfrm>
            <a:off x="709684" y="996287"/>
            <a:ext cx="7723017" cy="1132764"/>
          </a:xfrm>
        </p:spPr>
        <p:txBody>
          <a:bodyPr>
            <a:normAutofit fontScale="90000"/>
          </a:bodyPr>
          <a:lstStyle/>
          <a:p>
            <a:r>
              <a:rPr lang="en-US" dirty="0"/>
              <a:t>Drill Down – </a:t>
            </a:r>
            <a:r>
              <a:rPr lang="en-US" i="1" dirty="0">
                <a:solidFill>
                  <a:srgbClr val="0070C0"/>
                </a:solidFill>
              </a:rPr>
              <a:t>Procedures With Both Statin and Antiplatelet Agents Prescribed at Discharge</a:t>
            </a:r>
          </a:p>
        </p:txBody>
      </p:sp>
      <p:pic>
        <p:nvPicPr>
          <p:cNvPr id="2" name="Picture 1"/>
          <p:cNvPicPr>
            <a:picLocks noChangeAspect="1"/>
          </p:cNvPicPr>
          <p:nvPr/>
        </p:nvPicPr>
        <p:blipFill rotWithShape="1">
          <a:blip r:embed="rId3" cstate="print"/>
          <a:srcRect t="23704" r="33333" b="23333"/>
          <a:stretch/>
        </p:blipFill>
        <p:spPr>
          <a:xfrm>
            <a:off x="904806" y="2019870"/>
            <a:ext cx="7582486" cy="4154968"/>
          </a:xfrm>
          <a:prstGeom prst="rect">
            <a:avLst/>
          </a:prstGeom>
        </p:spPr>
      </p:pic>
      <p:sp>
        <p:nvSpPr>
          <p:cNvPr id="4" name="Rectangle: Rounded Corners 3"/>
          <p:cNvSpPr/>
          <p:nvPr/>
        </p:nvSpPr>
        <p:spPr>
          <a:xfrm>
            <a:off x="6373942" y="4567468"/>
            <a:ext cx="534212" cy="22860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4118529834"/>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423081" y="1189262"/>
            <a:ext cx="7257000" cy="763914"/>
          </a:xfrm>
        </p:spPr>
        <p:txBody>
          <a:bodyPr>
            <a:normAutofit fontScale="90000"/>
          </a:bodyPr>
          <a:lstStyle/>
          <a:p>
            <a:r>
              <a:rPr lang="en-US" dirty="0"/>
              <a:t>Drill down – </a:t>
            </a:r>
            <a:r>
              <a:rPr lang="en-US" i="1" dirty="0">
                <a:solidFill>
                  <a:srgbClr val="0070C0"/>
                </a:solidFill>
              </a:rPr>
              <a:t>Procedures With Both Statin and Antiplatelet Agents Prescribed at Discharge</a:t>
            </a:r>
          </a:p>
        </p:txBody>
      </p:sp>
      <p:pic>
        <p:nvPicPr>
          <p:cNvPr id="4" name="Picture 3"/>
          <p:cNvPicPr>
            <a:picLocks noChangeAspect="1"/>
          </p:cNvPicPr>
          <p:nvPr/>
        </p:nvPicPr>
        <p:blipFill rotWithShape="1">
          <a:blip r:embed="rId3" cstate="print"/>
          <a:srcRect t="10000" r="21667" b="11481"/>
          <a:stretch/>
        </p:blipFill>
        <p:spPr>
          <a:xfrm>
            <a:off x="858130" y="2151402"/>
            <a:ext cx="7695028" cy="4024315"/>
          </a:xfrm>
          <a:prstGeom prst="rect">
            <a:avLst/>
          </a:prstGeom>
        </p:spPr>
      </p:pic>
      <p:sp>
        <p:nvSpPr>
          <p:cNvPr id="5" name="Rectangle: Rounded Corners 4"/>
          <p:cNvSpPr/>
          <p:nvPr/>
        </p:nvSpPr>
        <p:spPr>
          <a:xfrm>
            <a:off x="7508631" y="3832273"/>
            <a:ext cx="342900" cy="171450"/>
          </a:xfrm>
          <a:prstGeom prst="round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334120500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30200" y="996287"/>
            <a:ext cx="8813799" cy="1337479"/>
          </a:xfrm>
        </p:spPr>
        <p:txBody>
          <a:bodyPr>
            <a:normAutofit/>
          </a:bodyPr>
          <a:lstStyle/>
          <a:p>
            <a:r>
              <a:rPr lang="en-US" dirty="0"/>
              <a:t>Drill down – </a:t>
            </a:r>
            <a:r>
              <a:rPr lang="en-US" b="0" dirty="0"/>
              <a:t>Procedures With Both Statin and Antiplatelet Agents Prescribed at Discharge</a:t>
            </a:r>
            <a:endParaRPr lang="en-US" dirty="0"/>
          </a:p>
        </p:txBody>
      </p:sp>
      <p:pic>
        <p:nvPicPr>
          <p:cNvPr id="4" name="Picture 3"/>
          <p:cNvPicPr>
            <a:picLocks noChangeAspect="1"/>
          </p:cNvPicPr>
          <p:nvPr/>
        </p:nvPicPr>
        <p:blipFill rotWithShape="1">
          <a:blip r:embed="rId3" cstate="print"/>
          <a:srcRect t="11482" r="18333" b="5555"/>
          <a:stretch/>
        </p:blipFill>
        <p:spPr>
          <a:xfrm>
            <a:off x="381000" y="2237752"/>
            <a:ext cx="8003345" cy="4034048"/>
          </a:xfrm>
          <a:prstGeom prst="rect">
            <a:avLst/>
          </a:prstGeom>
        </p:spPr>
      </p:pic>
    </p:spTree>
    <p:extLst>
      <p:ext uri="{BB962C8B-B14F-4D97-AF65-F5344CB8AC3E}">
        <p14:creationId xmlns:p14="http://schemas.microsoft.com/office/powerpoint/2010/main" xmlns="" val="1935921031"/>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2443" y="1212167"/>
            <a:ext cx="4781550" cy="609600"/>
          </a:xfrm>
        </p:spPr>
        <p:txBody>
          <a:bodyPr/>
          <a:lstStyle/>
          <a:p>
            <a:r>
              <a:rPr lang="en-US" dirty="0"/>
              <a:t>Drill Down Permissions</a:t>
            </a:r>
          </a:p>
        </p:txBody>
      </p:sp>
      <p:sp>
        <p:nvSpPr>
          <p:cNvPr id="3" name="Content Placeholder 2"/>
          <p:cNvSpPr>
            <a:spLocks noGrp="1"/>
          </p:cNvSpPr>
          <p:nvPr>
            <p:ph idx="1"/>
          </p:nvPr>
        </p:nvSpPr>
        <p:spPr>
          <a:xfrm>
            <a:off x="675250" y="2119825"/>
            <a:ext cx="7807569" cy="4055892"/>
          </a:xfrm>
        </p:spPr>
        <p:txBody>
          <a:bodyPr>
            <a:normAutofit/>
          </a:bodyPr>
          <a:lstStyle/>
          <a:p>
            <a:r>
              <a:rPr lang="en-US" b="1" dirty="0">
                <a:solidFill>
                  <a:srgbClr val="0070C0"/>
                </a:solidFill>
              </a:rPr>
              <a:t>Physicians can only drill down to their own patient level data </a:t>
            </a:r>
          </a:p>
          <a:p>
            <a:r>
              <a:rPr lang="en-US" b="1" dirty="0">
                <a:solidFill>
                  <a:srgbClr val="0070C0"/>
                </a:solidFill>
              </a:rPr>
              <a:t>Hospital Manager and all other non-physician users can only drill down if they have permissions to the “procedure and follow up download reports” privilege (granted by M2S with hospital manager approval)</a:t>
            </a:r>
          </a:p>
          <a:p>
            <a:pPr marL="0" indent="0">
              <a:buNone/>
            </a:pPr>
            <a:endParaRPr lang="en-US" dirty="0"/>
          </a:p>
          <a:p>
            <a:endParaRPr lang="en-US" dirty="0"/>
          </a:p>
        </p:txBody>
      </p:sp>
    </p:spTree>
    <p:extLst>
      <p:ext uri="{BB962C8B-B14F-4D97-AF65-F5344CB8AC3E}">
        <p14:creationId xmlns:p14="http://schemas.microsoft.com/office/powerpoint/2010/main" xmlns="" val="30500238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1139299"/>
            <a:ext cx="6202537" cy="609600"/>
          </a:xfrm>
        </p:spPr>
        <p:txBody>
          <a:bodyPr>
            <a:normAutofit fontScale="90000"/>
          </a:bodyPr>
          <a:lstStyle/>
          <a:p>
            <a:r>
              <a:rPr lang="en-US" dirty="0"/>
              <a:t>Shared Reports – Where to find them</a:t>
            </a:r>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2066" r="1990"/>
          <a:stretch/>
        </p:blipFill>
        <p:spPr bwMode="auto">
          <a:xfrm>
            <a:off x="422031" y="1885071"/>
            <a:ext cx="8370277" cy="468454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3404382" y="2337577"/>
            <a:ext cx="5176910" cy="3303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45"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xmlns="" val="18614043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629" y="1523048"/>
            <a:ext cx="6375400" cy="609600"/>
          </a:xfrm>
        </p:spPr>
        <p:txBody>
          <a:bodyPr/>
          <a:lstStyle/>
          <a:p>
            <a:r>
              <a:rPr lang="en-US" dirty="0"/>
              <a:t>Shared Reports – What’s Available?</a:t>
            </a:r>
          </a:p>
        </p:txBody>
      </p:sp>
      <p:graphicFrame>
        <p:nvGraphicFramePr>
          <p:cNvPr id="7" name="Table 6"/>
          <p:cNvGraphicFramePr>
            <a:graphicFrameLocks noGrp="1"/>
          </p:cNvGraphicFramePr>
          <p:nvPr>
            <p:extLst>
              <p:ext uri="{D42A27DB-BD31-4B8C-83A1-F6EECF244321}">
                <p14:modId xmlns:p14="http://schemas.microsoft.com/office/powerpoint/2010/main" xmlns="" val="2823256616"/>
              </p:ext>
            </p:extLst>
          </p:nvPr>
        </p:nvGraphicFramePr>
        <p:xfrm>
          <a:off x="685800" y="2148981"/>
          <a:ext cx="7358031" cy="4043061"/>
        </p:xfrm>
        <a:graphic>
          <a:graphicData uri="http://schemas.openxmlformats.org/drawingml/2006/table">
            <a:tbl>
              <a:tblPr/>
              <a:tblGrid>
                <a:gridCol w="5105332">
                  <a:extLst>
                    <a:ext uri="{9D8B030D-6E8A-4147-A177-3AD203B41FA5}">
                      <a16:colId xmlns="" xmlns:a16="http://schemas.microsoft.com/office/drawing/2014/main" val="2642584396"/>
                    </a:ext>
                  </a:extLst>
                </a:gridCol>
                <a:gridCol w="2252699">
                  <a:extLst>
                    <a:ext uri="{9D8B030D-6E8A-4147-A177-3AD203B41FA5}">
                      <a16:colId xmlns="" xmlns:a16="http://schemas.microsoft.com/office/drawing/2014/main" val="3388274757"/>
                    </a:ext>
                  </a:extLst>
                </a:gridCol>
              </a:tblGrid>
              <a:tr h="241617">
                <a:tc>
                  <a:txBody>
                    <a:bodyPr/>
                    <a:lstStyle/>
                    <a:p>
                      <a:pPr algn="l" fontAlgn="t"/>
                      <a:r>
                        <a:rPr lang="en-US" sz="1200" b="1" i="0" u="none" strike="noStrike" dirty="0">
                          <a:solidFill>
                            <a:srgbClr val="000000"/>
                          </a:solidFill>
                          <a:effectLst/>
                          <a:latin typeface="Arial" panose="020B0604020202020204" pitchFamily="34" charset="0"/>
                        </a:rPr>
                        <a:t>Reports Available in PATHWAYS Analytics</a:t>
                      </a:r>
                    </a:p>
                  </a:txBody>
                  <a:tcPr marL="5379" marR="5379" marT="5379"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200" b="1" i="0" u="none" strike="noStrike">
                          <a:solidFill>
                            <a:srgbClr val="000000"/>
                          </a:solidFill>
                          <a:effectLst/>
                          <a:latin typeface="Arial" panose="020B0604020202020204" pitchFamily="34" charset="0"/>
                        </a:rPr>
                        <a:t>Registry</a:t>
                      </a:r>
                    </a:p>
                  </a:txBody>
                  <a:tcPr marL="5379" marR="5379" marT="5379"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908526446"/>
                  </a:ext>
                </a:extLst>
              </a:tr>
              <a:tr h="257725">
                <a:tc>
                  <a:txBody>
                    <a:bodyPr/>
                    <a:lstStyle/>
                    <a:p>
                      <a:pPr algn="l" fontAlgn="t"/>
                      <a:r>
                        <a:rPr lang="en-US" sz="1200" b="0" i="0" u="none" strike="noStrike" dirty="0">
                          <a:solidFill>
                            <a:srgbClr val="000000"/>
                          </a:solidFill>
                          <a:effectLst/>
                          <a:latin typeface="Arial" panose="020B0604020202020204" pitchFamily="34" charset="0"/>
                        </a:rPr>
                        <a:t>CAS Post Op Complications</a:t>
                      </a:r>
                    </a:p>
                  </a:txBody>
                  <a:tcPr marL="5379" marR="5379" marT="5379"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CAS</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54059788"/>
                  </a:ext>
                </a:extLst>
              </a:tr>
              <a:tr h="257725">
                <a:tc>
                  <a:txBody>
                    <a:bodyPr/>
                    <a:lstStyle/>
                    <a:p>
                      <a:pPr algn="l" fontAlgn="t"/>
                      <a:r>
                        <a:rPr lang="en-US" sz="1200" b="0" i="0" u="none" strike="noStrike" dirty="0">
                          <a:solidFill>
                            <a:srgbClr val="000000"/>
                          </a:solidFill>
                          <a:effectLst/>
                          <a:latin typeface="Arial" panose="020B0604020202020204" pitchFamily="34" charset="0"/>
                        </a:rPr>
                        <a:t>Elective TEVAR Aneurysm for All Complications Except Death</a:t>
                      </a:r>
                    </a:p>
                  </a:txBody>
                  <a:tcPr marL="5379" marR="5379" marT="10758" marB="1075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TEVAR</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132856675"/>
                  </a:ext>
                </a:extLst>
              </a:tr>
              <a:tr h="257725">
                <a:tc>
                  <a:txBody>
                    <a:bodyPr/>
                    <a:lstStyle/>
                    <a:p>
                      <a:pPr algn="l" fontAlgn="t"/>
                      <a:r>
                        <a:rPr lang="en-US" sz="1200" b="0" i="0" u="none" strike="noStrike" dirty="0">
                          <a:solidFill>
                            <a:srgbClr val="000000"/>
                          </a:solidFill>
                          <a:effectLst/>
                          <a:latin typeface="Arial" panose="020B0604020202020204" pitchFamily="34" charset="0"/>
                        </a:rPr>
                        <a:t>Hemodialysis AVF vs Graft</a:t>
                      </a:r>
                    </a:p>
                  </a:txBody>
                  <a:tcPr marL="5379" marR="5379" marT="10758" marB="1075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Hemo</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53773477"/>
                  </a:ext>
                </a:extLst>
              </a:tr>
              <a:tr h="257725">
                <a:tc>
                  <a:txBody>
                    <a:bodyPr/>
                    <a:lstStyle/>
                    <a:p>
                      <a:pPr algn="l" fontAlgn="t"/>
                      <a:r>
                        <a:rPr lang="en-US" sz="1200" b="0" i="0" u="none" strike="noStrike" dirty="0">
                          <a:solidFill>
                            <a:srgbClr val="000000"/>
                          </a:solidFill>
                          <a:effectLst/>
                          <a:latin typeface="Arial" panose="020B0604020202020204" pitchFamily="34" charset="0"/>
                        </a:rPr>
                        <a:t>Major Amputations Requiring Revision Prior to Discharge</a:t>
                      </a:r>
                    </a:p>
                  </a:txBody>
                  <a:tcPr marL="5379" marR="5379" marT="10758" marB="1075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LEA</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131311006"/>
                  </a:ext>
                </a:extLst>
              </a:tr>
              <a:tr h="257725">
                <a:tc>
                  <a:txBody>
                    <a:bodyPr/>
                    <a:lstStyle/>
                    <a:p>
                      <a:pPr algn="l" fontAlgn="t"/>
                      <a:r>
                        <a:rPr lang="en-US" sz="1200" b="0" i="0" u="none" strike="noStrike" dirty="0">
                          <a:solidFill>
                            <a:srgbClr val="000000"/>
                          </a:solidFill>
                          <a:effectLst/>
                          <a:latin typeface="Arial" panose="020B0604020202020204" pitchFamily="34" charset="0"/>
                        </a:rPr>
                        <a:t>Major Complications for Supra Bypass Origin at the Aorta</a:t>
                      </a:r>
                    </a:p>
                  </a:txBody>
                  <a:tcPr marL="5379" marR="5379" marT="10758" marB="1075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Supra</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06905109"/>
                  </a:ext>
                </a:extLst>
              </a:tr>
              <a:tr h="257725">
                <a:tc>
                  <a:txBody>
                    <a:bodyPr/>
                    <a:lstStyle/>
                    <a:p>
                      <a:pPr algn="l" fontAlgn="t"/>
                      <a:r>
                        <a:rPr lang="en-US" sz="1200" b="0" i="0" u="none" strike="noStrike" dirty="0">
                          <a:solidFill>
                            <a:srgbClr val="000000"/>
                          </a:solidFill>
                          <a:effectLst/>
                          <a:latin typeface="Arial" panose="020B0604020202020204" pitchFamily="34" charset="0"/>
                        </a:rPr>
                        <a:t>Major Complications for Supra Bypass Origin at the Axillary</a:t>
                      </a:r>
                    </a:p>
                  </a:txBody>
                  <a:tcPr marL="5379" marR="5379" marT="10758" marB="1075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Supra</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79850458"/>
                  </a:ext>
                </a:extLst>
              </a:tr>
              <a:tr h="257725">
                <a:tc>
                  <a:txBody>
                    <a:bodyPr/>
                    <a:lstStyle/>
                    <a:p>
                      <a:pPr algn="l" fontAlgn="t"/>
                      <a:r>
                        <a:rPr lang="en-US" sz="1200" b="0" i="0" u="none" strike="noStrike" dirty="0">
                          <a:solidFill>
                            <a:srgbClr val="000000"/>
                          </a:solidFill>
                          <a:effectLst/>
                          <a:latin typeface="Arial" panose="020B0604020202020204" pitchFamily="34" charset="0"/>
                        </a:rPr>
                        <a:t>Major Complications for Supra Bypass Origin at the Femoral</a:t>
                      </a:r>
                    </a:p>
                  </a:txBody>
                  <a:tcPr marL="5379" marR="5379" marT="10758" marB="1075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Supra</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66690606"/>
                  </a:ext>
                </a:extLst>
              </a:tr>
              <a:tr h="257725">
                <a:tc>
                  <a:txBody>
                    <a:bodyPr/>
                    <a:lstStyle/>
                    <a:p>
                      <a:pPr algn="l" fontAlgn="t"/>
                      <a:r>
                        <a:rPr lang="en-US" sz="1200" b="0" i="0" u="none" strike="noStrike" dirty="0">
                          <a:solidFill>
                            <a:srgbClr val="000000"/>
                          </a:solidFill>
                          <a:effectLst/>
                          <a:latin typeface="Arial" panose="020B0604020202020204" pitchFamily="34" charset="0"/>
                        </a:rPr>
                        <a:t>Major Complications for Supra Bypass Origin at the Iliac</a:t>
                      </a:r>
                    </a:p>
                  </a:txBody>
                  <a:tcPr marL="5379" marR="5379" marT="10758" marB="1075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Supra</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8972476"/>
                  </a:ext>
                </a:extLst>
              </a:tr>
              <a:tr h="708744">
                <a:tc>
                  <a:txBody>
                    <a:bodyPr/>
                    <a:lstStyle/>
                    <a:p>
                      <a:pPr algn="l" fontAlgn="t"/>
                      <a:r>
                        <a:rPr lang="en-US" sz="1200" b="0" i="0" u="none" strike="noStrike" dirty="0">
                          <a:solidFill>
                            <a:srgbClr val="000000"/>
                          </a:solidFill>
                          <a:effectLst/>
                          <a:latin typeface="Arial" panose="020B0604020202020204" pitchFamily="34" charset="0"/>
                        </a:rPr>
                        <a:t>Procedures with Both Statin and Antiplatelet Agents Prescribed at Discharge</a:t>
                      </a:r>
                    </a:p>
                  </a:txBody>
                  <a:tcPr marL="5379" marR="5379" marT="10758" marB="1075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pt-BR" sz="1200" b="0" i="0" u="none" strike="noStrike">
                          <a:solidFill>
                            <a:srgbClr val="000000"/>
                          </a:solidFill>
                          <a:effectLst/>
                          <a:latin typeface="Arial" panose="020B0604020202020204" pitchFamily="34" charset="0"/>
                        </a:rPr>
                        <a:t>CAS, CEA, EVAR, Infra, Open, PVI, Supra, TEVAR</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405329216"/>
                  </a:ext>
                </a:extLst>
              </a:tr>
              <a:tr h="257725">
                <a:tc>
                  <a:txBody>
                    <a:bodyPr/>
                    <a:lstStyle/>
                    <a:p>
                      <a:pPr algn="l" fontAlgn="t"/>
                      <a:r>
                        <a:rPr lang="en-US" sz="1200" b="0" i="0" u="none" strike="noStrike" dirty="0">
                          <a:solidFill>
                            <a:srgbClr val="000000"/>
                          </a:solidFill>
                          <a:effectLst/>
                          <a:latin typeface="Arial" panose="020B0604020202020204" pitchFamily="34" charset="0"/>
                        </a:rPr>
                        <a:t>Supra Graft Complications Aorta Origin</a:t>
                      </a:r>
                    </a:p>
                  </a:txBody>
                  <a:tcPr marL="5379" marR="5379" marT="10758" marB="1075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Supra</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78237844"/>
                  </a:ext>
                </a:extLst>
              </a:tr>
              <a:tr h="257725">
                <a:tc>
                  <a:txBody>
                    <a:bodyPr/>
                    <a:lstStyle/>
                    <a:p>
                      <a:pPr algn="l" fontAlgn="t"/>
                      <a:r>
                        <a:rPr lang="en-US" sz="1200" b="0" i="0" u="none" strike="noStrike" dirty="0">
                          <a:solidFill>
                            <a:srgbClr val="000000"/>
                          </a:solidFill>
                          <a:effectLst/>
                          <a:latin typeface="Arial" panose="020B0604020202020204" pitchFamily="34" charset="0"/>
                        </a:rPr>
                        <a:t>Supra Graft Complications Axillary Origin</a:t>
                      </a:r>
                    </a:p>
                  </a:txBody>
                  <a:tcPr marL="5379" marR="5379" marT="10758" marB="1075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Supra</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86967467"/>
                  </a:ext>
                </a:extLst>
              </a:tr>
              <a:tr h="257725">
                <a:tc>
                  <a:txBody>
                    <a:bodyPr/>
                    <a:lstStyle/>
                    <a:p>
                      <a:pPr algn="l" fontAlgn="t"/>
                      <a:r>
                        <a:rPr lang="en-US" sz="1200" b="0" i="0" u="none" strike="noStrike" dirty="0">
                          <a:solidFill>
                            <a:srgbClr val="000000"/>
                          </a:solidFill>
                          <a:effectLst/>
                          <a:latin typeface="Arial" panose="020B0604020202020204" pitchFamily="34" charset="0"/>
                        </a:rPr>
                        <a:t>Supra Graft Complications Femoral Origin</a:t>
                      </a:r>
                    </a:p>
                  </a:txBody>
                  <a:tcPr marL="5379" marR="5379" marT="10758" marB="1075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Supra</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319164401"/>
                  </a:ext>
                </a:extLst>
              </a:tr>
              <a:tr h="257725">
                <a:tc>
                  <a:txBody>
                    <a:bodyPr/>
                    <a:lstStyle/>
                    <a:p>
                      <a:pPr algn="l" fontAlgn="t"/>
                      <a:r>
                        <a:rPr lang="fr-FR" sz="1200" b="0" i="0" u="none" strike="noStrike" dirty="0">
                          <a:solidFill>
                            <a:srgbClr val="000000"/>
                          </a:solidFill>
                          <a:effectLst/>
                          <a:latin typeface="Arial" panose="020B0604020202020204" pitchFamily="34" charset="0"/>
                        </a:rPr>
                        <a:t>Supra </a:t>
                      </a:r>
                      <a:r>
                        <a:rPr lang="fr-FR" sz="1200" b="0" i="0" u="none" strike="noStrike" dirty="0" err="1">
                          <a:solidFill>
                            <a:srgbClr val="000000"/>
                          </a:solidFill>
                          <a:effectLst/>
                          <a:latin typeface="Arial" panose="020B0604020202020204" pitchFamily="34" charset="0"/>
                        </a:rPr>
                        <a:t>Graft</a:t>
                      </a:r>
                      <a:r>
                        <a:rPr lang="fr-FR" sz="1200" b="0" i="0" u="none" strike="noStrike" dirty="0">
                          <a:solidFill>
                            <a:srgbClr val="000000"/>
                          </a:solidFill>
                          <a:effectLst/>
                          <a:latin typeface="Arial" panose="020B0604020202020204" pitchFamily="34" charset="0"/>
                        </a:rPr>
                        <a:t> Complications </a:t>
                      </a:r>
                      <a:r>
                        <a:rPr lang="fr-FR" sz="1200" b="0" i="0" u="none" strike="noStrike" dirty="0" err="1">
                          <a:solidFill>
                            <a:srgbClr val="000000"/>
                          </a:solidFill>
                          <a:effectLst/>
                          <a:latin typeface="Arial" panose="020B0604020202020204" pitchFamily="34" charset="0"/>
                        </a:rPr>
                        <a:t>Iliac</a:t>
                      </a:r>
                      <a:r>
                        <a:rPr lang="fr-FR" sz="1200" b="0" i="0" u="none" strike="noStrike" dirty="0">
                          <a:solidFill>
                            <a:srgbClr val="000000"/>
                          </a:solidFill>
                          <a:effectLst/>
                          <a:latin typeface="Arial" panose="020B0604020202020204" pitchFamily="34" charset="0"/>
                        </a:rPr>
                        <a:t> </a:t>
                      </a:r>
                      <a:r>
                        <a:rPr lang="fr-FR" sz="1200" b="0" i="0" u="none" strike="noStrike" dirty="0" err="1">
                          <a:solidFill>
                            <a:srgbClr val="000000"/>
                          </a:solidFill>
                          <a:effectLst/>
                          <a:latin typeface="Arial" panose="020B0604020202020204" pitchFamily="34" charset="0"/>
                        </a:rPr>
                        <a:t>Origin</a:t>
                      </a:r>
                      <a:endParaRPr lang="fr-FR" sz="1200" b="0" i="0" u="none" strike="noStrike" dirty="0">
                        <a:solidFill>
                          <a:srgbClr val="000000"/>
                        </a:solidFill>
                        <a:effectLst/>
                        <a:latin typeface="Arial" panose="020B0604020202020204" pitchFamily="34" charset="0"/>
                      </a:endParaRPr>
                    </a:p>
                  </a:txBody>
                  <a:tcPr marL="5379" marR="5379" marT="10758" marB="10758">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200" b="0" i="0" u="none" strike="noStrike" dirty="0">
                          <a:solidFill>
                            <a:srgbClr val="000000"/>
                          </a:solidFill>
                          <a:effectLst/>
                          <a:latin typeface="Arial" panose="020B0604020202020204" pitchFamily="34" charset="0"/>
                        </a:rPr>
                        <a:t>Supra </a:t>
                      </a:r>
                    </a:p>
                  </a:txBody>
                  <a:tcPr marL="5379" marR="5379" marT="10758" marB="10758">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604638199"/>
                  </a:ext>
                </a:extLst>
              </a:tr>
            </a:tbl>
          </a:graphicData>
        </a:graphic>
      </p:graphicFrame>
    </p:spTree>
    <p:extLst>
      <p:ext uri="{BB962C8B-B14F-4D97-AF65-F5344CB8AC3E}">
        <p14:creationId xmlns:p14="http://schemas.microsoft.com/office/powerpoint/2010/main" xmlns="" val="14117196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1629" y="1523048"/>
            <a:ext cx="6375400" cy="609600"/>
          </a:xfrm>
        </p:spPr>
        <p:txBody>
          <a:bodyPr/>
          <a:lstStyle/>
          <a:p>
            <a:r>
              <a:rPr lang="en-US" dirty="0"/>
              <a:t>Shared Reports – Coming Up Q4</a:t>
            </a:r>
          </a:p>
        </p:txBody>
      </p:sp>
      <p:graphicFrame>
        <p:nvGraphicFramePr>
          <p:cNvPr id="2" name="Table 1"/>
          <p:cNvGraphicFramePr>
            <a:graphicFrameLocks noGrp="1"/>
          </p:cNvGraphicFramePr>
          <p:nvPr>
            <p:extLst>
              <p:ext uri="{D42A27DB-BD31-4B8C-83A1-F6EECF244321}">
                <p14:modId xmlns:p14="http://schemas.microsoft.com/office/powerpoint/2010/main" xmlns="" val="3015353660"/>
              </p:ext>
            </p:extLst>
          </p:nvPr>
        </p:nvGraphicFramePr>
        <p:xfrm>
          <a:off x="538843" y="2662968"/>
          <a:ext cx="7887704" cy="2598348"/>
        </p:xfrm>
        <a:graphic>
          <a:graphicData uri="http://schemas.openxmlformats.org/drawingml/2006/table">
            <a:tbl>
              <a:tblPr/>
              <a:tblGrid>
                <a:gridCol w="5593970">
                  <a:extLst>
                    <a:ext uri="{9D8B030D-6E8A-4147-A177-3AD203B41FA5}">
                      <a16:colId xmlns="" xmlns:a16="http://schemas.microsoft.com/office/drawing/2014/main" val="1615441391"/>
                    </a:ext>
                  </a:extLst>
                </a:gridCol>
                <a:gridCol w="2293734">
                  <a:extLst>
                    <a:ext uri="{9D8B030D-6E8A-4147-A177-3AD203B41FA5}">
                      <a16:colId xmlns="" xmlns:a16="http://schemas.microsoft.com/office/drawing/2014/main" val="2071418174"/>
                    </a:ext>
                  </a:extLst>
                </a:gridCol>
              </a:tblGrid>
              <a:tr h="451887">
                <a:tc>
                  <a:txBody>
                    <a:bodyPr/>
                    <a:lstStyle/>
                    <a:p>
                      <a:pPr algn="l" fontAlgn="t"/>
                      <a:r>
                        <a:rPr lang="en-US" sz="1200" b="1" i="0" u="none" strike="noStrike" dirty="0">
                          <a:solidFill>
                            <a:srgbClr val="000000"/>
                          </a:solidFill>
                          <a:effectLst/>
                          <a:latin typeface="Arial" panose="020B0604020202020204" pitchFamily="34" charset="0"/>
                        </a:rPr>
                        <a:t>Available by Q4</a:t>
                      </a:r>
                    </a:p>
                  </a:txBody>
                  <a:tcPr marL="5715" marR="5715" marT="11430" marB="1143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l" fontAlgn="t"/>
                      <a:r>
                        <a:rPr lang="en-US" sz="1200" b="0" i="0" u="none" strike="noStrike">
                          <a:solidFill>
                            <a:srgbClr val="000000"/>
                          </a:solidFill>
                          <a:effectLst/>
                          <a:latin typeface="Arial" panose="020B0604020202020204" pitchFamily="34" charset="0"/>
                        </a:rPr>
                        <a:t> </a:t>
                      </a:r>
                    </a:p>
                  </a:txBody>
                  <a:tcPr marL="5715" marR="5715" marT="11430" marB="1143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4220927628"/>
                  </a:ext>
                </a:extLst>
              </a:tr>
              <a:tr h="451887">
                <a:tc>
                  <a:txBody>
                    <a:bodyPr/>
                    <a:lstStyle/>
                    <a:p>
                      <a:pPr algn="l" fontAlgn="b"/>
                      <a:r>
                        <a:rPr lang="en-US" sz="1200" b="0" i="0" u="none" strike="noStrike" dirty="0">
                          <a:solidFill>
                            <a:srgbClr val="222222"/>
                          </a:solidFill>
                          <a:effectLst/>
                          <a:latin typeface="Arial" panose="020B0604020202020204" pitchFamily="34" charset="0"/>
                        </a:rPr>
                        <a:t>Elective TEVAR Aneurysm for all complications including death</a:t>
                      </a:r>
                    </a:p>
                  </a:txBody>
                  <a:tcPr marL="5715" marR="5715" marT="571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222222"/>
                          </a:solidFill>
                          <a:effectLst/>
                          <a:latin typeface="Arial" panose="020B0604020202020204" pitchFamily="34" charset="0"/>
                        </a:rPr>
                        <a:t>TEVAR</a:t>
                      </a:r>
                    </a:p>
                  </a:txBody>
                  <a:tcPr marL="5715" marR="5715" marT="11430" marB="1143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CCCCC"/>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720328618"/>
                  </a:ext>
                </a:extLst>
              </a:tr>
              <a:tr h="847287">
                <a:tc>
                  <a:txBody>
                    <a:bodyPr/>
                    <a:lstStyle/>
                    <a:p>
                      <a:pPr algn="l" fontAlgn="b"/>
                      <a:r>
                        <a:rPr lang="en-US" sz="1200" b="0" i="0" u="none" strike="noStrike" dirty="0">
                          <a:solidFill>
                            <a:srgbClr val="222222"/>
                          </a:solidFill>
                          <a:effectLst/>
                          <a:latin typeface="Arial" panose="020B0604020202020204" pitchFamily="34" charset="0"/>
                        </a:rPr>
                        <a:t>ICU Days &gt;= 3 Days</a:t>
                      </a:r>
                    </a:p>
                  </a:txBody>
                  <a:tcPr marL="5715" marR="5715" marT="11430" marB="1143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222222"/>
                          </a:solidFill>
                          <a:effectLst/>
                          <a:latin typeface="Arial" panose="020B0604020202020204" pitchFamily="34" charset="0"/>
                        </a:rPr>
                        <a:t>Open, EVAR, TEVAR, Supra</a:t>
                      </a:r>
                    </a:p>
                  </a:txBody>
                  <a:tcPr marL="5715" marR="5715" marT="11430" marB="1143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4020718902"/>
                  </a:ext>
                </a:extLst>
              </a:tr>
              <a:tr h="847287">
                <a:tc>
                  <a:txBody>
                    <a:bodyPr/>
                    <a:lstStyle/>
                    <a:p>
                      <a:pPr algn="l" fontAlgn="b"/>
                      <a:r>
                        <a:rPr lang="en-US" sz="1200" b="0" i="0" u="none" strike="noStrike" dirty="0">
                          <a:solidFill>
                            <a:srgbClr val="222222"/>
                          </a:solidFill>
                          <a:effectLst/>
                          <a:latin typeface="Arial" panose="020B0604020202020204" pitchFamily="34" charset="0"/>
                        </a:rPr>
                        <a:t>Major Cardiac Event Composite</a:t>
                      </a:r>
                    </a:p>
                  </a:txBody>
                  <a:tcPr marL="5715" marR="5715" marT="11430" marB="1143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pt-BR" sz="1200" b="0" i="0" u="none" strike="noStrike" dirty="0">
                          <a:solidFill>
                            <a:srgbClr val="222222"/>
                          </a:solidFill>
                          <a:effectLst/>
                          <a:latin typeface="Arial" panose="020B0604020202020204" pitchFamily="34" charset="0"/>
                        </a:rPr>
                        <a:t>Open, EVAR, TEVAR, Supra, Infra</a:t>
                      </a:r>
                    </a:p>
                  </a:txBody>
                  <a:tcPr marL="5715" marR="5715" marT="11430" marB="1143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2121592729"/>
                  </a:ext>
                </a:extLst>
              </a:tr>
            </a:tbl>
          </a:graphicData>
        </a:graphic>
      </p:graphicFrame>
    </p:spTree>
    <p:extLst>
      <p:ext uri="{BB962C8B-B14F-4D97-AF65-F5344CB8AC3E}">
        <p14:creationId xmlns:p14="http://schemas.microsoft.com/office/powerpoint/2010/main" xmlns="" val="211575462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498" y="1168984"/>
            <a:ext cx="6643688" cy="609600"/>
          </a:xfrm>
        </p:spPr>
        <p:txBody>
          <a:bodyPr>
            <a:normAutofit fontScale="90000"/>
          </a:bodyPr>
          <a:lstStyle/>
          <a:p>
            <a:r>
              <a:rPr lang="en-US" dirty="0"/>
              <a:t>Shared Reports – Modify and Save to Meet Your Needs</a:t>
            </a:r>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 t="15758" r="48576" b="25121"/>
          <a:stretch/>
        </p:blipFill>
        <p:spPr bwMode="auto">
          <a:xfrm>
            <a:off x="745588" y="2047816"/>
            <a:ext cx="7202658" cy="44373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3090387" y="3152090"/>
            <a:ext cx="1028700" cy="1862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45" b="0" i="0" u="none" strike="noStrike" kern="0" cap="none" spc="0" normalizeH="0" baseline="0" noProof="0">
              <a:ln>
                <a:noFill/>
              </a:ln>
              <a:solidFill>
                <a:sysClr val="windowText" lastClr="000000"/>
              </a:solidFill>
              <a:effectLst/>
              <a:uLnTx/>
              <a:uFillTx/>
            </a:endParaRPr>
          </a:p>
        </p:txBody>
      </p:sp>
      <p:sp>
        <p:nvSpPr>
          <p:cNvPr id="3" name="Arrow: Left 2"/>
          <p:cNvSpPr/>
          <p:nvPr/>
        </p:nvSpPr>
        <p:spPr>
          <a:xfrm>
            <a:off x="4286250" y="2825183"/>
            <a:ext cx="1530191" cy="8401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4" name="TextBox 3"/>
          <p:cNvSpPr txBox="1"/>
          <p:nvPr/>
        </p:nvSpPr>
        <p:spPr>
          <a:xfrm>
            <a:off x="4409178" y="3041955"/>
            <a:ext cx="1551623"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rPr>
              <a:t>Click to Save As</a:t>
            </a:r>
          </a:p>
        </p:txBody>
      </p:sp>
    </p:spTree>
    <p:extLst>
      <p:ext uri="{BB962C8B-B14F-4D97-AF65-F5344CB8AC3E}">
        <p14:creationId xmlns:p14="http://schemas.microsoft.com/office/powerpoint/2010/main" xmlns="" val="25486449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2"/>
          <p:cNvSpPr>
            <a:spLocks noGrp="1"/>
          </p:cNvSpPr>
          <p:nvPr>
            <p:ph type="title"/>
          </p:nvPr>
        </p:nvSpPr>
        <p:spPr>
          <a:xfrm>
            <a:off x="282987" y="900507"/>
            <a:ext cx="8382000" cy="844078"/>
          </a:xfrm>
        </p:spPr>
        <p:txBody>
          <a:bodyPr>
            <a:normAutofit/>
          </a:bodyPr>
          <a:lstStyle/>
          <a:p>
            <a:r>
              <a:rPr lang="en-US" altLang="en-US" sz="3200" b="1" i="1" dirty="0">
                <a:solidFill>
                  <a:srgbClr val="0070C0"/>
                </a:solidFill>
              </a:rPr>
              <a:t>Welcome and Introductions</a:t>
            </a:r>
          </a:p>
        </p:txBody>
      </p:sp>
      <p:sp>
        <p:nvSpPr>
          <p:cNvPr id="4" name="Rectangle 3"/>
          <p:cNvSpPr/>
          <p:nvPr/>
        </p:nvSpPr>
        <p:spPr>
          <a:xfrm>
            <a:off x="710417" y="1508199"/>
            <a:ext cx="6435969" cy="646331"/>
          </a:xfrm>
          <a:prstGeom prst="rect">
            <a:avLst/>
          </a:prstGeom>
        </p:spPr>
        <p:txBody>
          <a:bodyPr wrap="square">
            <a:spAutoFit/>
          </a:bodyPr>
          <a:lstStyle/>
          <a:p>
            <a:endParaRPr lang="en-US" dirty="0"/>
          </a:p>
          <a:p>
            <a:endParaRPr lang="en-US" dirty="0"/>
          </a:p>
        </p:txBody>
      </p:sp>
      <p:sp>
        <p:nvSpPr>
          <p:cNvPr id="3" name="Rectangle 2"/>
          <p:cNvSpPr/>
          <p:nvPr/>
        </p:nvSpPr>
        <p:spPr>
          <a:xfrm>
            <a:off x="147711" y="1831364"/>
            <a:ext cx="4572000" cy="4062651"/>
          </a:xfrm>
          <a:prstGeom prst="rect">
            <a:avLst/>
          </a:prstGeom>
        </p:spPr>
        <p:txBody>
          <a:bodyPr>
            <a:spAutoFit/>
          </a:bodyPr>
          <a:lstStyle/>
          <a:p>
            <a:r>
              <a:rPr lang="en-US" sz="2000" b="1" dirty="0"/>
              <a:t>Alamance Regional Medical Center</a:t>
            </a:r>
          </a:p>
          <a:p>
            <a:r>
              <a:rPr lang="en-US" sz="2000" b="1" dirty="0"/>
              <a:t>Beaufort Memorial Hospital</a:t>
            </a:r>
          </a:p>
          <a:p>
            <a:r>
              <a:rPr lang="en-US" sz="2000" b="1" dirty="0"/>
              <a:t>Carolinas HealthCare</a:t>
            </a:r>
          </a:p>
          <a:p>
            <a:r>
              <a:rPr lang="en-US" sz="2000" b="1" dirty="0"/>
              <a:t>Carolinas HealthCare-Pineville</a:t>
            </a:r>
          </a:p>
          <a:p>
            <a:r>
              <a:rPr lang="en-US" sz="2000" b="1" dirty="0"/>
              <a:t>Cone Health</a:t>
            </a:r>
          </a:p>
          <a:p>
            <a:r>
              <a:rPr lang="en-US" sz="2000" b="1" dirty="0"/>
              <a:t>Duke University Medical Center</a:t>
            </a:r>
          </a:p>
          <a:p>
            <a:r>
              <a:rPr lang="en-US" sz="2000" b="1" dirty="0"/>
              <a:t>McLeod Regional Medical Center</a:t>
            </a:r>
          </a:p>
          <a:p>
            <a:r>
              <a:rPr lang="en-US" sz="2000" b="1" dirty="0"/>
              <a:t>Medical University of South Carolina </a:t>
            </a:r>
          </a:p>
          <a:p>
            <a:r>
              <a:rPr lang="en-US" sz="2000" b="1" dirty="0"/>
              <a:t>Mission Hospital</a:t>
            </a:r>
          </a:p>
          <a:p>
            <a:r>
              <a:rPr lang="en-US" sz="2000" b="1" dirty="0" err="1"/>
              <a:t>Novant</a:t>
            </a:r>
            <a:r>
              <a:rPr lang="en-US" sz="2000" b="1" dirty="0"/>
              <a:t> Health Forsyth Medical Center</a:t>
            </a:r>
          </a:p>
          <a:p>
            <a:r>
              <a:rPr lang="en-US" sz="2000" b="1" dirty="0" err="1"/>
              <a:t>Novant</a:t>
            </a:r>
            <a:r>
              <a:rPr lang="en-US" sz="2000" b="1" dirty="0"/>
              <a:t> Health Matthews Medical </a:t>
            </a:r>
          </a:p>
          <a:p>
            <a:r>
              <a:rPr lang="en-US" sz="2000" b="1" dirty="0" err="1"/>
              <a:t>Novant</a:t>
            </a:r>
            <a:r>
              <a:rPr lang="en-US" sz="2000" b="1" dirty="0"/>
              <a:t> Health Presbyterian Medical </a:t>
            </a:r>
          </a:p>
          <a:p>
            <a:endParaRPr lang="en-US" b="1" dirty="0"/>
          </a:p>
        </p:txBody>
      </p:sp>
      <p:sp>
        <p:nvSpPr>
          <p:cNvPr id="6" name="Rectangle 5"/>
          <p:cNvSpPr/>
          <p:nvPr/>
        </p:nvSpPr>
        <p:spPr>
          <a:xfrm>
            <a:off x="4582760" y="1854149"/>
            <a:ext cx="4572000" cy="3170099"/>
          </a:xfrm>
          <a:prstGeom prst="rect">
            <a:avLst/>
          </a:prstGeom>
        </p:spPr>
        <p:txBody>
          <a:bodyPr>
            <a:spAutoFit/>
          </a:bodyPr>
          <a:lstStyle/>
          <a:p>
            <a:r>
              <a:rPr lang="en-US" sz="2000" b="1" dirty="0"/>
              <a:t>Palmetto Health Richland</a:t>
            </a:r>
          </a:p>
          <a:p>
            <a:r>
              <a:rPr lang="en-US" sz="2000" b="1" dirty="0"/>
              <a:t>Regional Medical Center- Orangeburg</a:t>
            </a:r>
          </a:p>
          <a:p>
            <a:r>
              <a:rPr lang="en-US" sz="2000" b="1" dirty="0"/>
              <a:t>Rex Healthcare</a:t>
            </a:r>
          </a:p>
          <a:p>
            <a:r>
              <a:rPr lang="en-US" sz="2000" b="1" dirty="0"/>
              <a:t>Roper St. Francis</a:t>
            </a:r>
          </a:p>
          <a:p>
            <a:r>
              <a:rPr lang="en-US" sz="2000" b="1" dirty="0"/>
              <a:t>Self Regional Health</a:t>
            </a:r>
          </a:p>
          <a:p>
            <a:r>
              <a:rPr lang="en-US" sz="2000" b="1" dirty="0"/>
              <a:t>Spartanburg Regional</a:t>
            </a:r>
          </a:p>
          <a:p>
            <a:r>
              <a:rPr lang="en-US" sz="2000" b="1" dirty="0"/>
              <a:t>Trident Medical Center</a:t>
            </a:r>
          </a:p>
          <a:p>
            <a:r>
              <a:rPr lang="en-US" sz="2000" b="1" dirty="0"/>
              <a:t>University of North Carolina Hospitals</a:t>
            </a:r>
          </a:p>
          <a:p>
            <a:r>
              <a:rPr lang="en-US" sz="2000" b="1" dirty="0" err="1"/>
              <a:t>Vidant</a:t>
            </a:r>
            <a:r>
              <a:rPr lang="en-US" sz="2000" b="1" dirty="0"/>
              <a:t> Medical Center</a:t>
            </a:r>
          </a:p>
          <a:p>
            <a:r>
              <a:rPr lang="en-US" sz="2000" b="1" dirty="0"/>
              <a:t>Wake Forest University Baptist Health</a:t>
            </a:r>
          </a:p>
        </p:txBody>
      </p:sp>
    </p:spTree>
    <p:extLst>
      <p:ext uri="{BB962C8B-B14F-4D97-AF65-F5344CB8AC3E}">
        <p14:creationId xmlns:p14="http://schemas.microsoft.com/office/powerpoint/2010/main" xmlns="" val="16461671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78" y="1289662"/>
            <a:ext cx="7127559" cy="609600"/>
          </a:xfrm>
        </p:spPr>
        <p:txBody>
          <a:bodyPr>
            <a:normAutofit fontScale="90000"/>
          </a:bodyPr>
          <a:lstStyle/>
          <a:p>
            <a:r>
              <a:rPr lang="en-US" dirty="0"/>
              <a:t>Physician-level Reporting – Choose Your View</a:t>
            </a:r>
          </a:p>
        </p:txBody>
      </p:sp>
      <p:pic>
        <p:nvPicPr>
          <p:cNvPr id="921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7099" r="54762"/>
          <a:stretch/>
        </p:blipFill>
        <p:spPr bwMode="auto">
          <a:xfrm>
            <a:off x="640078" y="2107604"/>
            <a:ext cx="7610621" cy="45394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2512076" y="2595077"/>
            <a:ext cx="1314450" cy="305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45" b="0" i="0" u="none" strike="noStrike" kern="0" cap="none" spc="0" normalizeH="0" baseline="0" noProof="0">
              <a:ln>
                <a:noFill/>
              </a:ln>
              <a:solidFill>
                <a:sysClr val="windowText" lastClr="000000"/>
              </a:solidFill>
              <a:effectLst/>
              <a:uLnTx/>
              <a:uFillTx/>
            </a:endParaRPr>
          </a:p>
        </p:txBody>
      </p:sp>
      <p:sp>
        <p:nvSpPr>
          <p:cNvPr id="5" name="Arrow: Left 4"/>
          <p:cNvSpPr/>
          <p:nvPr/>
        </p:nvSpPr>
        <p:spPr>
          <a:xfrm>
            <a:off x="4312078" y="2327680"/>
            <a:ext cx="1867376" cy="84010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endParaRPr>
          </a:p>
        </p:txBody>
      </p:sp>
      <p:sp>
        <p:nvSpPr>
          <p:cNvPr id="7" name="TextBox 6"/>
          <p:cNvSpPr txBox="1"/>
          <p:nvPr/>
        </p:nvSpPr>
        <p:spPr>
          <a:xfrm>
            <a:off x="4471457" y="2577225"/>
            <a:ext cx="1804988"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schemeClr val="bg1"/>
                </a:solidFill>
                <a:effectLst/>
                <a:uLnTx/>
                <a:uFillTx/>
              </a:rPr>
              <a:t>Center or Physician?</a:t>
            </a:r>
          </a:p>
        </p:txBody>
      </p:sp>
    </p:spTree>
    <p:extLst>
      <p:ext uri="{BB962C8B-B14F-4D97-AF65-F5344CB8AC3E}">
        <p14:creationId xmlns:p14="http://schemas.microsoft.com/office/powerpoint/2010/main" xmlns="" val="13870272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443" y="1461407"/>
            <a:ext cx="4781550" cy="609600"/>
          </a:xfrm>
        </p:spPr>
        <p:txBody>
          <a:bodyPr/>
          <a:lstStyle/>
          <a:p>
            <a:r>
              <a:rPr lang="en-US" dirty="0"/>
              <a:t>Release Order</a:t>
            </a:r>
          </a:p>
        </p:txBody>
      </p:sp>
      <p:sp>
        <p:nvSpPr>
          <p:cNvPr id="3" name="Content Placeholder 2"/>
          <p:cNvSpPr>
            <a:spLocks noGrp="1"/>
          </p:cNvSpPr>
          <p:nvPr>
            <p:ph idx="1"/>
          </p:nvPr>
        </p:nvSpPr>
        <p:spPr>
          <a:xfrm>
            <a:off x="1497330" y="2667000"/>
            <a:ext cx="6675120" cy="3713578"/>
          </a:xfrm>
        </p:spPr>
        <p:txBody>
          <a:bodyPr>
            <a:normAutofit/>
          </a:bodyPr>
          <a:lstStyle/>
          <a:p>
            <a:r>
              <a:rPr lang="en-US" b="1" dirty="0">
                <a:solidFill>
                  <a:srgbClr val="0070C0"/>
                </a:solidFill>
              </a:rPr>
              <a:t>Shared Reporting (released)</a:t>
            </a:r>
          </a:p>
          <a:p>
            <a:r>
              <a:rPr lang="en-US" b="1" dirty="0">
                <a:solidFill>
                  <a:srgbClr val="0070C0"/>
                </a:solidFill>
              </a:rPr>
              <a:t>Drill Down (released)</a:t>
            </a:r>
          </a:p>
          <a:p>
            <a:r>
              <a:rPr lang="en-US" b="1" dirty="0">
                <a:solidFill>
                  <a:srgbClr val="0070C0"/>
                </a:solidFill>
              </a:rPr>
              <a:t>Physician-level Reporting Q4</a:t>
            </a:r>
          </a:p>
          <a:p>
            <a:r>
              <a:rPr lang="en-US" b="1" dirty="0">
                <a:solidFill>
                  <a:srgbClr val="0070C0"/>
                </a:solidFill>
              </a:rPr>
              <a:t>Modifying common variables – can be common across tabs Q4</a:t>
            </a:r>
          </a:p>
        </p:txBody>
      </p:sp>
    </p:spTree>
    <p:extLst>
      <p:ext uri="{BB962C8B-B14F-4D97-AF65-F5344CB8AC3E}">
        <p14:creationId xmlns:p14="http://schemas.microsoft.com/office/powerpoint/2010/main" xmlns="" val="30132192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EMR Integration Status Updates</a:t>
            </a:r>
          </a:p>
        </p:txBody>
      </p:sp>
      <p:sp>
        <p:nvSpPr>
          <p:cNvPr id="3" name="Content Placeholder 2"/>
          <p:cNvSpPr>
            <a:spLocks noGrp="1"/>
          </p:cNvSpPr>
          <p:nvPr>
            <p:ph idx="1"/>
          </p:nvPr>
        </p:nvSpPr>
        <p:spPr/>
        <p:txBody>
          <a:bodyPr>
            <a:normAutofit fontScale="77500" lnSpcReduction="20000"/>
          </a:bodyPr>
          <a:lstStyle/>
          <a:p>
            <a:r>
              <a:rPr lang="en-US" b="1" i="1" dirty="0">
                <a:solidFill>
                  <a:srgbClr val="0070C0"/>
                </a:solidFill>
              </a:rPr>
              <a:t>Integration for Varicose Vein procedure form</a:t>
            </a:r>
          </a:p>
          <a:p>
            <a:pPr lvl="1"/>
            <a:r>
              <a:rPr lang="en-US" b="1" dirty="0"/>
              <a:t>Released and officially certified 2 vendors</a:t>
            </a:r>
          </a:p>
          <a:p>
            <a:pPr lvl="2"/>
            <a:r>
              <a:rPr lang="en-US" b="1" dirty="0" err="1"/>
              <a:t>Medstreaming</a:t>
            </a:r>
            <a:endParaRPr lang="en-US" b="1" dirty="0"/>
          </a:p>
          <a:p>
            <a:pPr lvl="2"/>
            <a:r>
              <a:rPr lang="en-US" b="1" dirty="0" err="1"/>
              <a:t>Mtuitive</a:t>
            </a:r>
            <a:endParaRPr lang="en-US" b="1" dirty="0"/>
          </a:p>
          <a:p>
            <a:r>
              <a:rPr lang="en-US" b="1" i="1" dirty="0">
                <a:solidFill>
                  <a:srgbClr val="0070C0"/>
                </a:solidFill>
              </a:rPr>
              <a:t>Integration for PVI procedure form</a:t>
            </a:r>
          </a:p>
          <a:p>
            <a:pPr lvl="1"/>
            <a:r>
              <a:rPr lang="en-US" b="1" dirty="0"/>
              <a:t>Planned to be available in Q4 2016</a:t>
            </a:r>
          </a:p>
          <a:p>
            <a:r>
              <a:rPr lang="en-US" b="1" i="1" dirty="0">
                <a:solidFill>
                  <a:srgbClr val="0070C0"/>
                </a:solidFill>
              </a:rPr>
              <a:t>Integration for procedure forms of other registries</a:t>
            </a:r>
          </a:p>
          <a:p>
            <a:pPr lvl="1"/>
            <a:r>
              <a:rPr lang="en-US" b="1" dirty="0"/>
              <a:t>Planned to be available in 2017</a:t>
            </a:r>
          </a:p>
          <a:p>
            <a:r>
              <a:rPr lang="en-US" b="1" i="1" dirty="0">
                <a:solidFill>
                  <a:srgbClr val="0070C0"/>
                </a:solidFill>
              </a:rPr>
              <a:t>Integration for follow-up forms</a:t>
            </a:r>
          </a:p>
          <a:p>
            <a:pPr lvl="1"/>
            <a:r>
              <a:rPr lang="en-US" b="1" dirty="0"/>
              <a:t>Planned to be available in 2017</a:t>
            </a:r>
          </a:p>
          <a:p>
            <a:pPr lvl="1"/>
            <a:endParaRPr lang="en-US" dirty="0"/>
          </a:p>
        </p:txBody>
      </p:sp>
    </p:spTree>
    <p:extLst>
      <p:ext uri="{BB962C8B-B14F-4D97-AF65-F5344CB8AC3E}">
        <p14:creationId xmlns:p14="http://schemas.microsoft.com/office/powerpoint/2010/main" xmlns="" val="22592702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1108710"/>
            <a:ext cx="6286500" cy="514350"/>
          </a:xfrm>
        </p:spPr>
        <p:txBody>
          <a:bodyPr>
            <a:noAutofit/>
          </a:bodyPr>
          <a:lstStyle/>
          <a:p>
            <a:r>
              <a:rPr lang="en-US" sz="3000" b="1" dirty="0"/>
              <a:t>2016 QCDR Program</a:t>
            </a:r>
          </a:p>
        </p:txBody>
      </p:sp>
      <p:sp>
        <p:nvSpPr>
          <p:cNvPr id="3" name="Content Placeholder 2"/>
          <p:cNvSpPr>
            <a:spLocks noGrp="1"/>
          </p:cNvSpPr>
          <p:nvPr>
            <p:ph sz="half" idx="1"/>
          </p:nvPr>
        </p:nvSpPr>
        <p:spPr/>
        <p:txBody>
          <a:bodyPr>
            <a:normAutofit/>
          </a:bodyPr>
          <a:lstStyle/>
          <a:p>
            <a:r>
              <a:rPr lang="en-US" sz="2000" b="1" i="1" dirty="0">
                <a:solidFill>
                  <a:srgbClr val="0070C0"/>
                </a:solidFill>
              </a:rPr>
              <a:t>A QCDR is a CMS-approved entity that collects medical and/or clinical data for the purpose of patient and disease tracking to foster improvement in the quality of care provided to patients.</a:t>
            </a:r>
          </a:p>
          <a:p>
            <a:endParaRPr lang="en-US" sz="2000" b="1" i="1" dirty="0">
              <a:solidFill>
                <a:srgbClr val="0070C0"/>
              </a:solidFill>
            </a:endParaRPr>
          </a:p>
          <a:p>
            <a:r>
              <a:rPr lang="en-US" sz="2000" b="1" i="1" dirty="0">
                <a:solidFill>
                  <a:srgbClr val="0070C0"/>
                </a:solidFill>
              </a:rPr>
              <a:t>Individual EPs who satisfactorily participate in 2016 PQRS through a QCDR may avoid the 2018 negative payment adjustment. </a:t>
            </a:r>
          </a:p>
          <a:p>
            <a:endParaRPr lang="en-US" b="1" i="1" dirty="0">
              <a:solidFill>
                <a:srgbClr val="0070C0"/>
              </a:solidFill>
            </a:endParaRPr>
          </a:p>
        </p:txBody>
      </p:sp>
      <p:sp>
        <p:nvSpPr>
          <p:cNvPr id="5" name="Content Placeholder 4"/>
          <p:cNvSpPr>
            <a:spLocks noGrp="1"/>
          </p:cNvSpPr>
          <p:nvPr>
            <p:ph sz="half" idx="2"/>
          </p:nvPr>
        </p:nvSpPr>
        <p:spPr/>
        <p:txBody>
          <a:bodyPr>
            <a:normAutofit/>
          </a:bodyPr>
          <a:lstStyle/>
          <a:p>
            <a:pPr marL="0" indent="0">
              <a:buNone/>
            </a:pPr>
            <a:r>
              <a:rPr lang="en-US" sz="2000" b="1" dirty="0"/>
              <a:t>26 Measures Available in 2016</a:t>
            </a:r>
          </a:p>
          <a:p>
            <a:endParaRPr lang="en-US" sz="2000" b="1" dirty="0"/>
          </a:p>
          <a:p>
            <a:r>
              <a:rPr lang="en-US" sz="2000" b="1" dirty="0"/>
              <a:t>To successfully participate:</a:t>
            </a:r>
          </a:p>
          <a:p>
            <a:pPr lvl="1"/>
            <a:r>
              <a:rPr lang="en-US" sz="2000" b="1" dirty="0"/>
              <a:t>9 measures </a:t>
            </a:r>
          </a:p>
          <a:p>
            <a:pPr lvl="1"/>
            <a:r>
              <a:rPr lang="en-US" sz="2000" b="1" dirty="0"/>
              <a:t>across 3 domains </a:t>
            </a:r>
          </a:p>
          <a:p>
            <a:pPr lvl="1"/>
            <a:r>
              <a:rPr lang="en-US" sz="2000" b="1" dirty="0"/>
              <a:t>2 outcome measures </a:t>
            </a:r>
          </a:p>
          <a:p>
            <a:pPr lvl="1"/>
            <a:r>
              <a:rPr lang="en-US" sz="2000" b="1" dirty="0"/>
              <a:t>reporting rate &gt; 50% Medicare patients</a:t>
            </a:r>
          </a:p>
          <a:p>
            <a:pPr lvl="1"/>
            <a:r>
              <a:rPr lang="en-US" sz="2000" b="1" dirty="0">
                <a:solidFill>
                  <a:srgbClr val="FF0000"/>
                </a:solidFill>
              </a:rPr>
              <a:t>2015 procedures must be followed up by </a:t>
            </a:r>
            <a:r>
              <a:rPr lang="en-US" sz="2000" b="1" u="sng" dirty="0">
                <a:solidFill>
                  <a:srgbClr val="FF0000"/>
                </a:solidFill>
              </a:rPr>
              <a:t>12/31/2016</a:t>
            </a:r>
          </a:p>
          <a:p>
            <a:pPr marL="342900" lvl="1" indent="0">
              <a:buNone/>
            </a:pPr>
            <a:endParaRPr lang="en-US" sz="1650" dirty="0"/>
          </a:p>
        </p:txBody>
      </p:sp>
    </p:spTree>
    <p:extLst>
      <p:ext uri="{BB962C8B-B14F-4D97-AF65-F5344CB8AC3E}">
        <p14:creationId xmlns:p14="http://schemas.microsoft.com/office/powerpoint/2010/main" xmlns="" val="91820927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5557" y="1298388"/>
            <a:ext cx="8229600" cy="857250"/>
          </a:xfrm>
        </p:spPr>
        <p:txBody>
          <a:bodyPr>
            <a:normAutofit/>
          </a:bodyPr>
          <a:lstStyle/>
          <a:p>
            <a:pPr algn="l"/>
            <a:r>
              <a:rPr lang="en-US" b="1" dirty="0"/>
              <a:t>Email </a:t>
            </a:r>
            <a:r>
              <a:rPr lang="en-US" b="1" dirty="0" smtClean="0"/>
              <a:t>Deliverability…a problem for you?</a:t>
            </a:r>
            <a:endParaRPr lang="en-US" b="1" dirty="0"/>
          </a:p>
        </p:txBody>
      </p:sp>
      <p:sp>
        <p:nvSpPr>
          <p:cNvPr id="5" name="Content Placeholder 4"/>
          <p:cNvSpPr>
            <a:spLocks noGrp="1"/>
          </p:cNvSpPr>
          <p:nvPr>
            <p:ph idx="1"/>
          </p:nvPr>
        </p:nvSpPr>
        <p:spPr>
          <a:xfrm>
            <a:off x="457200" y="2547789"/>
            <a:ext cx="8229600" cy="3795861"/>
          </a:xfrm>
        </p:spPr>
        <p:txBody>
          <a:bodyPr>
            <a:normAutofit/>
          </a:bodyPr>
          <a:lstStyle/>
          <a:p>
            <a:pPr marL="0" indent="0">
              <a:lnSpc>
                <a:spcPct val="80000"/>
              </a:lnSpc>
              <a:spcBef>
                <a:spcPts val="0"/>
              </a:spcBef>
              <a:buNone/>
            </a:pPr>
            <a:r>
              <a:rPr lang="en-US" b="1" i="1" dirty="0"/>
              <a:t>Have you experienced problems receiving our email newsletters or PATHWAYS updates? Contact us at </a:t>
            </a:r>
            <a:r>
              <a:rPr lang="en-US" b="1" i="1" dirty="0">
                <a:hlinkClick r:id="rId2"/>
              </a:rPr>
              <a:t>vqi@m2s.com</a:t>
            </a:r>
            <a:r>
              <a:rPr lang="en-US" b="1" i="1" dirty="0"/>
              <a:t> if you are not receiving emails from the VQI or PATHWAYS. </a:t>
            </a:r>
          </a:p>
          <a:p>
            <a:pPr marL="0" indent="0">
              <a:lnSpc>
                <a:spcPct val="80000"/>
              </a:lnSpc>
              <a:spcBef>
                <a:spcPts val="0"/>
              </a:spcBef>
              <a:buNone/>
            </a:pPr>
            <a:endParaRPr lang="en-US" b="1" i="1" dirty="0"/>
          </a:p>
          <a:p>
            <a:pPr marL="0" indent="0">
              <a:lnSpc>
                <a:spcPct val="80000"/>
              </a:lnSpc>
              <a:spcBef>
                <a:spcPts val="0"/>
              </a:spcBef>
              <a:buNone/>
            </a:pPr>
            <a:r>
              <a:rPr lang="en-US" b="1" dirty="0">
                <a:solidFill>
                  <a:srgbClr val="C00000"/>
                </a:solidFill>
              </a:rPr>
              <a:t>Types of emails we are currently sending: </a:t>
            </a:r>
          </a:p>
          <a:p>
            <a:pPr>
              <a:lnSpc>
                <a:spcPct val="80000"/>
              </a:lnSpc>
              <a:spcBef>
                <a:spcPts val="0"/>
              </a:spcBef>
            </a:pPr>
            <a:r>
              <a:rPr lang="en-US" b="1" dirty="0"/>
              <a:t>VQI Pulse </a:t>
            </a:r>
            <a:r>
              <a:rPr lang="en-US" b="1" dirty="0" err="1"/>
              <a:t>eNewsletter</a:t>
            </a:r>
            <a:endParaRPr lang="en-US" b="1" dirty="0"/>
          </a:p>
          <a:p>
            <a:pPr>
              <a:lnSpc>
                <a:spcPct val="80000"/>
              </a:lnSpc>
              <a:spcBef>
                <a:spcPts val="0"/>
              </a:spcBef>
            </a:pPr>
            <a:r>
              <a:rPr lang="en-US" b="1" dirty="0"/>
              <a:t>PATHWAYS product updates</a:t>
            </a:r>
          </a:p>
          <a:p>
            <a:pPr>
              <a:lnSpc>
                <a:spcPct val="80000"/>
              </a:lnSpc>
              <a:spcBef>
                <a:spcPts val="0"/>
              </a:spcBef>
            </a:pPr>
            <a:r>
              <a:rPr lang="en-US" b="1" dirty="0"/>
              <a:t>VQI Registry news</a:t>
            </a:r>
          </a:p>
          <a:p>
            <a:pPr>
              <a:lnSpc>
                <a:spcPct val="80000"/>
              </a:lnSpc>
              <a:spcBef>
                <a:spcPts val="0"/>
              </a:spcBef>
            </a:pPr>
            <a:r>
              <a:rPr lang="en-US" b="1" dirty="0"/>
              <a:t>Webinar events </a:t>
            </a:r>
          </a:p>
          <a:p>
            <a:pPr>
              <a:lnSpc>
                <a:spcPct val="80000"/>
              </a:lnSpc>
              <a:spcBef>
                <a:spcPts val="0"/>
              </a:spcBef>
            </a:pPr>
            <a:r>
              <a:rPr lang="en-US" b="1" dirty="0"/>
              <a:t>and much more!</a:t>
            </a:r>
          </a:p>
          <a:p>
            <a:pPr marL="0" indent="0">
              <a:lnSpc>
                <a:spcPct val="80000"/>
              </a:lnSpc>
              <a:spcBef>
                <a:spcPts val="0"/>
              </a:spcBef>
              <a:buNone/>
            </a:pPr>
            <a:endParaRPr lang="en-US" b="1" dirty="0"/>
          </a:p>
          <a:p>
            <a:pPr marL="0" indent="0">
              <a:lnSpc>
                <a:spcPct val="80000"/>
              </a:lnSpc>
              <a:spcBef>
                <a:spcPts val="0"/>
              </a:spcBef>
              <a:buNone/>
            </a:pPr>
            <a:endParaRPr lang="en-US" dirty="0"/>
          </a:p>
          <a:p>
            <a:pPr marL="0" indent="0">
              <a:lnSpc>
                <a:spcPct val="80000"/>
              </a:lnSpc>
              <a:spcBef>
                <a:spcPts val="0"/>
              </a:spcBef>
              <a:buNone/>
            </a:pPr>
            <a:endParaRPr lang="en-US" dirty="0"/>
          </a:p>
          <a:p>
            <a:pPr marL="0" indent="0">
              <a:lnSpc>
                <a:spcPct val="80000"/>
              </a:lnSpc>
              <a:spcBef>
                <a:spcPts val="0"/>
              </a:spcBef>
              <a:buNone/>
            </a:pPr>
            <a:endParaRPr lang="en-US" dirty="0"/>
          </a:p>
        </p:txBody>
      </p:sp>
    </p:spTree>
    <p:extLst>
      <p:ext uri="{BB962C8B-B14F-4D97-AF65-F5344CB8AC3E}">
        <p14:creationId xmlns:p14="http://schemas.microsoft.com/office/powerpoint/2010/main" xmlns="" val="29115537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dirty="0"/>
              <a:t>Bard Peripheral Vascular LifeStent</a:t>
            </a:r>
          </a:p>
        </p:txBody>
      </p:sp>
      <p:sp>
        <p:nvSpPr>
          <p:cNvPr id="5" name="Content Placeholder 4"/>
          <p:cNvSpPr>
            <a:spLocks noGrp="1"/>
          </p:cNvSpPr>
          <p:nvPr>
            <p:ph idx="1"/>
          </p:nvPr>
        </p:nvSpPr>
        <p:spPr/>
        <p:txBody>
          <a:bodyPr>
            <a:normAutofit fontScale="85000" lnSpcReduction="20000"/>
          </a:bodyPr>
          <a:lstStyle/>
          <a:p>
            <a:r>
              <a:rPr lang="en-US" b="1" i="1" dirty="0">
                <a:solidFill>
                  <a:srgbClr val="0070C0"/>
                </a:solidFill>
              </a:rPr>
              <a:t>Bard has recently partnered with the VQI for a post approval project for the LifeStent® Vascular Stent System. </a:t>
            </a:r>
          </a:p>
          <a:p>
            <a:r>
              <a:rPr lang="en-US" b="1" i="1" dirty="0">
                <a:solidFill>
                  <a:srgbClr val="0070C0"/>
                </a:solidFill>
              </a:rPr>
              <a:t>Invitations sent </a:t>
            </a:r>
          </a:p>
          <a:p>
            <a:r>
              <a:rPr lang="en-US" b="1" i="1" dirty="0">
                <a:solidFill>
                  <a:srgbClr val="0070C0"/>
                </a:solidFill>
              </a:rPr>
              <a:t>Patients: 74 patients</a:t>
            </a:r>
          </a:p>
          <a:p>
            <a:r>
              <a:rPr lang="en-US" b="1" i="1" dirty="0">
                <a:solidFill>
                  <a:srgbClr val="0070C0"/>
                </a:solidFill>
              </a:rPr>
              <a:t>Timepoints:  Procedure, 1 </a:t>
            </a:r>
            <a:r>
              <a:rPr lang="en-US" b="1" i="1" dirty="0" err="1">
                <a:solidFill>
                  <a:srgbClr val="0070C0"/>
                </a:solidFill>
              </a:rPr>
              <a:t>yr</a:t>
            </a:r>
            <a:r>
              <a:rPr lang="en-US" b="1" i="1" dirty="0">
                <a:solidFill>
                  <a:srgbClr val="0070C0"/>
                </a:solidFill>
              </a:rPr>
              <a:t>, 2 </a:t>
            </a:r>
            <a:r>
              <a:rPr lang="en-US" b="1" i="1" dirty="0" err="1">
                <a:solidFill>
                  <a:srgbClr val="0070C0"/>
                </a:solidFill>
              </a:rPr>
              <a:t>yr</a:t>
            </a:r>
            <a:endParaRPr lang="en-US" b="1" i="1" dirty="0">
              <a:solidFill>
                <a:srgbClr val="0070C0"/>
              </a:solidFill>
            </a:endParaRPr>
          </a:p>
          <a:p>
            <a:pPr lvl="1"/>
            <a:r>
              <a:rPr lang="en-US" b="1" dirty="0"/>
              <a:t>Less than 5 custom VQI content</a:t>
            </a:r>
          </a:p>
          <a:p>
            <a:pPr lvl="1"/>
            <a:r>
              <a:rPr lang="en-US" b="1" dirty="0"/>
              <a:t> Images sent to Imaging CoreLab at 1 yr. and 2 yr. if specific Adverse Events are reported</a:t>
            </a:r>
          </a:p>
        </p:txBody>
      </p:sp>
    </p:spTree>
    <p:extLst>
      <p:ext uri="{BB962C8B-B14F-4D97-AF65-F5344CB8AC3E}">
        <p14:creationId xmlns:p14="http://schemas.microsoft.com/office/powerpoint/2010/main" xmlns="" val="39492086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5665" y="1829708"/>
            <a:ext cx="8149335" cy="6001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300" b="1" i="0" u="none" strike="noStrike" kern="0" cap="none" spc="0" normalizeH="0" baseline="0" noProof="0" dirty="0">
                <a:ln>
                  <a:noFill/>
                </a:ln>
                <a:solidFill>
                  <a:sysClr val="windowText" lastClr="000000"/>
                </a:solidFill>
                <a:effectLst/>
                <a:uLnTx/>
                <a:uFillTx/>
              </a:rPr>
              <a:t>The VQI is celebrating its Anniversary</a:t>
            </a:r>
            <a:r>
              <a:rPr kumimoji="0" lang="en-US" sz="3300" b="0" i="0" u="none" strike="noStrike" kern="0" cap="none" spc="0" normalizeH="0" baseline="0" noProof="0" dirty="0">
                <a:ln>
                  <a:noFill/>
                </a:ln>
                <a:solidFill>
                  <a:sysClr val="windowText" lastClr="000000"/>
                </a:solidFill>
                <a:effectLst/>
                <a:uLnTx/>
                <a:uFillTx/>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09116" y="2406787"/>
            <a:ext cx="4127054" cy="3232013"/>
          </a:xfrm>
          <a:prstGeom prst="rect">
            <a:avLst/>
          </a:prstGeom>
        </p:spPr>
      </p:pic>
    </p:spTree>
    <p:extLst>
      <p:ext uri="{BB962C8B-B14F-4D97-AF65-F5344CB8AC3E}">
        <p14:creationId xmlns:p14="http://schemas.microsoft.com/office/powerpoint/2010/main" xmlns="" val="420562364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l="10314" t="20879" r="2197" b="21429"/>
          <a:stretch/>
        </p:blipFill>
        <p:spPr>
          <a:xfrm>
            <a:off x="1143000" y="1811258"/>
            <a:ext cx="2929890" cy="1932060"/>
          </a:xfrm>
          <a:prstGeom prst="rect">
            <a:avLst/>
          </a:prstGeom>
        </p:spPr>
      </p:pic>
      <p:sp>
        <p:nvSpPr>
          <p:cNvPr id="5" name="Rectangle 4"/>
          <p:cNvSpPr/>
          <p:nvPr/>
        </p:nvSpPr>
        <p:spPr>
          <a:xfrm>
            <a:off x="4072890" y="1853462"/>
            <a:ext cx="3928110" cy="429348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30000" noProof="0" dirty="0">
                <a:ln>
                  <a:noFill/>
                </a:ln>
                <a:solidFill>
                  <a:srgbClr val="921E2F"/>
                </a:solidFill>
                <a:effectLst/>
                <a:uLnTx/>
                <a:uFillTx/>
                <a:latin typeface="+mj-lt"/>
              </a:rPr>
              <a:t>New VQI Customers (N</a:t>
            </a:r>
            <a:r>
              <a:rPr kumimoji="0" lang="en-US" sz="2400" i="0" u="none" strike="noStrike" kern="0" cap="none" spc="0" normalizeH="0" baseline="30000" noProof="0" dirty="0" err="1">
                <a:ln>
                  <a:noFill/>
                </a:ln>
                <a:solidFill>
                  <a:srgbClr val="921E2F"/>
                </a:solidFill>
                <a:effectLst/>
                <a:uLnTx/>
                <a:uFillTx/>
                <a:latin typeface="+mj-lt"/>
              </a:rPr>
              <a:t>ov</a:t>
            </a:r>
            <a:r>
              <a:rPr kumimoji="0" lang="en-US" sz="2400" i="0" u="none" strike="noStrike" kern="0" cap="none" spc="0" normalizeH="0" baseline="30000" noProof="0" dirty="0">
                <a:ln>
                  <a:noFill/>
                </a:ln>
                <a:solidFill>
                  <a:srgbClr val="921E2F"/>
                </a:solidFill>
                <a:effectLst/>
                <a:uLnTx/>
                <a:uFillTx/>
                <a:latin typeface="+mj-lt"/>
              </a:rPr>
              <a:t> 18th)</a:t>
            </a:r>
            <a:endParaRPr kumimoji="0" lang="en-US" sz="2400" i="0" u="none" strike="noStrike" kern="0" cap="none" spc="0" normalizeH="0" baseline="30000" noProof="0" dirty="0">
              <a:ln>
                <a:noFill/>
              </a:ln>
              <a:solidFill>
                <a:srgbClr val="000000"/>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30000" noProof="0" dirty="0">
                <a:ln>
                  <a:noFill/>
                </a:ln>
                <a:solidFill>
                  <a:srgbClr val="000000"/>
                </a:solidFill>
                <a:effectLst/>
                <a:uLnTx/>
                <a:uFillTx/>
                <a:latin typeface="+mj-lt"/>
              </a:rPr>
              <a:t>Give us a chance to show you the power of your data.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i="0" u="none" strike="noStrike" kern="0" cap="none" spc="0" normalizeH="0" baseline="30000" noProof="0" dirty="0">
              <a:ln>
                <a:noFill/>
              </a:ln>
              <a:solidFill>
                <a:srgbClr val="000000"/>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30000" noProof="0" dirty="0">
                <a:ln>
                  <a:noFill/>
                </a:ln>
                <a:solidFill>
                  <a:srgbClr val="000000"/>
                </a:solidFill>
                <a:effectLst/>
                <a:uLnTx/>
                <a:uFillTx/>
                <a:latin typeface="+mj-lt"/>
              </a:rPr>
              <a:t>Choose FIVE or more registries and your site will save $2,500 off your first year!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30000" noProof="0" dirty="0">
              <a:ln>
                <a:noFill/>
              </a:ln>
              <a:solidFill>
                <a:srgbClr val="921E2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30000" noProof="0" dirty="0">
              <a:ln>
                <a:noFill/>
              </a:ln>
              <a:solidFill>
                <a:srgbClr val="921E2F"/>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30000" noProof="0" dirty="0">
                <a:ln>
                  <a:noFill/>
                </a:ln>
                <a:solidFill>
                  <a:srgbClr val="921E2F"/>
                </a:solidFill>
                <a:effectLst/>
                <a:uLnTx/>
                <a:uFillTx/>
                <a:latin typeface="+mj-lt"/>
              </a:rPr>
              <a:t>Current VQI Customer (</a:t>
            </a:r>
            <a:r>
              <a:rPr kumimoji="0" lang="en-US" sz="2400" b="1" i="0" u="none" strike="noStrike" kern="0" cap="none" spc="0" normalizeH="0" baseline="30000" noProof="0" dirty="0" err="1">
                <a:ln>
                  <a:noFill/>
                </a:ln>
                <a:solidFill>
                  <a:srgbClr val="921E2F"/>
                </a:solidFill>
                <a:effectLst/>
                <a:uLnTx/>
                <a:uFillTx/>
                <a:latin typeface="+mj-lt"/>
              </a:rPr>
              <a:t>Dec</a:t>
            </a:r>
            <a:r>
              <a:rPr kumimoji="0" lang="en-US" sz="2400" b="1" i="0" u="none" strike="noStrike" kern="0" cap="none" spc="0" normalizeH="0" baseline="30000" noProof="0" dirty="0">
                <a:ln>
                  <a:noFill/>
                </a:ln>
                <a:solidFill>
                  <a:srgbClr val="921E2F"/>
                </a:solidFill>
                <a:effectLst/>
                <a:uLnTx/>
                <a:uFillTx/>
                <a:latin typeface="+mj-lt"/>
              </a:rPr>
              <a:t> 31st)</a:t>
            </a:r>
            <a:endParaRPr kumimoji="0" lang="en-US" sz="2400" b="0" i="0" u="none" strike="noStrike" kern="0" cap="none" spc="0" normalizeH="0" baseline="30000" noProof="0" dirty="0">
              <a:ln>
                <a:noFill/>
              </a:ln>
              <a:solidFill>
                <a:srgbClr val="000000"/>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30000" noProof="0" dirty="0">
                <a:ln>
                  <a:noFill/>
                </a:ln>
                <a:solidFill>
                  <a:srgbClr val="000000"/>
                </a:solidFill>
                <a:effectLst/>
                <a:uLnTx/>
                <a:uFillTx/>
                <a:latin typeface="+mj-lt"/>
              </a:rPr>
              <a:t>Thank you for playing such a big role in our success.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30000" noProof="0" dirty="0">
              <a:ln>
                <a:noFill/>
              </a:ln>
              <a:solidFill>
                <a:srgbClr val="000000"/>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30000" noProof="0" dirty="0">
                <a:ln>
                  <a:noFill/>
                </a:ln>
                <a:solidFill>
                  <a:srgbClr val="000000"/>
                </a:solidFill>
                <a:effectLst/>
                <a:uLnTx/>
                <a:uFillTx/>
                <a:latin typeface="+mj-lt"/>
              </a:rPr>
              <a:t>Add an additional VQI registry to your package, and receive a one-time $500 credit, per site, at the time of renewal.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30000" noProof="0" dirty="0">
              <a:ln>
                <a:noFill/>
              </a:ln>
              <a:solidFill>
                <a:srgbClr val="000000"/>
              </a:solidFill>
              <a:effectLst/>
              <a:uLnTx/>
              <a:uFillTx/>
              <a:latin typeface="+mj-l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ysClr val="windowText" lastClr="000000"/>
              </a:solidFill>
              <a:effectLst/>
              <a:uLnTx/>
              <a:uFillTx/>
              <a:latin typeface="+mj-lt"/>
            </a:endParaRPr>
          </a:p>
        </p:txBody>
      </p:sp>
    </p:spTree>
    <p:extLst>
      <p:ext uri="{BB962C8B-B14F-4D97-AF65-F5344CB8AC3E}">
        <p14:creationId xmlns:p14="http://schemas.microsoft.com/office/powerpoint/2010/main" xmlns="" val="266090501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164" y="1256855"/>
            <a:ext cx="8229600" cy="1143000"/>
          </a:xfrm>
        </p:spPr>
        <p:txBody>
          <a:bodyPr/>
          <a:lstStyle/>
          <a:p>
            <a:r>
              <a:rPr lang="en-US" b="1" dirty="0"/>
              <a:t>Business Discussion:</a:t>
            </a:r>
          </a:p>
        </p:txBody>
      </p:sp>
      <p:sp>
        <p:nvSpPr>
          <p:cNvPr id="4" name="Content Placeholder 3"/>
          <p:cNvSpPr>
            <a:spLocks noGrp="1"/>
          </p:cNvSpPr>
          <p:nvPr>
            <p:ph idx="1"/>
          </p:nvPr>
        </p:nvSpPr>
        <p:spPr>
          <a:xfrm>
            <a:off x="468164" y="2514155"/>
            <a:ext cx="8229600" cy="4825218"/>
          </a:xfrm>
        </p:spPr>
        <p:txBody>
          <a:bodyPr>
            <a:normAutofit/>
          </a:bodyPr>
          <a:lstStyle/>
          <a:p>
            <a:r>
              <a:rPr lang="en-US" b="1" dirty="0"/>
              <a:t>Review redlined bylaw changes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23155777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Make the Carolinas Great Again!!</a:t>
            </a:r>
            <a:endParaRPr lang="en-US" sz="3200" b="1" dirty="0"/>
          </a:p>
        </p:txBody>
      </p:sp>
      <p:sp>
        <p:nvSpPr>
          <p:cNvPr id="3" name="Content Placeholder 2"/>
          <p:cNvSpPr>
            <a:spLocks noGrp="1"/>
          </p:cNvSpPr>
          <p:nvPr>
            <p:ph idx="1"/>
          </p:nvPr>
        </p:nvSpPr>
        <p:spPr/>
        <p:txBody>
          <a:bodyPr>
            <a:normAutofit fontScale="92500" lnSpcReduction="20000"/>
          </a:bodyPr>
          <a:lstStyle/>
          <a:p>
            <a:r>
              <a:rPr lang="en-US" b="1" dirty="0" smtClean="0"/>
              <a:t>Play every visit for statin and aspirin</a:t>
            </a:r>
          </a:p>
          <a:p>
            <a:r>
              <a:rPr lang="en-US" b="1" dirty="0" smtClean="0"/>
              <a:t>Finish our mission of CEA length of stay</a:t>
            </a:r>
          </a:p>
          <a:p>
            <a:r>
              <a:rPr lang="en-US" b="1" dirty="0" smtClean="0"/>
              <a:t>Lead the nation in safe femoral access</a:t>
            </a:r>
          </a:p>
          <a:p>
            <a:r>
              <a:rPr lang="en-US" b="1" dirty="0" smtClean="0"/>
              <a:t>Share our best techniques/care with other regions (e.g. lower </a:t>
            </a:r>
            <a:r>
              <a:rPr lang="en-US" b="1" smtClean="0"/>
              <a:t>limb bypass)</a:t>
            </a:r>
            <a:endParaRPr lang="en-US" b="1" dirty="0" smtClean="0"/>
          </a:p>
          <a:p>
            <a:r>
              <a:rPr lang="en-US" b="1" dirty="0" smtClean="0"/>
              <a:t>Decrease LOS for EVAR (big $$$)</a:t>
            </a:r>
          </a:p>
          <a:p>
            <a:r>
              <a:rPr lang="en-US" b="1" dirty="0" smtClean="0"/>
              <a:t>Improve long-term care of EVAR</a:t>
            </a:r>
          </a:p>
          <a:p>
            <a:r>
              <a:rPr lang="en-US" b="1" dirty="0" smtClean="0"/>
              <a:t>Focus on decreasing open AAA mortality</a:t>
            </a:r>
          </a:p>
          <a:p>
            <a:endParaRPr lang="en-US" b="1" dirty="0"/>
          </a:p>
        </p:txBody>
      </p:sp>
    </p:spTree>
    <p:extLst>
      <p:ext uri="{BB962C8B-B14F-4D97-AF65-F5344CB8AC3E}">
        <p14:creationId xmlns:p14="http://schemas.microsoft.com/office/powerpoint/2010/main" xmlns="" val="4003147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7625" y="823576"/>
            <a:ext cx="8229600" cy="1143000"/>
          </a:xfrm>
        </p:spPr>
        <p:txBody>
          <a:bodyPr/>
          <a:lstStyle/>
          <a:p>
            <a:r>
              <a:rPr lang="en-US" b="1" dirty="0"/>
              <a:t>Carolina’s VSG Website</a:t>
            </a:r>
          </a:p>
        </p:txBody>
      </p:sp>
      <p:pic>
        <p:nvPicPr>
          <p:cNvPr id="5" name="Content Placeholder 4"/>
          <p:cNvPicPr>
            <a:picLocks noGrp="1" noChangeAspect="1"/>
          </p:cNvPicPr>
          <p:nvPr>
            <p:ph idx="1"/>
          </p:nvPr>
        </p:nvPicPr>
        <p:blipFill>
          <a:blip r:embed="rId2" cstate="print"/>
          <a:stretch>
            <a:fillRect/>
          </a:stretch>
        </p:blipFill>
        <p:spPr>
          <a:xfrm>
            <a:off x="457200" y="1844112"/>
            <a:ext cx="8229600" cy="4430079"/>
          </a:xfrm>
          <a:prstGeom prst="rect">
            <a:avLst/>
          </a:prstGeom>
        </p:spPr>
      </p:pic>
    </p:spTree>
    <p:extLst>
      <p:ext uri="{BB962C8B-B14F-4D97-AF65-F5344CB8AC3E}">
        <p14:creationId xmlns:p14="http://schemas.microsoft.com/office/powerpoint/2010/main" xmlns="" val="6181082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mni Grove Park Inn exteri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306" y="1159502"/>
            <a:ext cx="8675079" cy="489363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767443" y="1342209"/>
            <a:ext cx="6278336" cy="1384995"/>
          </a:xfrm>
          <a:prstGeom prst="rect">
            <a:avLst/>
          </a:prstGeom>
          <a:noFill/>
        </p:spPr>
        <p:txBody>
          <a:bodyPr wrap="square" rtlCol="0">
            <a:spAutoFit/>
          </a:bodyPr>
          <a:lstStyle/>
          <a:p>
            <a:r>
              <a:rPr lang="en-US" sz="2800" b="1" dirty="0" smtClean="0">
                <a:solidFill>
                  <a:schemeClr val="bg1"/>
                </a:solidFill>
              </a:rPr>
              <a:t>Next meeting: Friday, May 5, 2017</a:t>
            </a:r>
          </a:p>
          <a:p>
            <a:r>
              <a:rPr lang="en-US" sz="2800" b="1" dirty="0" smtClean="0">
                <a:solidFill>
                  <a:schemeClr val="bg1"/>
                </a:solidFill>
              </a:rPr>
              <a:t>Grove Park Inn</a:t>
            </a:r>
          </a:p>
          <a:p>
            <a:r>
              <a:rPr lang="en-US" sz="2800" b="1" dirty="0" smtClean="0">
                <a:solidFill>
                  <a:schemeClr val="bg1"/>
                </a:solidFill>
              </a:rPr>
              <a:t>Asheville, NC</a:t>
            </a:r>
            <a:endParaRPr lang="en-US" sz="2800" b="1" dirty="0">
              <a:solidFill>
                <a:schemeClr val="bg1"/>
              </a:solidFill>
            </a:endParaRPr>
          </a:p>
        </p:txBody>
      </p:sp>
    </p:spTree>
    <p:extLst>
      <p:ext uri="{BB962C8B-B14F-4D97-AF65-F5344CB8AC3E}">
        <p14:creationId xmlns:p14="http://schemas.microsoft.com/office/powerpoint/2010/main" xmlns="" val="2002825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269723"/>
            <a:ext cx="8229600" cy="1143000"/>
          </a:xfrm>
        </p:spPr>
        <p:txBody>
          <a:bodyPr>
            <a:normAutofit/>
          </a:bodyPr>
          <a:lstStyle/>
          <a:p>
            <a:r>
              <a:rPr lang="en-US" b="1" dirty="0"/>
              <a:t>Action Items from Spring Meeting</a:t>
            </a:r>
          </a:p>
        </p:txBody>
      </p:sp>
      <p:sp>
        <p:nvSpPr>
          <p:cNvPr id="3" name="Content Placeholder 2"/>
          <p:cNvSpPr>
            <a:spLocks noGrp="1"/>
          </p:cNvSpPr>
          <p:nvPr>
            <p:ph idx="1"/>
          </p:nvPr>
        </p:nvSpPr>
        <p:spPr>
          <a:xfrm>
            <a:off x="1167492" y="2469875"/>
            <a:ext cx="8229600" cy="3600400"/>
          </a:xfrm>
        </p:spPr>
        <p:txBody>
          <a:bodyPr>
            <a:normAutofit/>
          </a:bodyPr>
          <a:lstStyle/>
          <a:p>
            <a:pPr lvl="0"/>
            <a:r>
              <a:rPr lang="en-US" sz="4000" b="1" i="1" dirty="0">
                <a:solidFill>
                  <a:srgbClr val="0070C0"/>
                </a:solidFill>
              </a:rPr>
              <a:t>Long Term Follow-Up</a:t>
            </a:r>
          </a:p>
          <a:p>
            <a:pPr lvl="0"/>
            <a:r>
              <a:rPr lang="en-US" sz="4000" b="1" i="1" dirty="0">
                <a:solidFill>
                  <a:srgbClr val="0070C0"/>
                </a:solidFill>
              </a:rPr>
              <a:t>Talk About the New PVI Form</a:t>
            </a:r>
          </a:p>
          <a:p>
            <a:pPr lvl="0"/>
            <a:r>
              <a:rPr lang="en-US" sz="4000" b="1" i="1" dirty="0">
                <a:solidFill>
                  <a:srgbClr val="0070C0"/>
                </a:solidFill>
              </a:rPr>
              <a:t>Discharge Meds</a:t>
            </a:r>
          </a:p>
          <a:p>
            <a:pPr lvl="0"/>
            <a:r>
              <a:rPr lang="en-US" sz="4000" b="1" i="1" dirty="0">
                <a:solidFill>
                  <a:srgbClr val="0070C0"/>
                </a:solidFill>
              </a:rPr>
              <a:t>Ultrasound Guided Access </a:t>
            </a:r>
          </a:p>
        </p:txBody>
      </p:sp>
    </p:spTree>
    <p:extLst>
      <p:ext uri="{BB962C8B-B14F-4D97-AF65-F5344CB8AC3E}">
        <p14:creationId xmlns:p14="http://schemas.microsoft.com/office/powerpoint/2010/main" xmlns="" val="1243801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VQI Presentation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c-darkblue">
  <a:themeElements>
    <a:clrScheme name="mc-darkblue">
      <a:dk1>
        <a:sysClr val="windowText" lastClr="000000"/>
      </a:dk1>
      <a:lt1>
        <a:sysClr val="window" lastClr="FFFFFF"/>
      </a:lt1>
      <a:dk2>
        <a:srgbClr val="0046AD"/>
      </a:dk2>
      <a:lt2>
        <a:srgbClr val="FFFF00"/>
      </a:lt2>
      <a:accent1>
        <a:srgbClr val="FFB600"/>
      </a:accent1>
      <a:accent2>
        <a:srgbClr val="F36925"/>
      </a:accent2>
      <a:accent3>
        <a:srgbClr val="3CBE18"/>
      </a:accent3>
      <a:accent4>
        <a:srgbClr val="A43EBD"/>
      </a:accent4>
      <a:accent5>
        <a:srgbClr val="C18253"/>
      </a:accent5>
      <a:accent6>
        <a:srgbClr val="56A7FD"/>
      </a:accent6>
      <a:hlink>
        <a:srgbClr val="CC99FF"/>
      </a:hlink>
      <a:folHlink>
        <a:srgbClr val="969696"/>
      </a:folHlink>
    </a:clrScheme>
    <a:fontScheme name="mc-darkblue">
      <a:majorFont>
        <a:latin typeface="Arial"/>
        <a:ea typeface=""/>
        <a:cs typeface=""/>
      </a:majorFont>
      <a:minorFont>
        <a:latin typeface="Arial"/>
        <a:ea typeface=""/>
        <a:cs typeface=""/>
      </a:minorFont>
    </a:fontScheme>
    <a:fmtScheme name="mc-dark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VQI Slid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VQI Presentation Gener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VQI Presentation General</Template>
  <TotalTime>5063</TotalTime>
  <Words>2697</Words>
  <Application>Microsoft Office PowerPoint</Application>
  <PresentationFormat>On-screen Show (4:3)</PresentationFormat>
  <Paragraphs>464</Paragraphs>
  <Slides>80</Slides>
  <Notes>18</Notes>
  <HiddenSlides>0</HiddenSlides>
  <MMClips>0</MMClips>
  <ScaleCrop>false</ScaleCrop>
  <HeadingPairs>
    <vt:vector size="4" baseType="variant">
      <vt:variant>
        <vt:lpstr>Theme</vt:lpstr>
      </vt:variant>
      <vt:variant>
        <vt:i4>7</vt:i4>
      </vt:variant>
      <vt:variant>
        <vt:lpstr>Slide Titles</vt:lpstr>
      </vt:variant>
      <vt:variant>
        <vt:i4>80</vt:i4>
      </vt:variant>
    </vt:vector>
  </HeadingPairs>
  <TitlesOfParts>
    <vt:vector size="87" baseType="lpstr">
      <vt:lpstr>VQI Presentation General</vt:lpstr>
      <vt:lpstr>VQI Slide Master</vt:lpstr>
      <vt:lpstr>1_VQI Slide Master</vt:lpstr>
      <vt:lpstr>2_VQI Slide Master</vt:lpstr>
      <vt:lpstr>mc-darkblue</vt:lpstr>
      <vt:lpstr>3_VQI Slide Master</vt:lpstr>
      <vt:lpstr>2_VQI Presentation General</vt:lpstr>
      <vt:lpstr>Slide 1</vt:lpstr>
      <vt:lpstr>Slide 2</vt:lpstr>
      <vt:lpstr>New Medical Director for the VQI</vt:lpstr>
      <vt:lpstr>“Please God, don’t let me(us) screw up!”                                Alan Shepard, US astronaut</vt:lpstr>
      <vt:lpstr>Slide 5</vt:lpstr>
      <vt:lpstr>Slide 6</vt:lpstr>
      <vt:lpstr>Welcome and Introductions</vt:lpstr>
      <vt:lpstr>Carolina’s VSG Website</vt:lpstr>
      <vt:lpstr>Action Items from Spring Meeting</vt:lpstr>
      <vt:lpstr>National VQI Update:   Jim Wadzinski, SVS PSO </vt:lpstr>
      <vt:lpstr>Slide 11</vt:lpstr>
      <vt:lpstr>Slide 12</vt:lpstr>
      <vt:lpstr>Slide 13</vt:lpstr>
      <vt:lpstr>VQI 1st Annual Meeting</vt:lpstr>
      <vt:lpstr>Annual Overview  </vt:lpstr>
      <vt:lpstr>VQI Participation Award</vt:lpstr>
      <vt:lpstr>Participation Award</vt:lpstr>
      <vt:lpstr>PVI registry update</vt:lpstr>
      <vt:lpstr>Medicine Registry Update</vt:lpstr>
      <vt:lpstr>Medicine Registry</vt:lpstr>
      <vt:lpstr>Medicine Registry</vt:lpstr>
      <vt:lpstr>Slide 22</vt:lpstr>
      <vt:lpstr>Webinar Schedule 2016  </vt:lpstr>
      <vt:lpstr>PSO Executive Committee Update Strategic Planning Session</vt:lpstr>
      <vt:lpstr>SVS PSO QI Guide: Volunteer to complete charter and follow guide?   Access QI Guide on M2S pathways website using their member IDs under the Resource section  Identify data manager and physician leader to initiate QI process.  Schedule of webinars on QI implementation to be released.</vt:lpstr>
      <vt:lpstr>EPIC Update</vt:lpstr>
      <vt:lpstr>Improving Quality and Patient Outcomes</vt:lpstr>
      <vt:lpstr>Data Accuracy and Integrity </vt:lpstr>
      <vt:lpstr>Optimizing Participation and Engagement </vt:lpstr>
      <vt:lpstr>Long-Term Sustainability and Operational Effectiveness</vt:lpstr>
      <vt:lpstr>Regional Reports:   Jeb Hallett, MD     </vt:lpstr>
      <vt:lpstr>National QI Initiative to Increase Statin Use</vt:lpstr>
      <vt:lpstr>Play every point!!</vt:lpstr>
      <vt:lpstr>Value of VQI Participation –  Center Opportunity Profile for Improvement</vt:lpstr>
      <vt:lpstr>Slide 35</vt:lpstr>
      <vt:lpstr>Slide 36</vt:lpstr>
      <vt:lpstr>What have the best centers  done?</vt:lpstr>
      <vt:lpstr>Slide 38</vt:lpstr>
      <vt:lpstr>Make the Carolinas Great Again!!</vt:lpstr>
      <vt:lpstr>Slide 40</vt:lpstr>
      <vt:lpstr>Some aneurysm issues</vt:lpstr>
      <vt:lpstr>What are the “best” doing</vt:lpstr>
      <vt:lpstr>“If you have a problem, why not fix it.”  </vt:lpstr>
      <vt:lpstr>What do we do about open AAA?</vt:lpstr>
      <vt:lpstr>Research Advisory Council Update: Thomas Brothers, MD</vt:lpstr>
      <vt:lpstr>National Research Projects:</vt:lpstr>
      <vt:lpstr>Regional Research Projects:</vt:lpstr>
      <vt:lpstr>Actionable Reports</vt:lpstr>
      <vt:lpstr>COPI and Physician Reports </vt:lpstr>
      <vt:lpstr>Improving vascular care at each center</vt:lpstr>
      <vt:lpstr>Value of VQI Participation –  Center Opportunity Profile for Improvement</vt:lpstr>
      <vt:lpstr>Slide 52</vt:lpstr>
      <vt:lpstr>Improving vascular care at each center</vt:lpstr>
      <vt:lpstr>Cardiac Risk Calculators:</vt:lpstr>
      <vt:lpstr>Current on going Arterial Quality Council work:</vt:lpstr>
      <vt:lpstr>  Venous Quality Council Update:   Jeb Hallett, MD &amp; Jim Wadzinski   </vt:lpstr>
      <vt:lpstr>Venous Quality Council </vt:lpstr>
      <vt:lpstr>Arterial Quality Council Update:  Thanks to Jay Robison for his service!  Do we have a new “volunteer?” </vt:lpstr>
      <vt:lpstr>Governing Council Update:  Jeb Hallett, MD</vt:lpstr>
      <vt:lpstr>Governing Council </vt:lpstr>
      <vt:lpstr>Pathways Development Update Betti Kerrigan </vt:lpstr>
      <vt:lpstr>Drill Down – Procedures With Both Statin and Antiplatelet Agents Prescribed at Discharge</vt:lpstr>
      <vt:lpstr>Drill down – Procedures With Both Statin and Antiplatelet Agents Prescribed at Discharge</vt:lpstr>
      <vt:lpstr>Drill down – Procedures With Both Statin and Antiplatelet Agents Prescribed at Discharge</vt:lpstr>
      <vt:lpstr>Drill Down Permissions</vt:lpstr>
      <vt:lpstr>Shared Reports – Where to find them</vt:lpstr>
      <vt:lpstr>Shared Reports – What’s Available?</vt:lpstr>
      <vt:lpstr>Shared Reports – Coming Up Q4</vt:lpstr>
      <vt:lpstr>Shared Reports – Modify and Save to Meet Your Needs</vt:lpstr>
      <vt:lpstr>Physician-level Reporting – Choose Your View</vt:lpstr>
      <vt:lpstr>Release Order</vt:lpstr>
      <vt:lpstr>EMR Integration Status Updates</vt:lpstr>
      <vt:lpstr>2016 QCDR Program</vt:lpstr>
      <vt:lpstr>Email Deliverability…a problem for you?</vt:lpstr>
      <vt:lpstr>Bard Peripheral Vascular LifeStent</vt:lpstr>
      <vt:lpstr>Slide 76</vt:lpstr>
      <vt:lpstr>Slide 77</vt:lpstr>
      <vt:lpstr>Business Discussion:</vt:lpstr>
      <vt:lpstr>Make the Carolinas Great Again!!</vt:lpstr>
      <vt:lpstr>Slide 80</vt:lpstr>
    </vt:vector>
  </TitlesOfParts>
  <Company>Bonus Pastor Catholic College, BR1 5PZ, UK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dc:creator>
  <cp:lastModifiedBy>Administrator</cp:lastModifiedBy>
  <cp:revision>312</cp:revision>
  <cp:lastPrinted>2015-07-06T15:39:19Z</cp:lastPrinted>
  <dcterms:created xsi:type="dcterms:W3CDTF">2014-11-10T00:52:14Z</dcterms:created>
  <dcterms:modified xsi:type="dcterms:W3CDTF">2017-03-06T16:36:47Z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