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7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890927"/>
    <a:srgbClr val="F12F5D"/>
    <a:srgbClr val="93947E"/>
    <a:srgbClr val="8869B2"/>
    <a:srgbClr val="4C8942"/>
    <a:srgbClr val="A8B753"/>
    <a:srgbClr val="64855E"/>
    <a:srgbClr val="B57886"/>
    <a:srgbClr val="998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4E713BC-20FD-8A1C-1432-A8EA5B48027F}"/>
              </a:ext>
            </a:extLst>
          </p:cNvPr>
          <p:cNvSpPr/>
          <p:nvPr userDrawn="1"/>
        </p:nvSpPr>
        <p:spPr>
          <a:xfrm>
            <a:off x="0" y="110764"/>
            <a:ext cx="12192000" cy="6867220"/>
          </a:xfrm>
          <a:prstGeom prst="rect">
            <a:avLst/>
          </a:prstGeom>
          <a:solidFill>
            <a:srgbClr val="12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4E78B-28B7-5DB3-D4F6-9141E4FBB2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575" y="1713052"/>
            <a:ext cx="5467349" cy="19383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Oh, a title a title</a:t>
            </a:r>
            <a:br>
              <a:rPr lang="en-US" dirty="0"/>
            </a:br>
            <a:r>
              <a:rPr lang="en-US" dirty="0"/>
              <a:t>with room for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B142B-5B5F-B792-A185-254D0354D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2571" y="4226073"/>
            <a:ext cx="4257675" cy="47797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8447-CBE9-0BFD-6ADE-8AF508D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42" y="5333402"/>
            <a:ext cx="2743200" cy="365125"/>
          </a:xfrm>
        </p:spPr>
        <p:txBody>
          <a:bodyPr/>
          <a:lstStyle/>
          <a:p>
            <a:fld id="{ACEC441B-2E27-48ED-B789-8BD298C6E24B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4021-7B5B-6DAC-60B7-F29A592F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19FCE-1085-B423-D1DE-BD47413B9BA5}"/>
              </a:ext>
            </a:extLst>
          </p:cNvPr>
          <p:cNvCxnSpPr>
            <a:cxnSpLocks/>
          </p:cNvCxnSpPr>
          <p:nvPr userDrawn="1"/>
        </p:nvCxnSpPr>
        <p:spPr>
          <a:xfrm>
            <a:off x="514350" y="3948545"/>
            <a:ext cx="9495559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D447FD-A453-F56C-6224-61EDB9E9C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F7008E-84F0-2435-95F1-751FF6B281FE}"/>
              </a:ext>
            </a:extLst>
          </p:cNvPr>
          <p:cNvSpPr/>
          <p:nvPr userDrawn="1"/>
        </p:nvSpPr>
        <p:spPr>
          <a:xfrm>
            <a:off x="7322226" y="-9222"/>
            <a:ext cx="5200650" cy="686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CDF32E5-CAA1-E916-981E-B774D234CC3F}"/>
              </a:ext>
            </a:extLst>
          </p:cNvPr>
          <p:cNvSpPr/>
          <p:nvPr userDrawn="1"/>
        </p:nvSpPr>
        <p:spPr>
          <a:xfrm rot="285120">
            <a:off x="6263003" y="80084"/>
            <a:ext cx="1547204" cy="6999710"/>
          </a:xfrm>
          <a:prstGeom prst="triangle">
            <a:avLst>
              <a:gd name="adj" fmla="val 491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C59B68-E15C-12AA-22AC-797D5FA7F20F}"/>
              </a:ext>
            </a:extLst>
          </p:cNvPr>
          <p:cNvSpPr/>
          <p:nvPr userDrawn="1"/>
        </p:nvSpPr>
        <p:spPr>
          <a:xfrm>
            <a:off x="0" y="-9222"/>
            <a:ext cx="8029575" cy="60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2664D-0C9B-AD93-D7A0-271C46F6E5DB}"/>
              </a:ext>
            </a:extLst>
          </p:cNvPr>
          <p:cNvSpPr/>
          <p:nvPr userDrawn="1"/>
        </p:nvSpPr>
        <p:spPr>
          <a:xfrm>
            <a:off x="-6" y="6549398"/>
            <a:ext cx="12522882" cy="53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4CDE3901-93DA-BDB5-4DC6-A03323796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88" y="6065065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821589" y="0"/>
            <a:ext cx="5370411" cy="14499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-438150" y="-4187"/>
            <a:ext cx="9438459" cy="1559610"/>
          </a:xfrm>
          <a:prstGeom prst="parallelogram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70" y="348158"/>
            <a:ext cx="6620000" cy="83863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30370" y="1186791"/>
            <a:ext cx="6620000" cy="5579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5" y="414627"/>
            <a:ext cx="1741898" cy="589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96BC6-04A9-F31F-34D5-DB441A91C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0" y="6404219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17462" y="0"/>
            <a:ext cx="12205497" cy="685800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E9466-155C-09A5-D522-6494B20B253A}"/>
              </a:ext>
            </a:extLst>
          </p:cNvPr>
          <p:cNvSpPr/>
          <p:nvPr userDrawn="1"/>
        </p:nvSpPr>
        <p:spPr>
          <a:xfrm>
            <a:off x="836612" y="2473499"/>
            <a:ext cx="5157787" cy="371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39" y="1243038"/>
            <a:ext cx="10515600" cy="11354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4BA7-13AB-E857-78A4-8760A014D6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15206" y="2794552"/>
            <a:ext cx="4800600" cy="2343150"/>
          </a:xfrm>
        </p:spPr>
        <p:txBody>
          <a:bodyPr/>
          <a:lstStyle>
            <a:lvl1pPr>
              <a:buClr>
                <a:srgbClr val="131C47"/>
              </a:buClr>
              <a:defRPr sz="2400">
                <a:solidFill>
                  <a:sysClr val="windowText" lastClr="000000"/>
                </a:solidFill>
              </a:defRPr>
            </a:lvl1pPr>
            <a:lvl2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6189952" y="2473498"/>
            <a:ext cx="5157787" cy="371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3D27D-1FC2-643D-77F5-062FAFE5CFE0}"/>
              </a:ext>
            </a:extLst>
          </p:cNvPr>
          <p:cNvSpPr/>
          <p:nvPr userDrawn="1"/>
        </p:nvSpPr>
        <p:spPr>
          <a:xfrm>
            <a:off x="844264" y="5244859"/>
            <a:ext cx="5157787" cy="619125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D13D7-94B7-47D1-D67A-6D08147D0EC7}"/>
              </a:ext>
            </a:extLst>
          </p:cNvPr>
          <p:cNvSpPr/>
          <p:nvPr userDrawn="1"/>
        </p:nvSpPr>
        <p:spPr>
          <a:xfrm>
            <a:off x="6205255" y="5258282"/>
            <a:ext cx="5157787" cy="619125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90D3D-868A-1F97-73B9-F385D4DC0256}"/>
              </a:ext>
            </a:extLst>
          </p:cNvPr>
          <p:cNvSpPr txBox="1">
            <a:spLocks/>
          </p:cNvSpPr>
          <p:nvPr userDrawn="1"/>
        </p:nvSpPr>
        <p:spPr>
          <a:xfrm>
            <a:off x="844261" y="5258282"/>
            <a:ext cx="5157789" cy="59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1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Conclusion or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B48DFA-5EA7-74FB-0743-5D0F85BBD5E7}"/>
              </a:ext>
            </a:extLst>
          </p:cNvPr>
          <p:cNvSpPr txBox="1">
            <a:spLocks/>
          </p:cNvSpPr>
          <p:nvPr userDrawn="1"/>
        </p:nvSpPr>
        <p:spPr>
          <a:xfrm>
            <a:off x="6220732" y="5277586"/>
            <a:ext cx="5157789" cy="59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1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Conclusion or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88AC0E-4044-AB3C-FF59-88861660BB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68546" y="2801119"/>
            <a:ext cx="4800600" cy="2343150"/>
          </a:xfrm>
        </p:spPr>
        <p:txBody>
          <a:bodyPr/>
          <a:lstStyle>
            <a:lvl1pPr>
              <a:buClr>
                <a:srgbClr val="131C47"/>
              </a:buClr>
              <a:defRPr sz="2400">
                <a:solidFill>
                  <a:sysClr val="windowText" lastClr="000000"/>
                </a:solidFill>
              </a:defRPr>
            </a:lvl1pPr>
            <a:lvl2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8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7649"/>
            <a:ext cx="11506199" cy="6257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2FED2-0555-BE7F-6EF4-CCEB1833BE34}"/>
              </a:ext>
            </a:extLst>
          </p:cNvPr>
          <p:cNvSpPr/>
          <p:nvPr userDrawn="1"/>
        </p:nvSpPr>
        <p:spPr>
          <a:xfrm>
            <a:off x="342900" y="247648"/>
            <a:ext cx="11506199" cy="6257926"/>
          </a:xfrm>
          <a:prstGeom prst="rect">
            <a:avLst/>
          </a:prstGeom>
          <a:solidFill>
            <a:srgbClr val="131C4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055"/>
            <a:ext cx="9829800" cy="838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885410-F176-6634-50ED-0572ACB574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E5A81E-0EEB-6BEE-FCB2-4B2D6415E735}"/>
              </a:ext>
            </a:extLst>
          </p:cNvPr>
          <p:cNvSpPr/>
          <p:nvPr userDrawn="1"/>
        </p:nvSpPr>
        <p:spPr>
          <a:xfrm>
            <a:off x="0" y="-95250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494C3-D3BA-CAA4-DBFF-94B61A3AD548}"/>
              </a:ext>
            </a:extLst>
          </p:cNvPr>
          <p:cNvSpPr/>
          <p:nvPr userDrawn="1"/>
        </p:nvSpPr>
        <p:spPr>
          <a:xfrm>
            <a:off x="0" y="6505575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827A-B391-9CD4-4669-6EC89C89AC09}"/>
              </a:ext>
            </a:extLst>
          </p:cNvPr>
          <p:cNvSpPr/>
          <p:nvPr userDrawn="1"/>
        </p:nvSpPr>
        <p:spPr>
          <a:xfrm rot="5400000">
            <a:off x="-3268542" y="317329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CF13A-2730-4677-3B0D-BCFFE6E053AB}"/>
              </a:ext>
            </a:extLst>
          </p:cNvPr>
          <p:cNvSpPr/>
          <p:nvPr userDrawn="1"/>
        </p:nvSpPr>
        <p:spPr>
          <a:xfrm rot="5400000">
            <a:off x="8580558" y="320516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1619250" y="1805420"/>
            <a:ext cx="9495559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C8B945-A570-52A8-C2F8-8226D86DF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143921"/>
            <a:ext cx="9829800" cy="378062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66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A08E89-1C4A-8DD6-E462-0DF3A4359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 flipH="1">
            <a:off x="0" y="-2909"/>
            <a:ext cx="12192000" cy="68609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2FED2-0555-BE7F-6EF4-CCEB1833BE34}"/>
              </a:ext>
            </a:extLst>
          </p:cNvPr>
          <p:cNvSpPr/>
          <p:nvPr userDrawn="1"/>
        </p:nvSpPr>
        <p:spPr>
          <a:xfrm>
            <a:off x="0" y="-2909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055"/>
            <a:ext cx="9829800" cy="838633"/>
          </a:xfrm>
        </p:spPr>
        <p:txBody>
          <a:bodyPr/>
          <a:lstStyle>
            <a:lvl1pPr>
              <a:defRPr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51C33A-2CF5-7BBC-3DEF-92C86A049EBF}"/>
              </a:ext>
            </a:extLst>
          </p:cNvPr>
          <p:cNvSpPr/>
          <p:nvPr userDrawn="1"/>
        </p:nvSpPr>
        <p:spPr>
          <a:xfrm>
            <a:off x="0" y="-95250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E720C-4F08-2DFC-66A4-94D1F5BFC2AD}"/>
              </a:ext>
            </a:extLst>
          </p:cNvPr>
          <p:cNvSpPr/>
          <p:nvPr userDrawn="1"/>
        </p:nvSpPr>
        <p:spPr>
          <a:xfrm>
            <a:off x="0" y="6534175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1D4FD-B91C-23AC-90AC-5510592ED323}"/>
              </a:ext>
            </a:extLst>
          </p:cNvPr>
          <p:cNvSpPr/>
          <p:nvPr userDrawn="1"/>
        </p:nvSpPr>
        <p:spPr>
          <a:xfrm rot="5400000">
            <a:off x="-3268542" y="317329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1604C9-7506-0074-9F17-950C18919063}"/>
              </a:ext>
            </a:extLst>
          </p:cNvPr>
          <p:cNvSpPr/>
          <p:nvPr userDrawn="1"/>
        </p:nvSpPr>
        <p:spPr>
          <a:xfrm rot="5400000">
            <a:off x="8580558" y="320516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1C586C-9967-7599-9797-36E59D2C6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936750"/>
            <a:ext cx="9813925" cy="38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4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16526" y="0"/>
            <a:ext cx="4336473" cy="6858000"/>
          </a:xfrm>
          <a:prstGeom prst="rect">
            <a:avLst/>
          </a:prstGeom>
          <a:solidFill>
            <a:srgbClr val="131C47"/>
          </a:solidFill>
          <a:ln>
            <a:solidFill>
              <a:srgbClr val="F1F5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7824" y="1533525"/>
            <a:ext cx="5897563" cy="3769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FA211-2599-4227-0E41-EED1EF250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9350"/>
            <a:ext cx="3932237" cy="34496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26" y="5940914"/>
            <a:ext cx="1431250" cy="4844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>
            <a:off x="839788" y="2171700"/>
            <a:ext cx="3932237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1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370" y="1533524"/>
            <a:ext cx="10970017" cy="4326501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800"/>
            </a:lvl1pPr>
            <a:lvl2pPr>
              <a:buClr>
                <a:srgbClr val="AF191F"/>
              </a:buClr>
              <a:defRPr sz="2400"/>
            </a:lvl2pPr>
            <a:lvl3pPr>
              <a:buClr>
                <a:srgbClr val="AF191F"/>
              </a:buClr>
              <a:defRPr sz="2000"/>
            </a:lvl3pPr>
            <a:lvl4pPr>
              <a:buClr>
                <a:srgbClr val="AF191F"/>
              </a:buClr>
              <a:defRPr sz="1800"/>
            </a:lvl4pPr>
            <a:lvl5pPr>
              <a:buClr>
                <a:srgbClr val="AF191F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" y="348158"/>
            <a:ext cx="10970017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0" y="6733791"/>
            <a:ext cx="7354529" cy="1242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958203" y="1426545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4328914" y="1426546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" y="348158"/>
            <a:ext cx="10970017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699625" y="1426546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5761" y="1737020"/>
            <a:ext cx="3101899" cy="4200318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60835" y="1737018"/>
            <a:ext cx="3101899" cy="4200319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3383" y="1719516"/>
            <a:ext cx="3101899" cy="4217822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628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6" y="1057275"/>
            <a:ext cx="5476874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825" y="1883093"/>
            <a:ext cx="5476874" cy="20412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F84EB-568A-7D7C-38A5-AE6A2D9C81DA}"/>
              </a:ext>
            </a:extLst>
          </p:cNvPr>
          <p:cNvSpPr/>
          <p:nvPr userDrawn="1"/>
        </p:nvSpPr>
        <p:spPr>
          <a:xfrm>
            <a:off x="9334500" y="0"/>
            <a:ext cx="2857500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962775" y="0"/>
            <a:ext cx="2857500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27D065C-BF3C-1046-86B3-F5BC7BD6E7D8}"/>
              </a:ext>
            </a:extLst>
          </p:cNvPr>
          <p:cNvSpPr/>
          <p:nvPr userDrawn="1"/>
        </p:nvSpPr>
        <p:spPr>
          <a:xfrm>
            <a:off x="6350793" y="4448175"/>
            <a:ext cx="1360488" cy="2409825"/>
          </a:xfrm>
          <a:prstGeom prst="parallelogram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8E350D-49EB-F40F-0E3F-52753FCA0E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9126" y="4273868"/>
            <a:ext cx="5476874" cy="18638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552450"/>
            <a:ext cx="3638551" cy="3905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538503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3" y="401880"/>
            <a:ext cx="6045445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8182" y="175488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one on the list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153150" y="0"/>
            <a:ext cx="7658100" cy="6883719"/>
          </a:xfrm>
          <a:prstGeom prst="parallelogram">
            <a:avLst>
              <a:gd name="adj" fmla="val 13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948105"/>
            <a:ext cx="6045444" cy="73258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E6A14-F092-48A8-27DE-6F1BA4CDA52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48182" y="316458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two on the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58A22-F894-60C7-4AFA-0D26B150B8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35483" y="467572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three on the list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no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6" y="1057275"/>
            <a:ext cx="5476874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4025" y="204501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one on the list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153150" y="25719"/>
            <a:ext cx="7658100" cy="6858000"/>
          </a:xfrm>
          <a:prstGeom prst="parallelogram">
            <a:avLst>
              <a:gd name="adj" fmla="val 13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552450"/>
            <a:ext cx="3638551" cy="3905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E6A14-F092-48A8-27DE-6F1BA4CDA52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724025" y="345471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two on the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58A22-F894-60C7-4AFA-0D26B150B8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1326" y="496585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three on the list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86F3C197-8519-9E0C-A74E-AB79844BA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5174" y="3556159"/>
            <a:ext cx="914400" cy="914400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3DED3933-5066-348C-6916-CE8CF40C2A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5174" y="5067299"/>
            <a:ext cx="914400" cy="914400"/>
          </a:xfrm>
          <a:prstGeom prst="rect">
            <a:avLst/>
          </a:prstGeom>
        </p:spPr>
      </p:pic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20EBCBB5-E055-4B20-C374-7741624EAE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5174" y="2146459"/>
            <a:ext cx="914400" cy="91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88A5D6-8B40-AB88-6D5E-E7A6D616BC0F}"/>
              </a:ext>
            </a:extLst>
          </p:cNvPr>
          <p:cNvSpPr/>
          <p:nvPr userDrawn="1"/>
        </p:nvSpPr>
        <p:spPr>
          <a:xfrm>
            <a:off x="880307" y="2253735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70B67B-D068-909D-30CB-E3ADA6700F71}"/>
              </a:ext>
            </a:extLst>
          </p:cNvPr>
          <p:cNvSpPr/>
          <p:nvPr userDrawn="1"/>
        </p:nvSpPr>
        <p:spPr>
          <a:xfrm>
            <a:off x="880307" y="3656587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234FC3-9E58-BF2E-3D6A-6CE57C6C3EA9}"/>
              </a:ext>
            </a:extLst>
          </p:cNvPr>
          <p:cNvSpPr/>
          <p:nvPr userDrawn="1"/>
        </p:nvSpPr>
        <p:spPr>
          <a:xfrm>
            <a:off x="880307" y="5172907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CF0C48F-C331-5E4B-33D6-43616DE18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6352"/>
            <a:ext cx="12204700" cy="6864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23D1E-7974-9DDE-8F8C-6A03F66390FA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rgbClr val="F1F5F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0CB3A-08EB-B570-6C51-F113EADBDFAE}"/>
              </a:ext>
            </a:extLst>
          </p:cNvPr>
          <p:cNvSpPr/>
          <p:nvPr userDrawn="1"/>
        </p:nvSpPr>
        <p:spPr>
          <a:xfrm>
            <a:off x="5172075" y="495300"/>
            <a:ext cx="6469974" cy="586105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131C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8A6B4-ACD3-87DE-72F7-D2128F18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150" y="1600200"/>
            <a:ext cx="5835650" cy="196215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or subject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6CE4-2846-6B02-03D2-C42D83E1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8150" y="3978276"/>
            <a:ext cx="5829300" cy="7184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7A599FC6-A61A-5F5A-2B2B-861C4F920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6" y="5973527"/>
            <a:ext cx="1431250" cy="48442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57049-565A-41A5-092D-91C808872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00" y="1343025"/>
            <a:ext cx="4184650" cy="4095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2661-420C-D350-2E80-92E1BBAC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B9B94-9020-A467-CC2D-6C15385AE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5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47EC5-43DD-DAA9-B25B-D8E2EBC5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4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164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8212347" cy="6858000"/>
          </a:xfrm>
          <a:prstGeom prst="rect">
            <a:avLst/>
          </a:prstGeom>
          <a:solidFill>
            <a:srgbClr val="8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BD8147-B104-0F6C-8FB6-416E612C4186}"/>
              </a:ext>
            </a:extLst>
          </p:cNvPr>
          <p:cNvSpPr/>
          <p:nvPr userDrawn="1"/>
        </p:nvSpPr>
        <p:spPr>
          <a:xfrm>
            <a:off x="6791325" y="0"/>
            <a:ext cx="5400675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DEFEAA-3B44-40C6-A2B4-3ED38F59BD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7794C-E84B-144E-83D5-16F334D72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71950"/>
            <a:ext cx="5620657" cy="14382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417872" y="5391509"/>
            <a:ext cx="6334125" cy="0"/>
          </a:xfrm>
          <a:prstGeom prst="line">
            <a:avLst/>
          </a:prstGeom>
          <a:ln w="22225">
            <a:solidFill>
              <a:srgbClr val="131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5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3576"/>
            <a:ext cx="5257800" cy="911226"/>
          </a:xfrm>
        </p:spPr>
        <p:txBody>
          <a:bodyPr/>
          <a:lstStyle>
            <a:lvl1pPr>
              <a:defRPr>
                <a:solidFill>
                  <a:srgbClr val="001540"/>
                </a:solidFill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737"/>
            <a:ext cx="5257800" cy="3976687"/>
          </a:xfrm>
        </p:spPr>
        <p:txBody>
          <a:bodyPr/>
          <a:lstStyle>
            <a:lvl1pPr>
              <a:buClr>
                <a:srgbClr val="800000"/>
              </a:buClr>
              <a:defRPr/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524750" y="0"/>
            <a:ext cx="466725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36228-4BDC-1B7C-C41C-44386E5388F5}"/>
              </a:ext>
            </a:extLst>
          </p:cNvPr>
          <p:cNvSpPr/>
          <p:nvPr userDrawn="1"/>
        </p:nvSpPr>
        <p:spPr>
          <a:xfrm>
            <a:off x="6543674" y="1123950"/>
            <a:ext cx="4048125" cy="4762500"/>
          </a:xfrm>
          <a:prstGeom prst="rect">
            <a:avLst/>
          </a:prstGeom>
          <a:solidFill>
            <a:srgbClr val="131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58EA63-B1E8-5DCF-13A6-F01CB2ED9E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41528" y="1943100"/>
            <a:ext cx="3290516" cy="3590925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Too far</a:t>
            </a:r>
          </a:p>
          <a:p>
            <a:pPr lvl="4"/>
            <a:r>
              <a:rPr lang="en-US" dirty="0"/>
              <a:t>TOO FAR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2D1EBF-DD3A-ECB0-B737-0136460FAFB4}"/>
              </a:ext>
            </a:extLst>
          </p:cNvPr>
          <p:cNvSpPr txBox="1">
            <a:spLocks/>
          </p:cNvSpPr>
          <p:nvPr userDrawn="1"/>
        </p:nvSpPr>
        <p:spPr>
          <a:xfrm>
            <a:off x="6858000" y="1123950"/>
            <a:ext cx="3433391" cy="91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15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List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524750" y="0"/>
            <a:ext cx="4667250" cy="685800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F1BCD3E-0B6F-ACA6-BF9E-F4AB9FA1B42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47725" y="704850"/>
            <a:ext cx="5827698" cy="5467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  <a:p>
            <a:r>
              <a:rPr lang="en-US" dirty="0"/>
              <a:t>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018" y="972009"/>
            <a:ext cx="3939114" cy="9112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Graph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018" y="2039942"/>
            <a:ext cx="3939114" cy="362743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50000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trouser&#10;&#10;Description automatically generated">
            <a:extLst>
              <a:ext uri="{FF2B5EF4-FFF2-40B4-BE49-F238E27FC236}">
                <a16:creationId xmlns:a16="http://schemas.microsoft.com/office/drawing/2014/main" id="{33CD0BB2-EE5A-9ADE-A8D5-FA986ED96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242" y="-2669242"/>
            <a:ext cx="6853517" cy="12192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2443CF-8328-A6AF-00F3-6B78D31DCA10}"/>
              </a:ext>
            </a:extLst>
          </p:cNvPr>
          <p:cNvSpPr/>
          <p:nvPr userDrawn="1"/>
        </p:nvSpPr>
        <p:spPr>
          <a:xfrm>
            <a:off x="-1" y="-4482"/>
            <a:ext cx="12192000" cy="685800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17F65-73B2-C078-E008-4CDC17FDDF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8664" y="2590797"/>
            <a:ext cx="5174673" cy="168332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with room for a second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E3B029-D0C3-F13A-8209-281FD889A008}"/>
              </a:ext>
            </a:extLst>
          </p:cNvPr>
          <p:cNvCxnSpPr>
            <a:cxnSpLocks/>
          </p:cNvCxnSpPr>
          <p:nvPr userDrawn="1"/>
        </p:nvCxnSpPr>
        <p:spPr>
          <a:xfrm>
            <a:off x="3508664" y="4433448"/>
            <a:ext cx="5174673" cy="0"/>
          </a:xfrm>
          <a:prstGeom prst="line">
            <a:avLst/>
          </a:prstGeom>
          <a:ln w="19050">
            <a:solidFill>
              <a:srgbClr val="FF8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88B7AA-8273-CEBE-A7B8-D363389FF4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ry&#10;&#10;Description automatically generated">
            <a:extLst>
              <a:ext uri="{FF2B5EF4-FFF2-40B4-BE49-F238E27FC236}">
                <a16:creationId xmlns:a16="http://schemas.microsoft.com/office/drawing/2014/main" id="{B0C4859B-F6BF-9EBF-69E3-C3AEDF888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1"/>
          <a:stretch/>
        </p:blipFill>
        <p:spPr>
          <a:xfrm>
            <a:off x="0" y="0"/>
            <a:ext cx="12192000" cy="711517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2443CF-8328-A6AF-00F3-6B78D31DCA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17F65-73B2-C078-E008-4CDC17FDDF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8664" y="2590797"/>
            <a:ext cx="5174673" cy="168332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Section title with room for a second line</a:t>
            </a:r>
          </a:p>
        </p:txBody>
      </p:sp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6A850722-239C-A942-8BDE-BB3F308A1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A57CB-3709-BC17-3E5C-FC58D67F11D2}"/>
              </a:ext>
            </a:extLst>
          </p:cNvPr>
          <p:cNvCxnSpPr>
            <a:cxnSpLocks/>
          </p:cNvCxnSpPr>
          <p:nvPr userDrawn="1"/>
        </p:nvCxnSpPr>
        <p:spPr>
          <a:xfrm>
            <a:off x="3508664" y="4481939"/>
            <a:ext cx="5174673" cy="0"/>
          </a:xfrm>
          <a:prstGeom prst="line">
            <a:avLst/>
          </a:prstGeom>
          <a:ln w="19050">
            <a:solidFill>
              <a:srgbClr val="FF8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858674-5E70-FC99-E8B3-E690F081C952}"/>
              </a:ext>
            </a:extLst>
          </p:cNvPr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rgbClr val="131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F9A4F-5FB7-90EA-A230-9DC98A4B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383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A98A-C4AB-2070-D665-CAC8EEE08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78E96-0C0C-1CF0-D247-FD6E6560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4" y="1825625"/>
            <a:ext cx="4962525" cy="4351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5063836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538503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17462" y="0"/>
            <a:ext cx="12205497" cy="685800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E9466-155C-09A5-D522-6494B20B253A}"/>
              </a:ext>
            </a:extLst>
          </p:cNvPr>
          <p:cNvSpPr/>
          <p:nvPr userDrawn="1"/>
        </p:nvSpPr>
        <p:spPr>
          <a:xfrm>
            <a:off x="836612" y="2473499"/>
            <a:ext cx="5157787" cy="3719484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5178"/>
            <a:ext cx="10515600" cy="11354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4BA7-13AB-E857-78A4-8760A014D6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2165" y="3052330"/>
            <a:ext cx="4800600" cy="3140652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6189952" y="2473498"/>
            <a:ext cx="5157787" cy="3719484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3A54CD-3F23-80F5-6A35-DF25D880EE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85505" y="3052329"/>
            <a:ext cx="4800600" cy="3140652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2B3DB-85EA-6EB8-C46C-DCF60DE8D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137" y="1457325"/>
            <a:ext cx="4257675" cy="4779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1C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-32546" y="-1397"/>
            <a:ext cx="12332786" cy="6858002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4257676" y="3038475"/>
            <a:ext cx="8042564" cy="3887932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3A54CD-3F23-80F5-6A35-DF25D880EE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18605" y="3566679"/>
            <a:ext cx="3530019" cy="292937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778C8-1F8F-E4CD-4643-CAC8AAE3B928}"/>
              </a:ext>
            </a:extLst>
          </p:cNvPr>
          <p:cNvSpPr/>
          <p:nvPr userDrawn="1"/>
        </p:nvSpPr>
        <p:spPr>
          <a:xfrm>
            <a:off x="-13497" y="4143375"/>
            <a:ext cx="4257675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18" y="4541403"/>
            <a:ext cx="4017962" cy="11354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2B3DB-85EA-6EB8-C46C-DCF60DE8D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613" y="5798703"/>
            <a:ext cx="3607453" cy="4779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1C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1D1A20-A4C7-4723-05A7-647BDFDA1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498390" y="3561483"/>
            <a:ext cx="3545393" cy="292937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5DDCF0-26A6-7378-46D4-F2BD0C7F2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09549" y="681038"/>
            <a:ext cx="4174890" cy="30233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Picture, Click to add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1047B-14E8-15EE-DC7E-BD502D5A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515C-2D77-E461-F1DC-E11BA30C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FD6E-BFF2-DDE2-5304-35A682A0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441B-2E27-48ED-B789-8BD298C6E24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D6AD-D4C8-92FA-74EB-11A94ECE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8C010-6D20-19BB-DF62-0776921F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55" r:id="rId5"/>
    <p:sldLayoutId id="2147483660" r:id="rId6"/>
    <p:sldLayoutId id="2147483652" r:id="rId7"/>
    <p:sldLayoutId id="2147483653" r:id="rId8"/>
    <p:sldLayoutId id="2147483663" r:id="rId9"/>
    <p:sldLayoutId id="2147483670" r:id="rId10"/>
    <p:sldLayoutId id="2147483664" r:id="rId11"/>
    <p:sldLayoutId id="2147483672" r:id="rId12"/>
    <p:sldLayoutId id="2147483661" r:id="rId13"/>
    <p:sldLayoutId id="2147483656" r:id="rId14"/>
    <p:sldLayoutId id="2147483669" r:id="rId15"/>
    <p:sldLayoutId id="2147483671" r:id="rId16"/>
    <p:sldLayoutId id="2147483665" r:id="rId17"/>
    <p:sldLayoutId id="2147483666" r:id="rId18"/>
    <p:sldLayoutId id="2147483667" r:id="rId19"/>
    <p:sldLayoutId id="2147483657" r:id="rId20"/>
    <p:sldLayoutId id="214748366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1C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369" y="348158"/>
            <a:ext cx="7801071" cy="838633"/>
          </a:xfrm>
        </p:spPr>
        <p:txBody>
          <a:bodyPr>
            <a:normAutofit/>
          </a:bodyPr>
          <a:lstStyle/>
          <a:p>
            <a:r>
              <a:rPr lang="en-US" sz="3200" dirty="0"/>
              <a:t>VQI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E7747-0DAA-4130-843F-FC7417BC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39022" r="712"/>
          <a:stretch/>
        </p:blipFill>
        <p:spPr>
          <a:xfrm>
            <a:off x="95748" y="1741820"/>
            <a:ext cx="8672148" cy="4580328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BC27139-A1FB-F1B5-FA25-77B7562CCE4E}"/>
              </a:ext>
            </a:extLst>
          </p:cNvPr>
          <p:cNvSpPr txBox="1">
            <a:spLocks/>
          </p:cNvSpPr>
          <p:nvPr/>
        </p:nvSpPr>
        <p:spPr>
          <a:xfrm>
            <a:off x="8767896" y="1973829"/>
            <a:ext cx="3355760" cy="44664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n-US" sz="1000" b="1" dirty="0">
                <a:solidFill>
                  <a:srgbClr val="659B88"/>
                </a:solidFill>
              </a:rPr>
              <a:t>Canadian Vascular Quality Initiative </a:t>
            </a:r>
            <a:r>
              <a:rPr lang="en-US" sz="1000" b="1" dirty="0"/>
              <a:t>| 7 Centers</a:t>
            </a:r>
            <a:br>
              <a:rPr lang="en-US" sz="1000" b="1" dirty="0"/>
            </a:br>
            <a:r>
              <a:rPr lang="en-US" sz="1000" b="1" dirty="0">
                <a:solidFill>
                  <a:srgbClr val="744E5B"/>
                </a:solidFill>
              </a:rPr>
              <a:t>Carolinas Vascular Quality Group </a:t>
            </a:r>
            <a:r>
              <a:rPr lang="en-US" sz="1000" b="1" dirty="0"/>
              <a:t>| </a:t>
            </a:r>
            <a:r>
              <a:rPr lang="en-US" sz="1000" b="1" dirty="0" smtClean="0"/>
              <a:t>41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A56C8E"/>
                </a:solidFill>
              </a:rPr>
              <a:t>Great Lakes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63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EB8115"/>
                </a:solidFill>
              </a:rPr>
              <a:t>Michigan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37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787D7A"/>
                </a:solidFill>
              </a:rPr>
              <a:t>Mid-America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81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5BA9D8"/>
                </a:solidFill>
              </a:rPr>
              <a:t>Mid-Atlantic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95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 err="1">
                <a:solidFill>
                  <a:srgbClr val="9986AB"/>
                </a:solidFill>
              </a:rPr>
              <a:t>MidSouth</a:t>
            </a:r>
            <a:r>
              <a:rPr lang="en-US" sz="1000" b="1" dirty="0">
                <a:solidFill>
                  <a:srgbClr val="9986AB"/>
                </a:solidFill>
              </a:rPr>
              <a:t>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26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85B2C1"/>
                </a:solidFill>
              </a:rPr>
              <a:t>Midwest Vascular Collaborative </a:t>
            </a:r>
            <a:r>
              <a:rPr lang="en-US" sz="1000" b="1" dirty="0"/>
              <a:t>| </a:t>
            </a:r>
            <a:r>
              <a:rPr lang="en-US" sz="1000" b="1" dirty="0" smtClean="0"/>
              <a:t>50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736237"/>
                </a:solidFill>
              </a:rPr>
              <a:t>Northern California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27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CBC034"/>
                </a:solidFill>
              </a:rPr>
              <a:t>Pacific NW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38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AC7F4D"/>
                </a:solidFill>
              </a:rPr>
              <a:t>Rocky Mountain Vascular Quality Initiative </a:t>
            </a:r>
            <a:r>
              <a:rPr lang="en-US" sz="1000" b="1" dirty="0"/>
              <a:t>| </a:t>
            </a:r>
            <a:r>
              <a:rPr lang="en-US" sz="1000" b="1" dirty="0" smtClean="0"/>
              <a:t>57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9986AB"/>
                </a:solidFill>
              </a:rPr>
              <a:t>Southeastern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141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B57886"/>
                </a:solidFill>
              </a:rPr>
              <a:t>Southern California VOICE </a:t>
            </a:r>
            <a:r>
              <a:rPr lang="en-US" sz="1000" b="1" dirty="0"/>
              <a:t>| </a:t>
            </a:r>
            <a:r>
              <a:rPr lang="en-US" sz="1000" b="1" dirty="0" smtClean="0"/>
              <a:t>41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64855E"/>
                </a:solidFill>
              </a:rPr>
              <a:t>Southern Vascular Outcomes Network </a:t>
            </a:r>
            <a:r>
              <a:rPr lang="en-US" sz="1000" b="1" dirty="0"/>
              <a:t>| </a:t>
            </a:r>
            <a:r>
              <a:rPr lang="en-US" sz="1000" b="1" dirty="0" smtClean="0"/>
              <a:t>116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A8B753"/>
                </a:solidFill>
              </a:rPr>
              <a:t>Upper Midwest Vascular Network </a:t>
            </a:r>
            <a:r>
              <a:rPr lang="en-US" sz="1000" b="1" dirty="0"/>
              <a:t>| 66 Centers</a:t>
            </a:r>
            <a:br>
              <a:rPr lang="en-US" sz="1000" b="1" dirty="0"/>
            </a:br>
            <a:r>
              <a:rPr lang="en-US" sz="1000" b="1" dirty="0">
                <a:solidFill>
                  <a:srgbClr val="4C8942"/>
                </a:solidFill>
              </a:rPr>
              <a:t>Vascular Study Group of Greater New York </a:t>
            </a:r>
            <a:r>
              <a:rPr lang="en-US" sz="1000" b="1" dirty="0"/>
              <a:t>| </a:t>
            </a:r>
            <a:r>
              <a:rPr lang="en-US" sz="1000" b="1" dirty="0" smtClean="0"/>
              <a:t>45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8869B2"/>
                </a:solidFill>
              </a:rPr>
              <a:t>Vascular Study Group of New England </a:t>
            </a:r>
            <a:r>
              <a:rPr lang="en-US" sz="1000" b="1" dirty="0"/>
              <a:t>| </a:t>
            </a:r>
            <a:r>
              <a:rPr lang="en-US" sz="1000" b="1" dirty="0" smtClean="0"/>
              <a:t>50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93947E"/>
                </a:solidFill>
              </a:rPr>
              <a:t>Virginias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44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890927"/>
                </a:solidFill>
              </a:rPr>
              <a:t>Singapore</a:t>
            </a:r>
            <a:r>
              <a:rPr lang="en-US" sz="1000" b="1" dirty="0"/>
              <a:t> | 1 Center</a:t>
            </a:r>
            <a:br>
              <a:rPr lang="en-US" sz="1000" b="1" dirty="0"/>
            </a:b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TOTAL CENTERS | 1 ,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028 </a:t>
            </a: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Centers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102182" y="4944862"/>
            <a:ext cx="597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(VOICE)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7896" y="1626981"/>
            <a:ext cx="289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31C47"/>
                </a:solidFill>
              </a:rPr>
              <a:t>Regional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Breakdown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4106" y="2000934"/>
            <a:ext cx="29473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Procedures Captured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494DBE-BBB7-2CAF-29C0-896188E8F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30545"/>
              </p:ext>
            </p:extLst>
          </p:nvPr>
        </p:nvGraphicFramePr>
        <p:xfrm>
          <a:off x="5900647" y="6018826"/>
          <a:ext cx="5054600" cy="285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Procedure Volume reflects net procedures added to the registry for the month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84741"/>
              </p:ext>
            </p:extLst>
          </p:nvPr>
        </p:nvGraphicFramePr>
        <p:xfrm>
          <a:off x="537180" y="1889758"/>
          <a:ext cx="3746530" cy="4547168"/>
        </p:xfrm>
        <a:graphic>
          <a:graphicData uri="http://schemas.openxmlformats.org/drawingml/2006/table">
            <a:tbl>
              <a:tblPr/>
              <a:tblGrid>
                <a:gridCol w="2519908">
                  <a:extLst>
                    <a:ext uri="{9D8B030D-6E8A-4147-A177-3AD203B41FA5}">
                      <a16:colId xmlns:a16="http://schemas.microsoft.com/office/drawing/2014/main" val="3238016922"/>
                    </a:ext>
                  </a:extLst>
                </a:gridCol>
                <a:gridCol w="1226622">
                  <a:extLst>
                    <a:ext uri="{9D8B030D-6E8A-4147-A177-3AD203B41FA5}">
                      <a16:colId xmlns:a16="http://schemas.microsoft.com/office/drawing/2014/main" val="3288805816"/>
                    </a:ext>
                  </a:extLst>
                </a:gridCol>
              </a:tblGrid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PROCEDURES CAPTURED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1,225,000</a:t>
                      </a:r>
                    </a:p>
                  </a:txBody>
                  <a:tcPr marL="10000" marR="10000" marT="100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79772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(as of 4/1/2024) 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76478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Peripheral Vascular Intervention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425,809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0501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Endarterectomy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213,567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2181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Infra-Inguinal Bypass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88,450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8404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Endovascular AAA Repair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88,876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65009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Hemodialysis Access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82,219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92987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Artery Stent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125,589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996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Varicose Vein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66,039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58663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Supra-Inguinal Bypass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28,018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98258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Thoracic and Complex EVAR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33,685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75625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Lower Extremity Amputations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32,249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54990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IVC Filter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19,226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31157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Open AAA Repair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19,146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59852"/>
                  </a:ext>
                </a:extLst>
              </a:tr>
              <a:tr h="2299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Vascular Medicine Consult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1,854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16936"/>
                  </a:ext>
                </a:extLst>
              </a:tr>
              <a:tr h="2199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Venous Stent</a:t>
                      </a:r>
                    </a:p>
                  </a:txBody>
                  <a:tcPr marL="10000" marR="10000" marT="10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273</a:t>
                      </a:r>
                    </a:p>
                  </a:txBody>
                  <a:tcPr marL="10000" marR="10000" marT="100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29807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45" y="2290273"/>
            <a:ext cx="7233315" cy="33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by Registry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25440"/>
              </p:ext>
            </p:extLst>
          </p:nvPr>
        </p:nvGraphicFramePr>
        <p:xfrm>
          <a:off x="6552515" y="1249822"/>
          <a:ext cx="3813533" cy="4551812"/>
        </p:xfrm>
        <a:graphic>
          <a:graphicData uri="http://schemas.openxmlformats.org/drawingml/2006/table">
            <a:tbl>
              <a:tblPr/>
              <a:tblGrid>
                <a:gridCol w="2564974">
                  <a:extLst>
                    <a:ext uri="{9D8B030D-6E8A-4147-A177-3AD203B41FA5}">
                      <a16:colId xmlns:a16="http://schemas.microsoft.com/office/drawing/2014/main" val="1112857668"/>
                    </a:ext>
                  </a:extLst>
                </a:gridCol>
                <a:gridCol w="1248559">
                  <a:extLst>
                    <a:ext uri="{9D8B030D-6E8A-4147-A177-3AD203B41FA5}">
                      <a16:colId xmlns:a16="http://schemas.microsoft.com/office/drawing/2014/main" val="2888347599"/>
                    </a:ext>
                  </a:extLst>
                </a:gridCol>
              </a:tblGrid>
              <a:tr h="2544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SUBSCRIBED REGISTRY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10179" marR="10179" marT="101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67743"/>
                  </a:ext>
                </a:extLst>
              </a:tr>
              <a:tr h="2646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VOLUME (as of 4/1/24)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997714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Peripheral Vascular Intervention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405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90558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Endarterectomy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498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94687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Infra-Inguinal Bypass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253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97005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Endovascular AAA Repair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368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380152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Hemodialysis Access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93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01030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Artery Stent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929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6772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Varicose Vein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62880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Supra-Inguinal Bypass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163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63680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Thoracic and Complex EVAR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187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98288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Lower Extremity Amputations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97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589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IVC Filter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10393"/>
                  </a:ext>
                </a:extLst>
              </a:tr>
              <a:tr h="2978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Open AAA Repair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211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80479"/>
                  </a:ext>
                </a:extLst>
              </a:tr>
              <a:tr h="2341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Vascular Medicine Consult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63011"/>
                  </a:ext>
                </a:extLst>
              </a:tr>
              <a:tr h="2239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Venous Stent</a:t>
                      </a:r>
                    </a:p>
                  </a:txBody>
                  <a:tcPr marL="10179" marR="10179" marT="10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10179" marR="10179" marT="101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55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4472C4"/>
      </a:accent2>
      <a:accent3>
        <a:srgbClr val="A5A5A5"/>
      </a:accent3>
      <a:accent4>
        <a:srgbClr val="ED7D31"/>
      </a:accent4>
      <a:accent5>
        <a:srgbClr val="FFFF0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F424DCC637449845D159867C0013C" ma:contentTypeVersion="16" ma:contentTypeDescription="Create a new document." ma:contentTypeScope="" ma:versionID="e359f7af6a7fe989006e35a5cce1fda0">
  <xsd:schema xmlns:xsd="http://www.w3.org/2001/XMLSchema" xmlns:xs="http://www.w3.org/2001/XMLSchema" xmlns:p="http://schemas.microsoft.com/office/2006/metadata/properties" xmlns:ns2="709fd2bf-62d0-4dc4-989b-3896daf3cf26" xmlns:ns3="19ef1a8c-db95-464c-b002-5dc26d9b6b9a" targetNamespace="http://schemas.microsoft.com/office/2006/metadata/properties" ma:root="true" ma:fieldsID="6a0bd104c88a27d3fd5981be18e60c80" ns2:_="" ns3:_="">
    <xsd:import namespace="709fd2bf-62d0-4dc4-989b-3896daf3cf26"/>
    <xsd:import namespace="19ef1a8c-db95-464c-b002-5dc26d9b6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fd2bf-62d0-4dc4-989b-3896daf3c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8f5121-e74f-4a98-8b4a-b63c88da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1a8c-db95-464c-b002-5dc26d9b6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94f54a-c74b-4137-ac94-4e3a37556988}" ma:internalName="TaxCatchAll" ma:showField="CatchAllData" ma:web="19ef1a8c-db95-464c-b002-5dc26d9b6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fd2bf-62d0-4dc4-989b-3896daf3cf26">
      <Terms xmlns="http://schemas.microsoft.com/office/infopath/2007/PartnerControls"/>
    </lcf76f155ced4ddcb4097134ff3c332f>
    <TaxCatchAll xmlns="19ef1a8c-db95-464c-b002-5dc26d9b6b9a" xsi:nil="true"/>
  </documentManagement>
</p:properties>
</file>

<file path=customXml/itemProps1.xml><?xml version="1.0" encoding="utf-8"?>
<ds:datastoreItem xmlns:ds="http://schemas.openxmlformats.org/officeDocument/2006/customXml" ds:itemID="{7E2EECB1-C9E3-4C6D-9AAD-7112019EB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fd2bf-62d0-4dc4-989b-3896daf3cf26"/>
    <ds:schemaRef ds:uri="19ef1a8c-db95-464c-b002-5dc26d9b6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8B4B3F-6E9E-4CB6-99BB-34E736038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ED9280-1E78-4992-8D04-EDE0995E530F}">
  <ds:schemaRefs>
    <ds:schemaRef ds:uri="http://purl.org/dc/dcmitype/"/>
    <ds:schemaRef ds:uri="http://schemas.microsoft.com/office/infopath/2007/PartnerControls"/>
    <ds:schemaRef ds:uri="19ef1a8c-db95-464c-b002-5dc26d9b6b9a"/>
    <ds:schemaRef ds:uri="http://purl.org/dc/elements/1.1/"/>
    <ds:schemaRef ds:uri="http://schemas.microsoft.com/office/2006/documentManagement/types"/>
    <ds:schemaRef ds:uri="709fd2bf-62d0-4dc4-989b-3896daf3cf26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25103</TotalTime>
  <Words>337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Franklin Gothic Book</vt:lpstr>
      <vt:lpstr>Franklin Gothic Medium</vt:lpstr>
      <vt:lpstr>Office Theme</vt:lpstr>
      <vt:lpstr>VQI Participation</vt:lpstr>
      <vt:lpstr>Procedures Captured</vt:lpstr>
      <vt:lpstr>Participation by Registry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Kovalchik</dc:creator>
  <cp:lastModifiedBy>Brittani Emmorey</cp:lastModifiedBy>
  <cp:revision>73</cp:revision>
  <dcterms:created xsi:type="dcterms:W3CDTF">2023-01-05T19:51:09Z</dcterms:created>
  <dcterms:modified xsi:type="dcterms:W3CDTF">2024-04-12T17:50:11Z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0x010100096F424DCC637449845D159867C0013C</vt:lpwstr>
  </property>
</Properties>
</file>