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5.xml" ContentType="application/vnd.openxmlformats-officedocument.drawingml.chart+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701" r:id="rId6"/>
    <p:sldMasterId id="2147483706" r:id="rId7"/>
    <p:sldMasterId id="2147483731" r:id="rId8"/>
  </p:sldMasterIdLst>
  <p:notesMasterIdLst>
    <p:notesMasterId r:id="rId120"/>
  </p:notesMasterIdLst>
  <p:sldIdLst>
    <p:sldId id="263" r:id="rId9"/>
    <p:sldId id="287" r:id="rId10"/>
    <p:sldId id="288" r:id="rId11"/>
    <p:sldId id="3106" r:id="rId12"/>
    <p:sldId id="2903" r:id="rId13"/>
    <p:sldId id="275" r:id="rId14"/>
    <p:sldId id="276" r:id="rId15"/>
    <p:sldId id="2906" r:id="rId16"/>
    <p:sldId id="2147474898" r:id="rId17"/>
    <p:sldId id="2147474899" r:id="rId18"/>
    <p:sldId id="2147474887" r:id="rId19"/>
    <p:sldId id="2147474888" r:id="rId20"/>
    <p:sldId id="2147474894" r:id="rId21"/>
    <p:sldId id="2147474895" r:id="rId22"/>
    <p:sldId id="2147474896" r:id="rId23"/>
    <p:sldId id="3070" r:id="rId24"/>
    <p:sldId id="3107" r:id="rId25"/>
    <p:sldId id="2147474857" r:id="rId26"/>
    <p:sldId id="2147474882" r:id="rId27"/>
    <p:sldId id="2147474885" r:id="rId28"/>
    <p:sldId id="2147474886" r:id="rId29"/>
    <p:sldId id="2147474862" r:id="rId30"/>
    <p:sldId id="2147474881" r:id="rId31"/>
    <p:sldId id="2147474874" r:id="rId32"/>
    <p:sldId id="2147474875" r:id="rId33"/>
    <p:sldId id="2147474877" r:id="rId34"/>
    <p:sldId id="2147474878" r:id="rId35"/>
    <p:sldId id="2147474876" r:id="rId36"/>
    <p:sldId id="2147474883" r:id="rId37"/>
    <p:sldId id="2147474865" r:id="rId38"/>
    <p:sldId id="2147474866" r:id="rId39"/>
    <p:sldId id="2147474879" r:id="rId40"/>
    <p:sldId id="2147474872" r:id="rId41"/>
    <p:sldId id="2147474884" r:id="rId42"/>
    <p:sldId id="2147474870" r:id="rId43"/>
    <p:sldId id="2147474871" r:id="rId44"/>
    <p:sldId id="2147474880" r:id="rId45"/>
    <p:sldId id="2147474873" r:id="rId46"/>
    <p:sldId id="2895" r:id="rId47"/>
    <p:sldId id="256" r:id="rId48"/>
    <p:sldId id="3051" r:id="rId49"/>
    <p:sldId id="277" r:id="rId50"/>
    <p:sldId id="2894" r:id="rId51"/>
    <p:sldId id="286" r:id="rId52"/>
    <p:sldId id="271" r:id="rId53"/>
    <p:sldId id="269" r:id="rId54"/>
    <p:sldId id="278" r:id="rId55"/>
    <p:sldId id="261" r:id="rId56"/>
    <p:sldId id="2891" r:id="rId57"/>
    <p:sldId id="3103" r:id="rId58"/>
    <p:sldId id="3105" r:id="rId59"/>
    <p:sldId id="265" r:id="rId60"/>
    <p:sldId id="2937" r:id="rId61"/>
    <p:sldId id="257" r:id="rId62"/>
    <p:sldId id="258" r:id="rId63"/>
    <p:sldId id="259" r:id="rId64"/>
    <p:sldId id="260" r:id="rId65"/>
    <p:sldId id="2939" r:id="rId66"/>
    <p:sldId id="272" r:id="rId67"/>
    <p:sldId id="2918" r:id="rId68"/>
    <p:sldId id="289" r:id="rId69"/>
    <p:sldId id="2902" r:id="rId70"/>
    <p:sldId id="2897" r:id="rId71"/>
    <p:sldId id="2935" r:id="rId72"/>
    <p:sldId id="2147474897" r:id="rId73"/>
    <p:sldId id="2892" r:id="rId74"/>
    <p:sldId id="2898" r:id="rId75"/>
    <p:sldId id="2899" r:id="rId76"/>
    <p:sldId id="2900" r:id="rId77"/>
    <p:sldId id="2901" r:id="rId78"/>
    <p:sldId id="2952" r:id="rId79"/>
    <p:sldId id="2931" r:id="rId80"/>
    <p:sldId id="281" r:id="rId81"/>
    <p:sldId id="282" r:id="rId82"/>
    <p:sldId id="2954" r:id="rId83"/>
    <p:sldId id="285" r:id="rId84"/>
    <p:sldId id="2922" r:id="rId85"/>
    <p:sldId id="2920" r:id="rId86"/>
    <p:sldId id="2953" r:id="rId87"/>
    <p:sldId id="3099" r:id="rId88"/>
    <p:sldId id="284" r:id="rId89"/>
    <p:sldId id="3102" r:id="rId90"/>
    <p:sldId id="283" r:id="rId91"/>
    <p:sldId id="2938" r:id="rId92"/>
    <p:sldId id="262" r:id="rId93"/>
    <p:sldId id="2940" r:id="rId94"/>
    <p:sldId id="264" r:id="rId95"/>
    <p:sldId id="2941" r:id="rId96"/>
    <p:sldId id="266" r:id="rId97"/>
    <p:sldId id="267" r:id="rId98"/>
    <p:sldId id="268" r:id="rId99"/>
    <p:sldId id="2942" r:id="rId100"/>
    <p:sldId id="270" r:id="rId101"/>
    <p:sldId id="2943" r:id="rId102"/>
    <p:sldId id="2944" r:id="rId103"/>
    <p:sldId id="2945" r:id="rId104"/>
    <p:sldId id="274" r:id="rId105"/>
    <p:sldId id="2946" r:id="rId106"/>
    <p:sldId id="2947" r:id="rId107"/>
    <p:sldId id="2948" r:id="rId108"/>
    <p:sldId id="2949" r:id="rId109"/>
    <p:sldId id="279" r:id="rId110"/>
    <p:sldId id="280" r:id="rId111"/>
    <p:sldId id="2950" r:id="rId112"/>
    <p:sldId id="2951" r:id="rId113"/>
    <p:sldId id="2912" r:id="rId114"/>
    <p:sldId id="2893" r:id="rId115"/>
    <p:sldId id="2958" r:id="rId116"/>
    <p:sldId id="2915" r:id="rId117"/>
    <p:sldId id="2927" r:id="rId118"/>
    <p:sldId id="273"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C47"/>
    <a:srgbClr val="800000"/>
    <a:srgbClr val="121A42"/>
    <a:srgbClr val="0B1027"/>
    <a:srgbClr val="D9D9D9"/>
    <a:srgbClr val="AF191F"/>
    <a:srgbClr val="FF8717"/>
    <a:srgbClr val="29365B"/>
    <a:srgbClr val="F9FA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DD36B3-3011-48DE-B6FC-1B69F86AA470}" v="14" dt="2023-11-03T20:24:10.27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7" autoAdjust="0"/>
    <p:restoredTop sz="93447" autoAdjust="0"/>
  </p:normalViewPr>
  <p:slideViewPr>
    <p:cSldViewPr snapToGrid="0" showGuides="1">
      <p:cViewPr varScale="1">
        <p:scale>
          <a:sx n="63" d="100"/>
          <a:sy n="63" d="100"/>
        </p:scale>
        <p:origin x="720" y="5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tableStyles" Target="tableStyle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notesMaster" Target="notesMasters/notesMaster1.xml"/><Relationship Id="rId125"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hyp-hypo%20meds%20graph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hyp-hypo%20meds%20graph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1" Type="http://schemas.openxmlformats.org/officeDocument/2006/relationships/oleObject" Target="file:///C:\Users\bemmorey\Downloads\VQI%20Monthly%20Procedure%20Volumes%20(33).xlsx"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hyp-hypo%20med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hyp-hypo%20med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hyp-hypo%20med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hyp-hypo%20meds%20graph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bswhealth.sharepoint.com/sites/thhhciteam/sharedlibrary/Shared%20Documents/CEA%20CAS%20Post%20Op%20Med%20Project/CAS%20CEA%20hyper-hypo%20meds%20graphs%20for%20VQI.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CEA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'[CAS CEA hyper-hypo meds graphs.xlsx]CEA Hyper'!$P$4</c:f>
              <c:strCache>
                <c:ptCount val="1"/>
                <c:pt idx="0">
                  <c:v>Hypotension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graphs.xlsx]CEA Hyper'!$Q$3:$S$3</c:f>
              <c:strCache>
                <c:ptCount val="3"/>
                <c:pt idx="0">
                  <c:v>THH
235</c:v>
                </c:pt>
                <c:pt idx="1">
                  <c:v>Regional
2,403</c:v>
                </c:pt>
                <c:pt idx="2">
                  <c:v>National
31,643</c:v>
                </c:pt>
              </c:strCache>
            </c:strRef>
          </c:cat>
          <c:val>
            <c:numRef>
              <c:f>'[CAS CEA hyper-hypo meds graphs.xlsx]CEA Hyper'!$Q$4:$S$4</c:f>
              <c:numCache>
                <c:formatCode>0.0%</c:formatCode>
                <c:ptCount val="3"/>
                <c:pt idx="0" formatCode="0.00%">
                  <c:v>8.5000000000000006E-2</c:v>
                </c:pt>
                <c:pt idx="1">
                  <c:v>9.4E-2</c:v>
                </c:pt>
                <c:pt idx="2">
                  <c:v>0.12</c:v>
                </c:pt>
              </c:numCache>
            </c:numRef>
          </c:val>
          <c:extLst>
            <c:ext xmlns:c16="http://schemas.microsoft.com/office/drawing/2014/chart" uri="{C3380CC4-5D6E-409C-BE32-E72D297353CC}">
              <c16:uniqueId val="{00000000-B0C8-40BA-80A5-B88FAE279DF4}"/>
            </c:ext>
          </c:extLst>
        </c:ser>
        <c:ser>
          <c:idx val="1"/>
          <c:order val="1"/>
          <c:tx>
            <c:strRef>
              <c:f>'[CAS CEA hyper-hypo meds graphs.xlsx]CEA Hyper'!$P$5</c:f>
              <c:strCache>
                <c:ptCount val="1"/>
                <c:pt idx="0">
                  <c:v>Hypertension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graphs.xlsx]CEA Hyper'!$Q$3:$S$3</c:f>
              <c:strCache>
                <c:ptCount val="3"/>
                <c:pt idx="0">
                  <c:v>THH
235</c:v>
                </c:pt>
                <c:pt idx="1">
                  <c:v>Regional
2,403</c:v>
                </c:pt>
                <c:pt idx="2">
                  <c:v>National
31,643</c:v>
                </c:pt>
              </c:strCache>
            </c:strRef>
          </c:cat>
          <c:val>
            <c:numRef>
              <c:f>'[CAS CEA hyper-hypo meds graphs.xlsx]CEA Hyper'!$Q$5:$S$5</c:f>
              <c:numCache>
                <c:formatCode>0.0%</c:formatCode>
                <c:ptCount val="3"/>
                <c:pt idx="0" formatCode="0.00%">
                  <c:v>0.33200000000000002</c:v>
                </c:pt>
                <c:pt idx="1">
                  <c:v>0.36</c:v>
                </c:pt>
                <c:pt idx="2">
                  <c:v>0.21</c:v>
                </c:pt>
              </c:numCache>
            </c:numRef>
          </c:val>
          <c:extLst>
            <c:ext xmlns:c16="http://schemas.microsoft.com/office/drawing/2014/chart" uri="{C3380CC4-5D6E-409C-BE32-E72D297353CC}">
              <c16:uniqueId val="{00000001-B0C8-40BA-80A5-B88FAE279DF4}"/>
            </c:ext>
          </c:extLst>
        </c:ser>
        <c:dLbls>
          <c:dLblPos val="outEnd"/>
          <c:showLegendKey val="0"/>
          <c:showVal val="1"/>
          <c:showCatName val="0"/>
          <c:showSerName val="0"/>
          <c:showPercent val="0"/>
          <c:showBubbleSize val="0"/>
        </c:dLbls>
        <c:gapWidth val="219"/>
        <c:overlap val="-27"/>
        <c:axId val="300160928"/>
        <c:axId val="300161288"/>
      </c:barChart>
      <c:catAx>
        <c:axId val="30016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161288"/>
        <c:crosses val="autoZero"/>
        <c:auto val="1"/>
        <c:lblAlgn val="ctr"/>
        <c:lblOffset val="100"/>
        <c:noMultiLvlLbl val="0"/>
      </c:catAx>
      <c:valAx>
        <c:axId val="3001612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160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NP-9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'[CAS CEA hyper-hypo meds graphs for VQI.xlsx]CEA Hyper'!$N$19</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VQI.xlsx]CEA Hyper'!$O$18:$S$18</c:f>
              <c:strCache>
                <c:ptCount val="5"/>
                <c:pt idx="0">
                  <c:v>&lt;140</c:v>
                </c:pt>
                <c:pt idx="1">
                  <c:v>&lt;=140</c:v>
                </c:pt>
                <c:pt idx="2">
                  <c:v>&lt;145</c:v>
                </c:pt>
                <c:pt idx="3">
                  <c:v>&lt;150</c:v>
                </c:pt>
                <c:pt idx="4">
                  <c:v>&lt;=160</c:v>
                </c:pt>
              </c:strCache>
            </c:strRef>
          </c:cat>
          <c:val>
            <c:numRef>
              <c:f>'[CAS CEA hyper-hypo meds graphs for VQI.xlsx]CEA Hyper'!$O$19:$S$19</c:f>
              <c:numCache>
                <c:formatCode>General</c:formatCode>
                <c:ptCount val="5"/>
                <c:pt idx="0">
                  <c:v>1</c:v>
                </c:pt>
                <c:pt idx="1">
                  <c:v>1</c:v>
                </c:pt>
                <c:pt idx="2">
                  <c:v>9</c:v>
                </c:pt>
                <c:pt idx="3">
                  <c:v>20</c:v>
                </c:pt>
                <c:pt idx="4">
                  <c:v>6</c:v>
                </c:pt>
              </c:numCache>
            </c:numRef>
          </c:val>
          <c:extLst>
            <c:ext xmlns:c16="http://schemas.microsoft.com/office/drawing/2014/chart" uri="{C3380CC4-5D6E-409C-BE32-E72D297353CC}">
              <c16:uniqueId val="{00000000-EEB6-4849-8440-FB8D1F20E1FA}"/>
            </c:ext>
          </c:extLst>
        </c:ser>
        <c:ser>
          <c:idx val="1"/>
          <c:order val="1"/>
          <c:tx>
            <c:strRef>
              <c:f>'[CAS CEA hyper-hypo meds graphs for VQI.xlsx]CEA Hyper'!$N$20</c:f>
              <c:strCache>
                <c:ptCount val="1"/>
                <c:pt idx="0">
                  <c:v>Given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VQI.xlsx]CEA Hyper'!$O$18:$S$18</c:f>
              <c:strCache>
                <c:ptCount val="5"/>
                <c:pt idx="0">
                  <c:v>&lt;140</c:v>
                </c:pt>
                <c:pt idx="1">
                  <c:v>&lt;=140</c:v>
                </c:pt>
                <c:pt idx="2">
                  <c:v>&lt;145</c:v>
                </c:pt>
                <c:pt idx="3">
                  <c:v>&lt;150</c:v>
                </c:pt>
                <c:pt idx="4">
                  <c:v>&lt;=160</c:v>
                </c:pt>
              </c:strCache>
            </c:strRef>
          </c:cat>
          <c:val>
            <c:numRef>
              <c:f>'[CAS CEA hyper-hypo meds graphs for VQI.xlsx]CEA Hyper'!$O$20:$S$20</c:f>
              <c:numCache>
                <c:formatCode>General</c:formatCode>
                <c:ptCount val="5"/>
                <c:pt idx="0">
                  <c:v>0</c:v>
                </c:pt>
                <c:pt idx="1">
                  <c:v>0</c:v>
                </c:pt>
                <c:pt idx="2">
                  <c:v>6</c:v>
                </c:pt>
                <c:pt idx="3">
                  <c:v>8</c:v>
                </c:pt>
                <c:pt idx="4">
                  <c:v>3</c:v>
                </c:pt>
              </c:numCache>
            </c:numRef>
          </c:val>
          <c:extLst>
            <c:ext xmlns:c16="http://schemas.microsoft.com/office/drawing/2014/chart" uri="{C3380CC4-5D6E-409C-BE32-E72D297353CC}">
              <c16:uniqueId val="{00000001-EEB6-4849-8440-FB8D1F20E1FA}"/>
            </c:ext>
          </c:extLst>
        </c:ser>
        <c:dLbls>
          <c:showLegendKey val="0"/>
          <c:showVal val="1"/>
          <c:showCatName val="0"/>
          <c:showSerName val="0"/>
          <c:showPercent val="0"/>
          <c:showBubbleSize val="0"/>
        </c:dLbls>
        <c:gapWidth val="219"/>
        <c:overlap val="-27"/>
        <c:axId val="769956952"/>
        <c:axId val="855206648"/>
      </c:barChart>
      <c:lineChart>
        <c:grouping val="standard"/>
        <c:varyColors val="0"/>
        <c:ser>
          <c:idx val="2"/>
          <c:order val="2"/>
          <c:tx>
            <c:strRef>
              <c:f>'[CAS CEA hyper-hypo meds graphs for VQI.xlsx]CEA Hyper'!$N$21</c:f>
              <c:strCache>
                <c:ptCount val="1"/>
                <c:pt idx="0">
                  <c:v>Percent given</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VQI.xlsx]CEA Hyper'!$O$18:$S$18</c:f>
              <c:strCache>
                <c:ptCount val="5"/>
                <c:pt idx="0">
                  <c:v>&lt;140</c:v>
                </c:pt>
                <c:pt idx="1">
                  <c:v>&lt;=140</c:v>
                </c:pt>
                <c:pt idx="2">
                  <c:v>&lt;145</c:v>
                </c:pt>
                <c:pt idx="3">
                  <c:v>&lt;150</c:v>
                </c:pt>
                <c:pt idx="4">
                  <c:v>&lt;=160</c:v>
                </c:pt>
              </c:strCache>
            </c:strRef>
          </c:cat>
          <c:val>
            <c:numRef>
              <c:f>'[CAS CEA hyper-hypo meds graphs for VQI.xlsx]CEA Hyper'!$O$21:$S$21</c:f>
              <c:numCache>
                <c:formatCode>0.0%</c:formatCode>
                <c:ptCount val="5"/>
                <c:pt idx="0">
                  <c:v>0</c:v>
                </c:pt>
                <c:pt idx="1">
                  <c:v>0</c:v>
                </c:pt>
                <c:pt idx="2">
                  <c:v>0.66666666666666663</c:v>
                </c:pt>
                <c:pt idx="3">
                  <c:v>0.4</c:v>
                </c:pt>
                <c:pt idx="4">
                  <c:v>0.5</c:v>
                </c:pt>
              </c:numCache>
            </c:numRef>
          </c:val>
          <c:smooth val="0"/>
          <c:extLst>
            <c:ext xmlns:c16="http://schemas.microsoft.com/office/drawing/2014/chart" uri="{C3380CC4-5D6E-409C-BE32-E72D297353CC}">
              <c16:uniqueId val="{00000002-EEB6-4849-8440-FB8D1F20E1FA}"/>
            </c:ext>
          </c:extLst>
        </c:ser>
        <c:dLbls>
          <c:showLegendKey val="0"/>
          <c:showVal val="1"/>
          <c:showCatName val="0"/>
          <c:showSerName val="0"/>
          <c:showPercent val="0"/>
          <c:showBubbleSize val="0"/>
        </c:dLbls>
        <c:marker val="1"/>
        <c:smooth val="0"/>
        <c:axId val="604649256"/>
        <c:axId val="895651008"/>
      </c:lineChart>
      <c:catAx>
        <c:axId val="76995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206648"/>
        <c:crosses val="autoZero"/>
        <c:auto val="1"/>
        <c:lblAlgn val="ctr"/>
        <c:lblOffset val="100"/>
        <c:noMultiLvlLbl val="0"/>
      </c:catAx>
      <c:valAx>
        <c:axId val="855206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956952"/>
        <c:crosses val="autoZero"/>
        <c:crossBetween val="between"/>
      </c:valAx>
      <c:valAx>
        <c:axId val="895651008"/>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4649256"/>
        <c:crosses val="max"/>
        <c:crossBetween val="between"/>
      </c:valAx>
      <c:catAx>
        <c:axId val="604649256"/>
        <c:scaling>
          <c:orientation val="minMax"/>
        </c:scaling>
        <c:delete val="1"/>
        <c:axPos val="b"/>
        <c:numFmt formatCode="General" sourceLinked="1"/>
        <c:majorTickMark val="none"/>
        <c:minorTickMark val="none"/>
        <c:tickLblPos val="nextTo"/>
        <c:crossAx val="8956510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r>
              <a:rPr lang="en-US" b="0"/>
              <a:t>NP-14</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'[CAS CEA hyper-hypo meds graphs for VQI.xlsx]CEA Hyper'!$F$19</c:f>
              <c:strCache>
                <c:ptCount val="1"/>
                <c:pt idx="0">
                  <c:v>Ordered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'[CAS CEA hyper-hypo meds graphs for VQI.xlsx]CEA Hyper'!$G$18:$K$18</c:f>
              <c:strCache>
                <c:ptCount val="5"/>
                <c:pt idx="0">
                  <c:v>&lt;140</c:v>
                </c:pt>
                <c:pt idx="1">
                  <c:v>&lt;=140</c:v>
                </c:pt>
                <c:pt idx="2">
                  <c:v>&lt;145</c:v>
                </c:pt>
                <c:pt idx="3">
                  <c:v>&lt;150</c:v>
                </c:pt>
                <c:pt idx="4">
                  <c:v>&lt;=160</c:v>
                </c:pt>
              </c:strCache>
            </c:strRef>
          </c:cat>
          <c:val>
            <c:numRef>
              <c:f>'[CAS CEA hyper-hypo meds graphs for VQI.xlsx]CEA Hyper'!$G$19:$K$19</c:f>
              <c:numCache>
                <c:formatCode>General</c:formatCode>
                <c:ptCount val="5"/>
                <c:pt idx="0">
                  <c:v>1</c:v>
                </c:pt>
                <c:pt idx="1">
                  <c:v>0</c:v>
                </c:pt>
                <c:pt idx="2">
                  <c:v>1</c:v>
                </c:pt>
                <c:pt idx="3">
                  <c:v>49</c:v>
                </c:pt>
                <c:pt idx="4">
                  <c:v>1</c:v>
                </c:pt>
              </c:numCache>
            </c:numRef>
          </c:val>
          <c:extLst>
            <c:ext xmlns:c16="http://schemas.microsoft.com/office/drawing/2014/chart" uri="{C3380CC4-5D6E-409C-BE32-E72D297353CC}">
              <c16:uniqueId val="{00000000-6EE3-4279-B9E2-33C88E5EFBC8}"/>
            </c:ext>
          </c:extLst>
        </c:ser>
        <c:ser>
          <c:idx val="1"/>
          <c:order val="1"/>
          <c:tx>
            <c:strRef>
              <c:f>'[CAS CEA hyper-hypo meds graphs for VQI.xlsx]CEA Hyper'!$F$20</c:f>
              <c:strCache>
                <c:ptCount val="1"/>
                <c:pt idx="0">
                  <c:v>Given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'[CAS CEA hyper-hypo meds graphs for VQI.xlsx]CEA Hyper'!$G$18:$K$18</c:f>
              <c:strCache>
                <c:ptCount val="5"/>
                <c:pt idx="0">
                  <c:v>&lt;140</c:v>
                </c:pt>
                <c:pt idx="1">
                  <c:v>&lt;=140</c:v>
                </c:pt>
                <c:pt idx="2">
                  <c:v>&lt;145</c:v>
                </c:pt>
                <c:pt idx="3">
                  <c:v>&lt;150</c:v>
                </c:pt>
                <c:pt idx="4">
                  <c:v>&lt;=160</c:v>
                </c:pt>
              </c:strCache>
            </c:strRef>
          </c:cat>
          <c:val>
            <c:numRef>
              <c:f>'[CAS CEA hyper-hypo meds graphs for VQI.xlsx]CEA Hyper'!$G$20:$K$20</c:f>
              <c:numCache>
                <c:formatCode>General</c:formatCode>
                <c:ptCount val="5"/>
                <c:pt idx="0">
                  <c:v>1</c:v>
                </c:pt>
                <c:pt idx="1">
                  <c:v>0</c:v>
                </c:pt>
                <c:pt idx="2">
                  <c:v>0</c:v>
                </c:pt>
                <c:pt idx="3">
                  <c:v>7</c:v>
                </c:pt>
                <c:pt idx="4">
                  <c:v>0</c:v>
                </c:pt>
              </c:numCache>
            </c:numRef>
          </c:val>
          <c:extLst>
            <c:ext xmlns:c16="http://schemas.microsoft.com/office/drawing/2014/chart" uri="{C3380CC4-5D6E-409C-BE32-E72D297353CC}">
              <c16:uniqueId val="{00000001-6EE3-4279-B9E2-33C88E5EFBC8}"/>
            </c:ext>
          </c:extLst>
        </c:ser>
        <c:dLbls>
          <c:showLegendKey val="0"/>
          <c:showVal val="1"/>
          <c:showCatName val="0"/>
          <c:showSerName val="0"/>
          <c:showPercent val="0"/>
          <c:showBubbleSize val="0"/>
        </c:dLbls>
        <c:gapWidth val="247"/>
        <c:overlap val="-27"/>
        <c:axId val="897747568"/>
        <c:axId val="897746128"/>
      </c:barChart>
      <c:lineChart>
        <c:grouping val="standard"/>
        <c:varyColors val="0"/>
        <c:ser>
          <c:idx val="2"/>
          <c:order val="2"/>
          <c:tx>
            <c:strRef>
              <c:f>'[CAS CEA hyper-hypo meds graphs for VQI.xlsx]CEA Hyper'!$F$21</c:f>
              <c:strCache>
                <c:ptCount val="1"/>
                <c:pt idx="0">
                  <c:v>Percent given</c:v>
                </c:pt>
              </c:strCache>
            </c:strRef>
          </c:tx>
          <c:spPr>
            <a:ln w="31750" cap="rnd">
              <a:solidFill>
                <a:schemeClr val="accent3"/>
              </a:solidFill>
              <a:round/>
            </a:ln>
            <a:effectLst/>
          </c:spPr>
          <c:marker>
            <c:symbol val="none"/>
          </c:marker>
          <c:dLbls>
            <c:dLbl>
              <c:idx val="3"/>
              <c:layout>
                <c:manualLayout>
                  <c:x val="1.55831519133379E-2"/>
                  <c:y val="-9.9688462652149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E3-4279-B9E2-33C88E5EFBC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'[CAS CEA hyper-hypo meds graphs for VQI.xlsx]CEA Hyper'!$G$18:$K$18</c:f>
              <c:strCache>
                <c:ptCount val="5"/>
                <c:pt idx="0">
                  <c:v>&lt;140</c:v>
                </c:pt>
                <c:pt idx="1">
                  <c:v>&lt;=140</c:v>
                </c:pt>
                <c:pt idx="2">
                  <c:v>&lt;145</c:v>
                </c:pt>
                <c:pt idx="3">
                  <c:v>&lt;150</c:v>
                </c:pt>
                <c:pt idx="4">
                  <c:v>&lt;=160</c:v>
                </c:pt>
              </c:strCache>
            </c:strRef>
          </c:cat>
          <c:val>
            <c:numRef>
              <c:f>'[CAS CEA hyper-hypo meds graphs for VQI.xlsx]CEA Hyper'!$G$21:$K$21</c:f>
              <c:numCache>
                <c:formatCode>0.0%</c:formatCode>
                <c:ptCount val="5"/>
                <c:pt idx="0">
                  <c:v>1</c:v>
                </c:pt>
                <c:pt idx="1">
                  <c:v>0</c:v>
                </c:pt>
                <c:pt idx="2">
                  <c:v>0</c:v>
                </c:pt>
                <c:pt idx="3">
                  <c:v>0.14285714285714285</c:v>
                </c:pt>
                <c:pt idx="4">
                  <c:v>0</c:v>
                </c:pt>
              </c:numCache>
            </c:numRef>
          </c:val>
          <c:smooth val="0"/>
          <c:extLst>
            <c:ext xmlns:c16="http://schemas.microsoft.com/office/drawing/2014/chart" uri="{C3380CC4-5D6E-409C-BE32-E72D297353CC}">
              <c16:uniqueId val="{00000003-6EE3-4279-B9E2-33C88E5EFBC8}"/>
            </c:ext>
          </c:extLst>
        </c:ser>
        <c:dLbls>
          <c:showLegendKey val="0"/>
          <c:showVal val="1"/>
          <c:showCatName val="0"/>
          <c:showSerName val="0"/>
          <c:showPercent val="0"/>
          <c:showBubbleSize val="0"/>
        </c:dLbls>
        <c:marker val="1"/>
        <c:smooth val="0"/>
        <c:axId val="897740728"/>
        <c:axId val="897746488"/>
      </c:lineChart>
      <c:catAx>
        <c:axId val="8977475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897746128"/>
        <c:crosses val="autoZero"/>
        <c:auto val="1"/>
        <c:lblAlgn val="ctr"/>
        <c:lblOffset val="100"/>
        <c:noMultiLvlLbl val="0"/>
      </c:catAx>
      <c:valAx>
        <c:axId val="89774612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897747568"/>
        <c:crosses val="autoZero"/>
        <c:crossBetween val="between"/>
      </c:valAx>
      <c:valAx>
        <c:axId val="897746488"/>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897740728"/>
        <c:crosses val="max"/>
        <c:crossBetween val="between"/>
      </c:valAx>
      <c:catAx>
        <c:axId val="897740728"/>
        <c:scaling>
          <c:orientation val="minMax"/>
        </c:scaling>
        <c:delete val="1"/>
        <c:axPos val="b"/>
        <c:numFmt formatCode="General" sourceLinked="1"/>
        <c:majorTickMark val="none"/>
        <c:minorTickMark val="none"/>
        <c:tickLblPos val="nextTo"/>
        <c:crossAx val="8977464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'[CAS CEA hyper-hypo meds graphs for VQI.xlsx]CEA DR'!$A$9</c:f>
              <c:strCache>
                <c:ptCount val="1"/>
                <c:pt idx="0">
                  <c:v>Hypotension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b"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VQI.xlsx]CEA DR'!$B$8:$M$8,'[CAS CEA hyper-hypo meds graphs for VQI.xlsx]CEA DR'!$B$2:$M$2</c:f>
              <c:strCache>
                <c:ptCount val="24"/>
                <c:pt idx="0">
                  <c:v>MD-1</c:v>
                </c:pt>
                <c:pt idx="1">
                  <c:v>MD-2</c:v>
                </c:pt>
                <c:pt idx="2">
                  <c:v>MD-3</c:v>
                </c:pt>
                <c:pt idx="3">
                  <c:v>MD-4</c:v>
                </c:pt>
                <c:pt idx="4">
                  <c:v>MD-5</c:v>
                </c:pt>
                <c:pt idx="5">
                  <c:v>MD-6</c:v>
                </c:pt>
                <c:pt idx="6">
                  <c:v>MD-7</c:v>
                </c:pt>
                <c:pt idx="7">
                  <c:v>MD-8</c:v>
                </c:pt>
                <c:pt idx="8">
                  <c:v>MD-9</c:v>
                </c:pt>
                <c:pt idx="9">
                  <c:v>MD-10</c:v>
                </c:pt>
                <c:pt idx="10">
                  <c:v>THH</c:v>
                </c:pt>
                <c:pt idx="11">
                  <c:v>VQI</c:v>
                </c:pt>
                <c:pt idx="12">
                  <c:v>MD-1</c:v>
                </c:pt>
                <c:pt idx="13">
                  <c:v>MD-2</c:v>
                </c:pt>
                <c:pt idx="14">
                  <c:v>MD-3</c:v>
                </c:pt>
                <c:pt idx="15">
                  <c:v>MD-4</c:v>
                </c:pt>
                <c:pt idx="16">
                  <c:v>MD-5</c:v>
                </c:pt>
                <c:pt idx="17">
                  <c:v>MD-6</c:v>
                </c:pt>
                <c:pt idx="18">
                  <c:v>MD-7</c:v>
                </c:pt>
                <c:pt idx="19">
                  <c:v>MD-8</c:v>
                </c:pt>
                <c:pt idx="20">
                  <c:v>MD-9</c:v>
                </c:pt>
                <c:pt idx="21">
                  <c:v>MD-10</c:v>
                </c:pt>
                <c:pt idx="22">
                  <c:v>THH</c:v>
                </c:pt>
                <c:pt idx="23">
                  <c:v>VQI</c:v>
                </c:pt>
              </c:strCache>
            </c:strRef>
          </c:cat>
          <c:val>
            <c:numRef>
              <c:f>'[CAS CEA hyper-hypo meds graphs for VQI.xlsx]CEA DR'!$B$9:$M$9</c:f>
              <c:numCache>
                <c:formatCode>0.0%</c:formatCode>
                <c:ptCount val="12"/>
                <c:pt idx="0">
                  <c:v>8.5000000000000006E-2</c:v>
                </c:pt>
                <c:pt idx="1">
                  <c:v>0.121</c:v>
                </c:pt>
                <c:pt idx="2">
                  <c:v>0.2</c:v>
                </c:pt>
                <c:pt idx="3">
                  <c:v>2.1999999999999999E-2</c:v>
                </c:pt>
                <c:pt idx="4">
                  <c:v>6.2E-2</c:v>
                </c:pt>
                <c:pt idx="5">
                  <c:v>9.0999999999999998E-2</c:v>
                </c:pt>
                <c:pt idx="6">
                  <c:v>0</c:v>
                </c:pt>
                <c:pt idx="7">
                  <c:v>0.25</c:v>
                </c:pt>
                <c:pt idx="8">
                  <c:v>5.6000000000000001E-2</c:v>
                </c:pt>
                <c:pt idx="9">
                  <c:v>0</c:v>
                </c:pt>
                <c:pt idx="10">
                  <c:v>0.12</c:v>
                </c:pt>
                <c:pt idx="11">
                  <c:v>0.126</c:v>
                </c:pt>
              </c:numCache>
            </c:numRef>
          </c:val>
          <c:extLst>
            <c:ext xmlns:c16="http://schemas.microsoft.com/office/drawing/2014/chart" uri="{C3380CC4-5D6E-409C-BE32-E72D297353CC}">
              <c16:uniqueId val="{00000000-D50B-4DF4-A041-65239C1F2E42}"/>
            </c:ext>
          </c:extLst>
        </c:ser>
        <c:ser>
          <c:idx val="0"/>
          <c:order val="1"/>
          <c:tx>
            <c:strRef>
              <c:f>'[CAS CEA hyper-hypo meds graphs for VQI.xlsx]CEA DR'!$A$3</c:f>
              <c:strCache>
                <c:ptCount val="1"/>
                <c:pt idx="0">
                  <c:v>Hypertension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VQI.xlsx]CEA DR'!$B$8:$M$8,'[CAS CEA hyper-hypo meds graphs for VQI.xlsx]CEA DR'!$B$2:$M$2</c:f>
              <c:strCache>
                <c:ptCount val="24"/>
                <c:pt idx="0">
                  <c:v>MD-1</c:v>
                </c:pt>
                <c:pt idx="1">
                  <c:v>MD-2</c:v>
                </c:pt>
                <c:pt idx="2">
                  <c:v>MD-3</c:v>
                </c:pt>
                <c:pt idx="3">
                  <c:v>MD-4</c:v>
                </c:pt>
                <c:pt idx="4">
                  <c:v>MD-5</c:v>
                </c:pt>
                <c:pt idx="5">
                  <c:v>MD-6</c:v>
                </c:pt>
                <c:pt idx="6">
                  <c:v>MD-7</c:v>
                </c:pt>
                <c:pt idx="7">
                  <c:v>MD-8</c:v>
                </c:pt>
                <c:pt idx="8">
                  <c:v>MD-9</c:v>
                </c:pt>
                <c:pt idx="9">
                  <c:v>MD-10</c:v>
                </c:pt>
                <c:pt idx="10">
                  <c:v>THH</c:v>
                </c:pt>
                <c:pt idx="11">
                  <c:v>VQI</c:v>
                </c:pt>
                <c:pt idx="12">
                  <c:v>MD-1</c:v>
                </c:pt>
                <c:pt idx="13">
                  <c:v>MD-2</c:v>
                </c:pt>
                <c:pt idx="14">
                  <c:v>MD-3</c:v>
                </c:pt>
                <c:pt idx="15">
                  <c:v>MD-4</c:v>
                </c:pt>
                <c:pt idx="16">
                  <c:v>MD-5</c:v>
                </c:pt>
                <c:pt idx="17">
                  <c:v>MD-6</c:v>
                </c:pt>
                <c:pt idx="18">
                  <c:v>MD-7</c:v>
                </c:pt>
                <c:pt idx="19">
                  <c:v>MD-8</c:v>
                </c:pt>
                <c:pt idx="20">
                  <c:v>MD-9</c:v>
                </c:pt>
                <c:pt idx="21">
                  <c:v>MD-10</c:v>
                </c:pt>
                <c:pt idx="22">
                  <c:v>THH</c:v>
                </c:pt>
                <c:pt idx="23">
                  <c:v>VQI</c:v>
                </c:pt>
              </c:strCache>
            </c:strRef>
          </c:cat>
          <c:val>
            <c:numRef>
              <c:f>'[CAS CEA hyper-hypo meds graphs for VQI.xlsx]CEA DR'!$B$3:$M$3</c:f>
              <c:numCache>
                <c:formatCode>0.0%</c:formatCode>
                <c:ptCount val="12"/>
                <c:pt idx="0">
                  <c:v>0.20699999999999999</c:v>
                </c:pt>
                <c:pt idx="1">
                  <c:v>0.51500000000000001</c:v>
                </c:pt>
                <c:pt idx="2">
                  <c:v>0.4</c:v>
                </c:pt>
                <c:pt idx="3">
                  <c:v>0.46700000000000003</c:v>
                </c:pt>
                <c:pt idx="4">
                  <c:v>0.438</c:v>
                </c:pt>
                <c:pt idx="5">
                  <c:v>0.45500000000000002</c:v>
                </c:pt>
                <c:pt idx="6">
                  <c:v>0.25</c:v>
                </c:pt>
                <c:pt idx="7">
                  <c:v>6.2E-2</c:v>
                </c:pt>
                <c:pt idx="8">
                  <c:v>0.33300000000000002</c:v>
                </c:pt>
                <c:pt idx="9">
                  <c:v>0.25</c:v>
                </c:pt>
                <c:pt idx="10">
                  <c:v>0.32200000000000001</c:v>
                </c:pt>
                <c:pt idx="11">
                  <c:v>0.217</c:v>
                </c:pt>
              </c:numCache>
            </c:numRef>
          </c:val>
          <c:extLst>
            <c:ext xmlns:c16="http://schemas.microsoft.com/office/drawing/2014/chart" uri="{C3380CC4-5D6E-409C-BE32-E72D297353CC}">
              <c16:uniqueId val="{00000001-D50B-4DF4-A041-65239C1F2E42}"/>
            </c:ext>
          </c:extLst>
        </c:ser>
        <c:dLbls>
          <c:showLegendKey val="0"/>
          <c:showVal val="1"/>
          <c:showCatName val="0"/>
          <c:showSerName val="0"/>
          <c:showPercent val="0"/>
          <c:showBubbleSize val="0"/>
        </c:dLbls>
        <c:gapWidth val="150"/>
        <c:axId val="1151620616"/>
        <c:axId val="1151617736"/>
      </c:barChart>
      <c:catAx>
        <c:axId val="11516206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1617736"/>
        <c:crosses val="autoZero"/>
        <c:auto val="1"/>
        <c:lblAlgn val="ctr"/>
        <c:lblOffset val="100"/>
        <c:noMultiLvlLbl val="0"/>
      </c:catAx>
      <c:valAx>
        <c:axId val="11516177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16206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Ordered and Received by Order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'[hyp-hypo meds graphs.xlsx]TCAR Hyper'!$B$17</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'[hyp-hypo meds graphs.xlsx]TCAR Hyper'!$A$18:$A$24</c:f>
              <c:strCache>
                <c:ptCount val="7"/>
                <c:pt idx="0">
                  <c:v>&lt;130</c:v>
                </c:pt>
                <c:pt idx="1">
                  <c:v>&lt;140 (hemorrhagic CVA)</c:v>
                </c:pt>
                <c:pt idx="2">
                  <c:v>&lt;145</c:v>
                </c:pt>
                <c:pt idx="3">
                  <c:v>&lt;150</c:v>
                </c:pt>
                <c:pt idx="4">
                  <c:v>&lt;155</c:v>
                </c:pt>
                <c:pt idx="5">
                  <c:v>&lt;=160</c:v>
                </c:pt>
                <c:pt idx="6">
                  <c:v>&lt;160</c:v>
                </c:pt>
              </c:strCache>
            </c:strRef>
          </c:cat>
          <c:val>
            <c:numRef>
              <c:f>'[hyp-hypo meds graphs.xlsx]TCAR Hyper'!$B$18:$B$24</c:f>
              <c:numCache>
                <c:formatCode>General</c:formatCode>
                <c:ptCount val="7"/>
                <c:pt idx="0">
                  <c:v>1</c:v>
                </c:pt>
                <c:pt idx="1">
                  <c:v>2</c:v>
                </c:pt>
                <c:pt idx="2">
                  <c:v>1</c:v>
                </c:pt>
                <c:pt idx="3">
                  <c:v>33</c:v>
                </c:pt>
                <c:pt idx="4">
                  <c:v>1</c:v>
                </c:pt>
                <c:pt idx="5">
                  <c:v>1</c:v>
                </c:pt>
                <c:pt idx="6">
                  <c:v>4</c:v>
                </c:pt>
              </c:numCache>
            </c:numRef>
          </c:val>
          <c:extLst>
            <c:ext xmlns:c16="http://schemas.microsoft.com/office/drawing/2014/chart" uri="{C3380CC4-5D6E-409C-BE32-E72D297353CC}">
              <c16:uniqueId val="{00000000-1F5E-4B34-92A0-80A3B6C254A6}"/>
            </c:ext>
          </c:extLst>
        </c:ser>
        <c:ser>
          <c:idx val="1"/>
          <c:order val="1"/>
          <c:tx>
            <c:strRef>
              <c:f>'[hyp-hypo meds graphs.xlsx]TCAR Hyper'!$C$17</c:f>
              <c:strCache>
                <c:ptCount val="1"/>
                <c:pt idx="0">
                  <c:v>Received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'[hyp-hypo meds graphs.xlsx]TCAR Hyper'!$A$18:$A$24</c:f>
              <c:strCache>
                <c:ptCount val="7"/>
                <c:pt idx="0">
                  <c:v>&lt;130</c:v>
                </c:pt>
                <c:pt idx="1">
                  <c:v>&lt;140 (hemorrhagic CVA)</c:v>
                </c:pt>
                <c:pt idx="2">
                  <c:v>&lt;145</c:v>
                </c:pt>
                <c:pt idx="3">
                  <c:v>&lt;150</c:v>
                </c:pt>
                <c:pt idx="4">
                  <c:v>&lt;155</c:v>
                </c:pt>
                <c:pt idx="5">
                  <c:v>&lt;=160</c:v>
                </c:pt>
                <c:pt idx="6">
                  <c:v>&lt;160</c:v>
                </c:pt>
              </c:strCache>
            </c:strRef>
          </c:cat>
          <c:val>
            <c:numRef>
              <c:f>'[hyp-hypo meds graphs.xlsx]TCAR Hyper'!$C$18:$C$24</c:f>
              <c:numCache>
                <c:formatCode>General</c:formatCode>
                <c:ptCount val="7"/>
                <c:pt idx="0">
                  <c:v>0</c:v>
                </c:pt>
                <c:pt idx="1">
                  <c:v>1</c:v>
                </c:pt>
                <c:pt idx="2">
                  <c:v>0</c:v>
                </c:pt>
                <c:pt idx="3">
                  <c:v>11</c:v>
                </c:pt>
                <c:pt idx="4">
                  <c:v>1</c:v>
                </c:pt>
                <c:pt idx="5">
                  <c:v>0</c:v>
                </c:pt>
                <c:pt idx="6">
                  <c:v>2</c:v>
                </c:pt>
              </c:numCache>
            </c:numRef>
          </c:val>
          <c:extLst>
            <c:ext xmlns:c16="http://schemas.microsoft.com/office/drawing/2014/chart" uri="{C3380CC4-5D6E-409C-BE32-E72D297353CC}">
              <c16:uniqueId val="{00000001-1F5E-4B34-92A0-80A3B6C254A6}"/>
            </c:ext>
          </c:extLst>
        </c:ser>
        <c:dLbls>
          <c:showLegendKey val="0"/>
          <c:showVal val="1"/>
          <c:showCatName val="0"/>
          <c:showSerName val="0"/>
          <c:showPercent val="0"/>
          <c:showBubbleSize val="0"/>
        </c:dLbls>
        <c:gapWidth val="219"/>
        <c:overlap val="-27"/>
        <c:axId val="1121558760"/>
        <c:axId val="1121556600"/>
      </c:barChart>
      <c:lineChart>
        <c:grouping val="standard"/>
        <c:varyColors val="0"/>
        <c:ser>
          <c:idx val="2"/>
          <c:order val="2"/>
          <c:tx>
            <c:strRef>
              <c:f>'[hyp-hypo meds graphs.xlsx]TCAR Hyper'!$D$17</c:f>
              <c:strCache>
                <c:ptCount val="1"/>
                <c:pt idx="0">
                  <c:v>Percent received</c:v>
                </c:pt>
              </c:strCache>
            </c:strRef>
          </c:tx>
          <c:spPr>
            <a:ln w="28575" cap="rnd">
              <a:solidFill>
                <a:schemeClr val="accent3"/>
              </a:solidFill>
              <a:round/>
            </a:ln>
            <a:effectLst/>
          </c:spPr>
          <c:marker>
            <c:symbol val="none"/>
          </c:marker>
          <c:dLbls>
            <c:dLbl>
              <c:idx val="3"/>
              <c:layout>
                <c:manualLayout>
                  <c:x val="-4.8239752328755048E-3"/>
                  <c:y val="-0.125765387295173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0A-43C3-B7AF-18DA8C6F92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'[hyp-hypo meds graphs.xlsx]TCAR Hyper'!$A$18:$A$24</c:f>
              <c:strCache>
                <c:ptCount val="7"/>
                <c:pt idx="0">
                  <c:v>&lt;130</c:v>
                </c:pt>
                <c:pt idx="1">
                  <c:v>&lt;140 (hemorrhagic CVA)</c:v>
                </c:pt>
                <c:pt idx="2">
                  <c:v>&lt;145</c:v>
                </c:pt>
                <c:pt idx="3">
                  <c:v>&lt;150</c:v>
                </c:pt>
                <c:pt idx="4">
                  <c:v>&lt;155</c:v>
                </c:pt>
                <c:pt idx="5">
                  <c:v>&lt;=160</c:v>
                </c:pt>
                <c:pt idx="6">
                  <c:v>&lt;160</c:v>
                </c:pt>
              </c:strCache>
            </c:strRef>
          </c:cat>
          <c:val>
            <c:numRef>
              <c:f>'[hyp-hypo meds graphs.xlsx]TCAR Hyper'!$D$18:$D$24</c:f>
              <c:numCache>
                <c:formatCode>0%</c:formatCode>
                <c:ptCount val="7"/>
                <c:pt idx="0">
                  <c:v>0</c:v>
                </c:pt>
                <c:pt idx="1">
                  <c:v>0.5</c:v>
                </c:pt>
                <c:pt idx="2">
                  <c:v>0</c:v>
                </c:pt>
                <c:pt idx="3">
                  <c:v>0.33333333333333331</c:v>
                </c:pt>
                <c:pt idx="4">
                  <c:v>1</c:v>
                </c:pt>
                <c:pt idx="5">
                  <c:v>0</c:v>
                </c:pt>
                <c:pt idx="6">
                  <c:v>0.5</c:v>
                </c:pt>
              </c:numCache>
            </c:numRef>
          </c:val>
          <c:smooth val="0"/>
          <c:extLst>
            <c:ext xmlns:c16="http://schemas.microsoft.com/office/drawing/2014/chart" uri="{C3380CC4-5D6E-409C-BE32-E72D297353CC}">
              <c16:uniqueId val="{00000002-1F5E-4B34-92A0-80A3B6C254A6}"/>
            </c:ext>
          </c:extLst>
        </c:ser>
        <c:dLbls>
          <c:showLegendKey val="0"/>
          <c:showVal val="1"/>
          <c:showCatName val="0"/>
          <c:showSerName val="0"/>
          <c:showPercent val="0"/>
          <c:showBubbleSize val="0"/>
        </c:dLbls>
        <c:marker val="1"/>
        <c:smooth val="0"/>
        <c:axId val="1121555520"/>
        <c:axId val="1121557680"/>
      </c:lineChart>
      <c:catAx>
        <c:axId val="112155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1556600"/>
        <c:crosses val="autoZero"/>
        <c:auto val="1"/>
        <c:lblAlgn val="ctr"/>
        <c:lblOffset val="100"/>
        <c:noMultiLvlLbl val="0"/>
      </c:catAx>
      <c:valAx>
        <c:axId val="1121556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1558760"/>
        <c:crosses val="autoZero"/>
        <c:crossBetween val="between"/>
      </c:valAx>
      <c:valAx>
        <c:axId val="112155768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1555520"/>
        <c:crosses val="max"/>
        <c:crossBetween val="between"/>
      </c:valAx>
      <c:catAx>
        <c:axId val="1121555520"/>
        <c:scaling>
          <c:orientation val="minMax"/>
        </c:scaling>
        <c:delete val="1"/>
        <c:axPos val="b"/>
        <c:numFmt formatCode="General" sourceLinked="1"/>
        <c:majorTickMark val="none"/>
        <c:minorTickMark val="none"/>
        <c:tickLblPos val="nextTo"/>
        <c:crossAx val="11215576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'[CAS CEA hyper-hypo meds graphs.xlsx]TCAR Hyper'!$A$43</c:f>
              <c:strCache>
                <c:ptCount val="1"/>
                <c:pt idx="0">
                  <c:v>Number of different orders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63-402E-A583-BA44A015EA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63-402E-A583-BA44A015EA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63-402E-A583-BA44A015EA2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63-402E-A583-BA44A015EA2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E63-402E-A583-BA44A015EA2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E63-402E-A583-BA44A015EA2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E63-402E-A583-BA44A015EA2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E63-402E-A583-BA44A015EA2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E63-402E-A583-BA44A015EA29}"/>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'[1]TCAR Hyper'!$B$42:$K$42</c:f>
              <c:strCache>
                <c:ptCount val="10"/>
                <c:pt idx="0">
                  <c:v>MD-1</c:v>
                </c:pt>
                <c:pt idx="1">
                  <c:v>MD-2</c:v>
                </c:pt>
                <c:pt idx="2">
                  <c:v>NP-3</c:v>
                </c:pt>
                <c:pt idx="3">
                  <c:v>MD-4</c:v>
                </c:pt>
                <c:pt idx="4">
                  <c:v>NP-5</c:v>
                </c:pt>
                <c:pt idx="5">
                  <c:v>MD-6</c:v>
                </c:pt>
                <c:pt idx="6">
                  <c:v>MD-7</c:v>
                </c:pt>
                <c:pt idx="7">
                  <c:v>MD-8</c:v>
                </c:pt>
                <c:pt idx="8">
                  <c:v>MD-9</c:v>
                </c:pt>
                <c:pt idx="9">
                  <c:v>Grand Total</c:v>
                </c:pt>
              </c:strCache>
            </c:strRef>
          </c:cat>
          <c:val>
            <c:numRef>
              <c:f>'[1]TCAR Hyper'!$B$43:$J$43</c:f>
              <c:numCache>
                <c:formatCode>General</c:formatCode>
                <c:ptCount val="9"/>
                <c:pt idx="0">
                  <c:v>1</c:v>
                </c:pt>
                <c:pt idx="1">
                  <c:v>1</c:v>
                </c:pt>
                <c:pt idx="2">
                  <c:v>5</c:v>
                </c:pt>
                <c:pt idx="3">
                  <c:v>2</c:v>
                </c:pt>
                <c:pt idx="4">
                  <c:v>2</c:v>
                </c:pt>
                <c:pt idx="5">
                  <c:v>1</c:v>
                </c:pt>
                <c:pt idx="6">
                  <c:v>1</c:v>
                </c:pt>
                <c:pt idx="7">
                  <c:v>1</c:v>
                </c:pt>
                <c:pt idx="8">
                  <c:v>2</c:v>
                </c:pt>
              </c:numCache>
            </c:numRef>
          </c:val>
          <c:extLst>
            <c:ext xmlns:c16="http://schemas.microsoft.com/office/drawing/2014/chart" uri="{C3380CC4-5D6E-409C-BE32-E72D297353CC}">
              <c16:uniqueId val="{00000012-BE63-402E-A583-BA44A015EA29}"/>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Order and Received by Clinician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'[CAS CEA hyper-hypo meds graphs.xlsx]TCAR Hyper'!$A$13</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'[1]TCAR Hyper'!$B$12:$K$12</c:f>
              <c:strCache>
                <c:ptCount val="10"/>
                <c:pt idx="0">
                  <c:v>MD-1</c:v>
                </c:pt>
                <c:pt idx="1">
                  <c:v>MD-2</c:v>
                </c:pt>
                <c:pt idx="2">
                  <c:v>NP-3</c:v>
                </c:pt>
                <c:pt idx="3">
                  <c:v>MD-4</c:v>
                </c:pt>
                <c:pt idx="4">
                  <c:v>NP-5</c:v>
                </c:pt>
                <c:pt idx="5">
                  <c:v>MD-6</c:v>
                </c:pt>
                <c:pt idx="6">
                  <c:v>MD-7</c:v>
                </c:pt>
                <c:pt idx="7">
                  <c:v>MD-8</c:v>
                </c:pt>
                <c:pt idx="8">
                  <c:v>MD-9</c:v>
                </c:pt>
                <c:pt idx="9">
                  <c:v>Grand Total</c:v>
                </c:pt>
              </c:strCache>
            </c:strRef>
          </c:cat>
          <c:val>
            <c:numRef>
              <c:f>'[1]TCAR Hyper'!$B$13:$K$13</c:f>
              <c:numCache>
                <c:formatCode>General</c:formatCode>
                <c:ptCount val="10"/>
                <c:pt idx="0">
                  <c:v>1</c:v>
                </c:pt>
                <c:pt idx="1">
                  <c:v>1</c:v>
                </c:pt>
                <c:pt idx="2">
                  <c:v>17</c:v>
                </c:pt>
                <c:pt idx="3">
                  <c:v>3</c:v>
                </c:pt>
                <c:pt idx="4">
                  <c:v>16</c:v>
                </c:pt>
                <c:pt idx="5">
                  <c:v>1</c:v>
                </c:pt>
                <c:pt idx="6">
                  <c:v>1</c:v>
                </c:pt>
                <c:pt idx="7">
                  <c:v>1</c:v>
                </c:pt>
                <c:pt idx="8">
                  <c:v>2</c:v>
                </c:pt>
                <c:pt idx="9">
                  <c:v>43</c:v>
                </c:pt>
              </c:numCache>
            </c:numRef>
          </c:val>
          <c:extLst>
            <c:ext xmlns:c16="http://schemas.microsoft.com/office/drawing/2014/chart" uri="{C3380CC4-5D6E-409C-BE32-E72D297353CC}">
              <c16:uniqueId val="{00000000-0114-496F-81DE-6CB5851DD6D5}"/>
            </c:ext>
          </c:extLst>
        </c:ser>
        <c:ser>
          <c:idx val="1"/>
          <c:order val="1"/>
          <c:tx>
            <c:strRef>
              <c:f>'[CAS CEA hyper-hypo meds graphs.xlsx]TCAR Hyper'!$A$14</c:f>
              <c:strCache>
                <c:ptCount val="1"/>
                <c:pt idx="0">
                  <c:v>Received</c:v>
                </c:pt>
              </c:strCache>
            </c:strRef>
          </c:tx>
          <c:spPr>
            <a:solidFill>
              <a:schemeClr val="accent4"/>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'[1]TCAR Hyper'!$B$12:$K$12</c:f>
              <c:strCache>
                <c:ptCount val="10"/>
                <c:pt idx="0">
                  <c:v>MD-1</c:v>
                </c:pt>
                <c:pt idx="1">
                  <c:v>MD-2</c:v>
                </c:pt>
                <c:pt idx="2">
                  <c:v>NP-3</c:v>
                </c:pt>
                <c:pt idx="3">
                  <c:v>MD-4</c:v>
                </c:pt>
                <c:pt idx="4">
                  <c:v>NP-5</c:v>
                </c:pt>
                <c:pt idx="5">
                  <c:v>MD-6</c:v>
                </c:pt>
                <c:pt idx="6">
                  <c:v>MD-7</c:v>
                </c:pt>
                <c:pt idx="7">
                  <c:v>MD-8</c:v>
                </c:pt>
                <c:pt idx="8">
                  <c:v>MD-9</c:v>
                </c:pt>
                <c:pt idx="9">
                  <c:v>Grand Total</c:v>
                </c:pt>
              </c:strCache>
            </c:strRef>
          </c:cat>
          <c:val>
            <c:numRef>
              <c:f>'[1]TCAR Hyper'!$B$14:$K$14</c:f>
              <c:numCache>
                <c:formatCode>General</c:formatCode>
                <c:ptCount val="10"/>
                <c:pt idx="0">
                  <c:v>0</c:v>
                </c:pt>
                <c:pt idx="1">
                  <c:v>1</c:v>
                </c:pt>
                <c:pt idx="2">
                  <c:v>6</c:v>
                </c:pt>
                <c:pt idx="3">
                  <c:v>1</c:v>
                </c:pt>
                <c:pt idx="4">
                  <c:v>5</c:v>
                </c:pt>
                <c:pt idx="5">
                  <c:v>0</c:v>
                </c:pt>
                <c:pt idx="6">
                  <c:v>1</c:v>
                </c:pt>
                <c:pt idx="7">
                  <c:v>1</c:v>
                </c:pt>
                <c:pt idx="8">
                  <c:v>0</c:v>
                </c:pt>
                <c:pt idx="9">
                  <c:v>15</c:v>
                </c:pt>
              </c:numCache>
            </c:numRef>
          </c:val>
          <c:extLst>
            <c:ext xmlns:c16="http://schemas.microsoft.com/office/drawing/2014/chart" uri="{C3380CC4-5D6E-409C-BE32-E72D297353CC}">
              <c16:uniqueId val="{00000001-0114-496F-81DE-6CB5851DD6D5}"/>
            </c:ext>
          </c:extLst>
        </c:ser>
        <c:dLbls>
          <c:showLegendKey val="0"/>
          <c:showVal val="1"/>
          <c:showCatName val="0"/>
          <c:showSerName val="0"/>
          <c:showPercent val="0"/>
          <c:showBubbleSize val="0"/>
        </c:dLbls>
        <c:gapWidth val="219"/>
        <c:overlap val="-27"/>
        <c:axId val="957159792"/>
        <c:axId val="957157992"/>
      </c:barChart>
      <c:lineChart>
        <c:grouping val="standard"/>
        <c:varyColors val="0"/>
        <c:ser>
          <c:idx val="2"/>
          <c:order val="2"/>
          <c:tx>
            <c:strRef>
              <c:f>'[CAS CEA hyper-hypo meds graphs.xlsx]TCAR Hyper'!$A$15</c:f>
              <c:strCache>
                <c:ptCount val="1"/>
                <c:pt idx="0">
                  <c:v>Percent received</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'[1]TCAR Hyper'!$B$11:$K$11</c:f>
              <c:strCache>
                <c:ptCount val="10"/>
                <c:pt idx="0">
                  <c:v>Chokshi, MD</c:v>
                </c:pt>
                <c:pt idx="1">
                  <c:v>Gable, MD</c:v>
                </c:pt>
                <c:pt idx="2">
                  <c:v>Gabriell, NP</c:v>
                </c:pt>
                <c:pt idx="3">
                  <c:v>Kedora, MD</c:v>
                </c:pt>
                <c:pt idx="4">
                  <c:v>Liza, NP</c:v>
                </c:pt>
                <c:pt idx="5">
                  <c:v>Myers, MD</c:v>
                </c:pt>
                <c:pt idx="6">
                  <c:v>Riley, MD</c:v>
                </c:pt>
                <c:pt idx="7">
                  <c:v>Shirvani, MD</c:v>
                </c:pt>
                <c:pt idx="8">
                  <c:v>Wang, MD</c:v>
                </c:pt>
                <c:pt idx="9">
                  <c:v>Grand Total</c:v>
                </c:pt>
              </c:strCache>
            </c:strRef>
          </c:cat>
          <c:val>
            <c:numRef>
              <c:f>'[1]TCAR Hyper'!$B$15:$K$15</c:f>
              <c:numCache>
                <c:formatCode>0%</c:formatCode>
                <c:ptCount val="10"/>
                <c:pt idx="0">
                  <c:v>0</c:v>
                </c:pt>
                <c:pt idx="1">
                  <c:v>1</c:v>
                </c:pt>
                <c:pt idx="2">
                  <c:v>0.35294117647058826</c:v>
                </c:pt>
                <c:pt idx="3">
                  <c:v>0.33333333333333331</c:v>
                </c:pt>
                <c:pt idx="4">
                  <c:v>0.3125</c:v>
                </c:pt>
                <c:pt idx="5">
                  <c:v>0</c:v>
                </c:pt>
                <c:pt idx="6">
                  <c:v>1</c:v>
                </c:pt>
                <c:pt idx="7">
                  <c:v>1</c:v>
                </c:pt>
                <c:pt idx="8">
                  <c:v>0</c:v>
                </c:pt>
                <c:pt idx="9">
                  <c:v>0.34883720930232559</c:v>
                </c:pt>
              </c:numCache>
            </c:numRef>
          </c:val>
          <c:smooth val="0"/>
          <c:extLst>
            <c:ext xmlns:c16="http://schemas.microsoft.com/office/drawing/2014/chart" uri="{C3380CC4-5D6E-409C-BE32-E72D297353CC}">
              <c16:uniqueId val="{00000002-0114-496F-81DE-6CB5851DD6D5}"/>
            </c:ext>
          </c:extLst>
        </c:ser>
        <c:dLbls>
          <c:showLegendKey val="0"/>
          <c:showVal val="1"/>
          <c:showCatName val="0"/>
          <c:showSerName val="0"/>
          <c:showPercent val="0"/>
          <c:showBubbleSize val="0"/>
        </c:dLbls>
        <c:marker val="1"/>
        <c:smooth val="0"/>
        <c:axId val="957153672"/>
        <c:axId val="957152592"/>
      </c:lineChart>
      <c:catAx>
        <c:axId val="95715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157992"/>
        <c:crosses val="autoZero"/>
        <c:auto val="1"/>
        <c:lblAlgn val="ctr"/>
        <c:lblOffset val="100"/>
        <c:noMultiLvlLbl val="0"/>
      </c:catAx>
      <c:valAx>
        <c:axId val="957157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159792"/>
        <c:crosses val="autoZero"/>
        <c:crossBetween val="between"/>
      </c:valAx>
      <c:valAx>
        <c:axId val="95715259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153672"/>
        <c:crosses val="max"/>
        <c:crossBetween val="between"/>
      </c:valAx>
      <c:catAx>
        <c:axId val="957153672"/>
        <c:scaling>
          <c:orientation val="minMax"/>
        </c:scaling>
        <c:delete val="1"/>
        <c:axPos val="b"/>
        <c:numFmt formatCode="General" sourceLinked="1"/>
        <c:majorTickMark val="none"/>
        <c:minorTickMark val="none"/>
        <c:tickLblPos val="nextTo"/>
        <c:crossAx val="957152592"/>
        <c:crosses val="autoZero"/>
        <c:auto val="1"/>
        <c:lblAlgn val="ctr"/>
        <c:lblOffset val="100"/>
        <c:noMultiLvlLbl val="0"/>
      </c:catAx>
      <c:spPr>
        <a:noFill/>
        <a:ln>
          <a:noFill/>
        </a:ln>
        <a:effectLst/>
      </c:spPr>
    </c:plotArea>
    <c:legend>
      <c:legendPos val="b"/>
      <c:layout>
        <c:manualLayout>
          <c:xMode val="edge"/>
          <c:yMode val="edge"/>
          <c:x val="0.25297176731982213"/>
          <c:y val="0.92839076142209465"/>
          <c:w val="0.47520459475009547"/>
          <c:h val="5.7251156489810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NP-3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'[CAS CEA hyper-hypo meds graphs for VQI.xlsx]TCAR Hyper'!$A$54</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VQI.xlsx]TCAR Hyper'!$B$53:$F$53</c:f>
              <c:strCache>
                <c:ptCount val="5"/>
                <c:pt idx="0">
                  <c:v>&lt;130</c:v>
                </c:pt>
                <c:pt idx="1">
                  <c:v>&lt;140 (hemorrhagic CVA)</c:v>
                </c:pt>
                <c:pt idx="2">
                  <c:v>&lt;145</c:v>
                </c:pt>
                <c:pt idx="3">
                  <c:v>&lt;150</c:v>
                </c:pt>
                <c:pt idx="4">
                  <c:v>&lt;155</c:v>
                </c:pt>
              </c:strCache>
            </c:strRef>
          </c:cat>
          <c:val>
            <c:numRef>
              <c:f>'[CAS CEA hyper-hypo meds graphs for VQI.xlsx]TCAR Hyper'!$B$54:$F$54</c:f>
              <c:numCache>
                <c:formatCode>General</c:formatCode>
                <c:ptCount val="5"/>
                <c:pt idx="0">
                  <c:v>1</c:v>
                </c:pt>
                <c:pt idx="1">
                  <c:v>1</c:v>
                </c:pt>
                <c:pt idx="2">
                  <c:v>1</c:v>
                </c:pt>
                <c:pt idx="3">
                  <c:v>13</c:v>
                </c:pt>
                <c:pt idx="4">
                  <c:v>1</c:v>
                </c:pt>
              </c:numCache>
            </c:numRef>
          </c:val>
          <c:extLst>
            <c:ext xmlns:c16="http://schemas.microsoft.com/office/drawing/2014/chart" uri="{C3380CC4-5D6E-409C-BE32-E72D297353CC}">
              <c16:uniqueId val="{00000000-CA3D-41C0-B857-FFC209B5986A}"/>
            </c:ext>
          </c:extLst>
        </c:ser>
        <c:ser>
          <c:idx val="1"/>
          <c:order val="1"/>
          <c:tx>
            <c:strRef>
              <c:f>'[CAS CEA hyper-hypo meds graphs for VQI.xlsx]TCAR Hyper'!$A$55</c:f>
              <c:strCache>
                <c:ptCount val="1"/>
                <c:pt idx="0">
                  <c:v>Given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VQI.xlsx]TCAR Hyper'!$B$53:$F$53</c:f>
              <c:strCache>
                <c:ptCount val="5"/>
                <c:pt idx="0">
                  <c:v>&lt;130</c:v>
                </c:pt>
                <c:pt idx="1">
                  <c:v>&lt;140 (hemorrhagic CVA)</c:v>
                </c:pt>
                <c:pt idx="2">
                  <c:v>&lt;145</c:v>
                </c:pt>
                <c:pt idx="3">
                  <c:v>&lt;150</c:v>
                </c:pt>
                <c:pt idx="4">
                  <c:v>&lt;155</c:v>
                </c:pt>
              </c:strCache>
            </c:strRef>
          </c:cat>
          <c:val>
            <c:numRef>
              <c:f>'[CAS CEA hyper-hypo meds graphs for VQI.xlsx]TCAR Hyper'!$B$55:$F$55</c:f>
              <c:numCache>
                <c:formatCode>General</c:formatCode>
                <c:ptCount val="5"/>
                <c:pt idx="0">
                  <c:v>0</c:v>
                </c:pt>
                <c:pt idx="1">
                  <c:v>1</c:v>
                </c:pt>
                <c:pt idx="2">
                  <c:v>0</c:v>
                </c:pt>
                <c:pt idx="3">
                  <c:v>4</c:v>
                </c:pt>
                <c:pt idx="4">
                  <c:v>1</c:v>
                </c:pt>
              </c:numCache>
            </c:numRef>
          </c:val>
          <c:extLst>
            <c:ext xmlns:c16="http://schemas.microsoft.com/office/drawing/2014/chart" uri="{C3380CC4-5D6E-409C-BE32-E72D297353CC}">
              <c16:uniqueId val="{00000001-CA3D-41C0-B857-FFC209B5986A}"/>
            </c:ext>
          </c:extLst>
        </c:ser>
        <c:dLbls>
          <c:showLegendKey val="0"/>
          <c:showVal val="1"/>
          <c:showCatName val="0"/>
          <c:showSerName val="0"/>
          <c:showPercent val="0"/>
          <c:showBubbleSize val="0"/>
        </c:dLbls>
        <c:gapWidth val="219"/>
        <c:overlap val="-27"/>
        <c:axId val="1024198952"/>
        <c:axId val="1024194272"/>
      </c:barChart>
      <c:lineChart>
        <c:grouping val="standard"/>
        <c:varyColors val="0"/>
        <c:ser>
          <c:idx val="2"/>
          <c:order val="2"/>
          <c:tx>
            <c:strRef>
              <c:f>'[CAS CEA hyper-hypo meds graphs for VQI.xlsx]TCAR Hyper'!$A$56</c:f>
              <c:strCache>
                <c:ptCount val="1"/>
                <c:pt idx="0">
                  <c:v>Rate Given</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VQI.xlsx]TCAR Hyper'!$B$53:$F$53</c:f>
              <c:strCache>
                <c:ptCount val="5"/>
                <c:pt idx="0">
                  <c:v>&lt;130</c:v>
                </c:pt>
                <c:pt idx="1">
                  <c:v>&lt;140 (hemorrhagic CVA)</c:v>
                </c:pt>
                <c:pt idx="2">
                  <c:v>&lt;145</c:v>
                </c:pt>
                <c:pt idx="3">
                  <c:v>&lt;150</c:v>
                </c:pt>
                <c:pt idx="4">
                  <c:v>&lt;155</c:v>
                </c:pt>
              </c:strCache>
            </c:strRef>
          </c:cat>
          <c:val>
            <c:numRef>
              <c:f>'[CAS CEA hyper-hypo meds graphs for VQI.xlsx]TCAR Hyper'!$B$56:$F$56</c:f>
              <c:numCache>
                <c:formatCode>0.0%</c:formatCode>
                <c:ptCount val="5"/>
                <c:pt idx="0">
                  <c:v>0</c:v>
                </c:pt>
                <c:pt idx="1">
                  <c:v>1</c:v>
                </c:pt>
                <c:pt idx="2">
                  <c:v>0</c:v>
                </c:pt>
                <c:pt idx="3">
                  <c:v>0.30769230769230771</c:v>
                </c:pt>
                <c:pt idx="4">
                  <c:v>1</c:v>
                </c:pt>
              </c:numCache>
            </c:numRef>
          </c:val>
          <c:smooth val="0"/>
          <c:extLst>
            <c:ext xmlns:c16="http://schemas.microsoft.com/office/drawing/2014/chart" uri="{C3380CC4-5D6E-409C-BE32-E72D297353CC}">
              <c16:uniqueId val="{00000002-CA3D-41C0-B857-FFC209B5986A}"/>
            </c:ext>
          </c:extLst>
        </c:ser>
        <c:dLbls>
          <c:showLegendKey val="0"/>
          <c:showVal val="1"/>
          <c:showCatName val="0"/>
          <c:showSerName val="0"/>
          <c:showPercent val="0"/>
          <c:showBubbleSize val="0"/>
        </c:dLbls>
        <c:marker val="1"/>
        <c:smooth val="0"/>
        <c:axId val="1024192112"/>
        <c:axId val="1024191392"/>
      </c:lineChart>
      <c:catAx>
        <c:axId val="1024198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4194272"/>
        <c:crosses val="autoZero"/>
        <c:auto val="1"/>
        <c:lblAlgn val="ctr"/>
        <c:lblOffset val="100"/>
        <c:noMultiLvlLbl val="0"/>
      </c:catAx>
      <c:valAx>
        <c:axId val="102419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4198952"/>
        <c:crosses val="autoZero"/>
        <c:crossBetween val="between"/>
      </c:valAx>
      <c:valAx>
        <c:axId val="1024191392"/>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4192112"/>
        <c:crosses val="max"/>
        <c:crossBetween val="between"/>
      </c:valAx>
      <c:catAx>
        <c:axId val="1024192112"/>
        <c:scaling>
          <c:orientation val="minMax"/>
        </c:scaling>
        <c:delete val="1"/>
        <c:axPos val="b"/>
        <c:numFmt formatCode="General" sourceLinked="1"/>
        <c:majorTickMark val="none"/>
        <c:minorTickMark val="none"/>
        <c:tickLblPos val="nextTo"/>
        <c:crossAx val="10241913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NP-5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'[CAS CEA hyper-hypo meds graphs for VQI.xlsx]TCAR Hyper'!$A$48</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VQI.xlsx]TCAR Hyper'!$B$47:$C$47</c:f>
              <c:strCache>
                <c:ptCount val="2"/>
                <c:pt idx="0">
                  <c:v>&lt;150</c:v>
                </c:pt>
                <c:pt idx="1">
                  <c:v>&lt;=160</c:v>
                </c:pt>
              </c:strCache>
            </c:strRef>
          </c:cat>
          <c:val>
            <c:numRef>
              <c:f>'[CAS CEA hyper-hypo meds graphs for VQI.xlsx]TCAR Hyper'!$B$48:$C$48</c:f>
              <c:numCache>
                <c:formatCode>General</c:formatCode>
                <c:ptCount val="2"/>
                <c:pt idx="0">
                  <c:v>15</c:v>
                </c:pt>
                <c:pt idx="1">
                  <c:v>1</c:v>
                </c:pt>
              </c:numCache>
            </c:numRef>
          </c:val>
          <c:extLst>
            <c:ext xmlns:c16="http://schemas.microsoft.com/office/drawing/2014/chart" uri="{C3380CC4-5D6E-409C-BE32-E72D297353CC}">
              <c16:uniqueId val="{00000000-DBF2-4CC3-BD91-8962F5F59277}"/>
            </c:ext>
          </c:extLst>
        </c:ser>
        <c:ser>
          <c:idx val="1"/>
          <c:order val="1"/>
          <c:tx>
            <c:strRef>
              <c:f>'[CAS CEA hyper-hypo meds graphs for VQI.xlsx]TCAR Hyper'!$A$49</c:f>
              <c:strCache>
                <c:ptCount val="1"/>
                <c:pt idx="0">
                  <c:v>Given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VQI.xlsx]TCAR Hyper'!$B$47:$C$47</c:f>
              <c:strCache>
                <c:ptCount val="2"/>
                <c:pt idx="0">
                  <c:v>&lt;150</c:v>
                </c:pt>
                <c:pt idx="1">
                  <c:v>&lt;=160</c:v>
                </c:pt>
              </c:strCache>
            </c:strRef>
          </c:cat>
          <c:val>
            <c:numRef>
              <c:f>'[CAS CEA hyper-hypo meds graphs for VQI.xlsx]TCAR Hyper'!$B$49:$C$49</c:f>
              <c:numCache>
                <c:formatCode>General</c:formatCode>
                <c:ptCount val="2"/>
                <c:pt idx="0">
                  <c:v>4</c:v>
                </c:pt>
                <c:pt idx="1">
                  <c:v>1</c:v>
                </c:pt>
              </c:numCache>
            </c:numRef>
          </c:val>
          <c:extLst>
            <c:ext xmlns:c16="http://schemas.microsoft.com/office/drawing/2014/chart" uri="{C3380CC4-5D6E-409C-BE32-E72D297353CC}">
              <c16:uniqueId val="{00000001-DBF2-4CC3-BD91-8962F5F59277}"/>
            </c:ext>
          </c:extLst>
        </c:ser>
        <c:dLbls>
          <c:showLegendKey val="0"/>
          <c:showVal val="1"/>
          <c:showCatName val="0"/>
          <c:showSerName val="0"/>
          <c:showPercent val="0"/>
          <c:showBubbleSize val="0"/>
        </c:dLbls>
        <c:gapWidth val="219"/>
        <c:overlap val="-27"/>
        <c:axId val="897765928"/>
        <c:axId val="897766288"/>
      </c:barChart>
      <c:lineChart>
        <c:grouping val="standard"/>
        <c:varyColors val="0"/>
        <c:ser>
          <c:idx val="2"/>
          <c:order val="2"/>
          <c:tx>
            <c:strRef>
              <c:f>'[CAS CEA hyper-hypo meds graphs for VQI.xlsx]TCAR Hyper'!$A$50</c:f>
              <c:strCache>
                <c:ptCount val="1"/>
                <c:pt idx="0">
                  <c:v>Rate Given</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VQI.xlsx]TCAR Hyper'!$B$47:$C$47</c:f>
              <c:strCache>
                <c:ptCount val="2"/>
                <c:pt idx="0">
                  <c:v>&lt;150</c:v>
                </c:pt>
                <c:pt idx="1">
                  <c:v>&lt;=160</c:v>
                </c:pt>
              </c:strCache>
            </c:strRef>
          </c:cat>
          <c:val>
            <c:numRef>
              <c:f>'[CAS CEA hyper-hypo meds graphs for VQI.xlsx]TCAR Hyper'!$B$50:$C$50</c:f>
              <c:numCache>
                <c:formatCode>0.0%</c:formatCode>
                <c:ptCount val="2"/>
                <c:pt idx="0">
                  <c:v>0.26666666666666666</c:v>
                </c:pt>
                <c:pt idx="1">
                  <c:v>1</c:v>
                </c:pt>
              </c:numCache>
            </c:numRef>
          </c:val>
          <c:smooth val="0"/>
          <c:extLst>
            <c:ext xmlns:c16="http://schemas.microsoft.com/office/drawing/2014/chart" uri="{C3380CC4-5D6E-409C-BE32-E72D297353CC}">
              <c16:uniqueId val="{00000002-DBF2-4CC3-BD91-8962F5F59277}"/>
            </c:ext>
          </c:extLst>
        </c:ser>
        <c:dLbls>
          <c:showLegendKey val="0"/>
          <c:showVal val="1"/>
          <c:showCatName val="0"/>
          <c:showSerName val="0"/>
          <c:showPercent val="0"/>
          <c:showBubbleSize val="0"/>
        </c:dLbls>
        <c:marker val="1"/>
        <c:smooth val="0"/>
        <c:axId val="1135862992"/>
        <c:axId val="1135858672"/>
      </c:lineChart>
      <c:catAx>
        <c:axId val="89776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766288"/>
        <c:crosses val="autoZero"/>
        <c:auto val="1"/>
        <c:lblAlgn val="ctr"/>
        <c:lblOffset val="100"/>
        <c:noMultiLvlLbl val="0"/>
      </c:catAx>
      <c:valAx>
        <c:axId val="897766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765928"/>
        <c:crosses val="autoZero"/>
        <c:crossBetween val="between"/>
      </c:valAx>
      <c:valAx>
        <c:axId val="1135858672"/>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5862992"/>
        <c:crosses val="max"/>
        <c:crossBetween val="between"/>
      </c:valAx>
      <c:catAx>
        <c:axId val="1135862992"/>
        <c:scaling>
          <c:orientation val="minMax"/>
        </c:scaling>
        <c:delete val="1"/>
        <c:axPos val="b"/>
        <c:numFmt formatCode="General" sourceLinked="1"/>
        <c:majorTickMark val="none"/>
        <c:minorTickMark val="none"/>
        <c:tickLblPos val="nextTo"/>
        <c:crossAx val="11358586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'[CAS CEA hyper-hypo meds graphs for VQI.xlsx]TCAR DR'!$A$11</c:f>
              <c:strCache>
                <c:ptCount val="1"/>
                <c:pt idx="0">
                  <c:v>Hypotension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'[CAS CEA hyper-hypo meds graphs for VQI.xlsx]TCAR DR'!$B$10:$J$10</c:f>
              <c:strCache>
                <c:ptCount val="9"/>
                <c:pt idx="0">
                  <c:v>MD-1</c:v>
                </c:pt>
                <c:pt idx="1">
                  <c:v>MD-2</c:v>
                </c:pt>
                <c:pt idx="2">
                  <c:v>MD-3</c:v>
                </c:pt>
                <c:pt idx="3">
                  <c:v>MD-4</c:v>
                </c:pt>
                <c:pt idx="4">
                  <c:v>MD-5</c:v>
                </c:pt>
                <c:pt idx="5">
                  <c:v>MD-6</c:v>
                </c:pt>
                <c:pt idx="6">
                  <c:v>MD-8</c:v>
                </c:pt>
                <c:pt idx="7">
                  <c:v>THH</c:v>
                </c:pt>
                <c:pt idx="8">
                  <c:v>VQI</c:v>
                </c:pt>
              </c:strCache>
            </c:strRef>
          </c:cat>
          <c:val>
            <c:numRef>
              <c:f>'[CAS CEA hyper-hypo meds graphs for VQI.xlsx]TCAR DR'!$B$11:$J$11</c:f>
              <c:numCache>
                <c:formatCode>0.0%</c:formatCode>
                <c:ptCount val="9"/>
                <c:pt idx="0">
                  <c:v>0</c:v>
                </c:pt>
                <c:pt idx="1">
                  <c:v>0</c:v>
                </c:pt>
                <c:pt idx="2">
                  <c:v>0</c:v>
                </c:pt>
                <c:pt idx="3">
                  <c:v>0</c:v>
                </c:pt>
                <c:pt idx="4">
                  <c:v>0.14299999999999999</c:v>
                </c:pt>
                <c:pt idx="5">
                  <c:v>0</c:v>
                </c:pt>
                <c:pt idx="6">
                  <c:v>0.28599999999999998</c:v>
                </c:pt>
                <c:pt idx="7">
                  <c:v>8.8999999999999996E-2</c:v>
                </c:pt>
                <c:pt idx="8">
                  <c:v>0.188</c:v>
                </c:pt>
              </c:numCache>
            </c:numRef>
          </c:val>
          <c:extLst>
            <c:ext xmlns:c16="http://schemas.microsoft.com/office/drawing/2014/chart" uri="{C3380CC4-5D6E-409C-BE32-E72D297353CC}">
              <c16:uniqueId val="{00000000-7A63-43F2-8009-91DB581DD1CD}"/>
            </c:ext>
          </c:extLst>
        </c:ser>
        <c:ser>
          <c:idx val="0"/>
          <c:order val="1"/>
          <c:tx>
            <c:strRef>
              <c:f>'[CAS CEA hyper-hypo meds graphs for VQI.xlsx]TCAR DR'!$A$4</c:f>
              <c:strCache>
                <c:ptCount val="1"/>
                <c:pt idx="0">
                  <c:v>Hypertension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'[CAS CEA hyper-hypo meds graphs for VQI.xlsx]TCAR DR'!$B$10:$J$10</c:f>
              <c:strCache>
                <c:ptCount val="9"/>
                <c:pt idx="0">
                  <c:v>MD-1</c:v>
                </c:pt>
                <c:pt idx="1">
                  <c:v>MD-2</c:v>
                </c:pt>
                <c:pt idx="2">
                  <c:v>MD-3</c:v>
                </c:pt>
                <c:pt idx="3">
                  <c:v>MD-4</c:v>
                </c:pt>
                <c:pt idx="4">
                  <c:v>MD-5</c:v>
                </c:pt>
                <c:pt idx="5">
                  <c:v>MD-6</c:v>
                </c:pt>
                <c:pt idx="6">
                  <c:v>MD-8</c:v>
                </c:pt>
                <c:pt idx="7">
                  <c:v>THH</c:v>
                </c:pt>
                <c:pt idx="8">
                  <c:v>VQI</c:v>
                </c:pt>
              </c:strCache>
            </c:strRef>
          </c:cat>
          <c:val>
            <c:numRef>
              <c:f>'[CAS CEA hyper-hypo meds graphs for VQI.xlsx]TCAR DR'!$B$4:$J$4</c:f>
              <c:numCache>
                <c:formatCode>0.0%</c:formatCode>
                <c:ptCount val="9"/>
                <c:pt idx="0">
                  <c:v>0.5</c:v>
                </c:pt>
                <c:pt idx="1">
                  <c:v>0.14299999999999999</c:v>
                </c:pt>
                <c:pt idx="2">
                  <c:v>0.33300000000000002</c:v>
                </c:pt>
                <c:pt idx="3">
                  <c:v>0</c:v>
                </c:pt>
                <c:pt idx="4">
                  <c:v>0.17100000000000001</c:v>
                </c:pt>
                <c:pt idx="5">
                  <c:v>0.23100000000000001</c:v>
                </c:pt>
                <c:pt idx="6">
                  <c:v>0.42899999999999999</c:v>
                </c:pt>
                <c:pt idx="7">
                  <c:v>0.27800000000000002</c:v>
                </c:pt>
                <c:pt idx="8">
                  <c:v>0.114</c:v>
                </c:pt>
              </c:numCache>
            </c:numRef>
          </c:val>
          <c:extLst>
            <c:ext xmlns:c16="http://schemas.microsoft.com/office/drawing/2014/chart" uri="{C3380CC4-5D6E-409C-BE32-E72D297353CC}">
              <c16:uniqueId val="{00000001-7A63-43F2-8009-91DB581DD1CD}"/>
            </c:ext>
          </c:extLst>
        </c:ser>
        <c:dLbls>
          <c:showLegendKey val="0"/>
          <c:showVal val="1"/>
          <c:showCatName val="0"/>
          <c:showSerName val="0"/>
          <c:showPercent val="0"/>
          <c:showBubbleSize val="0"/>
        </c:dLbls>
        <c:gapWidth val="150"/>
        <c:axId val="1061265784"/>
        <c:axId val="1061269024"/>
      </c:barChart>
      <c:catAx>
        <c:axId val="10612657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061269024"/>
        <c:crosses val="autoZero"/>
        <c:auto val="1"/>
        <c:lblAlgn val="ctr"/>
        <c:lblOffset val="100"/>
        <c:noMultiLvlLbl val="0"/>
      </c:catAx>
      <c:valAx>
        <c:axId val="1061269024"/>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0612657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'[hyp-hypo meds graphs.xlsx]CAS'!$B$17</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'[hyp-hypo meds graphs.xlsx]CAS'!$A$18:$A$28</c:f>
              <c:strCache>
                <c:ptCount val="11"/>
                <c:pt idx="0">
                  <c:v>110</c:v>
                </c:pt>
                <c:pt idx="1">
                  <c:v>&gt;=120</c:v>
                </c:pt>
                <c:pt idx="2">
                  <c:v>&gt;100</c:v>
                </c:pt>
                <c:pt idx="3">
                  <c:v>100-120</c:v>
                </c:pt>
                <c:pt idx="4">
                  <c:v>100-150</c:v>
                </c:pt>
                <c:pt idx="5">
                  <c:v>100-160</c:v>
                </c:pt>
                <c:pt idx="6">
                  <c:v>100-170</c:v>
                </c:pt>
                <c:pt idx="7">
                  <c:v>110-160</c:v>
                </c:pt>
                <c:pt idx="8">
                  <c:v>110-170</c:v>
                </c:pt>
                <c:pt idx="9">
                  <c:v>130-160</c:v>
                </c:pt>
                <c:pt idx="10">
                  <c:v>MAP above 65</c:v>
                </c:pt>
              </c:strCache>
            </c:strRef>
          </c:cat>
          <c:val>
            <c:numRef>
              <c:f>'[hyp-hypo meds graphs.xlsx]CAS'!$B$18:$B$28</c:f>
              <c:numCache>
                <c:formatCode>General</c:formatCode>
                <c:ptCount val="11"/>
                <c:pt idx="0">
                  <c:v>1</c:v>
                </c:pt>
                <c:pt idx="1">
                  <c:v>1</c:v>
                </c:pt>
                <c:pt idx="2">
                  <c:v>1</c:v>
                </c:pt>
                <c:pt idx="3">
                  <c:v>1</c:v>
                </c:pt>
                <c:pt idx="4">
                  <c:v>24</c:v>
                </c:pt>
                <c:pt idx="5">
                  <c:v>1</c:v>
                </c:pt>
                <c:pt idx="6">
                  <c:v>1</c:v>
                </c:pt>
                <c:pt idx="7">
                  <c:v>7</c:v>
                </c:pt>
                <c:pt idx="8">
                  <c:v>2</c:v>
                </c:pt>
                <c:pt idx="9">
                  <c:v>2</c:v>
                </c:pt>
                <c:pt idx="10">
                  <c:v>1</c:v>
                </c:pt>
              </c:numCache>
            </c:numRef>
          </c:val>
          <c:extLst>
            <c:ext xmlns:c16="http://schemas.microsoft.com/office/drawing/2014/chart" uri="{C3380CC4-5D6E-409C-BE32-E72D297353CC}">
              <c16:uniqueId val="{00000000-53F2-421D-9122-884A6E50B1CF}"/>
            </c:ext>
          </c:extLst>
        </c:ser>
        <c:ser>
          <c:idx val="1"/>
          <c:order val="1"/>
          <c:tx>
            <c:strRef>
              <c:f>'[hyp-hypo meds graphs.xlsx]CAS'!$C$17</c:f>
              <c:strCache>
                <c:ptCount val="1"/>
                <c:pt idx="0">
                  <c:v>Received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'[hyp-hypo meds graphs.xlsx]CAS'!$A$18:$A$28</c:f>
              <c:strCache>
                <c:ptCount val="11"/>
                <c:pt idx="0">
                  <c:v>110</c:v>
                </c:pt>
                <c:pt idx="1">
                  <c:v>&gt;=120</c:v>
                </c:pt>
                <c:pt idx="2">
                  <c:v>&gt;100</c:v>
                </c:pt>
                <c:pt idx="3">
                  <c:v>100-120</c:v>
                </c:pt>
                <c:pt idx="4">
                  <c:v>100-150</c:v>
                </c:pt>
                <c:pt idx="5">
                  <c:v>100-160</c:v>
                </c:pt>
                <c:pt idx="6">
                  <c:v>100-170</c:v>
                </c:pt>
                <c:pt idx="7">
                  <c:v>110-160</c:v>
                </c:pt>
                <c:pt idx="8">
                  <c:v>110-170</c:v>
                </c:pt>
                <c:pt idx="9">
                  <c:v>130-160</c:v>
                </c:pt>
                <c:pt idx="10">
                  <c:v>MAP above 65</c:v>
                </c:pt>
              </c:strCache>
            </c:strRef>
          </c:cat>
          <c:val>
            <c:numRef>
              <c:f>'[hyp-hypo meds graphs.xlsx]CAS'!$C$18:$C$28</c:f>
              <c:numCache>
                <c:formatCode>General</c:formatCode>
                <c:ptCount val="11"/>
                <c:pt idx="0">
                  <c:v>0</c:v>
                </c:pt>
                <c:pt idx="1">
                  <c:v>1</c:v>
                </c:pt>
                <c:pt idx="2">
                  <c:v>1</c:v>
                </c:pt>
                <c:pt idx="3">
                  <c:v>1</c:v>
                </c:pt>
                <c:pt idx="4">
                  <c:v>11</c:v>
                </c:pt>
                <c:pt idx="5">
                  <c:v>1</c:v>
                </c:pt>
                <c:pt idx="6">
                  <c:v>1</c:v>
                </c:pt>
                <c:pt idx="7">
                  <c:v>6</c:v>
                </c:pt>
                <c:pt idx="8">
                  <c:v>1</c:v>
                </c:pt>
                <c:pt idx="9">
                  <c:v>1</c:v>
                </c:pt>
                <c:pt idx="10">
                  <c:v>1</c:v>
                </c:pt>
              </c:numCache>
            </c:numRef>
          </c:val>
          <c:extLst>
            <c:ext xmlns:c16="http://schemas.microsoft.com/office/drawing/2014/chart" uri="{C3380CC4-5D6E-409C-BE32-E72D297353CC}">
              <c16:uniqueId val="{00000001-53F2-421D-9122-884A6E50B1CF}"/>
            </c:ext>
          </c:extLst>
        </c:ser>
        <c:dLbls>
          <c:showLegendKey val="0"/>
          <c:showVal val="1"/>
          <c:showCatName val="0"/>
          <c:showSerName val="0"/>
          <c:showPercent val="0"/>
          <c:showBubbleSize val="0"/>
        </c:dLbls>
        <c:gapWidth val="219"/>
        <c:overlap val="-27"/>
        <c:axId val="884313600"/>
        <c:axId val="884314320"/>
      </c:barChart>
      <c:lineChart>
        <c:grouping val="standard"/>
        <c:varyColors val="0"/>
        <c:ser>
          <c:idx val="2"/>
          <c:order val="2"/>
          <c:tx>
            <c:strRef>
              <c:f>'[hyp-hypo meds graphs.xlsx]CAS'!$D$17</c:f>
              <c:strCache>
                <c:ptCount val="1"/>
                <c:pt idx="0">
                  <c:v>Percent received</c:v>
                </c:pt>
              </c:strCache>
            </c:strRef>
          </c:tx>
          <c:spPr>
            <a:ln w="28575" cap="rnd">
              <a:solidFill>
                <a:schemeClr val="accent3"/>
              </a:solidFill>
              <a:round/>
            </a:ln>
            <a:effectLst/>
          </c:spPr>
          <c:marker>
            <c:symbol val="none"/>
          </c:marker>
          <c:dLbls>
            <c:dLbl>
              <c:idx val="4"/>
              <c:layout>
                <c:manualLayout>
                  <c:x val="1.4952255798953774E-2"/>
                  <c:y val="-2.49488254407299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B8-4CB8-A743-0613EB6E6E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'[hyp-hypo meds graphs.xlsx]CAS'!$A$18:$A$28</c:f>
              <c:strCache>
                <c:ptCount val="11"/>
                <c:pt idx="0">
                  <c:v>110</c:v>
                </c:pt>
                <c:pt idx="1">
                  <c:v>&gt;=120</c:v>
                </c:pt>
                <c:pt idx="2">
                  <c:v>&gt;100</c:v>
                </c:pt>
                <c:pt idx="3">
                  <c:v>100-120</c:v>
                </c:pt>
                <c:pt idx="4">
                  <c:v>100-150</c:v>
                </c:pt>
                <c:pt idx="5">
                  <c:v>100-160</c:v>
                </c:pt>
                <c:pt idx="6">
                  <c:v>100-170</c:v>
                </c:pt>
                <c:pt idx="7">
                  <c:v>110-160</c:v>
                </c:pt>
                <c:pt idx="8">
                  <c:v>110-170</c:v>
                </c:pt>
                <c:pt idx="9">
                  <c:v>130-160</c:v>
                </c:pt>
                <c:pt idx="10">
                  <c:v>MAP above 65</c:v>
                </c:pt>
              </c:strCache>
            </c:strRef>
          </c:cat>
          <c:val>
            <c:numRef>
              <c:f>'[hyp-hypo meds graphs.xlsx]CAS'!$D$18:$D$28</c:f>
              <c:numCache>
                <c:formatCode>0%</c:formatCode>
                <c:ptCount val="11"/>
                <c:pt idx="0">
                  <c:v>0</c:v>
                </c:pt>
                <c:pt idx="1">
                  <c:v>1</c:v>
                </c:pt>
                <c:pt idx="2">
                  <c:v>1</c:v>
                </c:pt>
                <c:pt idx="3">
                  <c:v>1</c:v>
                </c:pt>
                <c:pt idx="4">
                  <c:v>0.45833333333333331</c:v>
                </c:pt>
                <c:pt idx="5">
                  <c:v>1</c:v>
                </c:pt>
                <c:pt idx="6">
                  <c:v>1</c:v>
                </c:pt>
                <c:pt idx="7">
                  <c:v>0.8571428571428571</c:v>
                </c:pt>
                <c:pt idx="8">
                  <c:v>0.5</c:v>
                </c:pt>
                <c:pt idx="9">
                  <c:v>0.5</c:v>
                </c:pt>
                <c:pt idx="10">
                  <c:v>1</c:v>
                </c:pt>
              </c:numCache>
            </c:numRef>
          </c:val>
          <c:smooth val="0"/>
          <c:extLst>
            <c:ext xmlns:c16="http://schemas.microsoft.com/office/drawing/2014/chart" uri="{C3380CC4-5D6E-409C-BE32-E72D297353CC}">
              <c16:uniqueId val="{00000002-53F2-421D-9122-884A6E50B1CF}"/>
            </c:ext>
          </c:extLst>
        </c:ser>
        <c:dLbls>
          <c:showLegendKey val="0"/>
          <c:showVal val="1"/>
          <c:showCatName val="0"/>
          <c:showSerName val="0"/>
          <c:showPercent val="0"/>
          <c:showBubbleSize val="0"/>
        </c:dLbls>
        <c:marker val="1"/>
        <c:smooth val="0"/>
        <c:axId val="908410960"/>
        <c:axId val="908413480"/>
      </c:lineChart>
      <c:catAx>
        <c:axId val="88431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4314320"/>
        <c:crosses val="autoZero"/>
        <c:auto val="1"/>
        <c:lblAlgn val="ctr"/>
        <c:lblOffset val="100"/>
        <c:noMultiLvlLbl val="0"/>
      </c:catAx>
      <c:valAx>
        <c:axId val="884314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4313600"/>
        <c:crosses val="autoZero"/>
        <c:crossBetween val="between"/>
      </c:valAx>
      <c:valAx>
        <c:axId val="90841348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8410960"/>
        <c:crosses val="max"/>
        <c:crossBetween val="between"/>
      </c:valAx>
      <c:catAx>
        <c:axId val="908410960"/>
        <c:scaling>
          <c:orientation val="minMax"/>
        </c:scaling>
        <c:delete val="1"/>
        <c:axPos val="b"/>
        <c:numFmt formatCode="General" sourceLinked="1"/>
        <c:majorTickMark val="none"/>
        <c:minorTickMark val="none"/>
        <c:tickLblPos val="nextTo"/>
        <c:crossAx val="9084134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TCAR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'[CAS CEA hyper-hypo meds graphs.xlsx]TCAR Hyper'!$G$4</c:f>
              <c:strCache>
                <c:ptCount val="1"/>
                <c:pt idx="0">
                  <c:v>Hypotension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graphs.xlsx]TCAR Hyper'!$H$3:$J$3</c:f>
              <c:strCache>
                <c:ptCount val="3"/>
                <c:pt idx="0">
                  <c:v>THH
90</c:v>
                </c:pt>
                <c:pt idx="1">
                  <c:v>Regional
2,969</c:v>
                </c:pt>
                <c:pt idx="2">
                  <c:v>National
24,815</c:v>
                </c:pt>
              </c:strCache>
            </c:strRef>
          </c:cat>
          <c:val>
            <c:numRef>
              <c:f>'[CAS CEA hyper-hypo meds graphs.xlsx]TCAR Hyper'!$H$4:$J$4</c:f>
              <c:numCache>
                <c:formatCode>0.0%</c:formatCode>
                <c:ptCount val="3"/>
                <c:pt idx="0" formatCode="0.00%">
                  <c:v>8.8999999999999996E-2</c:v>
                </c:pt>
                <c:pt idx="1">
                  <c:v>0.191</c:v>
                </c:pt>
                <c:pt idx="2">
                  <c:v>0.188</c:v>
                </c:pt>
              </c:numCache>
            </c:numRef>
          </c:val>
          <c:extLst>
            <c:ext xmlns:c16="http://schemas.microsoft.com/office/drawing/2014/chart" uri="{C3380CC4-5D6E-409C-BE32-E72D297353CC}">
              <c16:uniqueId val="{00000000-1322-4737-8AAD-70DDADACA64D}"/>
            </c:ext>
          </c:extLst>
        </c:ser>
        <c:ser>
          <c:idx val="1"/>
          <c:order val="1"/>
          <c:tx>
            <c:strRef>
              <c:f>'[CAS CEA hyper-hypo meds graphs.xlsx]TCAR Hyper'!$G$5</c:f>
              <c:strCache>
                <c:ptCount val="1"/>
                <c:pt idx="0">
                  <c:v>Hypertension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graphs.xlsx]TCAR Hyper'!$H$3:$J$3</c:f>
              <c:strCache>
                <c:ptCount val="3"/>
                <c:pt idx="0">
                  <c:v>THH
90</c:v>
                </c:pt>
                <c:pt idx="1">
                  <c:v>Regional
2,969</c:v>
                </c:pt>
                <c:pt idx="2">
                  <c:v>National
24,815</c:v>
                </c:pt>
              </c:strCache>
            </c:strRef>
          </c:cat>
          <c:val>
            <c:numRef>
              <c:f>'[CAS CEA hyper-hypo meds graphs.xlsx]TCAR Hyper'!$H$5:$J$5</c:f>
              <c:numCache>
                <c:formatCode>0.0%</c:formatCode>
                <c:ptCount val="3"/>
                <c:pt idx="0" formatCode="0.00%">
                  <c:v>0.27800000000000002</c:v>
                </c:pt>
                <c:pt idx="1">
                  <c:v>0.151</c:v>
                </c:pt>
                <c:pt idx="2">
                  <c:v>0.113</c:v>
                </c:pt>
              </c:numCache>
            </c:numRef>
          </c:val>
          <c:extLst>
            <c:ext xmlns:c16="http://schemas.microsoft.com/office/drawing/2014/chart" uri="{C3380CC4-5D6E-409C-BE32-E72D297353CC}">
              <c16:uniqueId val="{00000001-1322-4737-8AAD-70DDADACA64D}"/>
            </c:ext>
          </c:extLst>
        </c:ser>
        <c:dLbls>
          <c:dLblPos val="outEnd"/>
          <c:showLegendKey val="0"/>
          <c:showVal val="1"/>
          <c:showCatName val="0"/>
          <c:showSerName val="0"/>
          <c:showPercent val="0"/>
          <c:showBubbleSize val="0"/>
        </c:dLbls>
        <c:gapWidth val="219"/>
        <c:overlap val="-27"/>
        <c:axId val="948306712"/>
        <c:axId val="948314632"/>
      </c:barChart>
      <c:catAx>
        <c:axId val="94830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8314632"/>
        <c:crosses val="autoZero"/>
        <c:auto val="1"/>
        <c:lblAlgn val="ctr"/>
        <c:lblOffset val="100"/>
        <c:noMultiLvlLbl val="0"/>
      </c:catAx>
      <c:valAx>
        <c:axId val="9483146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8306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Hypotension Meds Ordered and Received by Clinician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498396033829099E-2"/>
          <c:y val="9.0056106111437384E-2"/>
          <c:w val="0.94368678915135606"/>
          <c:h val="0.7511010070255183"/>
        </c:manualLayout>
      </c:layout>
      <c:barChart>
        <c:barDir val="col"/>
        <c:grouping val="clustered"/>
        <c:varyColors val="0"/>
        <c:ser>
          <c:idx val="0"/>
          <c:order val="0"/>
          <c:tx>
            <c:strRef>
              <c:f>'[CAS CEA hyper-hypo meds graphs.xlsx]CAS Hypo'!$A$13</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'[1]CAS Hypo'!$B$12:$M$12</c:f>
              <c:strCache>
                <c:ptCount val="12"/>
                <c:pt idx="0">
                  <c:v>MD-1</c:v>
                </c:pt>
                <c:pt idx="1">
                  <c:v>MD-2</c:v>
                </c:pt>
                <c:pt idx="2">
                  <c:v>MD-3</c:v>
                </c:pt>
                <c:pt idx="3">
                  <c:v>MD-4</c:v>
                </c:pt>
                <c:pt idx="4">
                  <c:v>MD-5</c:v>
                </c:pt>
                <c:pt idx="5">
                  <c:v>MD-6</c:v>
                </c:pt>
                <c:pt idx="6">
                  <c:v>MD-7</c:v>
                </c:pt>
                <c:pt idx="7">
                  <c:v>MD-8</c:v>
                </c:pt>
                <c:pt idx="8">
                  <c:v>MD-9</c:v>
                </c:pt>
                <c:pt idx="9">
                  <c:v>MD-10</c:v>
                </c:pt>
                <c:pt idx="10">
                  <c:v>MD-11</c:v>
                </c:pt>
                <c:pt idx="11">
                  <c:v>MD-12</c:v>
                </c:pt>
              </c:strCache>
            </c:strRef>
          </c:cat>
          <c:val>
            <c:numRef>
              <c:f>'[1]CAS Hypo'!$B$13:$M$13</c:f>
              <c:numCache>
                <c:formatCode>General</c:formatCode>
                <c:ptCount val="12"/>
                <c:pt idx="0">
                  <c:v>6</c:v>
                </c:pt>
                <c:pt idx="1">
                  <c:v>2</c:v>
                </c:pt>
                <c:pt idx="2">
                  <c:v>1</c:v>
                </c:pt>
                <c:pt idx="3">
                  <c:v>2</c:v>
                </c:pt>
                <c:pt idx="4">
                  <c:v>1</c:v>
                </c:pt>
                <c:pt idx="5">
                  <c:v>1</c:v>
                </c:pt>
                <c:pt idx="6">
                  <c:v>1</c:v>
                </c:pt>
                <c:pt idx="7">
                  <c:v>12</c:v>
                </c:pt>
                <c:pt idx="8">
                  <c:v>2</c:v>
                </c:pt>
                <c:pt idx="9">
                  <c:v>1</c:v>
                </c:pt>
                <c:pt idx="10">
                  <c:v>11</c:v>
                </c:pt>
                <c:pt idx="11">
                  <c:v>2</c:v>
                </c:pt>
              </c:numCache>
            </c:numRef>
          </c:val>
          <c:extLst>
            <c:ext xmlns:c16="http://schemas.microsoft.com/office/drawing/2014/chart" uri="{C3380CC4-5D6E-409C-BE32-E72D297353CC}">
              <c16:uniqueId val="{00000000-C7E0-4827-B4AB-53174E621A4E}"/>
            </c:ext>
          </c:extLst>
        </c:ser>
        <c:ser>
          <c:idx val="1"/>
          <c:order val="1"/>
          <c:tx>
            <c:strRef>
              <c:f>'[CAS CEA hyper-hypo meds graphs.xlsx]CAS Hypo'!$A$14</c:f>
              <c:strCache>
                <c:ptCount val="1"/>
                <c:pt idx="0">
                  <c:v>Received</c:v>
                </c:pt>
              </c:strCache>
            </c:strRef>
          </c:tx>
          <c:spPr>
            <a:solidFill>
              <a:schemeClr val="accent4"/>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'[1]CAS Hypo'!$B$12:$M$12</c:f>
              <c:strCache>
                <c:ptCount val="12"/>
                <c:pt idx="0">
                  <c:v>MD-1</c:v>
                </c:pt>
                <c:pt idx="1">
                  <c:v>MD-2</c:v>
                </c:pt>
                <c:pt idx="2">
                  <c:v>MD-3</c:v>
                </c:pt>
                <c:pt idx="3">
                  <c:v>MD-4</c:v>
                </c:pt>
                <c:pt idx="4">
                  <c:v>MD-5</c:v>
                </c:pt>
                <c:pt idx="5">
                  <c:v>MD-6</c:v>
                </c:pt>
                <c:pt idx="6">
                  <c:v>MD-7</c:v>
                </c:pt>
                <c:pt idx="7">
                  <c:v>MD-8</c:v>
                </c:pt>
                <c:pt idx="8">
                  <c:v>MD-9</c:v>
                </c:pt>
                <c:pt idx="9">
                  <c:v>MD-10</c:v>
                </c:pt>
                <c:pt idx="10">
                  <c:v>MD-11</c:v>
                </c:pt>
                <c:pt idx="11">
                  <c:v>MD-12</c:v>
                </c:pt>
              </c:strCache>
            </c:strRef>
          </c:cat>
          <c:val>
            <c:numRef>
              <c:f>'[1]CAS Hypo'!$B$14:$M$14</c:f>
              <c:numCache>
                <c:formatCode>General</c:formatCode>
                <c:ptCount val="12"/>
                <c:pt idx="0">
                  <c:v>2</c:v>
                </c:pt>
                <c:pt idx="1">
                  <c:v>1</c:v>
                </c:pt>
                <c:pt idx="2">
                  <c:v>0</c:v>
                </c:pt>
                <c:pt idx="3">
                  <c:v>1</c:v>
                </c:pt>
                <c:pt idx="4">
                  <c:v>0</c:v>
                </c:pt>
                <c:pt idx="5">
                  <c:v>1</c:v>
                </c:pt>
                <c:pt idx="6">
                  <c:v>1</c:v>
                </c:pt>
                <c:pt idx="7">
                  <c:v>8</c:v>
                </c:pt>
                <c:pt idx="8">
                  <c:v>0</c:v>
                </c:pt>
                <c:pt idx="9">
                  <c:v>1</c:v>
                </c:pt>
                <c:pt idx="10">
                  <c:v>8</c:v>
                </c:pt>
                <c:pt idx="11">
                  <c:v>2</c:v>
                </c:pt>
              </c:numCache>
            </c:numRef>
          </c:val>
          <c:extLst>
            <c:ext xmlns:c16="http://schemas.microsoft.com/office/drawing/2014/chart" uri="{C3380CC4-5D6E-409C-BE32-E72D297353CC}">
              <c16:uniqueId val="{00000001-C7E0-4827-B4AB-53174E621A4E}"/>
            </c:ext>
          </c:extLst>
        </c:ser>
        <c:dLbls>
          <c:showLegendKey val="0"/>
          <c:showVal val="1"/>
          <c:showCatName val="0"/>
          <c:showSerName val="0"/>
          <c:showPercent val="0"/>
          <c:showBubbleSize val="0"/>
        </c:dLbls>
        <c:gapWidth val="219"/>
        <c:overlap val="-27"/>
        <c:axId val="793755992"/>
        <c:axId val="793752392"/>
      </c:barChart>
      <c:lineChart>
        <c:grouping val="standard"/>
        <c:varyColors val="0"/>
        <c:ser>
          <c:idx val="2"/>
          <c:order val="2"/>
          <c:tx>
            <c:strRef>
              <c:f>'[CAS CEA hyper-hypo meds graphs.xlsx]CAS Hypo'!$A$15</c:f>
              <c:strCache>
                <c:ptCount val="1"/>
                <c:pt idx="0">
                  <c:v>Percent received</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'[1]CAS Hypo'!$B$11:$M$11</c:f>
              <c:strCache>
                <c:ptCount val="12"/>
                <c:pt idx="0">
                  <c:v>Anand, MD</c:v>
                </c:pt>
                <c:pt idx="1">
                  <c:v>Baig, MD</c:v>
                </c:pt>
                <c:pt idx="2">
                  <c:v>Cubberley, MD</c:v>
                </c:pt>
                <c:pt idx="3">
                  <c:v>Das, MD</c:v>
                </c:pt>
                <c:pt idx="4">
                  <c:v>Hsiung, MD</c:v>
                </c:pt>
                <c:pt idx="5">
                  <c:v>Kazem, DO</c:v>
                </c:pt>
                <c:pt idx="6">
                  <c:v>Kim, MD</c:v>
                </c:pt>
                <c:pt idx="7">
                  <c:v>Pham, DO</c:v>
                </c:pt>
                <c:pt idx="8">
                  <c:v>Potluri, MD</c:v>
                </c:pt>
                <c:pt idx="9">
                  <c:v>Sawhney, DO</c:v>
                </c:pt>
                <c:pt idx="10">
                  <c:v>Sayfo, MD</c:v>
                </c:pt>
                <c:pt idx="11">
                  <c:v>Trehan, MD</c:v>
                </c:pt>
              </c:strCache>
            </c:strRef>
          </c:cat>
          <c:val>
            <c:numRef>
              <c:f>'[1]CAS Hypo'!$B$15:$M$15</c:f>
              <c:numCache>
                <c:formatCode>0%</c:formatCode>
                <c:ptCount val="12"/>
                <c:pt idx="0">
                  <c:v>0.33333333333333331</c:v>
                </c:pt>
                <c:pt idx="1">
                  <c:v>0.5</c:v>
                </c:pt>
                <c:pt idx="2">
                  <c:v>0</c:v>
                </c:pt>
                <c:pt idx="3">
                  <c:v>0.5</c:v>
                </c:pt>
                <c:pt idx="4">
                  <c:v>0</c:v>
                </c:pt>
                <c:pt idx="5">
                  <c:v>1</c:v>
                </c:pt>
                <c:pt idx="6">
                  <c:v>1</c:v>
                </c:pt>
                <c:pt idx="7">
                  <c:v>0.66666666666666663</c:v>
                </c:pt>
                <c:pt idx="8">
                  <c:v>0</c:v>
                </c:pt>
                <c:pt idx="9">
                  <c:v>1</c:v>
                </c:pt>
                <c:pt idx="10">
                  <c:v>0.72727272727272729</c:v>
                </c:pt>
                <c:pt idx="11">
                  <c:v>1</c:v>
                </c:pt>
              </c:numCache>
            </c:numRef>
          </c:val>
          <c:smooth val="0"/>
          <c:extLst>
            <c:ext xmlns:c16="http://schemas.microsoft.com/office/drawing/2014/chart" uri="{C3380CC4-5D6E-409C-BE32-E72D297353CC}">
              <c16:uniqueId val="{00000002-C7E0-4827-B4AB-53174E621A4E}"/>
            </c:ext>
          </c:extLst>
        </c:ser>
        <c:dLbls>
          <c:showLegendKey val="0"/>
          <c:showVal val="1"/>
          <c:showCatName val="0"/>
          <c:showSerName val="0"/>
          <c:showPercent val="0"/>
          <c:showBubbleSize val="0"/>
        </c:dLbls>
        <c:marker val="1"/>
        <c:smooth val="0"/>
        <c:axId val="793755992"/>
        <c:axId val="793752392"/>
      </c:lineChart>
      <c:catAx>
        <c:axId val="793755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3752392"/>
        <c:crosses val="autoZero"/>
        <c:auto val="1"/>
        <c:lblAlgn val="ctr"/>
        <c:lblOffset val="100"/>
        <c:noMultiLvlLbl val="0"/>
      </c:catAx>
      <c:valAx>
        <c:axId val="793752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3755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 of Different</a:t>
            </a:r>
            <a:r>
              <a:rPr lang="en-US" baseline="0"/>
              <a:t> O</a:t>
            </a:r>
            <a:r>
              <a:rPr lang="en-US"/>
              <a:t>rders By Clinician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'[CAS CEA hyper-hypo meds graphs.xlsx]CAS Hypo'!$A$51</c:f>
              <c:strCache>
                <c:ptCount val="1"/>
                <c:pt idx="0">
                  <c:v>Number of different orders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8DB-4E3D-9937-913C4F42A08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8DB-4E3D-9937-913C4F42A0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8DB-4E3D-9937-913C4F42A0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8DB-4E3D-9937-913C4F42A08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8DB-4E3D-9937-913C4F42A08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8DB-4E3D-9937-913C4F42A08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8DB-4E3D-9937-913C4F42A08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8DB-4E3D-9937-913C4F42A08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8DB-4E3D-9937-913C4F42A08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8DB-4E3D-9937-913C4F42A08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8DB-4E3D-9937-913C4F42A08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8DB-4E3D-9937-913C4F42A086}"/>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'[1]CAS Hypo'!$B$50:$M$50</c:f>
              <c:strCache>
                <c:ptCount val="12"/>
                <c:pt idx="0">
                  <c:v>MD-1</c:v>
                </c:pt>
                <c:pt idx="1">
                  <c:v>MD-2</c:v>
                </c:pt>
                <c:pt idx="2">
                  <c:v>MD-3</c:v>
                </c:pt>
                <c:pt idx="3">
                  <c:v>MD-4</c:v>
                </c:pt>
                <c:pt idx="4">
                  <c:v>MD-5</c:v>
                </c:pt>
                <c:pt idx="5">
                  <c:v>MD-6</c:v>
                </c:pt>
                <c:pt idx="6">
                  <c:v>MD-7</c:v>
                </c:pt>
                <c:pt idx="7">
                  <c:v>MD-8</c:v>
                </c:pt>
                <c:pt idx="8">
                  <c:v>MD-9</c:v>
                </c:pt>
                <c:pt idx="9">
                  <c:v>MD-10</c:v>
                </c:pt>
                <c:pt idx="10">
                  <c:v>MD-11</c:v>
                </c:pt>
                <c:pt idx="11">
                  <c:v>MD-12</c:v>
                </c:pt>
              </c:strCache>
            </c:strRef>
          </c:cat>
          <c:val>
            <c:numRef>
              <c:f>'[1]CAS Hypo'!$B$51:$M$51</c:f>
              <c:numCache>
                <c:formatCode>General</c:formatCode>
                <c:ptCount val="12"/>
                <c:pt idx="0">
                  <c:v>2</c:v>
                </c:pt>
                <c:pt idx="1">
                  <c:v>1</c:v>
                </c:pt>
                <c:pt idx="2">
                  <c:v>1</c:v>
                </c:pt>
                <c:pt idx="3">
                  <c:v>1</c:v>
                </c:pt>
                <c:pt idx="4">
                  <c:v>1</c:v>
                </c:pt>
                <c:pt idx="5">
                  <c:v>1</c:v>
                </c:pt>
                <c:pt idx="6">
                  <c:v>1</c:v>
                </c:pt>
                <c:pt idx="7">
                  <c:v>1</c:v>
                </c:pt>
                <c:pt idx="8">
                  <c:v>1</c:v>
                </c:pt>
                <c:pt idx="9">
                  <c:v>1</c:v>
                </c:pt>
                <c:pt idx="10">
                  <c:v>5</c:v>
                </c:pt>
                <c:pt idx="11">
                  <c:v>2</c:v>
                </c:pt>
              </c:numCache>
            </c:numRef>
          </c:val>
          <c:extLst>
            <c:ext xmlns:c16="http://schemas.microsoft.com/office/drawing/2014/chart" uri="{C3380CC4-5D6E-409C-BE32-E72D297353CC}">
              <c16:uniqueId val="{00000018-C8DB-4E3D-9937-913C4F42A08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MD-8</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'[CAS CEA hyper-hypo meds graphs.xlsx]CAS Hypo'!$A$54</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'[1]CAS Hypo'!$B$53</c:f>
              <c:strCache>
                <c:ptCount val="1"/>
                <c:pt idx="0">
                  <c:v>100-150</c:v>
                </c:pt>
              </c:strCache>
            </c:strRef>
          </c:cat>
          <c:val>
            <c:numRef>
              <c:f>'[1]CAS Hypo'!$B$54</c:f>
              <c:numCache>
                <c:formatCode>General</c:formatCode>
                <c:ptCount val="1"/>
                <c:pt idx="0">
                  <c:v>12</c:v>
                </c:pt>
              </c:numCache>
            </c:numRef>
          </c:val>
          <c:extLst>
            <c:ext xmlns:c16="http://schemas.microsoft.com/office/drawing/2014/chart" uri="{C3380CC4-5D6E-409C-BE32-E72D297353CC}">
              <c16:uniqueId val="{00000000-178B-41A6-87E0-74347131AB7C}"/>
            </c:ext>
          </c:extLst>
        </c:ser>
        <c:ser>
          <c:idx val="1"/>
          <c:order val="1"/>
          <c:tx>
            <c:strRef>
              <c:f>'[CAS CEA hyper-hypo meds graphs.xlsx]CAS Hypo'!$A$55</c:f>
              <c:strCache>
                <c:ptCount val="1"/>
                <c:pt idx="0">
                  <c:v>Given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'[1]CAS Hypo'!$B$53</c:f>
              <c:strCache>
                <c:ptCount val="1"/>
                <c:pt idx="0">
                  <c:v>100-150</c:v>
                </c:pt>
              </c:strCache>
            </c:strRef>
          </c:cat>
          <c:val>
            <c:numRef>
              <c:f>'[1]CAS Hypo'!$B$55</c:f>
              <c:numCache>
                <c:formatCode>General</c:formatCode>
                <c:ptCount val="1"/>
                <c:pt idx="0">
                  <c:v>8</c:v>
                </c:pt>
              </c:numCache>
            </c:numRef>
          </c:val>
          <c:extLst>
            <c:ext xmlns:c16="http://schemas.microsoft.com/office/drawing/2014/chart" uri="{C3380CC4-5D6E-409C-BE32-E72D297353CC}">
              <c16:uniqueId val="{00000001-178B-41A6-87E0-74347131AB7C}"/>
            </c:ext>
          </c:extLst>
        </c:ser>
        <c:ser>
          <c:idx val="2"/>
          <c:order val="2"/>
          <c:tx>
            <c:strRef>
              <c:f>'[CAS CEA hyper-hypo meds graphs.xlsx]CAS Hypo'!$A$56</c:f>
              <c:strCache>
                <c:ptCount val="1"/>
                <c:pt idx="0">
                  <c:v>Rate Given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'[1]CAS Hypo'!$B$53</c:f>
              <c:strCache>
                <c:ptCount val="1"/>
                <c:pt idx="0">
                  <c:v>100-150</c:v>
                </c:pt>
              </c:strCache>
            </c:strRef>
          </c:cat>
          <c:val>
            <c:numRef>
              <c:f>'[1]CAS Hypo'!$B$56</c:f>
              <c:numCache>
                <c:formatCode>0.0%</c:formatCode>
                <c:ptCount val="1"/>
                <c:pt idx="0">
                  <c:v>0.66666666666666663</c:v>
                </c:pt>
              </c:numCache>
            </c:numRef>
          </c:val>
          <c:extLst>
            <c:ext xmlns:c16="http://schemas.microsoft.com/office/drawing/2014/chart" uri="{C3380CC4-5D6E-409C-BE32-E72D297353CC}">
              <c16:uniqueId val="{00000002-178B-41A6-87E0-74347131AB7C}"/>
            </c:ext>
          </c:extLst>
        </c:ser>
        <c:dLbls>
          <c:showLegendKey val="0"/>
          <c:showVal val="0"/>
          <c:showCatName val="0"/>
          <c:showSerName val="0"/>
          <c:showPercent val="0"/>
          <c:showBubbleSize val="0"/>
        </c:dLbls>
        <c:gapWidth val="228"/>
        <c:overlap val="-27"/>
        <c:axId val="894589536"/>
        <c:axId val="894588816"/>
      </c:barChart>
      <c:catAx>
        <c:axId val="89458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4588816"/>
        <c:crosses val="autoZero"/>
        <c:auto val="1"/>
        <c:lblAlgn val="ctr"/>
        <c:lblOffset val="100"/>
        <c:noMultiLvlLbl val="0"/>
      </c:catAx>
      <c:valAx>
        <c:axId val="894588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458953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MD-11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028751431333841E-2"/>
          <c:y val="0.11418042001993053"/>
          <c:w val="0.92559059289911183"/>
          <c:h val="0.71533317536792773"/>
        </c:manualLayout>
      </c:layout>
      <c:barChart>
        <c:barDir val="col"/>
        <c:grouping val="clustered"/>
        <c:varyColors val="0"/>
        <c:ser>
          <c:idx val="0"/>
          <c:order val="0"/>
          <c:tx>
            <c:strRef>
              <c:f>'[CAS CEA hyper-hypo meds graphs for VQI.xlsx]CAS Hypo'!$A$59</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VQI.xlsx]CAS Hypo'!$B$58:$F$58</c:f>
              <c:strCache>
                <c:ptCount val="5"/>
                <c:pt idx="0">
                  <c:v>110</c:v>
                </c:pt>
                <c:pt idx="1">
                  <c:v>100-160</c:v>
                </c:pt>
                <c:pt idx="2">
                  <c:v>100-170</c:v>
                </c:pt>
                <c:pt idx="3">
                  <c:v>110-160</c:v>
                </c:pt>
                <c:pt idx="4">
                  <c:v>110-170</c:v>
                </c:pt>
              </c:strCache>
            </c:strRef>
          </c:cat>
          <c:val>
            <c:numRef>
              <c:f>'[CAS CEA hyper-hypo meds graphs for VQI.xlsx]CAS Hypo'!$B$59:$F$59</c:f>
              <c:numCache>
                <c:formatCode>General</c:formatCode>
                <c:ptCount val="5"/>
                <c:pt idx="0">
                  <c:v>1</c:v>
                </c:pt>
                <c:pt idx="1">
                  <c:v>1</c:v>
                </c:pt>
                <c:pt idx="2">
                  <c:v>1</c:v>
                </c:pt>
                <c:pt idx="3">
                  <c:v>6</c:v>
                </c:pt>
                <c:pt idx="4">
                  <c:v>2</c:v>
                </c:pt>
              </c:numCache>
            </c:numRef>
          </c:val>
          <c:extLst>
            <c:ext xmlns:c16="http://schemas.microsoft.com/office/drawing/2014/chart" uri="{C3380CC4-5D6E-409C-BE32-E72D297353CC}">
              <c16:uniqueId val="{00000000-591D-47D4-A6B6-CACE0D1999C7}"/>
            </c:ext>
          </c:extLst>
        </c:ser>
        <c:ser>
          <c:idx val="1"/>
          <c:order val="1"/>
          <c:tx>
            <c:strRef>
              <c:f>'[CAS CEA hyper-hypo meds graphs for VQI.xlsx]CAS Hypo'!$A$60</c:f>
              <c:strCache>
                <c:ptCount val="1"/>
                <c:pt idx="0">
                  <c:v>Given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VQI.xlsx]CAS Hypo'!$B$58:$F$58</c:f>
              <c:strCache>
                <c:ptCount val="5"/>
                <c:pt idx="0">
                  <c:v>110</c:v>
                </c:pt>
                <c:pt idx="1">
                  <c:v>100-160</c:v>
                </c:pt>
                <c:pt idx="2">
                  <c:v>100-170</c:v>
                </c:pt>
                <c:pt idx="3">
                  <c:v>110-160</c:v>
                </c:pt>
                <c:pt idx="4">
                  <c:v>110-170</c:v>
                </c:pt>
              </c:strCache>
            </c:strRef>
          </c:cat>
          <c:val>
            <c:numRef>
              <c:f>'[CAS CEA hyper-hypo meds graphs for VQI.xlsx]CAS Hypo'!$B$60:$F$60</c:f>
              <c:numCache>
                <c:formatCode>General</c:formatCode>
                <c:ptCount val="5"/>
                <c:pt idx="0">
                  <c:v>0</c:v>
                </c:pt>
                <c:pt idx="1">
                  <c:v>1</c:v>
                </c:pt>
                <c:pt idx="2">
                  <c:v>1</c:v>
                </c:pt>
                <c:pt idx="3">
                  <c:v>5</c:v>
                </c:pt>
                <c:pt idx="4">
                  <c:v>1</c:v>
                </c:pt>
              </c:numCache>
            </c:numRef>
          </c:val>
          <c:extLst>
            <c:ext xmlns:c16="http://schemas.microsoft.com/office/drawing/2014/chart" uri="{C3380CC4-5D6E-409C-BE32-E72D297353CC}">
              <c16:uniqueId val="{00000001-591D-47D4-A6B6-CACE0D1999C7}"/>
            </c:ext>
          </c:extLst>
        </c:ser>
        <c:dLbls>
          <c:showLegendKey val="0"/>
          <c:showVal val="1"/>
          <c:showCatName val="0"/>
          <c:showSerName val="0"/>
          <c:showPercent val="0"/>
          <c:showBubbleSize val="0"/>
        </c:dLbls>
        <c:gapWidth val="219"/>
        <c:overlap val="-27"/>
        <c:axId val="1014826328"/>
        <c:axId val="1014824168"/>
      </c:barChart>
      <c:lineChart>
        <c:grouping val="standard"/>
        <c:varyColors val="0"/>
        <c:ser>
          <c:idx val="2"/>
          <c:order val="2"/>
          <c:tx>
            <c:strRef>
              <c:f>'[CAS CEA hyper-hypo meds graphs for VQI.xlsx]CAS Hypo'!$A$61</c:f>
              <c:strCache>
                <c:ptCount val="1"/>
                <c:pt idx="0">
                  <c:v>Rate Given</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VQI.xlsx]CAS Hypo'!$B$58:$F$58</c:f>
              <c:strCache>
                <c:ptCount val="5"/>
                <c:pt idx="0">
                  <c:v>110</c:v>
                </c:pt>
                <c:pt idx="1">
                  <c:v>100-160</c:v>
                </c:pt>
                <c:pt idx="2">
                  <c:v>100-170</c:v>
                </c:pt>
                <c:pt idx="3">
                  <c:v>110-160</c:v>
                </c:pt>
                <c:pt idx="4">
                  <c:v>110-170</c:v>
                </c:pt>
              </c:strCache>
            </c:strRef>
          </c:cat>
          <c:val>
            <c:numRef>
              <c:f>'[CAS CEA hyper-hypo meds graphs for VQI.xlsx]CAS Hypo'!$B$61:$F$61</c:f>
              <c:numCache>
                <c:formatCode>0.0%</c:formatCode>
                <c:ptCount val="5"/>
                <c:pt idx="0">
                  <c:v>0</c:v>
                </c:pt>
                <c:pt idx="1">
                  <c:v>1</c:v>
                </c:pt>
                <c:pt idx="2">
                  <c:v>1</c:v>
                </c:pt>
                <c:pt idx="3">
                  <c:v>0.83333333333333337</c:v>
                </c:pt>
                <c:pt idx="4">
                  <c:v>0.5</c:v>
                </c:pt>
              </c:numCache>
            </c:numRef>
          </c:val>
          <c:smooth val="0"/>
          <c:extLst>
            <c:ext xmlns:c16="http://schemas.microsoft.com/office/drawing/2014/chart" uri="{C3380CC4-5D6E-409C-BE32-E72D297353CC}">
              <c16:uniqueId val="{00000002-591D-47D4-A6B6-CACE0D1999C7}"/>
            </c:ext>
          </c:extLst>
        </c:ser>
        <c:dLbls>
          <c:showLegendKey val="0"/>
          <c:showVal val="1"/>
          <c:showCatName val="0"/>
          <c:showSerName val="0"/>
          <c:showPercent val="0"/>
          <c:showBubbleSize val="0"/>
        </c:dLbls>
        <c:marker val="1"/>
        <c:smooth val="0"/>
        <c:axId val="1014826328"/>
        <c:axId val="1014824168"/>
      </c:lineChart>
      <c:catAx>
        <c:axId val="1014826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4824168"/>
        <c:crosses val="autoZero"/>
        <c:auto val="1"/>
        <c:lblAlgn val="ctr"/>
        <c:lblOffset val="100"/>
        <c:noMultiLvlLbl val="0"/>
      </c:catAx>
      <c:valAx>
        <c:axId val="1014824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4826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'[CAS CEA hyper-hypo meds graphs for VQI.xlsx]CAS DR'!$A$11</c:f>
              <c:strCache>
                <c:ptCount val="1"/>
                <c:pt idx="0">
                  <c:v>Hypotension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'[CAS CEA hyper-hypo meds graphs for VQI.xlsx]CAS DR'!$B$10:$G$10</c:f>
              <c:strCache>
                <c:ptCount val="6"/>
                <c:pt idx="0">
                  <c:v>MD-1</c:v>
                </c:pt>
                <c:pt idx="1">
                  <c:v>MD-2</c:v>
                </c:pt>
                <c:pt idx="2">
                  <c:v>MD-3</c:v>
                </c:pt>
                <c:pt idx="3">
                  <c:v>MD-4</c:v>
                </c:pt>
                <c:pt idx="4">
                  <c:v>THH</c:v>
                </c:pt>
                <c:pt idx="5">
                  <c:v>VQI</c:v>
                </c:pt>
              </c:strCache>
            </c:strRef>
          </c:cat>
          <c:val>
            <c:numRef>
              <c:f>'[CAS CEA hyper-hypo meds graphs for VQI.xlsx]CAS DR'!$B$11:$G$11</c:f>
              <c:numCache>
                <c:formatCode>0.0%</c:formatCode>
                <c:ptCount val="6"/>
                <c:pt idx="0">
                  <c:v>0.5</c:v>
                </c:pt>
                <c:pt idx="1">
                  <c:v>0.53200000000000003</c:v>
                </c:pt>
                <c:pt idx="2">
                  <c:v>0.33300000000000002</c:v>
                </c:pt>
                <c:pt idx="3">
                  <c:v>0.4</c:v>
                </c:pt>
                <c:pt idx="4">
                  <c:v>0.48</c:v>
                </c:pt>
                <c:pt idx="5">
                  <c:v>0.20499999999999999</c:v>
                </c:pt>
              </c:numCache>
            </c:numRef>
          </c:val>
          <c:extLst>
            <c:ext xmlns:c16="http://schemas.microsoft.com/office/drawing/2014/chart" uri="{C3380CC4-5D6E-409C-BE32-E72D297353CC}">
              <c16:uniqueId val="{00000000-8829-4B8E-A25D-5AC83B1372B0}"/>
            </c:ext>
          </c:extLst>
        </c:ser>
        <c:ser>
          <c:idx val="0"/>
          <c:order val="1"/>
          <c:tx>
            <c:strRef>
              <c:f>'[CAS CEA hyper-hypo meds graphs for VQI.xlsx]CAS DR'!$A$4</c:f>
              <c:strCache>
                <c:ptCount val="1"/>
                <c:pt idx="0">
                  <c:v>Hypertension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layout>
                <c:manualLayout>
                  <c:x val="3.5443037974683546E-2"/>
                  <c:y val="-2.752292915241658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829-4B8E-A25D-5AC83B1372B0}"/>
                </c:ext>
              </c:extLst>
            </c:dLbl>
            <c:dLbl>
              <c:idx val="1"/>
              <c:layout>
                <c:manualLayout>
                  <c:x val="3.5443037974683546E-2"/>
                  <c:y val="-2.752292915241658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8829-4B8E-A25D-5AC83B1372B0}"/>
                </c:ext>
              </c:extLst>
            </c:dLbl>
            <c:dLbl>
              <c:idx val="2"/>
              <c:layout>
                <c:manualLayout>
                  <c:x val="3.5443037974683546E-2"/>
                  <c:y val="-2.752292915241658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829-4B8E-A25D-5AC83B1372B0}"/>
                </c:ext>
              </c:extLst>
            </c:dLbl>
            <c:dLbl>
              <c:idx val="3"/>
              <c:layout>
                <c:manualLayout>
                  <c:x val="3.5443037974683421E-2"/>
                  <c:y val="-2.7522929152416699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8829-4B8E-A25D-5AC83B1372B0}"/>
                </c:ext>
              </c:extLst>
            </c:dLbl>
            <c:dLbl>
              <c:idx val="4"/>
              <c:layout>
                <c:manualLayout>
                  <c:x val="3.5443037974683421E-2"/>
                  <c:y val="-2.7522929152416699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8829-4B8E-A25D-5AC83B1372B0}"/>
                </c:ext>
              </c:extLst>
            </c:dLbl>
            <c:dLbl>
              <c:idx val="5"/>
              <c:layout>
                <c:manualLayout>
                  <c:x val="3.5443037974683421E-2"/>
                  <c:y val="-2.752292915241658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8829-4B8E-A25D-5AC83B1372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'[CAS CEA hyper-hypo meds graphs for VQI.xlsx]CAS DR'!$B$10:$G$10</c:f>
              <c:strCache>
                <c:ptCount val="6"/>
                <c:pt idx="0">
                  <c:v>MD-1</c:v>
                </c:pt>
                <c:pt idx="1">
                  <c:v>MD-2</c:v>
                </c:pt>
                <c:pt idx="2">
                  <c:v>MD-3</c:v>
                </c:pt>
                <c:pt idx="3">
                  <c:v>MD-4</c:v>
                </c:pt>
                <c:pt idx="4">
                  <c:v>THH</c:v>
                </c:pt>
                <c:pt idx="5">
                  <c:v>VQI</c:v>
                </c:pt>
              </c:strCache>
            </c:strRef>
          </c:cat>
          <c:val>
            <c:numRef>
              <c:f>'[CAS CEA hyper-hypo meds graphs for VQI.xlsx]CAS DR'!$B$4:$G$4</c:f>
              <c:numCache>
                <c:formatCode>0.0%</c:formatCode>
                <c:ptCount val="6"/>
                <c:pt idx="0">
                  <c:v>6.2E-2</c:v>
                </c:pt>
                <c:pt idx="1">
                  <c:v>0.106</c:v>
                </c:pt>
                <c:pt idx="2">
                  <c:v>5.6000000000000001E-2</c:v>
                </c:pt>
                <c:pt idx="3">
                  <c:v>0</c:v>
                </c:pt>
                <c:pt idx="4">
                  <c:v>7.8E-2</c:v>
                </c:pt>
                <c:pt idx="5">
                  <c:v>8.5999999999999993E-2</c:v>
                </c:pt>
              </c:numCache>
            </c:numRef>
          </c:val>
          <c:extLst>
            <c:ext xmlns:c16="http://schemas.microsoft.com/office/drawing/2014/chart" uri="{C3380CC4-5D6E-409C-BE32-E72D297353CC}">
              <c16:uniqueId val="{00000007-8829-4B8E-A25D-5AC83B1372B0}"/>
            </c:ext>
          </c:extLst>
        </c:ser>
        <c:dLbls>
          <c:showLegendKey val="0"/>
          <c:showVal val="1"/>
          <c:showCatName val="0"/>
          <c:showSerName val="0"/>
          <c:showPercent val="0"/>
          <c:showBubbleSize val="0"/>
        </c:dLbls>
        <c:gapWidth val="150"/>
        <c:axId val="1061265784"/>
        <c:axId val="1061269024"/>
      </c:barChart>
      <c:catAx>
        <c:axId val="10612657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061269024"/>
        <c:crosses val="autoZero"/>
        <c:auto val="1"/>
        <c:lblAlgn val="ctr"/>
        <c:lblOffset val="100"/>
        <c:noMultiLvlLbl val="0"/>
      </c:catAx>
      <c:valAx>
        <c:axId val="1061269024"/>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0612657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a:solidFill>
                <a:srgbClr val="C00000"/>
              </a:solidFill>
            </a:ln>
          </c:spPr>
          <c:marker>
            <c:symbol val="none"/>
          </c:marker>
          <c:cat>
            <c:numRef>
              <c:f>'[VQI Monthly Procedure Volumes (33).xlsx]Total Procedure Volume'!$A$13:$A$129</c:f>
              <c:numCache>
                <c:formatCode>mmm\-yy</c:formatCode>
                <c:ptCount val="117"/>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42385</c:v>
                </c:pt>
                <c:pt idx="25">
                  <c:v>42416</c:v>
                </c:pt>
                <c:pt idx="26">
                  <c:v>42445</c:v>
                </c:pt>
                <c:pt idx="27">
                  <c:v>42476</c:v>
                </c:pt>
                <c:pt idx="28">
                  <c:v>42506</c:v>
                </c:pt>
                <c:pt idx="29">
                  <c:v>42537</c:v>
                </c:pt>
                <c:pt idx="30">
                  <c:v>42567</c:v>
                </c:pt>
                <c:pt idx="31">
                  <c:v>42598</c:v>
                </c:pt>
                <c:pt idx="32">
                  <c:v>42629</c:v>
                </c:pt>
                <c:pt idx="33">
                  <c:v>42659</c:v>
                </c:pt>
                <c:pt idx="34">
                  <c:v>42690</c:v>
                </c:pt>
                <c:pt idx="35">
                  <c:v>42720</c:v>
                </c:pt>
                <c:pt idx="36">
                  <c:v>42751</c:v>
                </c:pt>
                <c:pt idx="37">
                  <c:v>42782</c:v>
                </c:pt>
                <c:pt idx="38">
                  <c:v>42810</c:v>
                </c:pt>
                <c:pt idx="39">
                  <c:v>42841</c:v>
                </c:pt>
                <c:pt idx="40">
                  <c:v>42871</c:v>
                </c:pt>
                <c:pt idx="41">
                  <c:v>42902</c:v>
                </c:pt>
                <c:pt idx="42">
                  <c:v>42932</c:v>
                </c:pt>
                <c:pt idx="43">
                  <c:v>42963</c:v>
                </c:pt>
                <c:pt idx="44">
                  <c:v>42994</c:v>
                </c:pt>
                <c:pt idx="45">
                  <c:v>43024</c:v>
                </c:pt>
                <c:pt idx="46">
                  <c:v>43055</c:v>
                </c:pt>
                <c:pt idx="47">
                  <c:v>43085</c:v>
                </c:pt>
                <c:pt idx="48">
                  <c:v>43116</c:v>
                </c:pt>
                <c:pt idx="49">
                  <c:v>43147</c:v>
                </c:pt>
                <c:pt idx="50">
                  <c:v>43175</c:v>
                </c:pt>
                <c:pt idx="51">
                  <c:v>43206</c:v>
                </c:pt>
                <c:pt idx="52">
                  <c:v>43236</c:v>
                </c:pt>
                <c:pt idx="53">
                  <c:v>43267</c:v>
                </c:pt>
                <c:pt idx="54">
                  <c:v>43297</c:v>
                </c:pt>
                <c:pt idx="55">
                  <c:v>43328</c:v>
                </c:pt>
                <c:pt idx="56">
                  <c:v>43359</c:v>
                </c:pt>
                <c:pt idx="57">
                  <c:v>43389</c:v>
                </c:pt>
                <c:pt idx="58">
                  <c:v>43420</c:v>
                </c:pt>
                <c:pt idx="59">
                  <c:v>43450</c:v>
                </c:pt>
                <c:pt idx="60">
                  <c:v>43481</c:v>
                </c:pt>
                <c:pt idx="61">
                  <c:v>43512</c:v>
                </c:pt>
                <c:pt idx="62">
                  <c:v>43540</c:v>
                </c:pt>
                <c:pt idx="63">
                  <c:v>43571</c:v>
                </c:pt>
                <c:pt idx="64">
                  <c:v>43601</c:v>
                </c:pt>
                <c:pt idx="65">
                  <c:v>43632</c:v>
                </c:pt>
                <c:pt idx="66">
                  <c:v>43662</c:v>
                </c:pt>
                <c:pt idx="67">
                  <c:v>43693</c:v>
                </c:pt>
                <c:pt idx="68">
                  <c:v>43724</c:v>
                </c:pt>
                <c:pt idx="69">
                  <c:v>43754</c:v>
                </c:pt>
                <c:pt idx="70">
                  <c:v>43785</c:v>
                </c:pt>
                <c:pt idx="71">
                  <c:v>43815</c:v>
                </c:pt>
                <c:pt idx="72">
                  <c:v>43846</c:v>
                </c:pt>
                <c:pt idx="73">
                  <c:v>43877</c:v>
                </c:pt>
                <c:pt idx="74">
                  <c:v>43906</c:v>
                </c:pt>
                <c:pt idx="75">
                  <c:v>43937</c:v>
                </c:pt>
                <c:pt idx="76">
                  <c:v>43967</c:v>
                </c:pt>
                <c:pt idx="77">
                  <c:v>43998</c:v>
                </c:pt>
                <c:pt idx="78">
                  <c:v>44028</c:v>
                </c:pt>
                <c:pt idx="79">
                  <c:v>44059</c:v>
                </c:pt>
                <c:pt idx="80">
                  <c:v>44090</c:v>
                </c:pt>
                <c:pt idx="81">
                  <c:v>44120</c:v>
                </c:pt>
                <c:pt idx="82">
                  <c:v>44151</c:v>
                </c:pt>
                <c:pt idx="83">
                  <c:v>44181</c:v>
                </c:pt>
                <c:pt idx="84">
                  <c:v>44212</c:v>
                </c:pt>
                <c:pt idx="85">
                  <c:v>44243</c:v>
                </c:pt>
                <c:pt idx="86">
                  <c:v>44271</c:v>
                </c:pt>
                <c:pt idx="87">
                  <c:v>44302</c:v>
                </c:pt>
                <c:pt idx="88">
                  <c:v>44332</c:v>
                </c:pt>
                <c:pt idx="89">
                  <c:v>44363</c:v>
                </c:pt>
                <c:pt idx="90">
                  <c:v>44393</c:v>
                </c:pt>
                <c:pt idx="91">
                  <c:v>44424</c:v>
                </c:pt>
                <c:pt idx="92">
                  <c:v>44455</c:v>
                </c:pt>
                <c:pt idx="93">
                  <c:v>44485</c:v>
                </c:pt>
                <c:pt idx="94">
                  <c:v>44516</c:v>
                </c:pt>
                <c:pt idx="95">
                  <c:v>44546</c:v>
                </c:pt>
                <c:pt idx="96">
                  <c:v>44577</c:v>
                </c:pt>
                <c:pt idx="97">
                  <c:v>44608</c:v>
                </c:pt>
                <c:pt idx="98">
                  <c:v>44636</c:v>
                </c:pt>
                <c:pt idx="99">
                  <c:v>44667</c:v>
                </c:pt>
                <c:pt idx="100">
                  <c:v>44697</c:v>
                </c:pt>
                <c:pt idx="101">
                  <c:v>44728</c:v>
                </c:pt>
                <c:pt idx="102">
                  <c:v>44758</c:v>
                </c:pt>
                <c:pt idx="103">
                  <c:v>44789</c:v>
                </c:pt>
                <c:pt idx="104">
                  <c:v>44820</c:v>
                </c:pt>
                <c:pt idx="105">
                  <c:v>44850</c:v>
                </c:pt>
                <c:pt idx="106">
                  <c:v>44881</c:v>
                </c:pt>
                <c:pt idx="107">
                  <c:v>44911</c:v>
                </c:pt>
                <c:pt idx="108">
                  <c:v>44942</c:v>
                </c:pt>
                <c:pt idx="109">
                  <c:v>44973</c:v>
                </c:pt>
                <c:pt idx="110">
                  <c:v>45001</c:v>
                </c:pt>
                <c:pt idx="111">
                  <c:v>45032</c:v>
                </c:pt>
                <c:pt idx="112">
                  <c:v>45062</c:v>
                </c:pt>
                <c:pt idx="113">
                  <c:v>45093</c:v>
                </c:pt>
                <c:pt idx="114">
                  <c:v>45123</c:v>
                </c:pt>
                <c:pt idx="115">
                  <c:v>45154</c:v>
                </c:pt>
                <c:pt idx="116">
                  <c:v>45185</c:v>
                </c:pt>
              </c:numCache>
            </c:numRef>
          </c:cat>
          <c:val>
            <c:numRef>
              <c:f>'[VQI Monthly Procedure Volumes (33).xlsx]Total Procedure Volume'!$B$12:$B$129</c:f>
              <c:numCache>
                <c:formatCode>#,##0</c:formatCode>
                <c:ptCount val="117"/>
                <c:pt idx="0">
                  <c:v>122384</c:v>
                </c:pt>
                <c:pt idx="1">
                  <c:v>127614</c:v>
                </c:pt>
                <c:pt idx="2">
                  <c:v>133824</c:v>
                </c:pt>
                <c:pt idx="3">
                  <c:v>139655</c:v>
                </c:pt>
                <c:pt idx="4">
                  <c:v>145874</c:v>
                </c:pt>
                <c:pt idx="5">
                  <c:v>152566</c:v>
                </c:pt>
                <c:pt idx="6">
                  <c:v>159820</c:v>
                </c:pt>
                <c:pt idx="7">
                  <c:v>165536</c:v>
                </c:pt>
                <c:pt idx="8">
                  <c:v>171682</c:v>
                </c:pt>
                <c:pt idx="9">
                  <c:v>178466</c:v>
                </c:pt>
                <c:pt idx="10">
                  <c:v>183822</c:v>
                </c:pt>
                <c:pt idx="11">
                  <c:v>190496</c:v>
                </c:pt>
                <c:pt idx="12">
                  <c:v>198438</c:v>
                </c:pt>
                <c:pt idx="13">
                  <c:v>203850</c:v>
                </c:pt>
                <c:pt idx="14">
                  <c:v>205029</c:v>
                </c:pt>
                <c:pt idx="15">
                  <c:v>211479</c:v>
                </c:pt>
                <c:pt idx="16">
                  <c:v>216105</c:v>
                </c:pt>
                <c:pt idx="17">
                  <c:v>222361</c:v>
                </c:pt>
                <c:pt idx="18">
                  <c:v>230314</c:v>
                </c:pt>
                <c:pt idx="19">
                  <c:v>237316</c:v>
                </c:pt>
                <c:pt idx="20">
                  <c:v>244306</c:v>
                </c:pt>
                <c:pt idx="21">
                  <c:v>250925</c:v>
                </c:pt>
                <c:pt idx="22">
                  <c:v>257067</c:v>
                </c:pt>
                <c:pt idx="23">
                  <c:v>264075</c:v>
                </c:pt>
                <c:pt idx="24">
                  <c:v>271891</c:v>
                </c:pt>
                <c:pt idx="25">
                  <c:v>278080</c:v>
                </c:pt>
                <c:pt idx="26">
                  <c:v>285087</c:v>
                </c:pt>
                <c:pt idx="27">
                  <c:v>292117</c:v>
                </c:pt>
                <c:pt idx="28">
                  <c:v>298303</c:v>
                </c:pt>
                <c:pt idx="29">
                  <c:v>305930</c:v>
                </c:pt>
                <c:pt idx="30">
                  <c:v>311905</c:v>
                </c:pt>
                <c:pt idx="31">
                  <c:v>317940</c:v>
                </c:pt>
                <c:pt idx="32">
                  <c:v>322972</c:v>
                </c:pt>
                <c:pt idx="33">
                  <c:v>330400</c:v>
                </c:pt>
                <c:pt idx="34">
                  <c:v>337222</c:v>
                </c:pt>
                <c:pt idx="35">
                  <c:v>345530</c:v>
                </c:pt>
                <c:pt idx="36">
                  <c:v>353562</c:v>
                </c:pt>
                <c:pt idx="37">
                  <c:v>355937</c:v>
                </c:pt>
                <c:pt idx="38">
                  <c:v>363960</c:v>
                </c:pt>
                <c:pt idx="39">
                  <c:v>373209</c:v>
                </c:pt>
                <c:pt idx="40">
                  <c:v>382237</c:v>
                </c:pt>
                <c:pt idx="41">
                  <c:v>390270</c:v>
                </c:pt>
                <c:pt idx="42">
                  <c:v>398186</c:v>
                </c:pt>
                <c:pt idx="43">
                  <c:v>407627</c:v>
                </c:pt>
                <c:pt idx="44">
                  <c:v>413905</c:v>
                </c:pt>
                <c:pt idx="45">
                  <c:v>422815</c:v>
                </c:pt>
                <c:pt idx="46">
                  <c:v>431757</c:v>
                </c:pt>
                <c:pt idx="47">
                  <c:v>439806</c:v>
                </c:pt>
                <c:pt idx="48">
                  <c:v>448535</c:v>
                </c:pt>
                <c:pt idx="49">
                  <c:v>457032</c:v>
                </c:pt>
                <c:pt idx="50">
                  <c:v>469847</c:v>
                </c:pt>
                <c:pt idx="51">
                  <c:v>479204</c:v>
                </c:pt>
                <c:pt idx="52">
                  <c:v>488635</c:v>
                </c:pt>
                <c:pt idx="53">
                  <c:v>497216</c:v>
                </c:pt>
                <c:pt idx="54">
                  <c:v>502543</c:v>
                </c:pt>
                <c:pt idx="55">
                  <c:v>511172</c:v>
                </c:pt>
                <c:pt idx="56">
                  <c:v>519178</c:v>
                </c:pt>
                <c:pt idx="57">
                  <c:v>529122</c:v>
                </c:pt>
                <c:pt idx="58">
                  <c:v>538009</c:v>
                </c:pt>
                <c:pt idx="59">
                  <c:v>545625</c:v>
                </c:pt>
                <c:pt idx="60">
                  <c:v>557307</c:v>
                </c:pt>
                <c:pt idx="61">
                  <c:v>566457</c:v>
                </c:pt>
                <c:pt idx="62">
                  <c:v>576515</c:v>
                </c:pt>
                <c:pt idx="63">
                  <c:v>585440</c:v>
                </c:pt>
                <c:pt idx="64">
                  <c:v>595526</c:v>
                </c:pt>
                <c:pt idx="65">
                  <c:v>605322</c:v>
                </c:pt>
                <c:pt idx="66">
                  <c:v>614856</c:v>
                </c:pt>
                <c:pt idx="67">
                  <c:v>625251</c:v>
                </c:pt>
                <c:pt idx="68">
                  <c:v>635345</c:v>
                </c:pt>
                <c:pt idx="69">
                  <c:v>646704</c:v>
                </c:pt>
                <c:pt idx="70">
                  <c:v>656312</c:v>
                </c:pt>
                <c:pt idx="71">
                  <c:v>664662</c:v>
                </c:pt>
                <c:pt idx="72">
                  <c:v>676488</c:v>
                </c:pt>
                <c:pt idx="73">
                  <c:v>686589</c:v>
                </c:pt>
                <c:pt idx="74">
                  <c:v>696834</c:v>
                </c:pt>
                <c:pt idx="75">
                  <c:v>704619</c:v>
                </c:pt>
                <c:pt idx="76">
                  <c:v>712278</c:v>
                </c:pt>
                <c:pt idx="77">
                  <c:v>721584</c:v>
                </c:pt>
                <c:pt idx="78">
                  <c:v>731047</c:v>
                </c:pt>
                <c:pt idx="79">
                  <c:v>741451</c:v>
                </c:pt>
                <c:pt idx="80">
                  <c:v>750153</c:v>
                </c:pt>
                <c:pt idx="81">
                  <c:v>760578</c:v>
                </c:pt>
                <c:pt idx="82">
                  <c:v>770422</c:v>
                </c:pt>
                <c:pt idx="83">
                  <c:v>780273</c:v>
                </c:pt>
                <c:pt idx="84">
                  <c:v>790759</c:v>
                </c:pt>
                <c:pt idx="85">
                  <c:v>800030</c:v>
                </c:pt>
                <c:pt idx="86">
                  <c:v>811165</c:v>
                </c:pt>
                <c:pt idx="87">
                  <c:v>822190</c:v>
                </c:pt>
                <c:pt idx="88">
                  <c:v>831524</c:v>
                </c:pt>
                <c:pt idx="89">
                  <c:v>841114</c:v>
                </c:pt>
                <c:pt idx="90">
                  <c:v>852664</c:v>
                </c:pt>
                <c:pt idx="91">
                  <c:v>862977</c:v>
                </c:pt>
                <c:pt idx="92">
                  <c:v>873059</c:v>
                </c:pt>
                <c:pt idx="93">
                  <c:v>883561</c:v>
                </c:pt>
                <c:pt idx="94">
                  <c:v>894296</c:v>
                </c:pt>
                <c:pt idx="95">
                  <c:v>905355</c:v>
                </c:pt>
                <c:pt idx="96">
                  <c:v>916884</c:v>
                </c:pt>
                <c:pt idx="97">
                  <c:v>924286</c:v>
                </c:pt>
                <c:pt idx="98">
                  <c:v>936887</c:v>
                </c:pt>
                <c:pt idx="99">
                  <c:v>948212</c:v>
                </c:pt>
                <c:pt idx="100">
                  <c:v>960159</c:v>
                </c:pt>
                <c:pt idx="101">
                  <c:v>972407</c:v>
                </c:pt>
                <c:pt idx="102">
                  <c:v>983514</c:v>
                </c:pt>
                <c:pt idx="103">
                  <c:v>995265</c:v>
                </c:pt>
                <c:pt idx="104">
                  <c:v>1006758</c:v>
                </c:pt>
                <c:pt idx="105">
                  <c:v>1019022</c:v>
                </c:pt>
                <c:pt idx="106">
                  <c:v>1030505</c:v>
                </c:pt>
                <c:pt idx="107">
                  <c:v>1042203</c:v>
                </c:pt>
                <c:pt idx="108">
                  <c:v>1057337</c:v>
                </c:pt>
                <c:pt idx="109">
                  <c:v>1066834</c:v>
                </c:pt>
                <c:pt idx="110">
                  <c:v>1080461</c:v>
                </c:pt>
                <c:pt idx="111">
                  <c:v>1092096</c:v>
                </c:pt>
                <c:pt idx="112">
                  <c:v>1104691</c:v>
                </c:pt>
                <c:pt idx="113">
                  <c:v>1117952</c:v>
                </c:pt>
                <c:pt idx="114">
                  <c:v>1121484</c:v>
                </c:pt>
                <c:pt idx="115">
                  <c:v>1143801</c:v>
                </c:pt>
                <c:pt idx="116">
                  <c:v>1153531</c:v>
                </c:pt>
              </c:numCache>
            </c:numRef>
          </c:val>
          <c:smooth val="0"/>
          <c:extLst>
            <c:ext xmlns:c16="http://schemas.microsoft.com/office/drawing/2014/chart" uri="{C3380CC4-5D6E-409C-BE32-E72D297353CC}">
              <c16:uniqueId val="{00000000-A8DA-434D-BFAC-830A58317885}"/>
            </c:ext>
          </c:extLst>
        </c:ser>
        <c:dLbls>
          <c:showLegendKey val="0"/>
          <c:showVal val="0"/>
          <c:showCatName val="0"/>
          <c:showSerName val="0"/>
          <c:showPercent val="0"/>
          <c:showBubbleSize val="0"/>
        </c:dLbls>
        <c:smooth val="0"/>
        <c:axId val="492396824"/>
        <c:axId val="492395256"/>
      </c:lineChart>
      <c:dateAx>
        <c:axId val="492396824"/>
        <c:scaling>
          <c:orientation val="minMax"/>
          <c:max val="45199"/>
        </c:scaling>
        <c:delete val="0"/>
        <c:axPos val="b"/>
        <c:numFmt formatCode="mmm\-yy" sourceLinked="1"/>
        <c:majorTickMark val="out"/>
        <c:minorTickMark val="none"/>
        <c:tickLblPos val="nextTo"/>
        <c:crossAx val="492395256"/>
        <c:crosses val="autoZero"/>
        <c:auto val="1"/>
        <c:lblOffset val="100"/>
        <c:baseTimeUnit val="months"/>
        <c:majorUnit val="4"/>
        <c:majorTimeUnit val="months"/>
      </c:dateAx>
      <c:valAx>
        <c:axId val="492395256"/>
        <c:scaling>
          <c:orientation val="minMax"/>
          <c:max val="1200000"/>
          <c:min val="0"/>
        </c:scaling>
        <c:delete val="0"/>
        <c:axPos val="l"/>
        <c:majorGridlines/>
        <c:numFmt formatCode="#,##0" sourceLinked="1"/>
        <c:majorTickMark val="out"/>
        <c:minorTickMark val="none"/>
        <c:tickLblPos val="nextTo"/>
        <c:crossAx val="492396824"/>
        <c:crosses val="autoZero"/>
        <c:crossBetween val="between"/>
        <c:majorUnit val="100000"/>
      </c:valAx>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Regions with Charters n=62</a:t>
            </a:r>
          </a:p>
        </c:rich>
      </c:tx>
      <c:layout>
        <c:manualLayout>
          <c:xMode val="edge"/>
          <c:yMode val="edge"/>
          <c:x val="0.28753445560899243"/>
          <c:y val="2.757005761490780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280183026063355"/>
          <c:y val="0.17140980183374502"/>
          <c:w val="0.80719816272965883"/>
          <c:h val="0.408367964421114"/>
        </c:manualLayout>
      </c:layout>
      <c:barChart>
        <c:barDir val="col"/>
        <c:grouping val="clustered"/>
        <c:varyColors val="0"/>
        <c:ser>
          <c:idx val="0"/>
          <c:order val="0"/>
          <c:spPr>
            <a:solidFill>
              <a:schemeClr val="accent1"/>
            </a:solidFill>
            <a:ln>
              <a:noFill/>
            </a:ln>
            <a:effectLst/>
          </c:spPr>
          <c:invertIfNegative val="0"/>
          <c:dLbls>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Charters 2023.xlsx]Graphs'!$A$1:$A$18</c:f>
              <c:strCache>
                <c:ptCount val="18"/>
                <c:pt idx="0">
                  <c:v>CANADIAN VASCULAR QUALITY INITIATIVE (CVQI)</c:v>
                </c:pt>
                <c:pt idx="1">
                  <c:v>CAROLINAS VASCULAR QUALITY GROUP (CVQG)</c:v>
                </c:pt>
                <c:pt idx="2">
                  <c:v>GREAT LAKES VASCULAR STUDY GROUP (GLVSG)</c:v>
                </c:pt>
                <c:pt idx="3">
                  <c:v>MICHIGAN VASCULAR STUDY GROUP (MVSG)</c:v>
                </c:pt>
                <c:pt idx="4">
                  <c:v>MID-AMERICA VASCULAR STUDY GROUP (MAVSG)</c:v>
                </c:pt>
                <c:pt idx="5">
                  <c:v>MID-ATLANTIC VASCULAR STUDY GROUP</c:v>
                </c:pt>
                <c:pt idx="6">
                  <c:v>MID-SOUTH VASCULAR STUDY GROUP</c:v>
                </c:pt>
                <c:pt idx="7">
                  <c:v>MIDWEST VASCULAR COLLABORATIVE (MWVC)</c:v>
                </c:pt>
                <c:pt idx="8">
                  <c:v>NORTHERN CA VASCULAR STUDY GROUP</c:v>
                </c:pt>
                <c:pt idx="9">
                  <c:v>PACIFIC NORTHWEST VASCULAR STUDY GROUP </c:v>
                </c:pt>
                <c:pt idx="10">
                  <c:v>ROCKY MOUNTAIN VASCULAR QUALITY INITIATIVE (RMVQI)</c:v>
                </c:pt>
                <c:pt idx="11">
                  <c:v>SOUTHERN CA VASCULAR OUTCOMES IMPROVEMENT COLLABORATIVE (VOICe)</c:v>
                </c:pt>
                <c:pt idx="12">
                  <c:v>SOUTHEASTERN VASCULAR STUDY GROUP</c:v>
                </c:pt>
                <c:pt idx="13">
                  <c:v>SOUTHERN VASCULAR OUTCOMES NETWORK (SoVONet)</c:v>
                </c:pt>
                <c:pt idx="14">
                  <c:v>UPPER MIDWEST VASCULAR NETWORK </c:v>
                </c:pt>
                <c:pt idx="15">
                  <c:v>VSGGNY</c:v>
                </c:pt>
                <c:pt idx="16">
                  <c:v>VSGNE</c:v>
                </c:pt>
                <c:pt idx="17">
                  <c:v>VIRGINIAS VASCULAR STUDY GROUP (VVSG)</c:v>
                </c:pt>
              </c:strCache>
            </c:strRef>
          </c:cat>
          <c:val>
            <c:numRef>
              <c:f>'[All Charters 2023.xlsx]Graphs'!$B$1:$B$18</c:f>
              <c:numCache>
                <c:formatCode>General</c:formatCode>
                <c:ptCount val="18"/>
                <c:pt idx="0">
                  <c:v>2</c:v>
                </c:pt>
                <c:pt idx="1">
                  <c:v>6</c:v>
                </c:pt>
                <c:pt idx="2">
                  <c:v>5</c:v>
                </c:pt>
                <c:pt idx="3">
                  <c:v>2</c:v>
                </c:pt>
                <c:pt idx="4">
                  <c:v>3</c:v>
                </c:pt>
                <c:pt idx="5">
                  <c:v>4</c:v>
                </c:pt>
                <c:pt idx="6">
                  <c:v>1</c:v>
                </c:pt>
                <c:pt idx="7">
                  <c:v>1</c:v>
                </c:pt>
                <c:pt idx="9">
                  <c:v>3</c:v>
                </c:pt>
                <c:pt idx="10">
                  <c:v>1</c:v>
                </c:pt>
                <c:pt idx="11">
                  <c:v>2</c:v>
                </c:pt>
                <c:pt idx="12">
                  <c:v>2</c:v>
                </c:pt>
                <c:pt idx="13">
                  <c:v>3</c:v>
                </c:pt>
                <c:pt idx="14">
                  <c:v>3</c:v>
                </c:pt>
                <c:pt idx="15">
                  <c:v>8</c:v>
                </c:pt>
                <c:pt idx="17">
                  <c:v>16</c:v>
                </c:pt>
              </c:numCache>
            </c:numRef>
          </c:val>
          <c:extLst>
            <c:ext xmlns:c16="http://schemas.microsoft.com/office/drawing/2014/chart" uri="{C3380CC4-5D6E-409C-BE32-E72D297353CC}">
              <c16:uniqueId val="{00000000-016D-4B55-8C43-9600F08285BB}"/>
            </c:ext>
          </c:extLst>
        </c:ser>
        <c:dLbls>
          <c:showLegendKey val="0"/>
          <c:showVal val="0"/>
          <c:showCatName val="0"/>
          <c:showSerName val="0"/>
          <c:showPercent val="0"/>
          <c:showBubbleSize val="0"/>
        </c:dLbls>
        <c:gapWidth val="219"/>
        <c:overlap val="-27"/>
        <c:axId val="1157741104"/>
        <c:axId val="1157739856"/>
      </c:barChart>
      <c:catAx>
        <c:axId val="115774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7739856"/>
        <c:crosses val="autoZero"/>
        <c:auto val="1"/>
        <c:lblAlgn val="ctr"/>
        <c:lblOffset val="100"/>
        <c:noMultiLvlLbl val="0"/>
      </c:catAx>
      <c:valAx>
        <c:axId val="1157739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7741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TFEM CAS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'[CAS CEA hyper-hypo meds graphs.xlsx]CAS Hypo'!$G$4</c:f>
              <c:strCache>
                <c:ptCount val="1"/>
                <c:pt idx="0">
                  <c:v>Hypotension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graphs.xlsx]CAS Hypo'!$H$3:$J$3</c:f>
              <c:strCache>
                <c:ptCount val="3"/>
                <c:pt idx="0">
                  <c:v>THH
102</c:v>
                </c:pt>
                <c:pt idx="1">
                  <c:v>Regional
665</c:v>
                </c:pt>
                <c:pt idx="2">
                  <c:v>National
5,863</c:v>
                </c:pt>
              </c:strCache>
            </c:strRef>
          </c:cat>
          <c:val>
            <c:numRef>
              <c:f>'[CAS CEA hyper-hypo meds graphs.xlsx]CAS Hypo'!$H$4:$J$4</c:f>
              <c:numCache>
                <c:formatCode>0.0%</c:formatCode>
                <c:ptCount val="3"/>
                <c:pt idx="0" formatCode="0.00%">
                  <c:v>0.48</c:v>
                </c:pt>
                <c:pt idx="1">
                  <c:v>0.20599999999999999</c:v>
                </c:pt>
                <c:pt idx="2">
                  <c:v>0.20499999999999999</c:v>
                </c:pt>
              </c:numCache>
            </c:numRef>
          </c:val>
          <c:extLst>
            <c:ext xmlns:c16="http://schemas.microsoft.com/office/drawing/2014/chart" uri="{C3380CC4-5D6E-409C-BE32-E72D297353CC}">
              <c16:uniqueId val="{00000000-25EC-44B3-9BC1-E127093597D2}"/>
            </c:ext>
          </c:extLst>
        </c:ser>
        <c:ser>
          <c:idx val="1"/>
          <c:order val="1"/>
          <c:tx>
            <c:strRef>
              <c:f>'[CAS CEA hyper-hypo meds graphs.xlsx]CAS Hypo'!$G$5</c:f>
              <c:strCache>
                <c:ptCount val="1"/>
                <c:pt idx="0">
                  <c:v>Hypertension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graphs.xlsx]CAS Hypo'!$H$3:$J$3</c:f>
              <c:strCache>
                <c:ptCount val="3"/>
                <c:pt idx="0">
                  <c:v>THH
102</c:v>
                </c:pt>
                <c:pt idx="1">
                  <c:v>Regional
665</c:v>
                </c:pt>
                <c:pt idx="2">
                  <c:v>National
5,863</c:v>
                </c:pt>
              </c:strCache>
            </c:strRef>
          </c:cat>
          <c:val>
            <c:numRef>
              <c:f>'[CAS CEA hyper-hypo meds graphs.xlsx]CAS Hypo'!$H$5:$J$5</c:f>
              <c:numCache>
                <c:formatCode>0.0%</c:formatCode>
                <c:ptCount val="3"/>
                <c:pt idx="0" formatCode="0.00%">
                  <c:v>7.8E-2</c:v>
                </c:pt>
                <c:pt idx="1">
                  <c:v>0.09</c:v>
                </c:pt>
                <c:pt idx="2">
                  <c:v>8.5999999999999993E-2</c:v>
                </c:pt>
              </c:numCache>
            </c:numRef>
          </c:val>
          <c:extLst>
            <c:ext xmlns:c16="http://schemas.microsoft.com/office/drawing/2014/chart" uri="{C3380CC4-5D6E-409C-BE32-E72D297353CC}">
              <c16:uniqueId val="{00000001-25EC-44B3-9BC1-E127093597D2}"/>
            </c:ext>
          </c:extLst>
        </c:ser>
        <c:dLbls>
          <c:dLblPos val="outEnd"/>
          <c:showLegendKey val="0"/>
          <c:showVal val="1"/>
          <c:showCatName val="0"/>
          <c:showSerName val="0"/>
          <c:showPercent val="0"/>
          <c:showBubbleSize val="0"/>
        </c:dLbls>
        <c:gapWidth val="219"/>
        <c:overlap val="-27"/>
        <c:axId val="970053216"/>
        <c:axId val="970053576"/>
      </c:barChart>
      <c:catAx>
        <c:axId val="97005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0053576"/>
        <c:crosses val="autoZero"/>
        <c:auto val="1"/>
        <c:lblAlgn val="ctr"/>
        <c:lblOffset val="100"/>
        <c:noMultiLvlLbl val="0"/>
      </c:catAx>
      <c:valAx>
        <c:axId val="9700535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005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TFEM CAS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'[hyp-hypo meds.xlsx]Dashboard - use'!$C$1</c:f>
              <c:strCache>
                <c:ptCount val="1"/>
                <c:pt idx="0">
                  <c:v>THHBP</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dLbl>
              <c:idx val="0"/>
              <c:layout>
                <c:manualLayout>
                  <c:x val="0"/>
                  <c:y val="-2.9271859048853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5-4E09-BCF8-1DCD8B7CD773}"/>
                </c:ext>
              </c:extLst>
            </c:dLbl>
            <c:dLbl>
              <c:idx val="1"/>
              <c:layout>
                <c:manualLayout>
                  <c:x val="0"/>
                  <c:y val="-2.9271859048853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5-4E09-BCF8-1DCD8B7CD773}"/>
                </c:ext>
              </c:extLst>
            </c:dLbl>
            <c:dLbl>
              <c:idx val="2"/>
              <c:layout>
                <c:manualLayout>
                  <c:x val="0"/>
                  <c:y val="-2.6344673143968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5-4E09-BCF8-1DCD8B7CD773}"/>
                </c:ext>
              </c:extLst>
            </c:dLbl>
            <c:dLbl>
              <c:idx val="3"/>
              <c:layout>
                <c:manualLayout>
                  <c:x val="-1.1923983021001328E-16"/>
                  <c:y val="-2.0490301334197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5-4E09-BCF8-1DCD8B7CD7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'[hyp-hypo meds.xlsx]Dashboard - use'!$A$2:$B$5</c:f>
              <c:multiLvlStrCache>
                <c:ptCount val="4"/>
                <c:lvl>
                  <c:pt idx="0">
                    <c:v>Asymptomatic</c:v>
                  </c:pt>
                  <c:pt idx="1">
                    <c:v>Symptomatic</c:v>
                  </c:pt>
                  <c:pt idx="2">
                    <c:v>Asymptomatic</c:v>
                  </c:pt>
                  <c:pt idx="3">
                    <c:v>Symptomatic</c:v>
                  </c:pt>
                </c:lvl>
                <c:lvl>
                  <c:pt idx="0">
                    <c:v>Spring 2023 
1/1/22 - 12/31/22</c:v>
                  </c:pt>
                  <c:pt idx="2">
                    <c:v>Summer 2023 
4/11/22-3/31/23</c:v>
                  </c:pt>
                </c:lvl>
              </c:multiLvlStrCache>
            </c:multiLvlStrRef>
          </c:cat>
          <c:val>
            <c:numRef>
              <c:f>'[hyp-hypo meds.xlsx]Dashboard - use'!$C$2:$C$5</c:f>
              <c:numCache>
                <c:formatCode>0.0%</c:formatCode>
                <c:ptCount val="4"/>
                <c:pt idx="0">
                  <c:v>0.65900000000000003</c:v>
                </c:pt>
                <c:pt idx="1">
                  <c:v>0.26700000000000002</c:v>
                </c:pt>
                <c:pt idx="2">
                  <c:v>0.72699999999999998</c:v>
                </c:pt>
                <c:pt idx="3">
                  <c:v>0.33300000000000002</c:v>
                </c:pt>
              </c:numCache>
            </c:numRef>
          </c:val>
          <c:extLst>
            <c:ext xmlns:c16="http://schemas.microsoft.com/office/drawing/2014/chart" uri="{C3380CC4-5D6E-409C-BE32-E72D297353CC}">
              <c16:uniqueId val="{00000004-2495-4E09-BCF8-1DCD8B7CD773}"/>
            </c:ext>
          </c:extLst>
        </c:ser>
        <c:ser>
          <c:idx val="1"/>
          <c:order val="1"/>
          <c:tx>
            <c:strRef>
              <c:f>'[hyp-hypo meds.xlsx]Dashboard - use'!$D$1</c:f>
              <c:strCache>
                <c:ptCount val="1"/>
                <c:pt idx="0">
                  <c:v>VQI</c:v>
                </c:pt>
              </c:strCache>
            </c:strRef>
          </c:tx>
          <c:spPr>
            <a:solidFill>
              <a:schemeClr val="accent4"/>
            </a:solidFill>
            <a:ln>
              <a:noFill/>
            </a:ln>
            <a:effectLst/>
            <a:sp3d/>
          </c:spPr>
          <c:invertIfNegative val="0"/>
          <c:dLbls>
            <c:dLbl>
              <c:idx val="0"/>
              <c:layout>
                <c:manualLayout>
                  <c:x val="1.9512197620152053E-2"/>
                  <c:y val="-1.7563115429312201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9406446374296954E-2"/>
                      <c:h val="5.5572739647788083E-2"/>
                    </c:manualLayout>
                  </c15:layout>
                </c:ext>
                <c:ext xmlns:c16="http://schemas.microsoft.com/office/drawing/2014/chart" uri="{C3380CC4-5D6E-409C-BE32-E72D297353CC}">
                  <c16:uniqueId val="{00000005-2495-4E09-BCF8-1DCD8B7CD773}"/>
                </c:ext>
              </c:extLst>
            </c:dLbl>
            <c:dLbl>
              <c:idx val="2"/>
              <c:layout>
                <c:manualLayout>
                  <c:x val="2.2764230556843946E-2"/>
                  <c:y val="-1.46359295244268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95-4E09-BCF8-1DCD8B7CD773}"/>
                </c:ext>
              </c:extLst>
            </c:dLbl>
            <c:dLbl>
              <c:idx val="3"/>
              <c:layout>
                <c:manualLayout>
                  <c:x val="-1.1923983021001328E-16"/>
                  <c:y val="-2.3417487239082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95-4E09-BCF8-1DCD8B7CD7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'[hyp-hypo meds.xlsx]Dashboard - use'!$A$2:$B$5</c:f>
              <c:multiLvlStrCache>
                <c:ptCount val="4"/>
                <c:lvl>
                  <c:pt idx="0">
                    <c:v>Asymptomatic</c:v>
                  </c:pt>
                  <c:pt idx="1">
                    <c:v>Symptomatic</c:v>
                  </c:pt>
                  <c:pt idx="2">
                    <c:v>Asymptomatic</c:v>
                  </c:pt>
                  <c:pt idx="3">
                    <c:v>Symptomatic</c:v>
                  </c:pt>
                </c:lvl>
                <c:lvl>
                  <c:pt idx="0">
                    <c:v>Spring 2023 
1/1/22 - 12/31/22</c:v>
                  </c:pt>
                  <c:pt idx="2">
                    <c:v>Summer 2023 
4/11/22-3/31/23</c:v>
                  </c:pt>
                </c:lvl>
              </c:multiLvlStrCache>
            </c:multiLvlStrRef>
          </c:cat>
          <c:val>
            <c:numRef>
              <c:f>'[hyp-hypo meds.xlsx]Dashboard - use'!$D$2:$D$5</c:f>
              <c:numCache>
                <c:formatCode>0.0%</c:formatCode>
                <c:ptCount val="4"/>
                <c:pt idx="0">
                  <c:v>0.27900000000000003</c:v>
                </c:pt>
                <c:pt idx="1">
                  <c:v>0.34799999999999998</c:v>
                </c:pt>
                <c:pt idx="2">
                  <c:v>0.27500000000000002</c:v>
                </c:pt>
                <c:pt idx="3">
                  <c:v>0.34699999999999998</c:v>
                </c:pt>
              </c:numCache>
            </c:numRef>
          </c:val>
          <c:extLst>
            <c:ext xmlns:c16="http://schemas.microsoft.com/office/drawing/2014/chart" uri="{C3380CC4-5D6E-409C-BE32-E72D297353CC}">
              <c16:uniqueId val="{00000008-2495-4E09-BCF8-1DCD8B7CD773}"/>
            </c:ext>
          </c:extLst>
        </c:ser>
        <c:dLbls>
          <c:showLegendKey val="0"/>
          <c:showVal val="1"/>
          <c:showCatName val="0"/>
          <c:showSerName val="0"/>
          <c:showPercent val="0"/>
          <c:showBubbleSize val="0"/>
        </c:dLbls>
        <c:gapWidth val="150"/>
        <c:shape val="box"/>
        <c:axId val="809477928"/>
        <c:axId val="809476128"/>
        <c:axId val="0"/>
      </c:bar3DChart>
      <c:catAx>
        <c:axId val="80947792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809476128"/>
        <c:crosses val="autoZero"/>
        <c:auto val="1"/>
        <c:lblAlgn val="ctr"/>
        <c:lblOffset val="100"/>
        <c:noMultiLvlLbl val="0"/>
      </c:catAx>
      <c:valAx>
        <c:axId val="809476128"/>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809477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TCAR</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'[hyp-hypo meds.xlsx]Dashboard - use'!$C$8</c:f>
              <c:strCache>
                <c:ptCount val="1"/>
                <c:pt idx="0">
                  <c:v>THHBP</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dLbl>
              <c:idx val="0"/>
              <c:layout>
                <c:manualLayout>
                  <c:x val="-1.8726588998998939E-3"/>
                  <c:y val="-3.2023297005879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5B-464F-B312-DB3BE37E7F36}"/>
                </c:ext>
              </c:extLst>
            </c:dLbl>
            <c:dLbl>
              <c:idx val="1"/>
              <c:layout>
                <c:manualLayout>
                  <c:x val="-5.6179766996996812E-3"/>
                  <c:y val="-2.6200879368446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5B-464F-B312-DB3BE37E7F36}"/>
                </c:ext>
              </c:extLst>
            </c:dLbl>
            <c:dLbl>
              <c:idx val="2"/>
              <c:layout>
                <c:manualLayout>
                  <c:x val="-6.8663366457927514E-17"/>
                  <c:y val="-4.36681322807441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5B-464F-B312-DB3BE37E7F36}"/>
                </c:ext>
              </c:extLst>
            </c:dLbl>
            <c:dLbl>
              <c:idx val="3"/>
              <c:layout>
                <c:manualLayout>
                  <c:x val="0"/>
                  <c:y val="-2.03784617310139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5B-464F-B312-DB3BE37E7F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'[hyp-hypo meds.xlsx]Dashboard - use'!$A$9:$B$12</c:f>
              <c:multiLvlStrCache>
                <c:ptCount val="4"/>
                <c:lvl>
                  <c:pt idx="0">
                    <c:v>Asymptomatic</c:v>
                  </c:pt>
                  <c:pt idx="1">
                    <c:v>Symptomatic</c:v>
                  </c:pt>
                  <c:pt idx="2">
                    <c:v>Asymptomatic</c:v>
                  </c:pt>
                  <c:pt idx="3">
                    <c:v>Symptomatic</c:v>
                  </c:pt>
                </c:lvl>
                <c:lvl>
                  <c:pt idx="0">
                    <c:v>Spring 2023 
1/1/22 - 12/31/22</c:v>
                  </c:pt>
                  <c:pt idx="2">
                    <c:v>Summer 2023 
4/11/22-3/31/23</c:v>
                  </c:pt>
                </c:lvl>
              </c:multiLvlStrCache>
            </c:multiLvlStrRef>
          </c:cat>
          <c:val>
            <c:numRef>
              <c:f>'[hyp-hypo meds.xlsx]Dashboard - use'!$C$9:$C$12</c:f>
              <c:numCache>
                <c:formatCode>0.0%</c:formatCode>
                <c:ptCount val="4"/>
                <c:pt idx="0">
                  <c:v>0.33300000000000002</c:v>
                </c:pt>
                <c:pt idx="1">
                  <c:v>0.57099999999999995</c:v>
                </c:pt>
                <c:pt idx="2">
                  <c:v>0.38900000000000001</c:v>
                </c:pt>
                <c:pt idx="3">
                  <c:v>0.55600000000000005</c:v>
                </c:pt>
              </c:numCache>
            </c:numRef>
          </c:val>
          <c:extLst>
            <c:ext xmlns:c16="http://schemas.microsoft.com/office/drawing/2014/chart" uri="{C3380CC4-5D6E-409C-BE32-E72D297353CC}">
              <c16:uniqueId val="{00000004-345B-464F-B312-DB3BE37E7F36}"/>
            </c:ext>
          </c:extLst>
        </c:ser>
        <c:ser>
          <c:idx val="1"/>
          <c:order val="1"/>
          <c:tx>
            <c:strRef>
              <c:f>'[hyp-hypo meds.xlsx]Dashboard - use'!$D$8</c:f>
              <c:strCache>
                <c:ptCount val="1"/>
                <c:pt idx="0">
                  <c:v>VQI</c:v>
                </c:pt>
              </c:strCache>
            </c:strRef>
          </c:tx>
          <c:spPr>
            <a:solidFill>
              <a:schemeClr val="accent4"/>
            </a:solidFill>
            <a:ln>
              <a:noFill/>
            </a:ln>
            <a:effectLst/>
            <a:sp3d/>
          </c:spPr>
          <c:invertIfNegative val="0"/>
          <c:dLbls>
            <c:dLbl>
              <c:idx val="0"/>
              <c:layout>
                <c:manualLayout>
                  <c:x val="1.4981271199199151E-2"/>
                  <c:y val="-4.36681322807441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5B-464F-B312-DB3BE37E7F36}"/>
                </c:ext>
              </c:extLst>
            </c:dLbl>
            <c:dLbl>
              <c:idx val="1"/>
              <c:layout>
                <c:manualLayout>
                  <c:x val="1.3108612299299258E-2"/>
                  <c:y val="-2.3289670549730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5B-464F-B312-DB3BE37E7F36}"/>
                </c:ext>
              </c:extLst>
            </c:dLbl>
            <c:dLbl>
              <c:idx val="2"/>
              <c:layout>
                <c:manualLayout>
                  <c:x val="1.8726588998998938E-2"/>
                  <c:y val="-2.6200879368446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5B-464F-B312-DB3BE37E7F36}"/>
                </c:ext>
              </c:extLst>
            </c:dLbl>
            <c:dLbl>
              <c:idx val="3"/>
              <c:layout>
                <c:manualLayout>
                  <c:x val="3.5580519098097986E-2"/>
                  <c:y val="-2.9112088187162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45B-464F-B312-DB3BE37E7F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'[hyp-hypo meds.xlsx]Dashboard - use'!$A$9:$B$12</c:f>
              <c:multiLvlStrCache>
                <c:ptCount val="4"/>
                <c:lvl>
                  <c:pt idx="0">
                    <c:v>Asymptomatic</c:v>
                  </c:pt>
                  <c:pt idx="1">
                    <c:v>Symptomatic</c:v>
                  </c:pt>
                  <c:pt idx="2">
                    <c:v>Asymptomatic</c:v>
                  </c:pt>
                  <c:pt idx="3">
                    <c:v>Symptomatic</c:v>
                  </c:pt>
                </c:lvl>
                <c:lvl>
                  <c:pt idx="0">
                    <c:v>Spring 2023 
1/1/22 - 12/31/22</c:v>
                  </c:pt>
                  <c:pt idx="2">
                    <c:v>Summer 2023 
4/11/22-3/31/23</c:v>
                  </c:pt>
                </c:lvl>
              </c:multiLvlStrCache>
            </c:multiLvlStrRef>
          </c:cat>
          <c:val>
            <c:numRef>
              <c:f>'[hyp-hypo meds.xlsx]Dashboard - use'!$D$9:$D$12</c:f>
              <c:numCache>
                <c:formatCode>0.0%</c:formatCode>
                <c:ptCount val="4"/>
                <c:pt idx="0">
                  <c:v>0.29699999999999999</c:v>
                </c:pt>
                <c:pt idx="1">
                  <c:v>0.315</c:v>
                </c:pt>
                <c:pt idx="2">
                  <c:v>0.30599999999999999</c:v>
                </c:pt>
                <c:pt idx="3">
                  <c:v>0.32100000000000001</c:v>
                </c:pt>
              </c:numCache>
            </c:numRef>
          </c:val>
          <c:extLst>
            <c:ext xmlns:c16="http://schemas.microsoft.com/office/drawing/2014/chart" uri="{C3380CC4-5D6E-409C-BE32-E72D297353CC}">
              <c16:uniqueId val="{00000009-345B-464F-B312-DB3BE37E7F36}"/>
            </c:ext>
          </c:extLst>
        </c:ser>
        <c:dLbls>
          <c:showLegendKey val="0"/>
          <c:showVal val="1"/>
          <c:showCatName val="0"/>
          <c:showSerName val="0"/>
          <c:showPercent val="0"/>
          <c:showBubbleSize val="0"/>
        </c:dLbls>
        <c:gapWidth val="150"/>
        <c:shape val="box"/>
        <c:axId val="761007760"/>
        <c:axId val="761009920"/>
        <c:axId val="0"/>
      </c:bar3DChart>
      <c:catAx>
        <c:axId val="7610077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61009920"/>
        <c:crosses val="autoZero"/>
        <c:auto val="1"/>
        <c:lblAlgn val="ctr"/>
        <c:lblOffset val="100"/>
        <c:noMultiLvlLbl val="0"/>
      </c:catAx>
      <c:valAx>
        <c:axId val="761009920"/>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6100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CEA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'[hyp-hypo meds.xlsx]Dashboard - use'!$C$15</c:f>
              <c:strCache>
                <c:ptCount val="1"/>
                <c:pt idx="0">
                  <c:v>THHBP</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dLbl>
              <c:idx val="0"/>
              <c:layout>
                <c:manualLayout>
                  <c:x val="0"/>
                  <c:y val="-2.6258205689277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41-4612-93A7-992FC2B50D1D}"/>
                </c:ext>
              </c:extLst>
            </c:dLbl>
            <c:dLbl>
              <c:idx val="1"/>
              <c:layout>
                <c:manualLayout>
                  <c:x val="-6.9345140605385499E-17"/>
                  <c:y val="-2.042304886943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41-4612-93A7-992FC2B50D1D}"/>
                </c:ext>
              </c:extLst>
            </c:dLbl>
            <c:dLbl>
              <c:idx val="3"/>
              <c:layout>
                <c:manualLayout>
                  <c:x val="0"/>
                  <c:y val="-3.2093362509117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41-4612-93A7-992FC2B50D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'[hyp-hypo meds.xlsx]Dashboard - use'!$A$16:$B$19</c:f>
              <c:multiLvlStrCache>
                <c:ptCount val="4"/>
                <c:lvl>
                  <c:pt idx="0">
                    <c:v>Asymptomatic</c:v>
                  </c:pt>
                  <c:pt idx="1">
                    <c:v>Symptomatic</c:v>
                  </c:pt>
                  <c:pt idx="2">
                    <c:v>Asymptomatic</c:v>
                  </c:pt>
                  <c:pt idx="3">
                    <c:v>Symptomatic</c:v>
                  </c:pt>
                </c:lvl>
                <c:lvl>
                  <c:pt idx="0">
                    <c:v>Spring 2023 
1/1/22 - 12/31/22</c:v>
                  </c:pt>
                  <c:pt idx="2">
                    <c:v>Summer 2023 
4/11/22-3/31/23</c:v>
                  </c:pt>
                </c:lvl>
              </c:multiLvlStrCache>
            </c:multiLvlStrRef>
          </c:cat>
          <c:val>
            <c:numRef>
              <c:f>'[hyp-hypo meds.xlsx]Dashboard - use'!$C$16:$C$19</c:f>
              <c:numCache>
                <c:formatCode>0.0%</c:formatCode>
                <c:ptCount val="4"/>
                <c:pt idx="0">
                  <c:v>0.42299999999999999</c:v>
                </c:pt>
                <c:pt idx="1">
                  <c:v>0.35699999999999998</c:v>
                </c:pt>
                <c:pt idx="2">
                  <c:v>0.45900000000000002</c:v>
                </c:pt>
                <c:pt idx="3">
                  <c:v>0.28100000000000003</c:v>
                </c:pt>
              </c:numCache>
            </c:numRef>
          </c:val>
          <c:extLst>
            <c:ext xmlns:c16="http://schemas.microsoft.com/office/drawing/2014/chart" uri="{C3380CC4-5D6E-409C-BE32-E72D297353CC}">
              <c16:uniqueId val="{00000003-1541-4612-93A7-992FC2B50D1D}"/>
            </c:ext>
          </c:extLst>
        </c:ser>
        <c:ser>
          <c:idx val="1"/>
          <c:order val="1"/>
          <c:tx>
            <c:strRef>
              <c:f>'[hyp-hypo meds.xlsx]Dashboard - use'!$D$15</c:f>
              <c:strCache>
                <c:ptCount val="1"/>
                <c:pt idx="0">
                  <c:v>VQI</c:v>
                </c:pt>
              </c:strCache>
            </c:strRef>
          </c:tx>
          <c:spPr>
            <a:solidFill>
              <a:schemeClr val="accent4"/>
            </a:solidFill>
            <a:ln>
              <a:noFill/>
            </a:ln>
            <a:effectLst/>
            <a:sp3d/>
          </c:spPr>
          <c:invertIfNegative val="0"/>
          <c:dLbls>
            <c:dLbl>
              <c:idx val="0"/>
              <c:layout>
                <c:manualLayout>
                  <c:x val="2.2695035460992875E-2"/>
                  <c:y val="-1.7505470459518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41-4612-93A7-992FC2B50D1D}"/>
                </c:ext>
              </c:extLst>
            </c:dLbl>
            <c:dLbl>
              <c:idx val="1"/>
              <c:layout>
                <c:manualLayout>
                  <c:x val="3.0260047281323806E-2"/>
                  <c:y val="-8.75273522975929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41-4612-93A7-992FC2B50D1D}"/>
                </c:ext>
              </c:extLst>
            </c:dLbl>
            <c:dLbl>
              <c:idx val="2"/>
              <c:layout>
                <c:manualLayout>
                  <c:x val="2.4586288416075651E-2"/>
                  <c:y val="-1.7505470459518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41-4612-93A7-992FC2B50D1D}"/>
                </c:ext>
              </c:extLst>
            </c:dLbl>
            <c:dLbl>
              <c:idx val="3"/>
              <c:layout>
                <c:manualLayout>
                  <c:x val="2.8368794326240995E-2"/>
                  <c:y val="-1.7505470459518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41-4612-93A7-992FC2B50D1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'[hyp-hypo meds.xlsx]Dashboard - use'!$A$16:$B$19</c:f>
              <c:multiLvlStrCache>
                <c:ptCount val="4"/>
                <c:lvl>
                  <c:pt idx="0">
                    <c:v>Asymptomatic</c:v>
                  </c:pt>
                  <c:pt idx="1">
                    <c:v>Symptomatic</c:v>
                  </c:pt>
                  <c:pt idx="2">
                    <c:v>Asymptomatic</c:v>
                  </c:pt>
                  <c:pt idx="3">
                    <c:v>Symptomatic</c:v>
                  </c:pt>
                </c:lvl>
                <c:lvl>
                  <c:pt idx="0">
                    <c:v>Spring 2023 
1/1/22 - 12/31/22</c:v>
                  </c:pt>
                  <c:pt idx="2">
                    <c:v>Summer 2023 
4/11/22-3/31/23</c:v>
                  </c:pt>
                </c:lvl>
              </c:multiLvlStrCache>
            </c:multiLvlStrRef>
          </c:cat>
          <c:val>
            <c:numRef>
              <c:f>'[hyp-hypo meds.xlsx]Dashboard - use'!$D$16:$D$19</c:f>
              <c:numCache>
                <c:formatCode>0.0%</c:formatCode>
                <c:ptCount val="4"/>
                <c:pt idx="0">
                  <c:v>0.29099999999999998</c:v>
                </c:pt>
                <c:pt idx="1">
                  <c:v>0.311</c:v>
                </c:pt>
                <c:pt idx="2">
                  <c:v>0.30199999999999999</c:v>
                </c:pt>
                <c:pt idx="3">
                  <c:v>0.31</c:v>
                </c:pt>
              </c:numCache>
            </c:numRef>
          </c:val>
          <c:extLst>
            <c:ext xmlns:c16="http://schemas.microsoft.com/office/drawing/2014/chart" uri="{C3380CC4-5D6E-409C-BE32-E72D297353CC}">
              <c16:uniqueId val="{00000008-1541-4612-93A7-992FC2B50D1D}"/>
            </c:ext>
          </c:extLst>
        </c:ser>
        <c:dLbls>
          <c:showLegendKey val="0"/>
          <c:showVal val="1"/>
          <c:showCatName val="0"/>
          <c:showSerName val="0"/>
          <c:showPercent val="0"/>
          <c:showBubbleSize val="0"/>
        </c:dLbls>
        <c:gapWidth val="150"/>
        <c:shape val="box"/>
        <c:axId val="801989688"/>
        <c:axId val="801990408"/>
        <c:axId val="0"/>
      </c:bar3DChart>
      <c:catAx>
        <c:axId val="8019896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801990408"/>
        <c:crosses val="autoZero"/>
        <c:auto val="1"/>
        <c:lblAlgn val="ctr"/>
        <c:lblOffset val="100"/>
        <c:noMultiLvlLbl val="0"/>
      </c:catAx>
      <c:valAx>
        <c:axId val="801990408"/>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8019896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dirty="0">
                <a:solidFill>
                  <a:prstClr val="black">
                    <a:lumMod val="65000"/>
                    <a:lumOff val="35000"/>
                  </a:prstClr>
                </a:solidFill>
              </a:rPr>
              <a:t>Ordered and Received by Order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'[hyp-hypo meds graphs.xlsx]CEA Hypo'!$B$17</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'[hyp-hypo meds graphs.xlsx]CEA Hypo'!$A$18:$A$28</c:f>
              <c:strCache>
                <c:ptCount val="11"/>
                <c:pt idx="0">
                  <c:v>&lt;120</c:v>
                </c:pt>
                <c:pt idx="1">
                  <c:v>&lt;130</c:v>
                </c:pt>
                <c:pt idx="2">
                  <c:v>&lt;140 (hemorrhagic CVA)</c:v>
                </c:pt>
                <c:pt idx="3">
                  <c:v>&lt;140</c:v>
                </c:pt>
                <c:pt idx="4">
                  <c:v>&lt;=140</c:v>
                </c:pt>
                <c:pt idx="5">
                  <c:v>&lt;145</c:v>
                </c:pt>
                <c:pt idx="6">
                  <c:v>&lt;150</c:v>
                </c:pt>
                <c:pt idx="7">
                  <c:v>&lt;=160</c:v>
                </c:pt>
                <c:pt idx="8">
                  <c:v>&lt;160</c:v>
                </c:pt>
                <c:pt idx="9">
                  <c:v>120-130</c:v>
                </c:pt>
                <c:pt idx="10">
                  <c:v>140-160</c:v>
                </c:pt>
              </c:strCache>
            </c:strRef>
          </c:cat>
          <c:val>
            <c:numRef>
              <c:f>'[hyp-hypo meds graphs.xlsx]CEA Hypo'!$B$18:$B$28</c:f>
              <c:numCache>
                <c:formatCode>General</c:formatCode>
                <c:ptCount val="11"/>
                <c:pt idx="0">
                  <c:v>2</c:v>
                </c:pt>
                <c:pt idx="1">
                  <c:v>1</c:v>
                </c:pt>
                <c:pt idx="2">
                  <c:v>8</c:v>
                </c:pt>
                <c:pt idx="3">
                  <c:v>6</c:v>
                </c:pt>
                <c:pt idx="4">
                  <c:v>2</c:v>
                </c:pt>
                <c:pt idx="5">
                  <c:v>10</c:v>
                </c:pt>
                <c:pt idx="6">
                  <c:v>75</c:v>
                </c:pt>
                <c:pt idx="7">
                  <c:v>10</c:v>
                </c:pt>
                <c:pt idx="8">
                  <c:v>4</c:v>
                </c:pt>
                <c:pt idx="9">
                  <c:v>2</c:v>
                </c:pt>
                <c:pt idx="10">
                  <c:v>1</c:v>
                </c:pt>
              </c:numCache>
            </c:numRef>
          </c:val>
          <c:extLst>
            <c:ext xmlns:c16="http://schemas.microsoft.com/office/drawing/2014/chart" uri="{C3380CC4-5D6E-409C-BE32-E72D297353CC}">
              <c16:uniqueId val="{00000000-3B6E-48DD-8723-8AA800DE83B8}"/>
            </c:ext>
          </c:extLst>
        </c:ser>
        <c:ser>
          <c:idx val="1"/>
          <c:order val="1"/>
          <c:tx>
            <c:strRef>
              <c:f>'[hyp-hypo meds graphs.xlsx]CEA Hypo'!$C$17</c:f>
              <c:strCache>
                <c:ptCount val="1"/>
                <c:pt idx="0">
                  <c:v>Received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'[hyp-hypo meds graphs.xlsx]CEA Hypo'!$A$18:$A$28</c:f>
              <c:strCache>
                <c:ptCount val="11"/>
                <c:pt idx="0">
                  <c:v>&lt;120</c:v>
                </c:pt>
                <c:pt idx="1">
                  <c:v>&lt;130</c:v>
                </c:pt>
                <c:pt idx="2">
                  <c:v>&lt;140 (hemorrhagic CVA)</c:v>
                </c:pt>
                <c:pt idx="3">
                  <c:v>&lt;140</c:v>
                </c:pt>
                <c:pt idx="4">
                  <c:v>&lt;=140</c:v>
                </c:pt>
                <c:pt idx="5">
                  <c:v>&lt;145</c:v>
                </c:pt>
                <c:pt idx="6">
                  <c:v>&lt;150</c:v>
                </c:pt>
                <c:pt idx="7">
                  <c:v>&lt;=160</c:v>
                </c:pt>
                <c:pt idx="8">
                  <c:v>&lt;160</c:v>
                </c:pt>
                <c:pt idx="9">
                  <c:v>120-130</c:v>
                </c:pt>
                <c:pt idx="10">
                  <c:v>140-160</c:v>
                </c:pt>
              </c:strCache>
            </c:strRef>
          </c:cat>
          <c:val>
            <c:numRef>
              <c:f>'[hyp-hypo meds graphs.xlsx]CEA Hypo'!$C$18:$C$28</c:f>
              <c:numCache>
                <c:formatCode>General</c:formatCode>
                <c:ptCount val="11"/>
                <c:pt idx="0">
                  <c:v>2</c:v>
                </c:pt>
                <c:pt idx="1">
                  <c:v>1</c:v>
                </c:pt>
                <c:pt idx="2">
                  <c:v>5</c:v>
                </c:pt>
                <c:pt idx="3">
                  <c:v>2</c:v>
                </c:pt>
                <c:pt idx="4">
                  <c:v>1</c:v>
                </c:pt>
                <c:pt idx="5">
                  <c:v>5</c:v>
                </c:pt>
                <c:pt idx="6">
                  <c:v>16</c:v>
                </c:pt>
                <c:pt idx="7">
                  <c:v>2</c:v>
                </c:pt>
                <c:pt idx="8">
                  <c:v>1</c:v>
                </c:pt>
                <c:pt idx="9">
                  <c:v>2</c:v>
                </c:pt>
                <c:pt idx="10">
                  <c:v>1</c:v>
                </c:pt>
              </c:numCache>
            </c:numRef>
          </c:val>
          <c:extLst>
            <c:ext xmlns:c16="http://schemas.microsoft.com/office/drawing/2014/chart" uri="{C3380CC4-5D6E-409C-BE32-E72D297353CC}">
              <c16:uniqueId val="{00000001-3B6E-48DD-8723-8AA800DE83B8}"/>
            </c:ext>
          </c:extLst>
        </c:ser>
        <c:dLbls>
          <c:showLegendKey val="0"/>
          <c:showVal val="1"/>
          <c:showCatName val="0"/>
          <c:showSerName val="0"/>
          <c:showPercent val="0"/>
          <c:showBubbleSize val="0"/>
        </c:dLbls>
        <c:gapWidth val="219"/>
        <c:overlap val="-27"/>
        <c:axId val="554416840"/>
        <c:axId val="554417920"/>
      </c:barChart>
      <c:lineChart>
        <c:grouping val="standard"/>
        <c:varyColors val="0"/>
        <c:ser>
          <c:idx val="2"/>
          <c:order val="2"/>
          <c:tx>
            <c:strRef>
              <c:f>'[hyp-hypo meds graphs.xlsx]CEA Hypo'!$D$17</c:f>
              <c:strCache>
                <c:ptCount val="1"/>
                <c:pt idx="0">
                  <c:v>Percent received</c:v>
                </c:pt>
              </c:strCache>
            </c:strRef>
          </c:tx>
          <c:spPr>
            <a:ln w="28575" cap="rnd">
              <a:solidFill>
                <a:schemeClr val="accent3"/>
              </a:solidFill>
              <a:round/>
            </a:ln>
            <a:effectLst/>
          </c:spPr>
          <c:marker>
            <c:symbol val="none"/>
          </c:marker>
          <c:dLbls>
            <c:dLbl>
              <c:idx val="6"/>
              <c:layout>
                <c:manualLayout>
                  <c:x val="1.7311667460199229E-2"/>
                  <c:y val="-6.113732541585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18-44F2-B1A7-7DE57FE0CC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'[hyp-hypo meds graphs.xlsx]CEA Hypo'!$A$18:$A$28</c:f>
              <c:strCache>
                <c:ptCount val="11"/>
                <c:pt idx="0">
                  <c:v>&lt;120</c:v>
                </c:pt>
                <c:pt idx="1">
                  <c:v>&lt;130</c:v>
                </c:pt>
                <c:pt idx="2">
                  <c:v>&lt;140 (hemorrhagic CVA)</c:v>
                </c:pt>
                <c:pt idx="3">
                  <c:v>&lt;140</c:v>
                </c:pt>
                <c:pt idx="4">
                  <c:v>&lt;=140</c:v>
                </c:pt>
                <c:pt idx="5">
                  <c:v>&lt;145</c:v>
                </c:pt>
                <c:pt idx="6">
                  <c:v>&lt;150</c:v>
                </c:pt>
                <c:pt idx="7">
                  <c:v>&lt;=160</c:v>
                </c:pt>
                <c:pt idx="8">
                  <c:v>&lt;160</c:v>
                </c:pt>
                <c:pt idx="9">
                  <c:v>120-130</c:v>
                </c:pt>
                <c:pt idx="10">
                  <c:v>140-160</c:v>
                </c:pt>
              </c:strCache>
            </c:strRef>
          </c:cat>
          <c:val>
            <c:numRef>
              <c:f>'[hyp-hypo meds graphs.xlsx]CEA Hypo'!$D$18:$D$28</c:f>
              <c:numCache>
                <c:formatCode>0%</c:formatCode>
                <c:ptCount val="11"/>
                <c:pt idx="0">
                  <c:v>1</c:v>
                </c:pt>
                <c:pt idx="1">
                  <c:v>1</c:v>
                </c:pt>
                <c:pt idx="2">
                  <c:v>0.625</c:v>
                </c:pt>
                <c:pt idx="3">
                  <c:v>0.33333333333333331</c:v>
                </c:pt>
                <c:pt idx="4">
                  <c:v>0.5</c:v>
                </c:pt>
                <c:pt idx="5">
                  <c:v>0.5</c:v>
                </c:pt>
                <c:pt idx="6">
                  <c:v>0.21333333333333335</c:v>
                </c:pt>
                <c:pt idx="7">
                  <c:v>0.2</c:v>
                </c:pt>
                <c:pt idx="8">
                  <c:v>0.25</c:v>
                </c:pt>
                <c:pt idx="9">
                  <c:v>1</c:v>
                </c:pt>
                <c:pt idx="10">
                  <c:v>1</c:v>
                </c:pt>
              </c:numCache>
            </c:numRef>
          </c:val>
          <c:smooth val="0"/>
          <c:extLst>
            <c:ext xmlns:c16="http://schemas.microsoft.com/office/drawing/2014/chart" uri="{C3380CC4-5D6E-409C-BE32-E72D297353CC}">
              <c16:uniqueId val="{00000002-3B6E-48DD-8723-8AA800DE83B8}"/>
            </c:ext>
          </c:extLst>
        </c:ser>
        <c:dLbls>
          <c:showLegendKey val="0"/>
          <c:showVal val="1"/>
          <c:showCatName val="0"/>
          <c:showSerName val="0"/>
          <c:showPercent val="0"/>
          <c:showBubbleSize val="0"/>
        </c:dLbls>
        <c:marker val="1"/>
        <c:smooth val="0"/>
        <c:axId val="179138208"/>
        <c:axId val="179140368"/>
      </c:lineChart>
      <c:catAx>
        <c:axId val="554416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17920"/>
        <c:crosses val="autoZero"/>
        <c:auto val="1"/>
        <c:lblAlgn val="ctr"/>
        <c:lblOffset val="100"/>
        <c:noMultiLvlLbl val="0"/>
      </c:catAx>
      <c:valAx>
        <c:axId val="55441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16840"/>
        <c:crosses val="autoZero"/>
        <c:crossBetween val="between"/>
      </c:valAx>
      <c:valAx>
        <c:axId val="17914036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138208"/>
        <c:crosses val="max"/>
        <c:crossBetween val="between"/>
      </c:valAx>
      <c:catAx>
        <c:axId val="179138208"/>
        <c:scaling>
          <c:orientation val="minMax"/>
        </c:scaling>
        <c:delete val="1"/>
        <c:axPos val="b"/>
        <c:numFmt formatCode="General" sourceLinked="1"/>
        <c:majorTickMark val="none"/>
        <c:minorTickMark val="none"/>
        <c:tickLblPos val="nextTo"/>
        <c:crossAx val="1791403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'[CAS CEA hyper-hypo meds graphs for VQI.xlsx]CEA Hyper'!$A$51</c:f>
              <c:strCache>
                <c:ptCount val="1"/>
                <c:pt idx="0">
                  <c:v>Number of different orders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21A-462F-85E0-218D62B044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21A-462F-85E0-218D62B044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21A-462F-85E0-218D62B044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21A-462F-85E0-218D62B044B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21A-462F-85E0-218D62B044B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21A-462F-85E0-218D62B044B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21A-462F-85E0-218D62B044B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21A-462F-85E0-218D62B044B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21A-462F-85E0-218D62B044BB}"/>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21A-462F-85E0-218D62B044BB}"/>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121A-462F-85E0-218D62B044BB}"/>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121A-462F-85E0-218D62B044BB}"/>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121A-462F-85E0-218D62B044BB}"/>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121A-462F-85E0-218D62B044BB}"/>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121A-462F-85E0-218D62B044BB}"/>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121A-462F-85E0-218D62B044BB}"/>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121A-462F-85E0-218D62B044BB}"/>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121A-462F-85E0-218D62B044BB}"/>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121A-462F-85E0-218D62B044BB}"/>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121A-462F-85E0-218D62B044BB}"/>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121A-462F-85E0-218D62B044BB}"/>
              </c:ext>
            </c:extLst>
          </c:dPt>
          <c:dLbls>
            <c:dLbl>
              <c:idx val="1"/>
              <c:layout>
                <c:manualLayout>
                  <c:x val="-1.5882468730920715E-3"/>
                  <c:y val="-5.5500489765289311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1A-462F-85E0-218D62B044BB}"/>
                </c:ext>
              </c:extLst>
            </c:dLbl>
            <c:dLbl>
              <c:idx val="2"/>
              <c:layout>
                <c:manualLayout>
                  <c:x val="-1.1647009188764498E-16"/>
                  <c:y val="1.321440232506886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1A-462F-85E0-218D62B044BB}"/>
                </c:ext>
              </c:extLst>
            </c:dLbl>
            <c:dLbl>
              <c:idx val="3"/>
              <c:layout>
                <c:manualLayout>
                  <c:x val="1.588246873091955E-3"/>
                  <c:y val="1.8500163255096441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1A-462F-85E0-218D62B044BB}"/>
                </c:ext>
              </c:extLst>
            </c:dLbl>
            <c:dLbl>
              <c:idx val="20"/>
              <c:layout>
                <c:manualLayout>
                  <c:x val="-6.3529874923682859E-3"/>
                  <c:y val="-3.964320697520667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21A-462F-85E0-218D62B044B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'[CAS CEA hyper-hypo meds graphs for VQI.xlsx]CEA Hyper'!$B$50:$W$50</c:f>
              <c:strCache>
                <c:ptCount val="22"/>
                <c:pt idx="0">
                  <c:v>MD-1</c:v>
                </c:pt>
                <c:pt idx="1">
                  <c:v>MD-2</c:v>
                </c:pt>
                <c:pt idx="2">
                  <c:v>MD-3</c:v>
                </c:pt>
                <c:pt idx="3">
                  <c:v>MD-4</c:v>
                </c:pt>
                <c:pt idx="4">
                  <c:v>MD-5</c:v>
                </c:pt>
                <c:pt idx="5">
                  <c:v>MD-6</c:v>
                </c:pt>
                <c:pt idx="6">
                  <c:v>MD-7</c:v>
                </c:pt>
                <c:pt idx="7">
                  <c:v>MD-8</c:v>
                </c:pt>
                <c:pt idx="8">
                  <c:v>NP-9</c:v>
                </c:pt>
                <c:pt idx="9">
                  <c:v>NP-10</c:v>
                </c:pt>
                <c:pt idx="10">
                  <c:v>MD-11</c:v>
                </c:pt>
                <c:pt idx="11">
                  <c:v>MD-12</c:v>
                </c:pt>
                <c:pt idx="12">
                  <c:v>MD-13</c:v>
                </c:pt>
                <c:pt idx="13">
                  <c:v>NP-14</c:v>
                </c:pt>
                <c:pt idx="14">
                  <c:v>MD-15</c:v>
                </c:pt>
                <c:pt idx="15">
                  <c:v>MD-16</c:v>
                </c:pt>
                <c:pt idx="16">
                  <c:v>MD-17</c:v>
                </c:pt>
                <c:pt idx="17">
                  <c:v>MD-18</c:v>
                </c:pt>
                <c:pt idx="18">
                  <c:v>MD-19</c:v>
                </c:pt>
                <c:pt idx="19">
                  <c:v>MD-20</c:v>
                </c:pt>
                <c:pt idx="20">
                  <c:v>MD-21</c:v>
                </c:pt>
                <c:pt idx="21">
                  <c:v>Total Orders</c:v>
                </c:pt>
              </c:strCache>
            </c:strRef>
          </c:cat>
          <c:val>
            <c:numRef>
              <c:f>'[CAS CEA hyper-hypo meds graphs for VQI.xlsx]CEA Hyper'!$B$51:$V$51</c:f>
              <c:numCache>
                <c:formatCode>General</c:formatCode>
                <c:ptCount val="21"/>
                <c:pt idx="0">
                  <c:v>1</c:v>
                </c:pt>
                <c:pt idx="1">
                  <c:v>1</c:v>
                </c:pt>
                <c:pt idx="2">
                  <c:v>1</c:v>
                </c:pt>
                <c:pt idx="3">
                  <c:v>2</c:v>
                </c:pt>
                <c:pt idx="4">
                  <c:v>1</c:v>
                </c:pt>
                <c:pt idx="5">
                  <c:v>3</c:v>
                </c:pt>
                <c:pt idx="6">
                  <c:v>1</c:v>
                </c:pt>
                <c:pt idx="7">
                  <c:v>2</c:v>
                </c:pt>
                <c:pt idx="8">
                  <c:v>4</c:v>
                </c:pt>
                <c:pt idx="9">
                  <c:v>1</c:v>
                </c:pt>
                <c:pt idx="10">
                  <c:v>2</c:v>
                </c:pt>
                <c:pt idx="11">
                  <c:v>1</c:v>
                </c:pt>
                <c:pt idx="12">
                  <c:v>2</c:v>
                </c:pt>
                <c:pt idx="13">
                  <c:v>4</c:v>
                </c:pt>
                <c:pt idx="14">
                  <c:v>1</c:v>
                </c:pt>
                <c:pt idx="15">
                  <c:v>2</c:v>
                </c:pt>
                <c:pt idx="16">
                  <c:v>1</c:v>
                </c:pt>
                <c:pt idx="17">
                  <c:v>1</c:v>
                </c:pt>
                <c:pt idx="18">
                  <c:v>1</c:v>
                </c:pt>
                <c:pt idx="19">
                  <c:v>2</c:v>
                </c:pt>
                <c:pt idx="20">
                  <c:v>1</c:v>
                </c:pt>
              </c:numCache>
            </c:numRef>
          </c:val>
          <c:extLst>
            <c:ext xmlns:c16="http://schemas.microsoft.com/office/drawing/2014/chart" uri="{C3380CC4-5D6E-409C-BE32-E72D297353CC}">
              <c16:uniqueId val="{0000002A-121A-462F-85E0-218D62B044B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dirty="0">
                <a:solidFill>
                  <a:prstClr val="black">
                    <a:lumMod val="65000"/>
                    <a:lumOff val="35000"/>
                  </a:prstClr>
                </a:solidFill>
              </a:rPr>
              <a:t>Hypotension Meds Ordered and Received by Clinician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612485421842969E-2"/>
          <c:y val="0.10780138041822619"/>
          <c:w val="0.92455664293113315"/>
          <c:h val="0.76101679930513522"/>
        </c:manualLayout>
      </c:layout>
      <c:barChart>
        <c:barDir val="col"/>
        <c:grouping val="clustered"/>
        <c:varyColors val="0"/>
        <c:ser>
          <c:idx val="0"/>
          <c:order val="0"/>
          <c:tx>
            <c:strRef>
              <c:f>'[CAS CEA hyper-hypo meds graphs for VQI.xlsx]CEA Hyper do not use'!$A$13</c:f>
              <c:strCache>
                <c:ptCount val="1"/>
                <c:pt idx="0">
                  <c:v>Ordered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VQI.xlsx]CEA Hyper do not use'!$B$12:$W$12</c:f>
              <c:strCache>
                <c:ptCount val="22"/>
                <c:pt idx="0">
                  <c:v>MD-1</c:v>
                </c:pt>
                <c:pt idx="1">
                  <c:v>MD-2</c:v>
                </c:pt>
                <c:pt idx="2">
                  <c:v>MD-3</c:v>
                </c:pt>
                <c:pt idx="3">
                  <c:v>MD-4</c:v>
                </c:pt>
                <c:pt idx="4">
                  <c:v>MD-5</c:v>
                </c:pt>
                <c:pt idx="5">
                  <c:v>MD-6</c:v>
                </c:pt>
                <c:pt idx="6">
                  <c:v>MD-7</c:v>
                </c:pt>
                <c:pt idx="7">
                  <c:v>MD-8</c:v>
                </c:pt>
                <c:pt idx="8">
                  <c:v>NP-9</c:v>
                </c:pt>
                <c:pt idx="9">
                  <c:v>NP-10</c:v>
                </c:pt>
                <c:pt idx="10">
                  <c:v>MD-11</c:v>
                </c:pt>
                <c:pt idx="11">
                  <c:v>MD-12</c:v>
                </c:pt>
                <c:pt idx="12">
                  <c:v>MD-13</c:v>
                </c:pt>
                <c:pt idx="13">
                  <c:v>NP-14</c:v>
                </c:pt>
                <c:pt idx="14">
                  <c:v>MD-15</c:v>
                </c:pt>
                <c:pt idx="15">
                  <c:v>MD-16</c:v>
                </c:pt>
                <c:pt idx="16">
                  <c:v>MD-17</c:v>
                </c:pt>
                <c:pt idx="17">
                  <c:v>MD-18</c:v>
                </c:pt>
                <c:pt idx="18">
                  <c:v>MD-19</c:v>
                </c:pt>
                <c:pt idx="19">
                  <c:v>MD-20</c:v>
                </c:pt>
                <c:pt idx="20">
                  <c:v>MD-21</c:v>
                </c:pt>
                <c:pt idx="21">
                  <c:v>Total Orders</c:v>
                </c:pt>
              </c:strCache>
            </c:strRef>
          </c:cat>
          <c:val>
            <c:numRef>
              <c:f>'[CAS CEA hyper-hypo meds graphs for VQI.xlsx]CEA Hyper do not use'!$B$13:$V$13</c:f>
              <c:numCache>
                <c:formatCode>General</c:formatCode>
                <c:ptCount val="21"/>
                <c:pt idx="0">
                  <c:v>1</c:v>
                </c:pt>
                <c:pt idx="1">
                  <c:v>1</c:v>
                </c:pt>
                <c:pt idx="2">
                  <c:v>2</c:v>
                </c:pt>
                <c:pt idx="3">
                  <c:v>3</c:v>
                </c:pt>
                <c:pt idx="4">
                  <c:v>1</c:v>
                </c:pt>
                <c:pt idx="5">
                  <c:v>3</c:v>
                </c:pt>
                <c:pt idx="6">
                  <c:v>4</c:v>
                </c:pt>
                <c:pt idx="7">
                  <c:v>3</c:v>
                </c:pt>
                <c:pt idx="8">
                  <c:v>31</c:v>
                </c:pt>
                <c:pt idx="9">
                  <c:v>1</c:v>
                </c:pt>
                <c:pt idx="10">
                  <c:v>2</c:v>
                </c:pt>
                <c:pt idx="11">
                  <c:v>1</c:v>
                </c:pt>
                <c:pt idx="12">
                  <c:v>2</c:v>
                </c:pt>
                <c:pt idx="13">
                  <c:v>52</c:v>
                </c:pt>
                <c:pt idx="14">
                  <c:v>1</c:v>
                </c:pt>
                <c:pt idx="15">
                  <c:v>3</c:v>
                </c:pt>
                <c:pt idx="16">
                  <c:v>1</c:v>
                </c:pt>
                <c:pt idx="17">
                  <c:v>1</c:v>
                </c:pt>
                <c:pt idx="18">
                  <c:v>1</c:v>
                </c:pt>
                <c:pt idx="19">
                  <c:v>5</c:v>
                </c:pt>
                <c:pt idx="20">
                  <c:v>1</c:v>
                </c:pt>
              </c:numCache>
            </c:numRef>
          </c:val>
          <c:extLst>
            <c:ext xmlns:c16="http://schemas.microsoft.com/office/drawing/2014/chart" uri="{C3380CC4-5D6E-409C-BE32-E72D297353CC}">
              <c16:uniqueId val="{00000000-3329-45E6-BAB7-754550FA06F5}"/>
            </c:ext>
          </c:extLst>
        </c:ser>
        <c:ser>
          <c:idx val="1"/>
          <c:order val="1"/>
          <c:tx>
            <c:strRef>
              <c:f>'[CAS CEA hyper-hypo meds graphs for VQI.xlsx]CEA Hyper do not use'!$A$14</c:f>
              <c:strCache>
                <c:ptCount val="1"/>
                <c:pt idx="0">
                  <c:v>Received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VQI.xlsx]CEA Hyper do not use'!$B$12:$W$12</c:f>
              <c:strCache>
                <c:ptCount val="22"/>
                <c:pt idx="0">
                  <c:v>MD-1</c:v>
                </c:pt>
                <c:pt idx="1">
                  <c:v>MD-2</c:v>
                </c:pt>
                <c:pt idx="2">
                  <c:v>MD-3</c:v>
                </c:pt>
                <c:pt idx="3">
                  <c:v>MD-4</c:v>
                </c:pt>
                <c:pt idx="4">
                  <c:v>MD-5</c:v>
                </c:pt>
                <c:pt idx="5">
                  <c:v>MD-6</c:v>
                </c:pt>
                <c:pt idx="6">
                  <c:v>MD-7</c:v>
                </c:pt>
                <c:pt idx="7">
                  <c:v>MD-8</c:v>
                </c:pt>
                <c:pt idx="8">
                  <c:v>NP-9</c:v>
                </c:pt>
                <c:pt idx="9">
                  <c:v>NP-10</c:v>
                </c:pt>
                <c:pt idx="10">
                  <c:v>MD-11</c:v>
                </c:pt>
                <c:pt idx="11">
                  <c:v>MD-12</c:v>
                </c:pt>
                <c:pt idx="12">
                  <c:v>MD-13</c:v>
                </c:pt>
                <c:pt idx="13">
                  <c:v>NP-14</c:v>
                </c:pt>
                <c:pt idx="14">
                  <c:v>MD-15</c:v>
                </c:pt>
                <c:pt idx="15">
                  <c:v>MD-16</c:v>
                </c:pt>
                <c:pt idx="16">
                  <c:v>MD-17</c:v>
                </c:pt>
                <c:pt idx="17">
                  <c:v>MD-18</c:v>
                </c:pt>
                <c:pt idx="18">
                  <c:v>MD-19</c:v>
                </c:pt>
                <c:pt idx="19">
                  <c:v>MD-20</c:v>
                </c:pt>
                <c:pt idx="20">
                  <c:v>MD-21</c:v>
                </c:pt>
                <c:pt idx="21">
                  <c:v>Total Orders</c:v>
                </c:pt>
              </c:strCache>
            </c:strRef>
          </c:cat>
          <c:val>
            <c:numRef>
              <c:f>'[CAS CEA hyper-hypo meds graphs for VQI.xlsx]CEA Hyper do not use'!$B$14:$V$14</c:f>
              <c:numCache>
                <c:formatCode>General</c:formatCode>
                <c:ptCount val="21"/>
                <c:pt idx="0">
                  <c:v>0</c:v>
                </c:pt>
                <c:pt idx="1">
                  <c:v>0</c:v>
                </c:pt>
                <c:pt idx="2">
                  <c:v>1</c:v>
                </c:pt>
                <c:pt idx="3">
                  <c:v>1</c:v>
                </c:pt>
                <c:pt idx="4">
                  <c:v>1</c:v>
                </c:pt>
                <c:pt idx="5">
                  <c:v>1</c:v>
                </c:pt>
                <c:pt idx="6">
                  <c:v>4</c:v>
                </c:pt>
                <c:pt idx="7">
                  <c:v>1</c:v>
                </c:pt>
                <c:pt idx="8">
                  <c:v>14</c:v>
                </c:pt>
                <c:pt idx="9">
                  <c:v>1</c:v>
                </c:pt>
                <c:pt idx="10">
                  <c:v>0</c:v>
                </c:pt>
                <c:pt idx="11">
                  <c:v>0</c:v>
                </c:pt>
                <c:pt idx="12">
                  <c:v>0</c:v>
                </c:pt>
                <c:pt idx="13">
                  <c:v>8</c:v>
                </c:pt>
                <c:pt idx="14">
                  <c:v>0</c:v>
                </c:pt>
                <c:pt idx="15">
                  <c:v>3</c:v>
                </c:pt>
                <c:pt idx="16">
                  <c:v>1</c:v>
                </c:pt>
                <c:pt idx="17">
                  <c:v>1</c:v>
                </c:pt>
                <c:pt idx="18">
                  <c:v>1</c:v>
                </c:pt>
                <c:pt idx="19">
                  <c:v>1</c:v>
                </c:pt>
                <c:pt idx="20">
                  <c:v>0</c:v>
                </c:pt>
              </c:numCache>
            </c:numRef>
          </c:val>
          <c:extLst>
            <c:ext xmlns:c16="http://schemas.microsoft.com/office/drawing/2014/chart" uri="{C3380CC4-5D6E-409C-BE32-E72D297353CC}">
              <c16:uniqueId val="{00000001-3329-45E6-BAB7-754550FA06F5}"/>
            </c:ext>
          </c:extLst>
        </c:ser>
        <c:dLbls>
          <c:showLegendKey val="0"/>
          <c:showVal val="1"/>
          <c:showCatName val="0"/>
          <c:showSerName val="0"/>
          <c:showPercent val="0"/>
          <c:showBubbleSize val="0"/>
        </c:dLbls>
        <c:gapWidth val="219"/>
        <c:overlap val="-27"/>
        <c:axId val="728799368"/>
        <c:axId val="728798288"/>
      </c:barChart>
      <c:lineChart>
        <c:grouping val="standard"/>
        <c:varyColors val="0"/>
        <c:ser>
          <c:idx val="2"/>
          <c:order val="2"/>
          <c:tx>
            <c:strRef>
              <c:f>'[CAS CEA hyper-hypo meds graphs for VQI.xlsx]CEA Hyper do not use'!$A$15</c:f>
              <c:strCache>
                <c:ptCount val="1"/>
                <c:pt idx="0">
                  <c:v>Percent received</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 CEA hyper-hypo meds graphs for VQI.xlsx]CEA Hyper do not use'!$B$11:$V$11</c:f>
              <c:strCache>
                <c:ptCount val="21"/>
                <c:pt idx="0">
                  <c:v>Boulanger, MD</c:v>
                </c:pt>
                <c:pt idx="1">
                  <c:v>Budhani, DO</c:v>
                </c:pt>
                <c:pt idx="2">
                  <c:v>Cheng, MD</c:v>
                </c:pt>
                <c:pt idx="3">
                  <c:v>Chokshi, MD</c:v>
                </c:pt>
                <c:pt idx="4">
                  <c:v>Cignoni, MD</c:v>
                </c:pt>
                <c:pt idx="5">
                  <c:v>Davanian, MD</c:v>
                </c:pt>
                <c:pt idx="6">
                  <c:v>Fleischer, MD</c:v>
                </c:pt>
                <c:pt idx="7">
                  <c:v>Gable, MD</c:v>
                </c:pt>
                <c:pt idx="8">
                  <c:v>Gabriell, NP</c:v>
                </c:pt>
                <c:pt idx="9">
                  <c:v>Terri, NP</c:v>
                </c:pt>
                <c:pt idx="10">
                  <c:v>Hastie, MD</c:v>
                </c:pt>
                <c:pt idx="11">
                  <c:v>Kathik, MD</c:v>
                </c:pt>
                <c:pt idx="12">
                  <c:v>Kedora, MD</c:v>
                </c:pt>
                <c:pt idx="13">
                  <c:v>Liza, NP</c:v>
                </c:pt>
                <c:pt idx="14">
                  <c:v>Nermal, MD</c:v>
                </c:pt>
                <c:pt idx="15">
                  <c:v>Nosnik, MD</c:v>
                </c:pt>
                <c:pt idx="16">
                  <c:v>Shutze, MD</c:v>
                </c:pt>
                <c:pt idx="17">
                  <c:v>Shirvani, MD</c:v>
                </c:pt>
                <c:pt idx="18">
                  <c:v>Vaquera, MD</c:v>
                </c:pt>
                <c:pt idx="19">
                  <c:v>Wang, MD</c:v>
                </c:pt>
                <c:pt idx="20">
                  <c:v>Yau, MD</c:v>
                </c:pt>
              </c:strCache>
            </c:strRef>
          </c:cat>
          <c:val>
            <c:numRef>
              <c:f>'[CAS CEA hyper-hypo meds graphs for VQI.xlsx]CEA Hyper do not use'!$B$15:$V$15</c:f>
              <c:numCache>
                <c:formatCode>0%</c:formatCode>
                <c:ptCount val="21"/>
                <c:pt idx="0">
                  <c:v>0</c:v>
                </c:pt>
                <c:pt idx="1">
                  <c:v>0</c:v>
                </c:pt>
                <c:pt idx="2">
                  <c:v>0.5</c:v>
                </c:pt>
                <c:pt idx="3">
                  <c:v>0.33333333333333331</c:v>
                </c:pt>
                <c:pt idx="4">
                  <c:v>1</c:v>
                </c:pt>
                <c:pt idx="5">
                  <c:v>0.33333333333333331</c:v>
                </c:pt>
                <c:pt idx="6">
                  <c:v>1</c:v>
                </c:pt>
                <c:pt idx="7">
                  <c:v>0.33333333333333331</c:v>
                </c:pt>
                <c:pt idx="8">
                  <c:v>0.45161290322580644</c:v>
                </c:pt>
                <c:pt idx="9">
                  <c:v>1</c:v>
                </c:pt>
                <c:pt idx="10">
                  <c:v>0</c:v>
                </c:pt>
                <c:pt idx="11">
                  <c:v>0</c:v>
                </c:pt>
                <c:pt idx="12">
                  <c:v>0</c:v>
                </c:pt>
                <c:pt idx="13">
                  <c:v>0.15384615384615385</c:v>
                </c:pt>
                <c:pt idx="14">
                  <c:v>0</c:v>
                </c:pt>
                <c:pt idx="15">
                  <c:v>1</c:v>
                </c:pt>
                <c:pt idx="16">
                  <c:v>1</c:v>
                </c:pt>
                <c:pt idx="17">
                  <c:v>1</c:v>
                </c:pt>
                <c:pt idx="18">
                  <c:v>1</c:v>
                </c:pt>
                <c:pt idx="19">
                  <c:v>0.2</c:v>
                </c:pt>
                <c:pt idx="20">
                  <c:v>0</c:v>
                </c:pt>
              </c:numCache>
            </c:numRef>
          </c:val>
          <c:smooth val="0"/>
          <c:extLst>
            <c:ext xmlns:c16="http://schemas.microsoft.com/office/drawing/2014/chart" uri="{C3380CC4-5D6E-409C-BE32-E72D297353CC}">
              <c16:uniqueId val="{00000002-3329-45E6-BAB7-754550FA06F5}"/>
            </c:ext>
          </c:extLst>
        </c:ser>
        <c:dLbls>
          <c:showLegendKey val="0"/>
          <c:showVal val="1"/>
          <c:showCatName val="0"/>
          <c:showSerName val="0"/>
          <c:showPercent val="0"/>
          <c:showBubbleSize val="0"/>
        </c:dLbls>
        <c:marker val="1"/>
        <c:smooth val="0"/>
        <c:axId val="720828000"/>
        <c:axId val="720826920"/>
      </c:lineChart>
      <c:catAx>
        <c:axId val="728799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8798288"/>
        <c:crosses val="autoZero"/>
        <c:auto val="1"/>
        <c:lblAlgn val="ctr"/>
        <c:lblOffset val="100"/>
        <c:noMultiLvlLbl val="0"/>
      </c:catAx>
      <c:valAx>
        <c:axId val="72879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8799368"/>
        <c:crosses val="autoZero"/>
        <c:crossBetween val="between"/>
      </c:valAx>
      <c:valAx>
        <c:axId val="72082692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0828000"/>
        <c:crosses val="max"/>
        <c:crossBetween val="between"/>
      </c:valAx>
      <c:catAx>
        <c:axId val="720828000"/>
        <c:scaling>
          <c:orientation val="minMax"/>
        </c:scaling>
        <c:delete val="1"/>
        <c:axPos val="b"/>
        <c:numFmt formatCode="General" sourceLinked="1"/>
        <c:majorTickMark val="none"/>
        <c:minorTickMark val="none"/>
        <c:tickLblPos val="nextTo"/>
        <c:crossAx val="7208269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39FFA0-2C96-434C-9290-3B6E2913A93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56E344C-4625-4913-A77A-8D51E4D5E703}">
      <dgm:prSet custT="1"/>
      <dgm:spPr/>
      <dgm:t>
        <a:bodyPr/>
        <a:lstStyle/>
        <a:p>
          <a:pPr>
            <a:lnSpc>
              <a:spcPct val="100000"/>
            </a:lnSpc>
          </a:pPr>
          <a:r>
            <a:rPr lang="en-US" sz="1600" dirty="0">
              <a:solidFill>
                <a:srgbClr val="002060"/>
              </a:solidFill>
            </a:rPr>
            <a:t>Des Moines University is the continuing education provider for this activity.  </a:t>
          </a:r>
        </a:p>
      </dgm:t>
    </dgm:pt>
    <dgm:pt modelId="{A0B418FC-16A0-4D89-B8C0-86CBBE2BF8BB}" type="parTrans" cxnId="{99684EE4-213C-48CA-BC8C-FD6DCDCACD7B}">
      <dgm:prSet/>
      <dgm:spPr/>
      <dgm:t>
        <a:bodyPr/>
        <a:lstStyle/>
        <a:p>
          <a:endParaRPr lang="en-US" sz="2000"/>
        </a:p>
      </dgm:t>
    </dgm:pt>
    <dgm:pt modelId="{F9D1E7EF-9A5C-4B85-B281-30A9F3577773}" type="sibTrans" cxnId="{99684EE4-213C-48CA-BC8C-FD6DCDCACD7B}">
      <dgm:prSet/>
      <dgm:spPr/>
      <dgm:t>
        <a:bodyPr/>
        <a:lstStyle/>
        <a:p>
          <a:pPr>
            <a:lnSpc>
              <a:spcPct val="100000"/>
            </a:lnSpc>
          </a:pPr>
          <a:endParaRPr lang="en-US" sz="2000"/>
        </a:p>
      </dgm:t>
    </dgm:pt>
    <dgm:pt modelId="{C21B02F9-FF07-40F5-A8B4-3A0EC1E30807}">
      <dgm:prSet custT="1"/>
      <dgm:spPr/>
      <dgm:t>
        <a:bodyPr/>
        <a:lstStyle/>
        <a:p>
          <a:pPr>
            <a:lnSpc>
              <a:spcPct val="100000"/>
            </a:lnSpc>
          </a:pPr>
          <a:r>
            <a:rPr lang="en-US" sz="1600" dirty="0">
              <a:solidFill>
                <a:srgbClr val="002060"/>
              </a:solidFill>
            </a:rPr>
            <a:t>The attendance roster will be cross-referenced with those applying for CME/CE. Sign in correctly.</a:t>
          </a:r>
        </a:p>
      </dgm:t>
    </dgm:pt>
    <dgm:pt modelId="{E910397E-2A09-4AEA-BC9F-38292AF168EF}" type="parTrans" cxnId="{0E2DA50B-64F3-403A-9AD3-2A95DDC50EB8}">
      <dgm:prSet/>
      <dgm:spPr/>
      <dgm:t>
        <a:bodyPr/>
        <a:lstStyle/>
        <a:p>
          <a:endParaRPr lang="en-US" sz="2000"/>
        </a:p>
      </dgm:t>
    </dgm:pt>
    <dgm:pt modelId="{63A36231-6404-4784-9BDD-C7DE3F2EBBF6}" type="sibTrans" cxnId="{0E2DA50B-64F3-403A-9AD3-2A95DDC50EB8}">
      <dgm:prSet/>
      <dgm:spPr/>
      <dgm:t>
        <a:bodyPr/>
        <a:lstStyle/>
        <a:p>
          <a:pPr>
            <a:lnSpc>
              <a:spcPct val="100000"/>
            </a:lnSpc>
          </a:pPr>
          <a:endParaRPr lang="en-US" sz="2000"/>
        </a:p>
      </dgm:t>
    </dgm:pt>
    <dgm:pt modelId="{F8B635DA-3073-4974-BE1E-7B4604014BB1}">
      <dgm:prSet custT="1"/>
      <dgm:spPr/>
      <dgm:t>
        <a:bodyPr/>
        <a:lstStyle/>
        <a:p>
          <a:pPr>
            <a:lnSpc>
              <a:spcPct val="100000"/>
            </a:lnSpc>
          </a:pPr>
          <a:r>
            <a:rPr lang="en-US" sz="1600" dirty="0">
              <a:solidFill>
                <a:srgbClr val="002060"/>
              </a:solidFill>
            </a:rPr>
            <a:t>Each participant </a:t>
          </a:r>
          <a:r>
            <a:rPr lang="en-US" sz="1600" b="1" dirty="0">
              <a:solidFill>
                <a:srgbClr val="002060"/>
              </a:solidFill>
            </a:rPr>
            <a:t>MUST COMPLETE BOTH </a:t>
          </a:r>
          <a:r>
            <a:rPr lang="en-US" sz="1600" dirty="0">
              <a:solidFill>
                <a:srgbClr val="002060"/>
              </a:solidFill>
            </a:rPr>
            <a:t>the </a:t>
          </a:r>
          <a:r>
            <a:rPr lang="en-US" sz="1600" u="sng" dirty="0">
              <a:solidFill>
                <a:srgbClr val="002060"/>
              </a:solidFill>
            </a:rPr>
            <a:t>attendance </a:t>
          </a:r>
          <a:r>
            <a:rPr lang="en-US" sz="1600" u="none" dirty="0">
              <a:solidFill>
                <a:srgbClr val="002060"/>
              </a:solidFill>
            </a:rPr>
            <a:t>attestation and</a:t>
          </a:r>
          <a:r>
            <a:rPr lang="en-US" sz="1600" dirty="0">
              <a:solidFill>
                <a:srgbClr val="002060"/>
              </a:solidFill>
            </a:rPr>
            <a:t> the </a:t>
          </a:r>
          <a:r>
            <a:rPr lang="en-US" sz="1600" u="sng" dirty="0">
              <a:solidFill>
                <a:srgbClr val="002060"/>
              </a:solidFill>
            </a:rPr>
            <a:t>meeting</a:t>
          </a:r>
          <a:r>
            <a:rPr lang="en-US" sz="1600" dirty="0">
              <a:solidFill>
                <a:srgbClr val="002060"/>
              </a:solidFill>
            </a:rPr>
            <a:t> </a:t>
          </a:r>
          <a:r>
            <a:rPr lang="en-US" sz="1600" u="sng" dirty="0">
              <a:solidFill>
                <a:srgbClr val="002060"/>
              </a:solidFill>
            </a:rPr>
            <a:t>evaluation</a:t>
          </a:r>
          <a:r>
            <a:rPr lang="en-US" sz="1600" dirty="0">
              <a:solidFill>
                <a:srgbClr val="002060"/>
              </a:solidFill>
            </a:rPr>
            <a:t> from the URL site – one form.</a:t>
          </a:r>
        </a:p>
      </dgm:t>
    </dgm:pt>
    <dgm:pt modelId="{2FA9A11A-F3F8-4706-ADEA-DD63136A724A}" type="parTrans" cxnId="{FDE2C9C8-9F25-48E8-9D87-BD222CBA27DF}">
      <dgm:prSet/>
      <dgm:spPr/>
      <dgm:t>
        <a:bodyPr/>
        <a:lstStyle/>
        <a:p>
          <a:endParaRPr lang="en-US" sz="2000"/>
        </a:p>
      </dgm:t>
    </dgm:pt>
    <dgm:pt modelId="{B700DEE4-C533-4771-B344-F5017B9FF47E}" type="sibTrans" cxnId="{FDE2C9C8-9F25-48E8-9D87-BD222CBA27DF}">
      <dgm:prSet/>
      <dgm:spPr/>
      <dgm:t>
        <a:bodyPr/>
        <a:lstStyle/>
        <a:p>
          <a:pPr>
            <a:lnSpc>
              <a:spcPct val="100000"/>
            </a:lnSpc>
          </a:pPr>
          <a:endParaRPr lang="en-US" sz="2000"/>
        </a:p>
      </dgm:t>
    </dgm:pt>
    <dgm:pt modelId="{75442DDB-471C-4227-80CF-E597FF1119D4}">
      <dgm:prSet custT="1"/>
      <dgm:spPr/>
      <dgm:t>
        <a:bodyPr/>
        <a:lstStyle/>
        <a:p>
          <a:pPr>
            <a:lnSpc>
              <a:spcPct val="100000"/>
            </a:lnSpc>
          </a:pPr>
          <a:r>
            <a:rPr lang="en-US" sz="1600" dirty="0">
              <a:solidFill>
                <a:srgbClr val="002060"/>
              </a:solidFill>
            </a:rPr>
            <a:t>You will have 7 days from the date of the meeting to complete the forms and </a:t>
          </a:r>
          <a:r>
            <a:rPr lang="en-US" sz="1600" b="1" dirty="0">
              <a:solidFill>
                <a:srgbClr val="002060"/>
              </a:solidFill>
            </a:rPr>
            <a:t>SUBMIT.</a:t>
          </a:r>
          <a:endParaRPr lang="en-US" sz="1600" dirty="0">
            <a:solidFill>
              <a:srgbClr val="002060"/>
            </a:solidFill>
          </a:endParaRPr>
        </a:p>
      </dgm:t>
    </dgm:pt>
    <dgm:pt modelId="{083D52FB-CD5A-4AF9-8EE8-FAAB8B4529D6}" type="parTrans" cxnId="{41842BBF-F845-4788-9559-649C2BB609D3}">
      <dgm:prSet/>
      <dgm:spPr/>
      <dgm:t>
        <a:bodyPr/>
        <a:lstStyle/>
        <a:p>
          <a:endParaRPr lang="en-US" sz="2000"/>
        </a:p>
      </dgm:t>
    </dgm:pt>
    <dgm:pt modelId="{7CF7DEBD-364B-4139-ADDA-19C8153524CE}" type="sibTrans" cxnId="{41842BBF-F845-4788-9559-649C2BB609D3}">
      <dgm:prSet/>
      <dgm:spPr/>
      <dgm:t>
        <a:bodyPr/>
        <a:lstStyle/>
        <a:p>
          <a:pPr>
            <a:lnSpc>
              <a:spcPct val="100000"/>
            </a:lnSpc>
          </a:pPr>
          <a:endParaRPr lang="en-US" sz="2000"/>
        </a:p>
      </dgm:t>
    </dgm:pt>
    <dgm:pt modelId="{318C9973-12F2-4232-BBE7-B7E0715C9E02}">
      <dgm:prSet custT="1"/>
      <dgm:spPr/>
      <dgm:t>
        <a:bodyPr/>
        <a:lstStyle/>
        <a:p>
          <a:pPr>
            <a:lnSpc>
              <a:spcPct val="100000"/>
            </a:lnSpc>
          </a:pPr>
          <a:r>
            <a:rPr lang="en-US" sz="1600" dirty="0">
              <a:solidFill>
                <a:srgbClr val="002060"/>
              </a:solidFill>
            </a:rPr>
            <a:t>Approximately 14 days from the meeting, Des Moines University will email you instructions on how to access your certificate.</a:t>
          </a:r>
        </a:p>
      </dgm:t>
    </dgm:pt>
    <dgm:pt modelId="{D2B6308E-9B07-44E6-AA12-77A15BD7E53A}" type="parTrans" cxnId="{33EB0A2D-2CC4-4D11-BC0C-DD4774FAC365}">
      <dgm:prSet/>
      <dgm:spPr/>
      <dgm:t>
        <a:bodyPr/>
        <a:lstStyle/>
        <a:p>
          <a:endParaRPr lang="en-US" sz="2000"/>
        </a:p>
      </dgm:t>
    </dgm:pt>
    <dgm:pt modelId="{024D95F8-18BB-404B-B845-203C7DC6DD58}" type="sibTrans" cxnId="{33EB0A2D-2CC4-4D11-BC0C-DD4774FAC365}">
      <dgm:prSet/>
      <dgm:spPr/>
      <dgm:t>
        <a:bodyPr/>
        <a:lstStyle/>
        <a:p>
          <a:pPr>
            <a:lnSpc>
              <a:spcPct val="100000"/>
            </a:lnSpc>
          </a:pPr>
          <a:endParaRPr lang="en-US" sz="2000"/>
        </a:p>
      </dgm:t>
    </dgm:pt>
    <dgm:pt modelId="{44207781-5252-43A6-B905-D6407C7F9D5C}">
      <dgm:prSet custT="1"/>
      <dgm:spPr/>
      <dgm:t>
        <a:bodyPr/>
        <a:lstStyle/>
        <a:p>
          <a:pPr>
            <a:lnSpc>
              <a:spcPct val="100000"/>
            </a:lnSpc>
          </a:pPr>
          <a:r>
            <a:rPr lang="en-US" sz="1600" dirty="0">
              <a:solidFill>
                <a:srgbClr val="002060"/>
              </a:solidFill>
            </a:rPr>
            <a:t>PSO leadership is providing continuing education credit to you at no charge!</a:t>
          </a:r>
        </a:p>
      </dgm:t>
    </dgm:pt>
    <dgm:pt modelId="{92005E2F-0036-4D9F-AB31-03807745B3CC}" type="parTrans" cxnId="{D910B47D-6158-4371-967A-CF104439A0A0}">
      <dgm:prSet/>
      <dgm:spPr/>
      <dgm:t>
        <a:bodyPr/>
        <a:lstStyle/>
        <a:p>
          <a:endParaRPr lang="en-US" sz="2000"/>
        </a:p>
      </dgm:t>
    </dgm:pt>
    <dgm:pt modelId="{B471EF6C-8247-42F5-8448-A98A46D50544}" type="sibTrans" cxnId="{D910B47D-6158-4371-967A-CF104439A0A0}">
      <dgm:prSet/>
      <dgm:spPr/>
      <dgm:t>
        <a:bodyPr/>
        <a:lstStyle/>
        <a:p>
          <a:endParaRPr lang="en-US" sz="2000"/>
        </a:p>
      </dgm:t>
    </dgm:pt>
    <dgm:pt modelId="{A532A98D-74AA-4A56-84F3-8AD23483690C}" type="pres">
      <dgm:prSet presAssocID="{9239FFA0-2C96-434C-9290-3B6E2913A93D}" presName="root" presStyleCnt="0">
        <dgm:presLayoutVars>
          <dgm:dir/>
          <dgm:resizeHandles val="exact"/>
        </dgm:presLayoutVars>
      </dgm:prSet>
      <dgm:spPr/>
    </dgm:pt>
    <dgm:pt modelId="{F3BF349D-EE0F-410C-B40A-404FEB49BD4F}" type="pres">
      <dgm:prSet presAssocID="{9239FFA0-2C96-434C-9290-3B6E2913A93D}" presName="container" presStyleCnt="0">
        <dgm:presLayoutVars>
          <dgm:dir/>
          <dgm:resizeHandles val="exact"/>
        </dgm:presLayoutVars>
      </dgm:prSet>
      <dgm:spPr/>
    </dgm:pt>
    <dgm:pt modelId="{C1F93A35-BCD0-461E-8948-952EAD170A00}" type="pres">
      <dgm:prSet presAssocID="{E56E344C-4625-4913-A77A-8D51E4D5E703}" presName="compNode" presStyleCnt="0"/>
      <dgm:spPr/>
    </dgm:pt>
    <dgm:pt modelId="{5CD1177E-5076-4496-B99B-6F12D8B7CEA6}" type="pres">
      <dgm:prSet presAssocID="{E56E344C-4625-4913-A77A-8D51E4D5E703}" presName="iconBgRect" presStyleLbl="bgShp" presStyleIdx="0" presStyleCnt="6"/>
      <dgm:spPr>
        <a:solidFill>
          <a:srgbClr val="FF9015"/>
        </a:solidFill>
      </dgm:spPr>
    </dgm:pt>
    <dgm:pt modelId="{E3ABFBEC-9508-4703-A97E-6F155C0420CB}" type="pres">
      <dgm:prSet presAssocID="{E56E344C-4625-4913-A77A-8D51E4D5E70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29BC49C8-978F-414C-BEDA-E386E1B3CDE2}" type="pres">
      <dgm:prSet presAssocID="{E56E344C-4625-4913-A77A-8D51E4D5E703}" presName="spaceRect" presStyleCnt="0"/>
      <dgm:spPr/>
    </dgm:pt>
    <dgm:pt modelId="{1FC5CDD4-31F0-4F70-8E84-47E77632B3AE}" type="pres">
      <dgm:prSet presAssocID="{E56E344C-4625-4913-A77A-8D51E4D5E703}" presName="textRect" presStyleLbl="revTx" presStyleIdx="0" presStyleCnt="6">
        <dgm:presLayoutVars>
          <dgm:chMax val="1"/>
          <dgm:chPref val="1"/>
        </dgm:presLayoutVars>
      </dgm:prSet>
      <dgm:spPr/>
    </dgm:pt>
    <dgm:pt modelId="{A308CC37-ADD4-4BA8-95B4-D23ED63A3D76}" type="pres">
      <dgm:prSet presAssocID="{F9D1E7EF-9A5C-4B85-B281-30A9F3577773}" presName="sibTrans" presStyleLbl="sibTrans2D1" presStyleIdx="0" presStyleCnt="0"/>
      <dgm:spPr/>
    </dgm:pt>
    <dgm:pt modelId="{00A367C3-888E-4762-8A99-13103078118F}" type="pres">
      <dgm:prSet presAssocID="{C21B02F9-FF07-40F5-A8B4-3A0EC1E30807}" presName="compNode" presStyleCnt="0"/>
      <dgm:spPr/>
    </dgm:pt>
    <dgm:pt modelId="{5DE8AF2F-D812-4479-9E17-606EC22CFC82}" type="pres">
      <dgm:prSet presAssocID="{C21B02F9-FF07-40F5-A8B4-3A0EC1E30807}" presName="iconBgRect" presStyleLbl="bgShp" presStyleIdx="1" presStyleCnt="6"/>
      <dgm:spPr>
        <a:solidFill>
          <a:srgbClr val="FF9015"/>
        </a:solidFill>
      </dgm:spPr>
    </dgm:pt>
    <dgm:pt modelId="{1BFF759E-EB5F-4704-A59D-F9C89D0B23CC}" type="pres">
      <dgm:prSet presAssocID="{C21B02F9-FF07-40F5-A8B4-3A0EC1E3080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90A1C7E6-D721-44A5-81EC-353556E8A451}" type="pres">
      <dgm:prSet presAssocID="{C21B02F9-FF07-40F5-A8B4-3A0EC1E30807}" presName="spaceRect" presStyleCnt="0"/>
      <dgm:spPr/>
    </dgm:pt>
    <dgm:pt modelId="{FE6F6546-3A81-4805-8FC3-B6C77794310C}" type="pres">
      <dgm:prSet presAssocID="{C21B02F9-FF07-40F5-A8B4-3A0EC1E30807}" presName="textRect" presStyleLbl="revTx" presStyleIdx="1" presStyleCnt="6">
        <dgm:presLayoutVars>
          <dgm:chMax val="1"/>
          <dgm:chPref val="1"/>
        </dgm:presLayoutVars>
      </dgm:prSet>
      <dgm:spPr/>
    </dgm:pt>
    <dgm:pt modelId="{23A49FED-3717-42FB-AE5D-1A113E73AB30}" type="pres">
      <dgm:prSet presAssocID="{63A36231-6404-4784-9BDD-C7DE3F2EBBF6}" presName="sibTrans" presStyleLbl="sibTrans2D1" presStyleIdx="0" presStyleCnt="0"/>
      <dgm:spPr/>
    </dgm:pt>
    <dgm:pt modelId="{2FFCEA72-C917-43E7-9C85-B072A4E286A0}" type="pres">
      <dgm:prSet presAssocID="{F8B635DA-3073-4974-BE1E-7B4604014BB1}" presName="compNode" presStyleCnt="0"/>
      <dgm:spPr/>
    </dgm:pt>
    <dgm:pt modelId="{CC9A2BA8-8DDD-4775-ABD9-E87D40C34B1A}" type="pres">
      <dgm:prSet presAssocID="{F8B635DA-3073-4974-BE1E-7B4604014BB1}" presName="iconBgRect" presStyleLbl="bgShp" presStyleIdx="2" presStyleCnt="6"/>
      <dgm:spPr>
        <a:solidFill>
          <a:srgbClr val="001C44"/>
        </a:solidFill>
      </dgm:spPr>
    </dgm:pt>
    <dgm:pt modelId="{1436F634-7633-4EEE-BCB4-2345385D19B0}" type="pres">
      <dgm:prSet presAssocID="{F8B635DA-3073-4974-BE1E-7B4604014BB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8090A46A-E662-4634-AC47-90250985E68C}" type="pres">
      <dgm:prSet presAssocID="{F8B635DA-3073-4974-BE1E-7B4604014BB1}" presName="spaceRect" presStyleCnt="0"/>
      <dgm:spPr/>
    </dgm:pt>
    <dgm:pt modelId="{A9FD88D3-ECA2-4702-B613-FBF065F73E8E}" type="pres">
      <dgm:prSet presAssocID="{F8B635DA-3073-4974-BE1E-7B4604014BB1}" presName="textRect" presStyleLbl="revTx" presStyleIdx="2" presStyleCnt="6">
        <dgm:presLayoutVars>
          <dgm:chMax val="1"/>
          <dgm:chPref val="1"/>
        </dgm:presLayoutVars>
      </dgm:prSet>
      <dgm:spPr/>
    </dgm:pt>
    <dgm:pt modelId="{D60A426F-CB8F-42A6-8D51-AF51AEDDCA8C}" type="pres">
      <dgm:prSet presAssocID="{B700DEE4-C533-4771-B344-F5017B9FF47E}" presName="sibTrans" presStyleLbl="sibTrans2D1" presStyleIdx="0" presStyleCnt="0"/>
      <dgm:spPr/>
    </dgm:pt>
    <dgm:pt modelId="{056D65B9-0408-425D-8CD6-A9D7EBCB021D}" type="pres">
      <dgm:prSet presAssocID="{75442DDB-471C-4227-80CF-E597FF1119D4}" presName="compNode" presStyleCnt="0"/>
      <dgm:spPr/>
    </dgm:pt>
    <dgm:pt modelId="{DCA28635-A958-419B-ADAE-389FE6A1FEF0}" type="pres">
      <dgm:prSet presAssocID="{75442DDB-471C-4227-80CF-E597FF1119D4}" presName="iconBgRect" presStyleLbl="bgShp" presStyleIdx="3" presStyleCnt="6"/>
      <dgm:spPr>
        <a:solidFill>
          <a:srgbClr val="001C44"/>
        </a:solidFill>
      </dgm:spPr>
    </dgm:pt>
    <dgm:pt modelId="{A8136E19-AFD9-4735-831A-B1E4AC5C3DB9}" type="pres">
      <dgm:prSet presAssocID="{75442DDB-471C-4227-80CF-E597FF1119D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thly calendar"/>
        </a:ext>
      </dgm:extLst>
    </dgm:pt>
    <dgm:pt modelId="{FB802C35-6F5F-4376-8431-1353E2AEDAFC}" type="pres">
      <dgm:prSet presAssocID="{75442DDB-471C-4227-80CF-E597FF1119D4}" presName="spaceRect" presStyleCnt="0"/>
      <dgm:spPr/>
    </dgm:pt>
    <dgm:pt modelId="{1B946AFD-59AB-4BAB-83BB-DB89A57BEB82}" type="pres">
      <dgm:prSet presAssocID="{75442DDB-471C-4227-80CF-E597FF1119D4}" presName="textRect" presStyleLbl="revTx" presStyleIdx="3" presStyleCnt="6">
        <dgm:presLayoutVars>
          <dgm:chMax val="1"/>
          <dgm:chPref val="1"/>
        </dgm:presLayoutVars>
      </dgm:prSet>
      <dgm:spPr/>
    </dgm:pt>
    <dgm:pt modelId="{BB46F87F-C69B-47CA-A5C5-D0E48D581607}" type="pres">
      <dgm:prSet presAssocID="{7CF7DEBD-364B-4139-ADDA-19C8153524CE}" presName="sibTrans" presStyleLbl="sibTrans2D1" presStyleIdx="0" presStyleCnt="0"/>
      <dgm:spPr/>
    </dgm:pt>
    <dgm:pt modelId="{4C0B95BF-5F1D-4AAF-AE79-B68A3C4813D2}" type="pres">
      <dgm:prSet presAssocID="{318C9973-12F2-4232-BBE7-B7E0715C9E02}" presName="compNode" presStyleCnt="0"/>
      <dgm:spPr/>
    </dgm:pt>
    <dgm:pt modelId="{80C70FA2-67A0-4300-9924-39A81A6C8A18}" type="pres">
      <dgm:prSet presAssocID="{318C9973-12F2-4232-BBE7-B7E0715C9E02}" presName="iconBgRect" presStyleLbl="bgShp" presStyleIdx="4" presStyleCnt="6"/>
      <dgm:spPr>
        <a:solidFill>
          <a:srgbClr val="68A2B9"/>
        </a:solidFill>
      </dgm:spPr>
    </dgm:pt>
    <dgm:pt modelId="{1D4A91A3-12A8-4FAA-8938-9FD7A2A26ADF}" type="pres">
      <dgm:prSet presAssocID="{318C9973-12F2-4232-BBE7-B7E0715C9E0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nvelope"/>
        </a:ext>
      </dgm:extLst>
    </dgm:pt>
    <dgm:pt modelId="{88D42701-7488-4A1C-BE61-07E137DF350F}" type="pres">
      <dgm:prSet presAssocID="{318C9973-12F2-4232-BBE7-B7E0715C9E02}" presName="spaceRect" presStyleCnt="0"/>
      <dgm:spPr/>
    </dgm:pt>
    <dgm:pt modelId="{AD898CD0-487C-461D-BC01-EA6DB2605CB9}" type="pres">
      <dgm:prSet presAssocID="{318C9973-12F2-4232-BBE7-B7E0715C9E02}" presName="textRect" presStyleLbl="revTx" presStyleIdx="4" presStyleCnt="6">
        <dgm:presLayoutVars>
          <dgm:chMax val="1"/>
          <dgm:chPref val="1"/>
        </dgm:presLayoutVars>
      </dgm:prSet>
      <dgm:spPr/>
    </dgm:pt>
    <dgm:pt modelId="{ECAB46CA-8797-4076-B2B2-BEF7FB4DC4D5}" type="pres">
      <dgm:prSet presAssocID="{024D95F8-18BB-404B-B845-203C7DC6DD58}" presName="sibTrans" presStyleLbl="sibTrans2D1" presStyleIdx="0" presStyleCnt="0"/>
      <dgm:spPr/>
    </dgm:pt>
    <dgm:pt modelId="{4566E134-6233-4285-92B4-2827E9F75A20}" type="pres">
      <dgm:prSet presAssocID="{44207781-5252-43A6-B905-D6407C7F9D5C}" presName="compNode" presStyleCnt="0"/>
      <dgm:spPr/>
    </dgm:pt>
    <dgm:pt modelId="{EF140A9E-61EE-460E-9F0C-0ACA512D4BD3}" type="pres">
      <dgm:prSet presAssocID="{44207781-5252-43A6-B905-D6407C7F9D5C}" presName="iconBgRect" presStyleLbl="bgShp" presStyleIdx="5" presStyleCnt="6"/>
      <dgm:spPr>
        <a:solidFill>
          <a:srgbClr val="68A2B9"/>
        </a:solidFill>
      </dgm:spPr>
    </dgm:pt>
    <dgm:pt modelId="{A3E4C915-BA8C-4C0B-AEC9-9829DEC57A63}" type="pres">
      <dgm:prSet presAssocID="{44207781-5252-43A6-B905-D6407C7F9D5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llar"/>
        </a:ext>
      </dgm:extLst>
    </dgm:pt>
    <dgm:pt modelId="{B3C85F57-0BF4-4861-AD0D-2DE85CB7A53C}" type="pres">
      <dgm:prSet presAssocID="{44207781-5252-43A6-B905-D6407C7F9D5C}" presName="spaceRect" presStyleCnt="0"/>
      <dgm:spPr/>
    </dgm:pt>
    <dgm:pt modelId="{A7B05881-E87E-46C3-9AA9-A4DCB6DC56BF}" type="pres">
      <dgm:prSet presAssocID="{44207781-5252-43A6-B905-D6407C7F9D5C}" presName="textRect" presStyleLbl="revTx" presStyleIdx="5" presStyleCnt="6">
        <dgm:presLayoutVars>
          <dgm:chMax val="1"/>
          <dgm:chPref val="1"/>
        </dgm:presLayoutVars>
      </dgm:prSet>
      <dgm:spPr/>
    </dgm:pt>
  </dgm:ptLst>
  <dgm:cxnLst>
    <dgm:cxn modelId="{5A5B2A08-4FF8-4E2E-A86E-0BE969BD33BB}" type="presOf" srcId="{9239FFA0-2C96-434C-9290-3B6E2913A93D}" destId="{A532A98D-74AA-4A56-84F3-8AD23483690C}" srcOrd="0" destOrd="0" presId="urn:microsoft.com/office/officeart/2018/2/layout/IconCircleList"/>
    <dgm:cxn modelId="{AA242E08-6479-4DD0-800D-84574E75E701}" type="presOf" srcId="{024D95F8-18BB-404B-B845-203C7DC6DD58}" destId="{ECAB46CA-8797-4076-B2B2-BEF7FB4DC4D5}" srcOrd="0" destOrd="0" presId="urn:microsoft.com/office/officeart/2018/2/layout/IconCircleList"/>
    <dgm:cxn modelId="{267A5C08-E484-43D0-A03C-7BEECC9FBF54}" type="presOf" srcId="{C21B02F9-FF07-40F5-A8B4-3A0EC1E30807}" destId="{FE6F6546-3A81-4805-8FC3-B6C77794310C}" srcOrd="0" destOrd="0" presId="urn:microsoft.com/office/officeart/2018/2/layout/IconCircleList"/>
    <dgm:cxn modelId="{0E2DA50B-64F3-403A-9AD3-2A95DDC50EB8}" srcId="{9239FFA0-2C96-434C-9290-3B6E2913A93D}" destId="{C21B02F9-FF07-40F5-A8B4-3A0EC1E30807}" srcOrd="1" destOrd="0" parTransId="{E910397E-2A09-4AEA-BC9F-38292AF168EF}" sibTransId="{63A36231-6404-4784-9BDD-C7DE3F2EBBF6}"/>
    <dgm:cxn modelId="{318C0713-71B2-433F-8423-43693D37B141}" type="presOf" srcId="{63A36231-6404-4784-9BDD-C7DE3F2EBBF6}" destId="{23A49FED-3717-42FB-AE5D-1A113E73AB30}" srcOrd="0" destOrd="0" presId="urn:microsoft.com/office/officeart/2018/2/layout/IconCircleList"/>
    <dgm:cxn modelId="{5C3D0323-0933-4642-B5EB-41FF69924951}" type="presOf" srcId="{318C9973-12F2-4232-BBE7-B7E0715C9E02}" destId="{AD898CD0-487C-461D-BC01-EA6DB2605CB9}" srcOrd="0" destOrd="0" presId="urn:microsoft.com/office/officeart/2018/2/layout/IconCircleList"/>
    <dgm:cxn modelId="{33EB0A2D-2CC4-4D11-BC0C-DD4774FAC365}" srcId="{9239FFA0-2C96-434C-9290-3B6E2913A93D}" destId="{318C9973-12F2-4232-BBE7-B7E0715C9E02}" srcOrd="4" destOrd="0" parTransId="{D2B6308E-9B07-44E6-AA12-77A15BD7E53A}" sibTransId="{024D95F8-18BB-404B-B845-203C7DC6DD58}"/>
    <dgm:cxn modelId="{8774553C-F406-40C0-A25E-ED88BEEE2515}" type="presOf" srcId="{E56E344C-4625-4913-A77A-8D51E4D5E703}" destId="{1FC5CDD4-31F0-4F70-8E84-47E77632B3AE}" srcOrd="0" destOrd="0" presId="urn:microsoft.com/office/officeart/2018/2/layout/IconCircleList"/>
    <dgm:cxn modelId="{CBD58265-F4F3-4BE2-B0F6-3E0E4385D055}" type="presOf" srcId="{B700DEE4-C533-4771-B344-F5017B9FF47E}" destId="{D60A426F-CB8F-42A6-8D51-AF51AEDDCA8C}" srcOrd="0" destOrd="0" presId="urn:microsoft.com/office/officeart/2018/2/layout/IconCircleList"/>
    <dgm:cxn modelId="{7C9A4E69-B5A6-49B0-84FC-65C88EAAAB65}" type="presOf" srcId="{75442DDB-471C-4227-80CF-E597FF1119D4}" destId="{1B946AFD-59AB-4BAB-83BB-DB89A57BEB82}" srcOrd="0" destOrd="0" presId="urn:microsoft.com/office/officeart/2018/2/layout/IconCircleList"/>
    <dgm:cxn modelId="{D910B47D-6158-4371-967A-CF104439A0A0}" srcId="{9239FFA0-2C96-434C-9290-3B6E2913A93D}" destId="{44207781-5252-43A6-B905-D6407C7F9D5C}" srcOrd="5" destOrd="0" parTransId="{92005E2F-0036-4D9F-AB31-03807745B3CC}" sibTransId="{B471EF6C-8247-42F5-8448-A98A46D50544}"/>
    <dgm:cxn modelId="{506D4B82-10EA-4B3F-A754-62C9B283DB01}" type="presOf" srcId="{7CF7DEBD-364B-4139-ADDA-19C8153524CE}" destId="{BB46F87F-C69B-47CA-A5C5-D0E48D581607}" srcOrd="0" destOrd="0" presId="urn:microsoft.com/office/officeart/2018/2/layout/IconCircleList"/>
    <dgm:cxn modelId="{624BFD83-4373-4A5F-874E-E7F77D302F39}" type="presOf" srcId="{F8B635DA-3073-4974-BE1E-7B4604014BB1}" destId="{A9FD88D3-ECA2-4702-B613-FBF065F73E8E}" srcOrd="0" destOrd="0" presId="urn:microsoft.com/office/officeart/2018/2/layout/IconCircleList"/>
    <dgm:cxn modelId="{538EF5A8-F481-4667-BAA9-F8A0876D2A31}" type="presOf" srcId="{44207781-5252-43A6-B905-D6407C7F9D5C}" destId="{A7B05881-E87E-46C3-9AA9-A4DCB6DC56BF}" srcOrd="0" destOrd="0" presId="urn:microsoft.com/office/officeart/2018/2/layout/IconCircleList"/>
    <dgm:cxn modelId="{41842BBF-F845-4788-9559-649C2BB609D3}" srcId="{9239FFA0-2C96-434C-9290-3B6E2913A93D}" destId="{75442DDB-471C-4227-80CF-E597FF1119D4}" srcOrd="3" destOrd="0" parTransId="{083D52FB-CD5A-4AF9-8EE8-FAAB8B4529D6}" sibTransId="{7CF7DEBD-364B-4139-ADDA-19C8153524CE}"/>
    <dgm:cxn modelId="{FDE2C9C8-9F25-48E8-9D87-BD222CBA27DF}" srcId="{9239FFA0-2C96-434C-9290-3B6E2913A93D}" destId="{F8B635DA-3073-4974-BE1E-7B4604014BB1}" srcOrd="2" destOrd="0" parTransId="{2FA9A11A-F3F8-4706-ADEA-DD63136A724A}" sibTransId="{B700DEE4-C533-4771-B344-F5017B9FF47E}"/>
    <dgm:cxn modelId="{704B1DDE-ED41-4C01-8B6A-706621B31FD4}" type="presOf" srcId="{F9D1E7EF-9A5C-4B85-B281-30A9F3577773}" destId="{A308CC37-ADD4-4BA8-95B4-D23ED63A3D76}" srcOrd="0" destOrd="0" presId="urn:microsoft.com/office/officeart/2018/2/layout/IconCircleList"/>
    <dgm:cxn modelId="{99684EE4-213C-48CA-BC8C-FD6DCDCACD7B}" srcId="{9239FFA0-2C96-434C-9290-3B6E2913A93D}" destId="{E56E344C-4625-4913-A77A-8D51E4D5E703}" srcOrd="0" destOrd="0" parTransId="{A0B418FC-16A0-4D89-B8C0-86CBBE2BF8BB}" sibTransId="{F9D1E7EF-9A5C-4B85-B281-30A9F3577773}"/>
    <dgm:cxn modelId="{86790CE2-414C-4F74-8A0D-7AFF4B51A196}" type="presParOf" srcId="{A532A98D-74AA-4A56-84F3-8AD23483690C}" destId="{F3BF349D-EE0F-410C-B40A-404FEB49BD4F}" srcOrd="0" destOrd="0" presId="urn:microsoft.com/office/officeart/2018/2/layout/IconCircleList"/>
    <dgm:cxn modelId="{58656A7E-D6CB-4ACC-AA2A-0B45FBE97A36}" type="presParOf" srcId="{F3BF349D-EE0F-410C-B40A-404FEB49BD4F}" destId="{C1F93A35-BCD0-461E-8948-952EAD170A00}" srcOrd="0" destOrd="0" presId="urn:microsoft.com/office/officeart/2018/2/layout/IconCircleList"/>
    <dgm:cxn modelId="{DB4E70E5-10D7-4C85-9C83-BEDF7F335882}" type="presParOf" srcId="{C1F93A35-BCD0-461E-8948-952EAD170A00}" destId="{5CD1177E-5076-4496-B99B-6F12D8B7CEA6}" srcOrd="0" destOrd="0" presId="urn:microsoft.com/office/officeart/2018/2/layout/IconCircleList"/>
    <dgm:cxn modelId="{FA80BE80-12C9-404C-8B9C-C474DC46EF15}" type="presParOf" srcId="{C1F93A35-BCD0-461E-8948-952EAD170A00}" destId="{E3ABFBEC-9508-4703-A97E-6F155C0420CB}" srcOrd="1" destOrd="0" presId="urn:microsoft.com/office/officeart/2018/2/layout/IconCircleList"/>
    <dgm:cxn modelId="{50936F5B-143A-4A00-BA1D-5146AE6E17AA}" type="presParOf" srcId="{C1F93A35-BCD0-461E-8948-952EAD170A00}" destId="{29BC49C8-978F-414C-BEDA-E386E1B3CDE2}" srcOrd="2" destOrd="0" presId="urn:microsoft.com/office/officeart/2018/2/layout/IconCircleList"/>
    <dgm:cxn modelId="{2FCAFA6D-6FF9-4C00-BB29-6ADF5D07822D}" type="presParOf" srcId="{C1F93A35-BCD0-461E-8948-952EAD170A00}" destId="{1FC5CDD4-31F0-4F70-8E84-47E77632B3AE}" srcOrd="3" destOrd="0" presId="urn:microsoft.com/office/officeart/2018/2/layout/IconCircleList"/>
    <dgm:cxn modelId="{AAF14B22-F6CD-4207-9680-9DAF45A4C9BD}" type="presParOf" srcId="{F3BF349D-EE0F-410C-B40A-404FEB49BD4F}" destId="{A308CC37-ADD4-4BA8-95B4-D23ED63A3D76}" srcOrd="1" destOrd="0" presId="urn:microsoft.com/office/officeart/2018/2/layout/IconCircleList"/>
    <dgm:cxn modelId="{9C9B9546-50D4-47EC-982F-975704CD50B2}" type="presParOf" srcId="{F3BF349D-EE0F-410C-B40A-404FEB49BD4F}" destId="{00A367C3-888E-4762-8A99-13103078118F}" srcOrd="2" destOrd="0" presId="urn:microsoft.com/office/officeart/2018/2/layout/IconCircleList"/>
    <dgm:cxn modelId="{2147806A-3213-4DC2-B3ED-2BDE453A2D10}" type="presParOf" srcId="{00A367C3-888E-4762-8A99-13103078118F}" destId="{5DE8AF2F-D812-4479-9E17-606EC22CFC82}" srcOrd="0" destOrd="0" presId="urn:microsoft.com/office/officeart/2018/2/layout/IconCircleList"/>
    <dgm:cxn modelId="{58587365-97F1-4B49-A2D4-32866AF16609}" type="presParOf" srcId="{00A367C3-888E-4762-8A99-13103078118F}" destId="{1BFF759E-EB5F-4704-A59D-F9C89D0B23CC}" srcOrd="1" destOrd="0" presId="urn:microsoft.com/office/officeart/2018/2/layout/IconCircleList"/>
    <dgm:cxn modelId="{11ECE927-F348-4AD6-B1AD-02BC68E5EF33}" type="presParOf" srcId="{00A367C3-888E-4762-8A99-13103078118F}" destId="{90A1C7E6-D721-44A5-81EC-353556E8A451}" srcOrd="2" destOrd="0" presId="urn:microsoft.com/office/officeart/2018/2/layout/IconCircleList"/>
    <dgm:cxn modelId="{3FEBBF8A-D951-47D9-AF49-0CBFA4419FBA}" type="presParOf" srcId="{00A367C3-888E-4762-8A99-13103078118F}" destId="{FE6F6546-3A81-4805-8FC3-B6C77794310C}" srcOrd="3" destOrd="0" presId="urn:microsoft.com/office/officeart/2018/2/layout/IconCircleList"/>
    <dgm:cxn modelId="{EC139E1D-7662-4670-8B14-FDC957A0399D}" type="presParOf" srcId="{F3BF349D-EE0F-410C-B40A-404FEB49BD4F}" destId="{23A49FED-3717-42FB-AE5D-1A113E73AB30}" srcOrd="3" destOrd="0" presId="urn:microsoft.com/office/officeart/2018/2/layout/IconCircleList"/>
    <dgm:cxn modelId="{EA339E35-0729-4E39-BD68-06321F13381E}" type="presParOf" srcId="{F3BF349D-EE0F-410C-B40A-404FEB49BD4F}" destId="{2FFCEA72-C917-43E7-9C85-B072A4E286A0}" srcOrd="4" destOrd="0" presId="urn:microsoft.com/office/officeart/2018/2/layout/IconCircleList"/>
    <dgm:cxn modelId="{E3C74E40-8FB2-4843-981B-E5AFF963220F}" type="presParOf" srcId="{2FFCEA72-C917-43E7-9C85-B072A4E286A0}" destId="{CC9A2BA8-8DDD-4775-ABD9-E87D40C34B1A}" srcOrd="0" destOrd="0" presId="urn:microsoft.com/office/officeart/2018/2/layout/IconCircleList"/>
    <dgm:cxn modelId="{71D9F253-9D54-4AD5-A657-451B2AF1843F}" type="presParOf" srcId="{2FFCEA72-C917-43E7-9C85-B072A4E286A0}" destId="{1436F634-7633-4EEE-BCB4-2345385D19B0}" srcOrd="1" destOrd="0" presId="urn:microsoft.com/office/officeart/2018/2/layout/IconCircleList"/>
    <dgm:cxn modelId="{14F396BB-F2F4-47A9-ADC0-0FCB0BBDDAB4}" type="presParOf" srcId="{2FFCEA72-C917-43E7-9C85-B072A4E286A0}" destId="{8090A46A-E662-4634-AC47-90250985E68C}" srcOrd="2" destOrd="0" presId="urn:microsoft.com/office/officeart/2018/2/layout/IconCircleList"/>
    <dgm:cxn modelId="{30D496AB-71BC-42F5-AF47-827E597DBEAC}" type="presParOf" srcId="{2FFCEA72-C917-43E7-9C85-B072A4E286A0}" destId="{A9FD88D3-ECA2-4702-B613-FBF065F73E8E}" srcOrd="3" destOrd="0" presId="urn:microsoft.com/office/officeart/2018/2/layout/IconCircleList"/>
    <dgm:cxn modelId="{BC272BA8-B001-478D-8F58-A0C973873F4F}" type="presParOf" srcId="{F3BF349D-EE0F-410C-B40A-404FEB49BD4F}" destId="{D60A426F-CB8F-42A6-8D51-AF51AEDDCA8C}" srcOrd="5" destOrd="0" presId="urn:microsoft.com/office/officeart/2018/2/layout/IconCircleList"/>
    <dgm:cxn modelId="{A4DDBEE9-7648-4D98-9F91-7D8509678E7E}" type="presParOf" srcId="{F3BF349D-EE0F-410C-B40A-404FEB49BD4F}" destId="{056D65B9-0408-425D-8CD6-A9D7EBCB021D}" srcOrd="6" destOrd="0" presId="urn:microsoft.com/office/officeart/2018/2/layout/IconCircleList"/>
    <dgm:cxn modelId="{4B10A71C-6C42-4790-B135-C4428780F3FA}" type="presParOf" srcId="{056D65B9-0408-425D-8CD6-A9D7EBCB021D}" destId="{DCA28635-A958-419B-ADAE-389FE6A1FEF0}" srcOrd="0" destOrd="0" presId="urn:microsoft.com/office/officeart/2018/2/layout/IconCircleList"/>
    <dgm:cxn modelId="{1BBBD3B5-37F6-41C7-9C37-08BE00B190D9}" type="presParOf" srcId="{056D65B9-0408-425D-8CD6-A9D7EBCB021D}" destId="{A8136E19-AFD9-4735-831A-B1E4AC5C3DB9}" srcOrd="1" destOrd="0" presId="urn:microsoft.com/office/officeart/2018/2/layout/IconCircleList"/>
    <dgm:cxn modelId="{D0207D91-22ED-4278-AE0D-69B27EF543A4}" type="presParOf" srcId="{056D65B9-0408-425D-8CD6-A9D7EBCB021D}" destId="{FB802C35-6F5F-4376-8431-1353E2AEDAFC}" srcOrd="2" destOrd="0" presId="urn:microsoft.com/office/officeart/2018/2/layout/IconCircleList"/>
    <dgm:cxn modelId="{54C80C51-93C9-4A24-82BD-A514B4487082}" type="presParOf" srcId="{056D65B9-0408-425D-8CD6-A9D7EBCB021D}" destId="{1B946AFD-59AB-4BAB-83BB-DB89A57BEB82}" srcOrd="3" destOrd="0" presId="urn:microsoft.com/office/officeart/2018/2/layout/IconCircleList"/>
    <dgm:cxn modelId="{DFF5BD37-B5DF-464B-B22C-424EF2D9E383}" type="presParOf" srcId="{F3BF349D-EE0F-410C-B40A-404FEB49BD4F}" destId="{BB46F87F-C69B-47CA-A5C5-D0E48D581607}" srcOrd="7" destOrd="0" presId="urn:microsoft.com/office/officeart/2018/2/layout/IconCircleList"/>
    <dgm:cxn modelId="{0E3FDA86-0E69-4CC2-838B-1B2872ADBA26}" type="presParOf" srcId="{F3BF349D-EE0F-410C-B40A-404FEB49BD4F}" destId="{4C0B95BF-5F1D-4AAF-AE79-B68A3C4813D2}" srcOrd="8" destOrd="0" presId="urn:microsoft.com/office/officeart/2018/2/layout/IconCircleList"/>
    <dgm:cxn modelId="{FAD7827E-D752-463E-9057-66FEFC00869F}" type="presParOf" srcId="{4C0B95BF-5F1D-4AAF-AE79-B68A3C4813D2}" destId="{80C70FA2-67A0-4300-9924-39A81A6C8A18}" srcOrd="0" destOrd="0" presId="urn:microsoft.com/office/officeart/2018/2/layout/IconCircleList"/>
    <dgm:cxn modelId="{DB85271D-13A6-45D5-9503-6AEE6DC5D92F}" type="presParOf" srcId="{4C0B95BF-5F1D-4AAF-AE79-B68A3C4813D2}" destId="{1D4A91A3-12A8-4FAA-8938-9FD7A2A26ADF}" srcOrd="1" destOrd="0" presId="urn:microsoft.com/office/officeart/2018/2/layout/IconCircleList"/>
    <dgm:cxn modelId="{9B7A8249-6BB2-4C36-81BC-DDA4616BFBD3}" type="presParOf" srcId="{4C0B95BF-5F1D-4AAF-AE79-B68A3C4813D2}" destId="{88D42701-7488-4A1C-BE61-07E137DF350F}" srcOrd="2" destOrd="0" presId="urn:microsoft.com/office/officeart/2018/2/layout/IconCircleList"/>
    <dgm:cxn modelId="{8949F3A3-A476-4C2F-857F-2A2B9F32E635}" type="presParOf" srcId="{4C0B95BF-5F1D-4AAF-AE79-B68A3C4813D2}" destId="{AD898CD0-487C-461D-BC01-EA6DB2605CB9}" srcOrd="3" destOrd="0" presId="urn:microsoft.com/office/officeart/2018/2/layout/IconCircleList"/>
    <dgm:cxn modelId="{18300905-7662-422D-9A09-82EC83DD7650}" type="presParOf" srcId="{F3BF349D-EE0F-410C-B40A-404FEB49BD4F}" destId="{ECAB46CA-8797-4076-B2B2-BEF7FB4DC4D5}" srcOrd="9" destOrd="0" presId="urn:microsoft.com/office/officeart/2018/2/layout/IconCircleList"/>
    <dgm:cxn modelId="{CCC977D7-C93F-4E44-9F13-15B7F72EC0E1}" type="presParOf" srcId="{F3BF349D-EE0F-410C-B40A-404FEB49BD4F}" destId="{4566E134-6233-4285-92B4-2827E9F75A20}" srcOrd="10" destOrd="0" presId="urn:microsoft.com/office/officeart/2018/2/layout/IconCircleList"/>
    <dgm:cxn modelId="{1AC1A577-1D6F-4B9A-AE23-6579231F3097}" type="presParOf" srcId="{4566E134-6233-4285-92B4-2827E9F75A20}" destId="{EF140A9E-61EE-460E-9F0C-0ACA512D4BD3}" srcOrd="0" destOrd="0" presId="urn:microsoft.com/office/officeart/2018/2/layout/IconCircleList"/>
    <dgm:cxn modelId="{685CA7B7-9B9E-45A6-94A2-7251E7839EE8}" type="presParOf" srcId="{4566E134-6233-4285-92B4-2827E9F75A20}" destId="{A3E4C915-BA8C-4C0B-AEC9-9829DEC57A63}" srcOrd="1" destOrd="0" presId="urn:microsoft.com/office/officeart/2018/2/layout/IconCircleList"/>
    <dgm:cxn modelId="{B67293A2-2EC0-433E-B31A-4B3F2C26B8E3}" type="presParOf" srcId="{4566E134-6233-4285-92B4-2827E9F75A20}" destId="{B3C85F57-0BF4-4861-AD0D-2DE85CB7A53C}" srcOrd="2" destOrd="0" presId="urn:microsoft.com/office/officeart/2018/2/layout/IconCircleList"/>
    <dgm:cxn modelId="{B71E9E7E-2146-4C98-A5B2-0861F024ECE1}" type="presParOf" srcId="{4566E134-6233-4285-92B4-2827E9F75A20}" destId="{A7B05881-E87E-46C3-9AA9-A4DCB6DC56B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1177E-5076-4496-B99B-6F12D8B7CEA6}">
      <dsp:nvSpPr>
        <dsp:cNvPr id="0" name=""/>
        <dsp:cNvSpPr/>
      </dsp:nvSpPr>
      <dsp:spPr>
        <a:xfrm>
          <a:off x="1285562" y="29661"/>
          <a:ext cx="1172399" cy="1172399"/>
        </a:xfrm>
        <a:prstGeom prst="ellipse">
          <a:avLst/>
        </a:prstGeom>
        <a:solidFill>
          <a:srgbClr val="FF9015"/>
        </a:solidFill>
        <a:ln>
          <a:noFill/>
        </a:ln>
        <a:effectLst/>
      </dsp:spPr>
      <dsp:style>
        <a:lnRef idx="0">
          <a:scrgbClr r="0" g="0" b="0"/>
        </a:lnRef>
        <a:fillRef idx="1">
          <a:scrgbClr r="0" g="0" b="0"/>
        </a:fillRef>
        <a:effectRef idx="0">
          <a:scrgbClr r="0" g="0" b="0"/>
        </a:effectRef>
        <a:fontRef idx="minor"/>
      </dsp:style>
    </dsp:sp>
    <dsp:sp modelId="{E3ABFBEC-9508-4703-A97E-6F155C0420CB}">
      <dsp:nvSpPr>
        <dsp:cNvPr id="0" name=""/>
        <dsp:cNvSpPr/>
      </dsp:nvSpPr>
      <dsp:spPr>
        <a:xfrm>
          <a:off x="1531765" y="275864"/>
          <a:ext cx="679991" cy="679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C5CDD4-31F0-4F70-8E84-47E77632B3AE}">
      <dsp:nvSpPr>
        <dsp:cNvPr id="0" name=""/>
        <dsp:cNvSpPr/>
      </dsp:nvSpPr>
      <dsp:spPr>
        <a:xfrm>
          <a:off x="2709189" y="29661"/>
          <a:ext cx="2763512" cy="117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solidFill>
                <a:srgbClr val="002060"/>
              </a:solidFill>
            </a:rPr>
            <a:t>Des Moines University is the continuing education provider for this activity.  </a:t>
          </a:r>
        </a:p>
      </dsp:txBody>
      <dsp:txXfrm>
        <a:off x="2709189" y="29661"/>
        <a:ext cx="2763512" cy="1172399"/>
      </dsp:txXfrm>
    </dsp:sp>
    <dsp:sp modelId="{5DE8AF2F-D812-4479-9E17-606EC22CFC82}">
      <dsp:nvSpPr>
        <dsp:cNvPr id="0" name=""/>
        <dsp:cNvSpPr/>
      </dsp:nvSpPr>
      <dsp:spPr>
        <a:xfrm>
          <a:off x="5954223" y="29661"/>
          <a:ext cx="1172399" cy="1172399"/>
        </a:xfrm>
        <a:prstGeom prst="ellipse">
          <a:avLst/>
        </a:prstGeom>
        <a:solidFill>
          <a:srgbClr val="FF9015"/>
        </a:solidFill>
        <a:ln>
          <a:noFill/>
        </a:ln>
        <a:effectLst/>
      </dsp:spPr>
      <dsp:style>
        <a:lnRef idx="0">
          <a:scrgbClr r="0" g="0" b="0"/>
        </a:lnRef>
        <a:fillRef idx="1">
          <a:scrgbClr r="0" g="0" b="0"/>
        </a:fillRef>
        <a:effectRef idx="0">
          <a:scrgbClr r="0" g="0" b="0"/>
        </a:effectRef>
        <a:fontRef idx="minor"/>
      </dsp:style>
    </dsp:sp>
    <dsp:sp modelId="{1BFF759E-EB5F-4704-A59D-F9C89D0B23CC}">
      <dsp:nvSpPr>
        <dsp:cNvPr id="0" name=""/>
        <dsp:cNvSpPr/>
      </dsp:nvSpPr>
      <dsp:spPr>
        <a:xfrm>
          <a:off x="6200426" y="275864"/>
          <a:ext cx="679991" cy="679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6F6546-3A81-4805-8FC3-B6C77794310C}">
      <dsp:nvSpPr>
        <dsp:cNvPr id="0" name=""/>
        <dsp:cNvSpPr/>
      </dsp:nvSpPr>
      <dsp:spPr>
        <a:xfrm>
          <a:off x="7377850" y="29661"/>
          <a:ext cx="2763512" cy="117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solidFill>
                <a:srgbClr val="002060"/>
              </a:solidFill>
            </a:rPr>
            <a:t>The attendance roster will be cross-referenced with those applying for CME/CE. Sign in correctly.</a:t>
          </a:r>
        </a:p>
      </dsp:txBody>
      <dsp:txXfrm>
        <a:off x="7377850" y="29661"/>
        <a:ext cx="2763512" cy="1172399"/>
      </dsp:txXfrm>
    </dsp:sp>
    <dsp:sp modelId="{CC9A2BA8-8DDD-4775-ABD9-E87D40C34B1A}">
      <dsp:nvSpPr>
        <dsp:cNvPr id="0" name=""/>
        <dsp:cNvSpPr/>
      </dsp:nvSpPr>
      <dsp:spPr>
        <a:xfrm>
          <a:off x="1285562" y="2123284"/>
          <a:ext cx="1172399" cy="1172399"/>
        </a:xfrm>
        <a:prstGeom prst="ellipse">
          <a:avLst/>
        </a:prstGeom>
        <a:solidFill>
          <a:srgbClr val="001C44"/>
        </a:solidFill>
        <a:ln>
          <a:noFill/>
        </a:ln>
        <a:effectLst/>
      </dsp:spPr>
      <dsp:style>
        <a:lnRef idx="0">
          <a:scrgbClr r="0" g="0" b="0"/>
        </a:lnRef>
        <a:fillRef idx="1">
          <a:scrgbClr r="0" g="0" b="0"/>
        </a:fillRef>
        <a:effectRef idx="0">
          <a:scrgbClr r="0" g="0" b="0"/>
        </a:effectRef>
        <a:fontRef idx="minor"/>
      </dsp:style>
    </dsp:sp>
    <dsp:sp modelId="{1436F634-7633-4EEE-BCB4-2345385D19B0}">
      <dsp:nvSpPr>
        <dsp:cNvPr id="0" name=""/>
        <dsp:cNvSpPr/>
      </dsp:nvSpPr>
      <dsp:spPr>
        <a:xfrm>
          <a:off x="1531765" y="2369488"/>
          <a:ext cx="679991" cy="6799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FD88D3-ECA2-4702-B613-FBF065F73E8E}">
      <dsp:nvSpPr>
        <dsp:cNvPr id="0" name=""/>
        <dsp:cNvSpPr/>
      </dsp:nvSpPr>
      <dsp:spPr>
        <a:xfrm>
          <a:off x="2709189" y="2123284"/>
          <a:ext cx="2763512" cy="117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solidFill>
                <a:srgbClr val="002060"/>
              </a:solidFill>
            </a:rPr>
            <a:t>Each participant </a:t>
          </a:r>
          <a:r>
            <a:rPr lang="en-US" sz="1600" b="1" kern="1200" dirty="0">
              <a:solidFill>
                <a:srgbClr val="002060"/>
              </a:solidFill>
            </a:rPr>
            <a:t>MUST COMPLETE BOTH </a:t>
          </a:r>
          <a:r>
            <a:rPr lang="en-US" sz="1600" kern="1200" dirty="0">
              <a:solidFill>
                <a:srgbClr val="002060"/>
              </a:solidFill>
            </a:rPr>
            <a:t>the </a:t>
          </a:r>
          <a:r>
            <a:rPr lang="en-US" sz="1600" u="sng" kern="1200" dirty="0">
              <a:solidFill>
                <a:srgbClr val="002060"/>
              </a:solidFill>
            </a:rPr>
            <a:t>attendance </a:t>
          </a:r>
          <a:r>
            <a:rPr lang="en-US" sz="1600" u="none" kern="1200" dirty="0">
              <a:solidFill>
                <a:srgbClr val="002060"/>
              </a:solidFill>
            </a:rPr>
            <a:t>attestation and</a:t>
          </a:r>
          <a:r>
            <a:rPr lang="en-US" sz="1600" kern="1200" dirty="0">
              <a:solidFill>
                <a:srgbClr val="002060"/>
              </a:solidFill>
            </a:rPr>
            <a:t> the </a:t>
          </a:r>
          <a:r>
            <a:rPr lang="en-US" sz="1600" u="sng" kern="1200" dirty="0">
              <a:solidFill>
                <a:srgbClr val="002060"/>
              </a:solidFill>
            </a:rPr>
            <a:t>meeting</a:t>
          </a:r>
          <a:r>
            <a:rPr lang="en-US" sz="1600" kern="1200" dirty="0">
              <a:solidFill>
                <a:srgbClr val="002060"/>
              </a:solidFill>
            </a:rPr>
            <a:t> </a:t>
          </a:r>
          <a:r>
            <a:rPr lang="en-US" sz="1600" u="sng" kern="1200" dirty="0">
              <a:solidFill>
                <a:srgbClr val="002060"/>
              </a:solidFill>
            </a:rPr>
            <a:t>evaluation</a:t>
          </a:r>
          <a:r>
            <a:rPr lang="en-US" sz="1600" kern="1200" dirty="0">
              <a:solidFill>
                <a:srgbClr val="002060"/>
              </a:solidFill>
            </a:rPr>
            <a:t> from the URL site – one form.</a:t>
          </a:r>
        </a:p>
      </dsp:txBody>
      <dsp:txXfrm>
        <a:off x="2709189" y="2123284"/>
        <a:ext cx="2763512" cy="1172399"/>
      </dsp:txXfrm>
    </dsp:sp>
    <dsp:sp modelId="{DCA28635-A958-419B-ADAE-389FE6A1FEF0}">
      <dsp:nvSpPr>
        <dsp:cNvPr id="0" name=""/>
        <dsp:cNvSpPr/>
      </dsp:nvSpPr>
      <dsp:spPr>
        <a:xfrm>
          <a:off x="5954223" y="2123284"/>
          <a:ext cx="1172399" cy="1172399"/>
        </a:xfrm>
        <a:prstGeom prst="ellipse">
          <a:avLst/>
        </a:prstGeom>
        <a:solidFill>
          <a:srgbClr val="001C44"/>
        </a:solidFill>
        <a:ln>
          <a:noFill/>
        </a:ln>
        <a:effectLst/>
      </dsp:spPr>
      <dsp:style>
        <a:lnRef idx="0">
          <a:scrgbClr r="0" g="0" b="0"/>
        </a:lnRef>
        <a:fillRef idx="1">
          <a:scrgbClr r="0" g="0" b="0"/>
        </a:fillRef>
        <a:effectRef idx="0">
          <a:scrgbClr r="0" g="0" b="0"/>
        </a:effectRef>
        <a:fontRef idx="minor"/>
      </dsp:style>
    </dsp:sp>
    <dsp:sp modelId="{A8136E19-AFD9-4735-831A-B1E4AC5C3DB9}">
      <dsp:nvSpPr>
        <dsp:cNvPr id="0" name=""/>
        <dsp:cNvSpPr/>
      </dsp:nvSpPr>
      <dsp:spPr>
        <a:xfrm>
          <a:off x="6200426" y="2369488"/>
          <a:ext cx="679991" cy="6799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946AFD-59AB-4BAB-83BB-DB89A57BEB82}">
      <dsp:nvSpPr>
        <dsp:cNvPr id="0" name=""/>
        <dsp:cNvSpPr/>
      </dsp:nvSpPr>
      <dsp:spPr>
        <a:xfrm>
          <a:off x="7377850" y="2123284"/>
          <a:ext cx="2763512" cy="117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solidFill>
                <a:srgbClr val="002060"/>
              </a:solidFill>
            </a:rPr>
            <a:t>You will have 7 days from the date of the meeting to complete the forms and </a:t>
          </a:r>
          <a:r>
            <a:rPr lang="en-US" sz="1600" b="1" kern="1200" dirty="0">
              <a:solidFill>
                <a:srgbClr val="002060"/>
              </a:solidFill>
            </a:rPr>
            <a:t>SUBMIT.</a:t>
          </a:r>
          <a:endParaRPr lang="en-US" sz="1600" kern="1200" dirty="0">
            <a:solidFill>
              <a:srgbClr val="002060"/>
            </a:solidFill>
          </a:endParaRPr>
        </a:p>
      </dsp:txBody>
      <dsp:txXfrm>
        <a:off x="7377850" y="2123284"/>
        <a:ext cx="2763512" cy="1172399"/>
      </dsp:txXfrm>
    </dsp:sp>
    <dsp:sp modelId="{80C70FA2-67A0-4300-9924-39A81A6C8A18}">
      <dsp:nvSpPr>
        <dsp:cNvPr id="0" name=""/>
        <dsp:cNvSpPr/>
      </dsp:nvSpPr>
      <dsp:spPr>
        <a:xfrm>
          <a:off x="1285562" y="4216908"/>
          <a:ext cx="1172399" cy="1172399"/>
        </a:xfrm>
        <a:prstGeom prst="ellipse">
          <a:avLst/>
        </a:prstGeom>
        <a:solidFill>
          <a:srgbClr val="68A2B9"/>
        </a:solidFill>
        <a:ln>
          <a:noFill/>
        </a:ln>
        <a:effectLst/>
      </dsp:spPr>
      <dsp:style>
        <a:lnRef idx="0">
          <a:scrgbClr r="0" g="0" b="0"/>
        </a:lnRef>
        <a:fillRef idx="1">
          <a:scrgbClr r="0" g="0" b="0"/>
        </a:fillRef>
        <a:effectRef idx="0">
          <a:scrgbClr r="0" g="0" b="0"/>
        </a:effectRef>
        <a:fontRef idx="minor"/>
      </dsp:style>
    </dsp:sp>
    <dsp:sp modelId="{1D4A91A3-12A8-4FAA-8938-9FD7A2A26ADF}">
      <dsp:nvSpPr>
        <dsp:cNvPr id="0" name=""/>
        <dsp:cNvSpPr/>
      </dsp:nvSpPr>
      <dsp:spPr>
        <a:xfrm>
          <a:off x="1531765" y="4463112"/>
          <a:ext cx="679991" cy="6799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898CD0-487C-461D-BC01-EA6DB2605CB9}">
      <dsp:nvSpPr>
        <dsp:cNvPr id="0" name=""/>
        <dsp:cNvSpPr/>
      </dsp:nvSpPr>
      <dsp:spPr>
        <a:xfrm>
          <a:off x="2709189" y="4216908"/>
          <a:ext cx="2763512" cy="117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solidFill>
                <a:srgbClr val="002060"/>
              </a:solidFill>
            </a:rPr>
            <a:t>Approximately 14 days from the meeting, Des Moines University will email you instructions on how to access your certificate.</a:t>
          </a:r>
        </a:p>
      </dsp:txBody>
      <dsp:txXfrm>
        <a:off x="2709189" y="4216908"/>
        <a:ext cx="2763512" cy="1172399"/>
      </dsp:txXfrm>
    </dsp:sp>
    <dsp:sp modelId="{EF140A9E-61EE-460E-9F0C-0ACA512D4BD3}">
      <dsp:nvSpPr>
        <dsp:cNvPr id="0" name=""/>
        <dsp:cNvSpPr/>
      </dsp:nvSpPr>
      <dsp:spPr>
        <a:xfrm>
          <a:off x="5954223" y="4216908"/>
          <a:ext cx="1172399" cy="1172399"/>
        </a:xfrm>
        <a:prstGeom prst="ellipse">
          <a:avLst/>
        </a:prstGeom>
        <a:solidFill>
          <a:srgbClr val="68A2B9"/>
        </a:solidFill>
        <a:ln>
          <a:noFill/>
        </a:ln>
        <a:effectLst/>
      </dsp:spPr>
      <dsp:style>
        <a:lnRef idx="0">
          <a:scrgbClr r="0" g="0" b="0"/>
        </a:lnRef>
        <a:fillRef idx="1">
          <a:scrgbClr r="0" g="0" b="0"/>
        </a:fillRef>
        <a:effectRef idx="0">
          <a:scrgbClr r="0" g="0" b="0"/>
        </a:effectRef>
        <a:fontRef idx="minor"/>
      </dsp:style>
    </dsp:sp>
    <dsp:sp modelId="{A3E4C915-BA8C-4C0B-AEC9-9829DEC57A63}">
      <dsp:nvSpPr>
        <dsp:cNvPr id="0" name=""/>
        <dsp:cNvSpPr/>
      </dsp:nvSpPr>
      <dsp:spPr>
        <a:xfrm>
          <a:off x="6200426" y="4463112"/>
          <a:ext cx="679991" cy="6799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B05881-E87E-46C3-9AA9-A4DCB6DC56BF}">
      <dsp:nvSpPr>
        <dsp:cNvPr id="0" name=""/>
        <dsp:cNvSpPr/>
      </dsp:nvSpPr>
      <dsp:spPr>
        <a:xfrm>
          <a:off x="7377850" y="4216908"/>
          <a:ext cx="2763512" cy="117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solidFill>
                <a:srgbClr val="002060"/>
              </a:solidFill>
            </a:rPr>
            <a:t>PSO leadership is providing continuing education credit to you at no charge!</a:t>
          </a:r>
        </a:p>
      </dsp:txBody>
      <dsp:txXfrm>
        <a:off x="7377850" y="4216908"/>
        <a:ext cx="2763512" cy="117239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0.26199</cdr:x>
      <cdr:y>0.77457</cdr:y>
    </cdr:from>
    <cdr:to>
      <cdr:x>0.30762</cdr:x>
      <cdr:y>0.81699</cdr:y>
    </cdr:to>
    <cdr:sp macro="" textlink="">
      <cdr:nvSpPr>
        <cdr:cNvPr id="2" name="TextBox 1">
          <a:extLst xmlns:a="http://schemas.openxmlformats.org/drawingml/2006/main">
            <a:ext uri="{FF2B5EF4-FFF2-40B4-BE49-F238E27FC236}">
              <a16:creationId xmlns:a16="http://schemas.microsoft.com/office/drawing/2014/main" id="{BDCE9276-A3D7-1F00-3D53-68AFC49E0D58}"/>
            </a:ext>
          </a:extLst>
        </cdr:cNvPr>
        <cdr:cNvSpPr txBox="1"/>
      </cdr:nvSpPr>
      <cdr:spPr>
        <a:xfrm xmlns:a="http://schemas.openxmlformats.org/drawingml/2006/main">
          <a:off x="2690779" y="4344312"/>
          <a:ext cx="468668" cy="2379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50%</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4:13:57.5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0 109,'1'-1,"-1"0,0 1,0-1,1 0,-1 0,0 0,1 0,-1 1,1-1,-1 0,1 0,0 1,-1-1,1 0,0 1,-1-1,1 1,0-1,0 1,-1-1,1 1,0 0,0-1,0 1,0 0,0 0,1-1,32-4,-24 3,401-69,-338 63,0 3,120 6,-62 2,3352-3,-3432 3,0 3,70 15,1 1,-54-12,-24-2,76 2,-88-8,62 11,-37-4,68 13,-68-10,1-3,79 2,1108-12,-1222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4:15:54.2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0,'1788'0,"-1751"2,55 10,-53-6,50 1,-56-5,0 2,0 1,35 10,-36-7,0-1,1-2,43 2,-47-8,0 2,-1 1,53 11,-47-7,68 5,-3-2,-7 1,2-5,109-7,-51-1,7807 3,-7936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4:15:58.8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0,'1'1,"-1"1,1-1,-1 0,1 0,0 0,-1 0,1 0,0 0,0 0,0 0,-1 0,1 0,0-1,0 1,0 0,0 0,1-1,-1 1,1 0,31 14,-21-10,41 17,85 24,-123-41,18 2,1-1,-1-1,1-2,49-1,-39-2,79 11,-51-2,1-4,125-6,-66-1,6034 2,-6149-2,0 0,0-1,-1 0,1-1,21-9,35-8,-48 17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4:16:03.4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1,'7909'0,"-7886"0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469E7A-53D4-4660-90E0-A8A4805662E0}" type="datetimeFigureOut">
              <a:rPr lang="en-US" smtClean="0"/>
              <a:t>11/7/2023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78B72-2DC2-4F05-A546-CA6F916ED7A3}" type="slidenum">
              <a:rPr lang="en-US" smtClean="0"/>
              <a:t>‹#›</a:t>
            </a:fld>
            <a:endParaRPr lang="en-US" dirty="0"/>
          </a:p>
        </p:txBody>
      </p:sp>
    </p:spTree>
    <p:extLst>
      <p:ext uri="{BB962C8B-B14F-4D97-AF65-F5344CB8AC3E}">
        <p14:creationId xmlns:p14="http://schemas.microsoft.com/office/powerpoint/2010/main" val="3796461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jcorrea@svspso.or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jcorrea@svspso.or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3</a:t>
            </a:fld>
            <a:endParaRPr lang="en-US" dirty="0"/>
          </a:p>
        </p:txBody>
      </p:sp>
    </p:spTree>
    <p:extLst>
      <p:ext uri="{BB962C8B-B14F-4D97-AF65-F5344CB8AC3E}">
        <p14:creationId xmlns:p14="http://schemas.microsoft.com/office/powerpoint/2010/main" val="3629284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F8AD6-A0D6-48DE-9EEE-82E4021F3F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06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032C5-EF5D-4CE0-B4A3-CFF6DAC63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48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032C5-EF5D-4CE0-B4A3-CFF6DAC63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017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39</a:t>
            </a:fld>
            <a:endParaRPr lang="en-US" dirty="0"/>
          </a:p>
        </p:txBody>
      </p:sp>
    </p:spTree>
    <p:extLst>
      <p:ext uri="{BB962C8B-B14F-4D97-AF65-F5344CB8AC3E}">
        <p14:creationId xmlns:p14="http://schemas.microsoft.com/office/powerpoint/2010/main" val="1875482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42</a:t>
            </a:fld>
            <a:endParaRPr lang="en-US" dirty="0"/>
          </a:p>
        </p:txBody>
      </p:sp>
    </p:spTree>
    <p:extLst>
      <p:ext uri="{BB962C8B-B14F-4D97-AF65-F5344CB8AC3E}">
        <p14:creationId xmlns:p14="http://schemas.microsoft.com/office/powerpoint/2010/main" val="2868313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00000"/>
                </a:solidFill>
                <a:highlight>
                  <a:srgbClr val="FFFF00"/>
                </a:highlight>
                <a:latin typeface="Calibri"/>
              </a:rPr>
              <a:t>If you do not complete and submit the online forms within 7 days, continuing education credit cannot be awarded</a:t>
            </a:r>
            <a:endParaRPr lang="en-US" b="0" dirty="0"/>
          </a:p>
        </p:txBody>
      </p:sp>
      <p:sp>
        <p:nvSpPr>
          <p:cNvPr id="4" name="Slide Number Placeholder 3"/>
          <p:cNvSpPr>
            <a:spLocks noGrp="1"/>
          </p:cNvSpPr>
          <p:nvPr>
            <p:ph type="sldNum" sz="quarter" idx="5"/>
          </p:nvPr>
        </p:nvSpPr>
        <p:spPr/>
        <p:txBody>
          <a:bodyPr/>
          <a:lstStyle/>
          <a:p>
            <a:fld id="{09778B72-2DC2-4F05-A546-CA6F916ED7A3}" type="slidenum">
              <a:rPr lang="en-US" smtClean="0"/>
              <a:t>43</a:t>
            </a:fld>
            <a:endParaRPr lang="en-US" dirty="0"/>
          </a:p>
        </p:txBody>
      </p:sp>
    </p:spTree>
    <p:extLst>
      <p:ext uri="{BB962C8B-B14F-4D97-AF65-F5344CB8AC3E}">
        <p14:creationId xmlns:p14="http://schemas.microsoft.com/office/powerpoint/2010/main" val="1617562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VQI@VAM attendees can review the slides and recordings of the conference by logging into the VQI@VAM planner using the link provided. Select full schedule, the day of the session you would like to view and then the session. You will see a ‘view’ and ‘slides’ tile. Make you selection and enjoy.</a:t>
            </a:r>
          </a:p>
          <a:p>
            <a:r>
              <a:rPr lang="en-US" dirty="0"/>
              <a:t>The slides and videos will be available to everyone (regardless of VQI@VAM registration status) early 2024.</a:t>
            </a:r>
          </a:p>
        </p:txBody>
      </p:sp>
      <p:sp>
        <p:nvSpPr>
          <p:cNvPr id="4" name="Slide Number Placeholder 3"/>
          <p:cNvSpPr>
            <a:spLocks noGrp="1"/>
          </p:cNvSpPr>
          <p:nvPr>
            <p:ph type="sldNum" sz="quarter" idx="5"/>
          </p:nvPr>
        </p:nvSpPr>
        <p:spPr/>
        <p:txBody>
          <a:bodyPr/>
          <a:lstStyle/>
          <a:p>
            <a:fld id="{09778B72-2DC2-4F05-A546-CA6F916ED7A3}" type="slidenum">
              <a:rPr lang="en-US" smtClean="0"/>
              <a:t>44</a:t>
            </a:fld>
            <a:endParaRPr lang="en-US" dirty="0"/>
          </a:p>
        </p:txBody>
      </p:sp>
    </p:spTree>
    <p:extLst>
      <p:ext uri="{BB962C8B-B14F-4D97-AF65-F5344CB8AC3E}">
        <p14:creationId xmlns:p14="http://schemas.microsoft.com/office/powerpoint/2010/main" val="2739175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and improved VQI.org website has a variety of new features.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Registry specific pages providing a deeper dive into each of the SVS VQI’s 14 registries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The ability to view the VQI.org website in your preferred language! Don’t see your preferred language, reach out to see about getting it added to the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New webinars &amp; presentations added regularly – either on the main events page, or in Members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For more information about the VQI website, contact Jen Correa, SVS PSO Marketing Manager at </a:t>
            </a:r>
            <a:r>
              <a:rPr lang="en-US" dirty="0">
                <a:hlinkClick r:id="rId3"/>
              </a:rPr>
              <a:t>jcorrea@svspso.org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5CA05673-6724-445A-A84E-E50AA3D5F627}" type="slidenum">
              <a:rPr lang="en-US" smtClean="0"/>
              <a:t>45</a:t>
            </a:fld>
            <a:endParaRPr lang="en-US" dirty="0"/>
          </a:p>
        </p:txBody>
      </p:sp>
    </p:spTree>
    <p:extLst>
      <p:ext uri="{BB962C8B-B14F-4D97-AF65-F5344CB8AC3E}">
        <p14:creationId xmlns:p14="http://schemas.microsoft.com/office/powerpoint/2010/main" val="1653103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VQI Members Only provides:</a:t>
            </a:r>
          </a:p>
          <a:p>
            <a:pPr lvl="1"/>
            <a:r>
              <a:rPr lang="en-US" dirty="0"/>
              <a:t>Information that is not publicly shared on the VQI Website (ex: Quality Guide, Specific Registry Webinars, etc…</a:t>
            </a:r>
          </a:p>
          <a:p>
            <a:pPr lvl="1"/>
            <a:r>
              <a:rPr lang="en-US" dirty="0"/>
              <a:t>Links and other information for upcoming Regional Group meetings</a:t>
            </a:r>
          </a:p>
          <a:p>
            <a:endParaRPr lang="en-US" dirty="0"/>
          </a:p>
          <a:p>
            <a:r>
              <a:rPr lang="en-US" dirty="0"/>
              <a:t>Remember, access to the Members Only area of the VQI Website requires a different login than your PATHWAYS user account</a:t>
            </a:r>
          </a:p>
          <a:p>
            <a:r>
              <a:rPr lang="en-US" dirty="0"/>
              <a:t>For account access, email Jen Correa at: </a:t>
            </a:r>
            <a:r>
              <a:rPr lang="en-US" dirty="0">
                <a:solidFill>
                  <a:srgbClr val="FF8717"/>
                </a:solidFill>
                <a:hlinkClick r:id="rId3">
                  <a:extLst>
                    <a:ext uri="{A12FA001-AC4F-418D-AE19-62706E023703}">
                      <ahyp:hlinkClr xmlns:ahyp="http://schemas.microsoft.com/office/drawing/2018/hyperlinkcolor" val="tx"/>
                    </a:ext>
                  </a:extLst>
                </a:hlinkClick>
              </a:rPr>
              <a:t>jcorrea@svspso.org</a:t>
            </a:r>
            <a:r>
              <a:rPr lang="en-US" dirty="0">
                <a:solidFill>
                  <a:srgbClr val="FF8717"/>
                </a:solidFill>
              </a:rPr>
              <a:t> </a:t>
            </a:r>
            <a:r>
              <a:rPr lang="en-US" dirty="0"/>
              <a:t>to receive your username and temporary password</a:t>
            </a:r>
          </a:p>
          <a:p>
            <a:endParaRPr lang="en-US" dirty="0"/>
          </a:p>
        </p:txBody>
      </p:sp>
      <p:sp>
        <p:nvSpPr>
          <p:cNvPr id="4" name="Slide Number Placeholder 3"/>
          <p:cNvSpPr>
            <a:spLocks noGrp="1"/>
          </p:cNvSpPr>
          <p:nvPr>
            <p:ph type="sldNum" sz="quarter" idx="5"/>
          </p:nvPr>
        </p:nvSpPr>
        <p:spPr/>
        <p:txBody>
          <a:bodyPr/>
          <a:lstStyle/>
          <a:p>
            <a:fld id="{5CA05673-6724-445A-A84E-E50AA3D5F627}" type="slidenum">
              <a:rPr lang="en-US" smtClean="0"/>
              <a:t>46</a:t>
            </a:fld>
            <a:endParaRPr lang="en-US" dirty="0"/>
          </a:p>
        </p:txBody>
      </p:sp>
    </p:spTree>
    <p:extLst>
      <p:ext uri="{BB962C8B-B14F-4D97-AF65-F5344CB8AC3E}">
        <p14:creationId xmlns:p14="http://schemas.microsoft.com/office/powerpoint/2010/main" val="171796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Dr. Michael Stoner and Stacey Esposito, BSN, RN, from University of Rochester, decided to take a deeper look at their center’s 30-day readmission rates.  They reviewed their center’s readmission rates by reviewing the costs for readmissions by the most extensive operation performed.  This included the frequency of the operation, the percentage of readmissions, and the median cost per operation. </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Ms. Esposito is piloting a project for 30-day readmission using the voluntary 30-day follow-up record for patients.  There are only five additional variables to collect if there is no readmission within the 30-day window. If there was a readmission, there are ten additional variables to collect on the 30D form, which will populate a prompt to collect an associated long-term follow up record. </a:t>
            </a:r>
            <a:endParaRPr lang="en-US" dirty="0"/>
          </a:p>
          <a:p>
            <a:endParaRPr lang="en-US" dirty="0"/>
          </a:p>
        </p:txBody>
      </p:sp>
      <p:sp>
        <p:nvSpPr>
          <p:cNvPr id="4" name="Slide Number Placeholder 3"/>
          <p:cNvSpPr>
            <a:spLocks noGrp="1"/>
          </p:cNvSpPr>
          <p:nvPr>
            <p:ph type="sldNum" sz="quarter" idx="5"/>
          </p:nvPr>
        </p:nvSpPr>
        <p:spPr/>
        <p:txBody>
          <a:bodyPr/>
          <a:lstStyle/>
          <a:p>
            <a:fld id="{5CA05673-6724-445A-A84E-E50AA3D5F627}" type="slidenum">
              <a:rPr lang="en-US" smtClean="0"/>
              <a:t>48</a:t>
            </a:fld>
            <a:endParaRPr lang="en-US" dirty="0"/>
          </a:p>
        </p:txBody>
      </p:sp>
    </p:spTree>
    <p:extLst>
      <p:ext uri="{BB962C8B-B14F-4D97-AF65-F5344CB8AC3E}">
        <p14:creationId xmlns:p14="http://schemas.microsoft.com/office/powerpoint/2010/main" val="30958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7</a:t>
            </a:fld>
            <a:endParaRPr lang="en-US" dirty="0"/>
          </a:p>
        </p:txBody>
      </p:sp>
    </p:spTree>
    <p:extLst>
      <p:ext uri="{BB962C8B-B14F-4D97-AF65-F5344CB8AC3E}">
        <p14:creationId xmlns:p14="http://schemas.microsoft.com/office/powerpoint/2010/main" val="315932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49</a:t>
            </a:fld>
            <a:endParaRPr lang="en-US" dirty="0"/>
          </a:p>
        </p:txBody>
      </p:sp>
    </p:spTree>
    <p:extLst>
      <p:ext uri="{BB962C8B-B14F-4D97-AF65-F5344CB8AC3E}">
        <p14:creationId xmlns:p14="http://schemas.microsoft.com/office/powerpoint/2010/main" val="3500212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0" i="0" u="none" strike="noStrike" baseline="0" dirty="0">
                <a:solidFill>
                  <a:srgbClr val="221E1F"/>
                </a:solidFill>
                <a:latin typeface="Red Hat Text Light"/>
              </a:rPr>
              <a:t>The VQI Cardiac Risk Index (VQI-CRI) </a:t>
            </a:r>
            <a:r>
              <a:rPr lang="en-US" dirty="0"/>
              <a:t>was originally constructed using VQI data collected over a 5 year period from </a:t>
            </a:r>
            <a:r>
              <a:rPr lang="en-US" b="0" dirty="0"/>
              <a:t>2012 to 2016</a:t>
            </a:r>
            <a:r>
              <a:rPr lang="en-US" dirty="0"/>
              <a:t> and has since been updated and reconstructed using VQI data collected from the 5 year period from January </a:t>
            </a:r>
            <a:r>
              <a:rPr lang="en-US" b="0" dirty="0"/>
              <a:t>2017 to December 2021.</a:t>
            </a:r>
            <a:endParaRPr lang="en-US" b="1" dirty="0"/>
          </a:p>
          <a:p>
            <a:pPr marL="171450" indent="-171450">
              <a:buFontTx/>
              <a:buChar char="-"/>
            </a:pPr>
            <a:r>
              <a:rPr lang="en-US" b="0" dirty="0"/>
              <a:t>The current VQI-CRI is based on approximately 160,000 procedures collected from 491 centers participating in the VQI from 2017-2021. </a:t>
            </a:r>
            <a:endParaRPr lang="en-US" dirty="0"/>
          </a:p>
          <a:p>
            <a:pPr algn="just"/>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52</a:t>
            </a:fld>
            <a:endParaRPr lang="en-US" dirty="0"/>
          </a:p>
        </p:txBody>
      </p:sp>
    </p:spTree>
    <p:extLst>
      <p:ext uri="{BB962C8B-B14F-4D97-AF65-F5344CB8AC3E}">
        <p14:creationId xmlns:p14="http://schemas.microsoft.com/office/powerpoint/2010/main" val="1251101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VQI-CRI also has a mobile format Including the option to navigate between calculators and sections </a:t>
            </a:r>
          </a:p>
          <a:p>
            <a:pPr marL="171450" indent="-171450">
              <a:buFontTx/>
              <a:buChar char="-"/>
            </a:pPr>
            <a:r>
              <a:rPr lang="en-US" dirty="0"/>
              <a:t>Going forward, the VQI-CRI calculators’ statistical models will be updated every year with a new year’s data.</a:t>
            </a:r>
          </a:p>
          <a:p>
            <a:pPr marL="171450" indent="-171450">
              <a:buFontTx/>
              <a:buChar char="-"/>
            </a:pPr>
            <a:r>
              <a:rPr lang="en-US" dirty="0"/>
              <a:t>The 5-year time frame will shift to exclude the earliest data and include the most recent calendar year. </a:t>
            </a:r>
          </a:p>
          <a:p>
            <a:pPr marL="171450" indent="-171450">
              <a:buFontTx/>
              <a:buChar char="-"/>
            </a:pPr>
            <a:r>
              <a:rPr lang="en-US" dirty="0"/>
              <a:t>This year’s data update will be conducted using VQI data from 2018 to 2022, removing 2017.</a:t>
            </a:r>
          </a:p>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53</a:t>
            </a:fld>
            <a:endParaRPr lang="en-US" dirty="0"/>
          </a:p>
        </p:txBody>
      </p:sp>
    </p:spTree>
    <p:extLst>
      <p:ext uri="{BB962C8B-B14F-4D97-AF65-F5344CB8AC3E}">
        <p14:creationId xmlns:p14="http://schemas.microsoft.com/office/powerpoint/2010/main" val="2623258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5" name="Google Shape;1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1778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Talking points: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-We hope that you have seen the email communication and the notifications in the VQI newsletter or in Pathways – or perhaps heard about it at VQI at VAM</a:t>
            </a:r>
            <a:endParaRPr dirty="0"/>
          </a:p>
          <a:p>
            <a:pPr marL="0" lvl="0" indent="0" algn="l" rtl="0">
              <a:lnSpc>
                <a:spcPct val="100000"/>
              </a:lnSpc>
              <a:spcBef>
                <a:spcPts val="0"/>
              </a:spcBef>
              <a:spcAft>
                <a:spcPts val="0"/>
              </a:spcAft>
              <a:buSzPts val="1100"/>
              <a:buNone/>
            </a:pPr>
            <a:r>
              <a:rPr lang="en-US" dirty="0"/>
              <a:t>-Our goal today is to provide an overview of the first Physician Snapshot report and solicit input and feedback.</a:t>
            </a:r>
            <a:endParaRPr dirty="0"/>
          </a:p>
          <a:p>
            <a:pPr marL="171450" lvl="0" indent="-171450" algn="l" rtl="0">
              <a:lnSpc>
                <a:spcPct val="100000"/>
              </a:lnSpc>
              <a:spcBef>
                <a:spcPts val="0"/>
              </a:spcBef>
              <a:spcAft>
                <a:spcPts val="0"/>
              </a:spcAft>
              <a:buSzPts val="1100"/>
              <a:buFont typeface="Calibri"/>
              <a:buChar char="-"/>
            </a:pPr>
            <a:r>
              <a:rPr lang="en-US" dirty="0"/>
              <a:t>This initial pilot focused on Carotid treatment- you feedback and participation will help shape the go forward strategy. TODAY this view is intended for PHYSICIAN only. We expect future development to include hospital manager views.  Emphasize that today it is </a:t>
            </a:r>
            <a:r>
              <a:rPr lang="en-US" b="1" dirty="0"/>
              <a:t>only for physician log ins</a:t>
            </a:r>
            <a:endParaRPr dirty="0"/>
          </a:p>
          <a:p>
            <a:pPr marL="171450" lvl="0" indent="-171450" algn="l" rtl="0">
              <a:lnSpc>
                <a:spcPct val="100000"/>
              </a:lnSpc>
              <a:spcBef>
                <a:spcPts val="0"/>
              </a:spcBef>
              <a:spcAft>
                <a:spcPts val="0"/>
              </a:spcAft>
              <a:buSzPts val="1100"/>
              <a:buFont typeface="Calibri"/>
              <a:buChar char="-"/>
            </a:pPr>
            <a:r>
              <a:rPr lang="en-US" dirty="0"/>
              <a:t>By show of hands (or virtual hand raise)  how many of you have looked at your snapshot report? </a:t>
            </a:r>
            <a:endParaRPr dirty="0"/>
          </a:p>
          <a:p>
            <a:pPr marL="0" lvl="0" indent="0" algn="l" rtl="0">
              <a:lnSpc>
                <a:spcPct val="100000"/>
              </a:lnSpc>
              <a:spcBef>
                <a:spcPts val="0"/>
              </a:spcBef>
              <a:spcAft>
                <a:spcPts val="0"/>
              </a:spcAft>
              <a:buSzPts val="1100"/>
              <a:buNone/>
            </a:pPr>
            <a:endParaRPr dirty="0"/>
          </a:p>
          <a:p>
            <a:pPr marL="171450" lvl="0" indent="-171450" algn="l" rtl="0">
              <a:lnSpc>
                <a:spcPct val="100000"/>
              </a:lnSpc>
              <a:spcBef>
                <a:spcPts val="0"/>
              </a:spcBef>
              <a:spcAft>
                <a:spcPts val="0"/>
              </a:spcAft>
              <a:buSzPts val="1100"/>
              <a:buFont typeface="Calibri"/>
              <a:buChar char="-"/>
            </a:pPr>
            <a:r>
              <a:rPr lang="en-US" dirty="0"/>
              <a:t>Speak to what it is and highlight key features- Transition: Let’s do a quick walk through</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80" name="Google Shape;1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Walk through the screens-</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lvl="0" indent="-228600" algn="l" rtl="0">
              <a:lnSpc>
                <a:spcPct val="100000"/>
              </a:lnSpc>
              <a:spcBef>
                <a:spcPts val="0"/>
              </a:spcBef>
              <a:spcAft>
                <a:spcPts val="0"/>
              </a:spcAft>
              <a:buSzPts val="1400"/>
              <a:buFont typeface="Calibri"/>
              <a:buChar char="-"/>
            </a:pPr>
            <a:r>
              <a:rPr lang="en-US" dirty="0"/>
              <a:t>For all views you can view it symptomatic vs asymptomatic cases</a:t>
            </a:r>
            <a:endParaRPr dirty="0"/>
          </a:p>
          <a:p>
            <a:pPr marL="457200" lvl="0" indent="-228600" algn="l" rtl="0">
              <a:lnSpc>
                <a:spcPct val="100000"/>
              </a:lnSpc>
              <a:spcBef>
                <a:spcPts val="0"/>
              </a:spcBef>
              <a:spcAft>
                <a:spcPts val="0"/>
              </a:spcAft>
              <a:buSzPts val="1400"/>
              <a:buFont typeface="Calibri"/>
              <a:buChar char="-"/>
            </a:pPr>
            <a:r>
              <a:rPr lang="en-US" dirty="0"/>
              <a:t>All views show counts by procedure performed</a:t>
            </a:r>
            <a:endParaRPr dirty="0"/>
          </a:p>
          <a:p>
            <a:pPr marL="457200" lvl="0" indent="-228600" algn="l" rtl="0">
              <a:lnSpc>
                <a:spcPct val="100000"/>
              </a:lnSpc>
              <a:spcBef>
                <a:spcPts val="0"/>
              </a:spcBef>
              <a:spcAft>
                <a:spcPts val="0"/>
              </a:spcAft>
              <a:buSzPts val="1400"/>
              <a:buFont typeface="Calibri"/>
              <a:buChar char="-"/>
            </a:pPr>
            <a:r>
              <a:rPr lang="en-US" dirty="0"/>
              <a:t>Remember the default is the last 365 days</a:t>
            </a:r>
            <a:endParaRPr dirty="0"/>
          </a:p>
          <a:p>
            <a:pPr marL="457200" lvl="0" indent="-228600" algn="l" rtl="0">
              <a:lnSpc>
                <a:spcPct val="100000"/>
              </a:lnSpc>
              <a:spcBef>
                <a:spcPts val="0"/>
              </a:spcBef>
              <a:spcAft>
                <a:spcPts val="0"/>
              </a:spcAft>
              <a:buSzPts val="1400"/>
              <a:buFont typeface="Calibri"/>
              <a:buChar char="-"/>
            </a:pPr>
            <a:r>
              <a:rPr lang="en-US" dirty="0"/>
              <a:t>You do also have the ability to click on value and drill down to see the primary procedure identifier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lvl="0" indent="-228600" algn="l" rtl="0">
              <a:lnSpc>
                <a:spcPct val="100000"/>
              </a:lnSpc>
              <a:spcBef>
                <a:spcPts val="0"/>
              </a:spcBef>
              <a:spcAft>
                <a:spcPts val="0"/>
              </a:spcAft>
              <a:buSzPts val="1400"/>
              <a:buAutoNum type="arabicPeriod"/>
            </a:pPr>
            <a:r>
              <a:rPr lang="en-US" dirty="0"/>
              <a:t>First view is case volume comparison- a view of how many cases you are performing of each procedure type, broken out for asymptomatic vs symptomatic patients as compared to the average case counts for all other VQI physicians</a:t>
            </a:r>
            <a:endParaRPr dirty="0"/>
          </a:p>
          <a:p>
            <a:pPr marL="457200" lvl="0" indent="-228600" algn="l" rtl="0">
              <a:lnSpc>
                <a:spcPct val="100000"/>
              </a:lnSpc>
              <a:spcBef>
                <a:spcPts val="0"/>
              </a:spcBef>
              <a:spcAft>
                <a:spcPts val="0"/>
              </a:spcAft>
              <a:buSzPts val="1400"/>
              <a:buAutoNum type="arabicPeriod"/>
            </a:pPr>
            <a:r>
              <a:rPr lang="en-US" dirty="0"/>
              <a:t>The next view displays the percentage of your cases with adverse events, Stroke, MI or Death compared to the average percentages of your peer physicians for Asymptomatic cases</a:t>
            </a:r>
            <a:endParaRPr dirty="0"/>
          </a:p>
          <a:p>
            <a:pPr marL="457200" lvl="0" indent="-228600" algn="l" rtl="0">
              <a:lnSpc>
                <a:spcPct val="100000"/>
              </a:lnSpc>
              <a:spcBef>
                <a:spcPts val="0"/>
              </a:spcBef>
              <a:spcAft>
                <a:spcPts val="0"/>
              </a:spcAft>
              <a:buSzPts val="1400"/>
              <a:buAutoNum type="arabicPeriod"/>
            </a:pPr>
            <a:r>
              <a:rPr lang="en-US" dirty="0"/>
              <a:t>View 3 is the same breakdown of adverse events vs your peers for Symptomatic cases</a:t>
            </a:r>
            <a:endParaRPr dirty="0"/>
          </a:p>
        </p:txBody>
      </p:sp>
      <p:sp>
        <p:nvSpPr>
          <p:cNvPr id="191" name="Google Shape;19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2" name="Google Shape;2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0" name="Google Shape;2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PRIOR to submission for a RAC proposal:</a:t>
            </a:r>
          </a:p>
          <a:p>
            <a:pPr lvl="1"/>
            <a:r>
              <a:rPr lang="en-US" sz="2000" dirty="0">
                <a:solidFill>
                  <a:srgbClr val="000000"/>
                </a:solidFill>
                <a:latin typeface="Calibri" panose="020F0502020204030204" pitchFamily="34" charset="0"/>
                <a:cs typeface="Calibri" panose="020F0502020204030204" pitchFamily="34" charset="0"/>
              </a:rPr>
              <a:t>All researchers requesting data sets need have an </a:t>
            </a:r>
            <a:r>
              <a:rPr lang="en-US" sz="2000" b="1" u="sng" dirty="0">
                <a:solidFill>
                  <a:srgbClr val="000000"/>
                </a:solidFill>
                <a:latin typeface="Calibri" panose="020F0502020204030204" pitchFamily="34" charset="0"/>
                <a:cs typeface="Calibri" panose="020F0502020204030204" pitchFamily="34" charset="0"/>
              </a:rPr>
              <a:t>ACTIVE</a:t>
            </a:r>
            <a:r>
              <a:rPr lang="en-US" sz="2000" dirty="0">
                <a:solidFill>
                  <a:srgbClr val="000000"/>
                </a:solidFill>
                <a:latin typeface="Calibri" panose="020F0502020204030204" pitchFamily="34" charset="0"/>
                <a:cs typeface="Calibri" panose="020F0502020204030204" pitchFamily="34" charset="0"/>
              </a:rPr>
              <a:t> pathways account. Privileges to ‘</a:t>
            </a:r>
            <a:r>
              <a:rPr lang="en-US" sz="2000" i="1" dirty="0">
                <a:solidFill>
                  <a:srgbClr val="000000"/>
                </a:solidFill>
                <a:latin typeface="Calibri" panose="020F0502020204030204" pitchFamily="34" charset="0"/>
                <a:cs typeface="Calibri" panose="020F0502020204030204" pitchFamily="34" charset="0"/>
              </a:rPr>
              <a:t>Share a File’ </a:t>
            </a:r>
            <a:r>
              <a:rPr lang="en-US" sz="2000" dirty="0">
                <a:solidFill>
                  <a:srgbClr val="000000"/>
                </a:solidFill>
                <a:latin typeface="Calibri" panose="020F0502020204030204" pitchFamily="34" charset="0"/>
                <a:cs typeface="Calibri" panose="020F0502020204030204" pitchFamily="34" charset="0"/>
              </a:rPr>
              <a:t>is required in order to receive your requested Blinded Data Set (BDS). Contact your Hospital Data Manager to verify your account status.</a:t>
            </a:r>
          </a:p>
          <a:p>
            <a:pPr lvl="1"/>
            <a:endParaRPr lang="en-US" sz="2000" dirty="0"/>
          </a:p>
          <a:p>
            <a:pPr lvl="1"/>
            <a:r>
              <a:rPr lang="en-US" sz="2000" dirty="0"/>
              <a:t>Researchers requesting data must also subscribe to the registry related to the requested dataset(s), i.e. IVC Filter or Hemodialysis.</a:t>
            </a:r>
          </a:p>
          <a:p>
            <a:pPr lvl="2"/>
            <a:endParaRPr lang="en-US" sz="2000" dirty="0"/>
          </a:p>
          <a:p>
            <a:pPr lvl="1"/>
            <a:r>
              <a:rPr lang="en-US" sz="2000" dirty="0"/>
              <a:t>Limit the number of registries per RAC proposal.  </a:t>
            </a:r>
          </a:p>
          <a:p>
            <a:pPr lvl="1"/>
            <a:endParaRPr lang="en-US" sz="2000" dirty="0"/>
          </a:p>
          <a:p>
            <a:pPr lvl="1"/>
            <a:r>
              <a:rPr lang="en-US" sz="2000" dirty="0"/>
              <a:t>All regional RAC proposals must have regional RAC approval before submission. It is highly recommended that Regional RAC approval is obtained before submitting a national RAC proposal.</a:t>
            </a:r>
          </a:p>
          <a:p>
            <a:pPr lvl="1"/>
            <a:endParaRPr lang="en-US" sz="2000" dirty="0"/>
          </a:p>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59</a:t>
            </a:fld>
            <a:endParaRPr lang="en-US" dirty="0"/>
          </a:p>
        </p:txBody>
      </p:sp>
    </p:spTree>
    <p:extLst>
      <p:ext uri="{BB962C8B-B14F-4D97-AF65-F5344CB8AC3E}">
        <p14:creationId xmlns:p14="http://schemas.microsoft.com/office/powerpoint/2010/main" val="1875787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After you receive your approval email notification from Melissa Latus, c</a:t>
            </a:r>
            <a:r>
              <a:rPr lang="en-US" sz="1200" dirty="0"/>
              <a:t>heck your email frequently starting the first of the month after approval notification. The data in </a:t>
            </a:r>
            <a:r>
              <a:rPr lang="en-US" sz="1200" dirty="0">
                <a:solidFill>
                  <a:srgbClr val="000000"/>
                </a:solidFill>
                <a:latin typeface="Calibri" panose="020F0502020204030204" pitchFamily="34" charset="0"/>
                <a:cs typeface="Calibri" panose="020F0502020204030204" pitchFamily="34" charset="0"/>
              </a:rPr>
              <a:t>‘</a:t>
            </a:r>
            <a:r>
              <a:rPr lang="en-US" sz="1200" i="1" dirty="0">
                <a:solidFill>
                  <a:srgbClr val="000000"/>
                </a:solidFill>
                <a:latin typeface="Calibri" panose="020F0502020204030204" pitchFamily="34" charset="0"/>
                <a:cs typeface="Calibri" panose="020F0502020204030204" pitchFamily="34" charset="0"/>
              </a:rPr>
              <a:t>Share a File’ </a:t>
            </a:r>
            <a:r>
              <a:rPr lang="en-US" sz="1200" dirty="0">
                <a:solidFill>
                  <a:srgbClr val="000000"/>
                </a:solidFill>
                <a:latin typeface="Calibri" panose="020F0502020204030204" pitchFamily="34" charset="0"/>
                <a:cs typeface="Calibri" panose="020F0502020204030204" pitchFamily="34" charset="0"/>
              </a:rPr>
              <a:t>is only available for 30 days once you receive the Pathways email notification that the file had been delivered and is now available.</a:t>
            </a:r>
          </a:p>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60</a:t>
            </a:fld>
            <a:endParaRPr lang="en-US" dirty="0"/>
          </a:p>
        </p:txBody>
      </p:sp>
    </p:spTree>
    <p:extLst>
      <p:ext uri="{BB962C8B-B14F-4D97-AF65-F5344CB8AC3E}">
        <p14:creationId xmlns:p14="http://schemas.microsoft.com/office/powerpoint/2010/main" val="237148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10</a:t>
            </a:fld>
            <a:endParaRPr lang="en-US" dirty="0"/>
          </a:p>
        </p:txBody>
      </p:sp>
    </p:spTree>
    <p:extLst>
      <p:ext uri="{BB962C8B-B14F-4D97-AF65-F5344CB8AC3E}">
        <p14:creationId xmlns:p14="http://schemas.microsoft.com/office/powerpoint/2010/main" val="1272685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78B72-2DC2-4F05-A546-CA6F916ED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34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78B72-2DC2-4F05-A546-CA6F916ED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73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78B72-2DC2-4F05-A546-CA6F916ED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149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78B72-2DC2-4F05-A546-CA6F916ED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807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winners will be continuing their work as FIT Scholars for the 2023-2024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78B72-2DC2-4F05-A546-CA6F916ED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379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78B72-2DC2-4F05-A546-CA6F916ED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994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82</a:t>
            </a:fld>
            <a:endParaRPr lang="en-US" dirty="0"/>
          </a:p>
        </p:txBody>
      </p:sp>
    </p:spTree>
    <p:extLst>
      <p:ext uri="{BB962C8B-B14F-4D97-AF65-F5344CB8AC3E}">
        <p14:creationId xmlns:p14="http://schemas.microsoft.com/office/powerpoint/2010/main" val="3792699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0" name="Google Shape;1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8" name="Google Shape;21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3" name="Google Shape;22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F8AD6-A0D6-48DE-9EEE-82E4021F3F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776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0" name="Google Shape;23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8" name="Google Shape;23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6" name="Google Shape;24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6" name="Google Shape;25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5" name="Google Shape;26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8:notes"/>
          <p:cNvSpPr txBox="1">
            <a:spLocks noGrp="1"/>
          </p:cNvSpPr>
          <p:nvPr>
            <p:ph type="body" idx="1"/>
          </p:nvPr>
        </p:nvSpPr>
        <p:spPr>
          <a:xfrm>
            <a:off x="701675" y="4438650"/>
            <a:ext cx="5607050" cy="363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3" name="Google Shape;273;p48:notes"/>
          <p:cNvSpPr>
            <a:spLocks noGrp="1" noRot="1" noChangeAspect="1"/>
          </p:cNvSpPr>
          <p:nvPr>
            <p:ph type="sldImg" idx="2"/>
          </p:nvPr>
        </p:nvSpPr>
        <p:spPr>
          <a:xfrm>
            <a:off x="738188" y="1152525"/>
            <a:ext cx="5534025" cy="3113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7:notes"/>
          <p:cNvSpPr txBox="1">
            <a:spLocks noGrp="1"/>
          </p:cNvSpPr>
          <p:nvPr>
            <p:ph type="body" idx="1"/>
          </p:nvPr>
        </p:nvSpPr>
        <p:spPr>
          <a:xfrm>
            <a:off x="701040" y="4438749"/>
            <a:ext cx="5608200" cy="363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8" name="Google Shape;278;p7:notes"/>
          <p:cNvSpPr>
            <a:spLocks noGrp="1" noRot="1" noChangeAspect="1"/>
          </p:cNvSpPr>
          <p:nvPr>
            <p:ph type="sldImg" idx="2"/>
          </p:nvPr>
        </p:nvSpPr>
        <p:spPr>
          <a:xfrm>
            <a:off x="738188" y="1152525"/>
            <a:ext cx="5535612" cy="3113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notes"/>
          <p:cNvSpPr txBox="1">
            <a:spLocks noGrp="1"/>
          </p:cNvSpPr>
          <p:nvPr>
            <p:ph type="body" idx="1"/>
          </p:nvPr>
        </p:nvSpPr>
        <p:spPr>
          <a:xfrm>
            <a:off x="701040" y="4438749"/>
            <a:ext cx="5608200" cy="363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p8:notes"/>
          <p:cNvSpPr>
            <a:spLocks noGrp="1" noRot="1" noChangeAspect="1"/>
          </p:cNvSpPr>
          <p:nvPr>
            <p:ph type="sldImg" idx="2"/>
          </p:nvPr>
        </p:nvSpPr>
        <p:spPr>
          <a:xfrm>
            <a:off x="738188" y="1152525"/>
            <a:ext cx="5535612" cy="3113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9:notes"/>
          <p:cNvSpPr txBox="1">
            <a:spLocks noGrp="1"/>
          </p:cNvSpPr>
          <p:nvPr>
            <p:ph type="body" idx="1"/>
          </p:nvPr>
        </p:nvSpPr>
        <p:spPr>
          <a:xfrm>
            <a:off x="701675" y="4438650"/>
            <a:ext cx="5607000" cy="363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5" name="Google Shape;295;p9:notes"/>
          <p:cNvSpPr>
            <a:spLocks noGrp="1" noRot="1" noChangeAspect="1"/>
          </p:cNvSpPr>
          <p:nvPr>
            <p:ph type="sldImg" idx="2"/>
          </p:nvPr>
        </p:nvSpPr>
        <p:spPr>
          <a:xfrm>
            <a:off x="738188" y="1152525"/>
            <a:ext cx="5534025" cy="3113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0:notes"/>
          <p:cNvSpPr txBox="1">
            <a:spLocks noGrp="1"/>
          </p:cNvSpPr>
          <p:nvPr>
            <p:ph type="body" idx="1"/>
          </p:nvPr>
        </p:nvSpPr>
        <p:spPr>
          <a:xfrm>
            <a:off x="701675" y="4438650"/>
            <a:ext cx="5607050" cy="363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2" name="Google Shape;302;p10:notes"/>
          <p:cNvSpPr>
            <a:spLocks noGrp="1" noRot="1" noChangeAspect="1"/>
          </p:cNvSpPr>
          <p:nvPr>
            <p:ph type="sldImg" idx="2"/>
          </p:nvPr>
        </p:nvSpPr>
        <p:spPr>
          <a:xfrm>
            <a:off x="738188" y="1152525"/>
            <a:ext cx="5534025" cy="3113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F8AD6-A0D6-48DE-9EEE-82E4021F3F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6178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txBox="1">
            <a:spLocks noGrp="1"/>
          </p:cNvSpPr>
          <p:nvPr>
            <p:ph type="body" idx="1"/>
          </p:nvPr>
        </p:nvSpPr>
        <p:spPr>
          <a:xfrm>
            <a:off x="701675" y="4438650"/>
            <a:ext cx="5607000" cy="363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9" name="Google Shape;309;p11:notes"/>
          <p:cNvSpPr>
            <a:spLocks noGrp="1" noRot="1" noChangeAspect="1"/>
          </p:cNvSpPr>
          <p:nvPr>
            <p:ph type="sldImg" idx="2"/>
          </p:nvPr>
        </p:nvSpPr>
        <p:spPr>
          <a:xfrm>
            <a:off x="738188" y="1152525"/>
            <a:ext cx="5534025" cy="3113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2:notes"/>
          <p:cNvSpPr txBox="1">
            <a:spLocks noGrp="1"/>
          </p:cNvSpPr>
          <p:nvPr>
            <p:ph type="body" idx="1"/>
          </p:nvPr>
        </p:nvSpPr>
        <p:spPr>
          <a:xfrm>
            <a:off x="701675" y="4438650"/>
            <a:ext cx="5607050" cy="363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6" name="Google Shape;316;p12:notes"/>
          <p:cNvSpPr>
            <a:spLocks noGrp="1" noRot="1" noChangeAspect="1"/>
          </p:cNvSpPr>
          <p:nvPr>
            <p:ph type="sldImg" idx="2"/>
          </p:nvPr>
        </p:nvSpPr>
        <p:spPr>
          <a:xfrm>
            <a:off x="738188" y="1152525"/>
            <a:ext cx="5534025" cy="3113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1" name="Google Shape;3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8" name="Google Shape;32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5" name="Google Shape;3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3" name="Google Shape;34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1" name="Google Shape;35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9" name="Google Shape;35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106</a:t>
            </a:fld>
            <a:endParaRPr lang="en-US" dirty="0"/>
          </a:p>
        </p:txBody>
      </p:sp>
    </p:spTree>
    <p:extLst>
      <p:ext uri="{BB962C8B-B14F-4D97-AF65-F5344CB8AC3E}">
        <p14:creationId xmlns:p14="http://schemas.microsoft.com/office/powerpoint/2010/main" val="35518645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78B72-2DC2-4F05-A546-CA6F916ED7A3}" type="slidenum">
              <a:rPr lang="en-US" smtClean="0"/>
              <a:t>108</a:t>
            </a:fld>
            <a:endParaRPr lang="en-US" dirty="0"/>
          </a:p>
        </p:txBody>
      </p:sp>
    </p:spTree>
    <p:extLst>
      <p:ext uri="{BB962C8B-B14F-4D97-AF65-F5344CB8AC3E}">
        <p14:creationId xmlns:p14="http://schemas.microsoft.com/office/powerpoint/2010/main" val="710299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F8AD6-A0D6-48DE-9EEE-82E4021F3F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318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F8AD6-A0D6-48DE-9EEE-82E4021F3F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35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F8AD6-A0D6-48DE-9EEE-82E4021F3F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99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9.jpe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4E713BC-20FD-8A1C-1432-A8EA5B48027F}"/>
              </a:ext>
            </a:extLst>
          </p:cNvPr>
          <p:cNvSpPr/>
          <p:nvPr userDrawn="1"/>
        </p:nvSpPr>
        <p:spPr>
          <a:xfrm>
            <a:off x="0" y="110764"/>
            <a:ext cx="12192000" cy="6867220"/>
          </a:xfrm>
          <a:prstGeom prst="rect">
            <a:avLst/>
          </a:prstGeom>
          <a:solidFill>
            <a:srgbClr val="121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7134E78B-28B7-5DB3-D4F6-9141E4FBB27C}"/>
              </a:ext>
            </a:extLst>
          </p:cNvPr>
          <p:cNvSpPr>
            <a:spLocks noGrp="1"/>
          </p:cNvSpPr>
          <p:nvPr>
            <p:ph type="ctrTitle" hasCustomPrompt="1"/>
          </p:nvPr>
        </p:nvSpPr>
        <p:spPr>
          <a:xfrm>
            <a:off x="409575" y="1713052"/>
            <a:ext cx="5467349" cy="1938300"/>
          </a:xfrm>
        </p:spPr>
        <p:txBody>
          <a:bodyPr anchor="b">
            <a:noAutofit/>
          </a:bodyPr>
          <a:lstStyle>
            <a:lvl1pPr algn="ctr">
              <a:defRPr sz="4000">
                <a:solidFill>
                  <a:schemeClr val="bg1"/>
                </a:solidFill>
              </a:defRPr>
            </a:lvl1pPr>
          </a:lstStyle>
          <a:p>
            <a:r>
              <a:rPr lang="en-US" dirty="0"/>
              <a:t>Oh, a title a title</a:t>
            </a:r>
            <a:br>
              <a:rPr lang="en-US" dirty="0"/>
            </a:br>
            <a:r>
              <a:rPr lang="en-US" dirty="0"/>
              <a:t>with room for two lines</a:t>
            </a:r>
          </a:p>
        </p:txBody>
      </p:sp>
      <p:sp>
        <p:nvSpPr>
          <p:cNvPr id="3" name="Subtitle 2">
            <a:extLst>
              <a:ext uri="{FF2B5EF4-FFF2-40B4-BE49-F238E27FC236}">
                <a16:creationId xmlns:a16="http://schemas.microsoft.com/office/drawing/2014/main" id="{04BB142B-5B5F-B792-A185-254D0354DA17}"/>
              </a:ext>
            </a:extLst>
          </p:cNvPr>
          <p:cNvSpPr>
            <a:spLocks noGrp="1"/>
          </p:cNvSpPr>
          <p:nvPr>
            <p:ph type="subTitle" idx="1" hasCustomPrompt="1"/>
          </p:nvPr>
        </p:nvSpPr>
        <p:spPr>
          <a:xfrm>
            <a:off x="1032571" y="4226073"/>
            <a:ext cx="4257675" cy="477977"/>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Subtitle/so what about it?</a:t>
            </a:r>
          </a:p>
        </p:txBody>
      </p:sp>
      <p:sp>
        <p:nvSpPr>
          <p:cNvPr id="4" name="Date Placeholder 3">
            <a:extLst>
              <a:ext uri="{FF2B5EF4-FFF2-40B4-BE49-F238E27FC236}">
                <a16:creationId xmlns:a16="http://schemas.microsoft.com/office/drawing/2014/main" id="{F3F38447-CBE9-0BFD-6ADE-8AF508DDE10E}"/>
              </a:ext>
            </a:extLst>
          </p:cNvPr>
          <p:cNvSpPr>
            <a:spLocks noGrp="1"/>
          </p:cNvSpPr>
          <p:nvPr>
            <p:ph type="dt" sz="half" idx="10"/>
          </p:nvPr>
        </p:nvSpPr>
        <p:spPr>
          <a:xfrm>
            <a:off x="1251642" y="5333402"/>
            <a:ext cx="2743200" cy="365125"/>
          </a:xfrm>
        </p:spPr>
        <p:txBody>
          <a:bodyPr/>
          <a:lstStyle/>
          <a:p>
            <a:fld id="{ACEC441B-2E27-48ED-B789-8BD298C6E24B}" type="datetimeFigureOut">
              <a:rPr lang="en-US" smtClean="0"/>
              <a:t>11/7/2023</a:t>
            </a:fld>
            <a:endParaRPr lang="en-US" dirty="0"/>
          </a:p>
        </p:txBody>
      </p:sp>
      <p:sp>
        <p:nvSpPr>
          <p:cNvPr id="6" name="Slide Number Placeholder 5">
            <a:extLst>
              <a:ext uri="{FF2B5EF4-FFF2-40B4-BE49-F238E27FC236}">
                <a16:creationId xmlns:a16="http://schemas.microsoft.com/office/drawing/2014/main" id="{B2F34021-7B5B-6DAC-60B7-F29A592F227A}"/>
              </a:ext>
            </a:extLst>
          </p:cNvPr>
          <p:cNvSpPr>
            <a:spLocks noGrp="1"/>
          </p:cNvSpPr>
          <p:nvPr>
            <p:ph type="sldNum" sz="quarter" idx="12"/>
          </p:nvPr>
        </p:nvSpPr>
        <p:spPr/>
        <p:txBody>
          <a:bodyPr/>
          <a:lstStyle/>
          <a:p>
            <a:fld id="{204C3512-A529-4D3D-B1F9-5240FA9E8822}" type="slidenum">
              <a:rPr lang="en-US" smtClean="0"/>
              <a:t>‹#›</a:t>
            </a:fld>
            <a:endParaRPr lang="en-US" dirty="0"/>
          </a:p>
        </p:txBody>
      </p:sp>
      <p:cxnSp>
        <p:nvCxnSpPr>
          <p:cNvPr id="13" name="Straight Connector 12">
            <a:extLst>
              <a:ext uri="{FF2B5EF4-FFF2-40B4-BE49-F238E27FC236}">
                <a16:creationId xmlns:a16="http://schemas.microsoft.com/office/drawing/2014/main" id="{0B919FCE-1085-B423-D1DE-BD47413B9BA5}"/>
              </a:ext>
            </a:extLst>
          </p:cNvPr>
          <p:cNvCxnSpPr>
            <a:cxnSpLocks/>
          </p:cNvCxnSpPr>
          <p:nvPr userDrawn="1"/>
        </p:nvCxnSpPr>
        <p:spPr>
          <a:xfrm>
            <a:off x="514350" y="3948545"/>
            <a:ext cx="9495559" cy="0"/>
          </a:xfrm>
          <a:prstGeom prst="line">
            <a:avLst/>
          </a:prstGeom>
          <a:ln w="22225">
            <a:solidFill>
              <a:srgbClr val="800000"/>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ext, clipart&#10;&#10;Description automatically generated">
            <a:extLst>
              <a:ext uri="{FF2B5EF4-FFF2-40B4-BE49-F238E27FC236}">
                <a16:creationId xmlns:a16="http://schemas.microsoft.com/office/drawing/2014/main" id="{95D447FD-A453-F56C-6224-61EDB9E9C7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29466" y="5682652"/>
            <a:ext cx="1431250" cy="484423"/>
          </a:xfrm>
          <a:prstGeom prst="rect">
            <a:avLst/>
          </a:prstGeom>
        </p:spPr>
      </p:pic>
      <p:sp>
        <p:nvSpPr>
          <p:cNvPr id="7" name="Rectangle 6">
            <a:extLst>
              <a:ext uri="{FF2B5EF4-FFF2-40B4-BE49-F238E27FC236}">
                <a16:creationId xmlns:a16="http://schemas.microsoft.com/office/drawing/2014/main" id="{1EF7008E-84F0-2435-95F1-751FF6B281FE}"/>
              </a:ext>
            </a:extLst>
          </p:cNvPr>
          <p:cNvSpPr/>
          <p:nvPr userDrawn="1"/>
        </p:nvSpPr>
        <p:spPr>
          <a:xfrm>
            <a:off x="7322226" y="-9222"/>
            <a:ext cx="5200650" cy="6867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CCDF32E5-CAA1-E916-981E-B774D234CC3F}"/>
              </a:ext>
            </a:extLst>
          </p:cNvPr>
          <p:cNvSpPr/>
          <p:nvPr userDrawn="1"/>
        </p:nvSpPr>
        <p:spPr>
          <a:xfrm rot="285120">
            <a:off x="6263003" y="80084"/>
            <a:ext cx="1547204" cy="6999710"/>
          </a:xfrm>
          <a:prstGeom prst="triangle">
            <a:avLst>
              <a:gd name="adj" fmla="val 491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EC59B68-E15C-12AA-22AC-797D5FA7F20F}"/>
              </a:ext>
            </a:extLst>
          </p:cNvPr>
          <p:cNvSpPr/>
          <p:nvPr userDrawn="1"/>
        </p:nvSpPr>
        <p:spPr>
          <a:xfrm>
            <a:off x="0" y="-9222"/>
            <a:ext cx="8029575" cy="60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D12664D-0C9B-AD93-D7A0-271C46F6E5DB}"/>
              </a:ext>
            </a:extLst>
          </p:cNvPr>
          <p:cNvSpPr/>
          <p:nvPr userDrawn="1"/>
        </p:nvSpPr>
        <p:spPr>
          <a:xfrm>
            <a:off x="-6" y="6549398"/>
            <a:ext cx="12522882" cy="539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10;&#10;Description automatically generated with medium confidence">
            <a:extLst>
              <a:ext uri="{FF2B5EF4-FFF2-40B4-BE49-F238E27FC236}">
                <a16:creationId xmlns:a16="http://schemas.microsoft.com/office/drawing/2014/main" id="{4CDE3901-93DA-BDB5-4DC6-A0332379685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252988" y="6065065"/>
            <a:ext cx="1431250" cy="484423"/>
          </a:xfrm>
          <a:prstGeom prst="rect">
            <a:avLst/>
          </a:prstGeom>
        </p:spPr>
      </p:pic>
    </p:spTree>
    <p:extLst>
      <p:ext uri="{BB962C8B-B14F-4D97-AF65-F5344CB8AC3E}">
        <p14:creationId xmlns:p14="http://schemas.microsoft.com/office/powerpoint/2010/main" val="9948315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2 with pictur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D16284-BA36-25E7-04D9-46819282311C}"/>
              </a:ext>
            </a:extLst>
          </p:cNvPr>
          <p:cNvSpPr/>
          <p:nvPr userDrawn="1"/>
        </p:nvSpPr>
        <p:spPr>
          <a:xfrm>
            <a:off x="6821589" y="0"/>
            <a:ext cx="5370411" cy="144997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 name="Parallelogram 3"/>
          <p:cNvSpPr/>
          <p:nvPr userDrawn="1"/>
        </p:nvSpPr>
        <p:spPr>
          <a:xfrm>
            <a:off x="-438150" y="-4187"/>
            <a:ext cx="9438459" cy="1645920"/>
          </a:xfrm>
          <a:prstGeom prst="parallelogram">
            <a:avLst/>
          </a:prstGeom>
          <a:solidFill>
            <a:srgbClr val="131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ABF50038-B303-F8C3-E1AF-AB2DB09606B2}"/>
              </a:ext>
            </a:extLst>
          </p:cNvPr>
          <p:cNvSpPr>
            <a:spLocks noGrp="1"/>
          </p:cNvSpPr>
          <p:nvPr>
            <p:ph type="title"/>
          </p:nvPr>
        </p:nvSpPr>
        <p:spPr>
          <a:xfrm>
            <a:off x="730370" y="348158"/>
            <a:ext cx="6620000" cy="838633"/>
          </a:xfrm>
        </p:spPr>
        <p:txBody>
          <a:bodyPr>
            <a:normAutofit/>
          </a:bodyPr>
          <a:lstStyle>
            <a:lvl1pPr>
              <a:defRPr sz="3800">
                <a:solidFill>
                  <a:schemeClr val="bg1"/>
                </a:solidFill>
              </a:defRPr>
            </a:lvl1pPr>
          </a:lstStyle>
          <a:p>
            <a:r>
              <a:rPr lang="en-US" dirty="0"/>
              <a:t>Click to edit Master title style</a:t>
            </a:r>
          </a:p>
        </p:txBody>
      </p:sp>
      <p:cxnSp>
        <p:nvCxnSpPr>
          <p:cNvPr id="18" name="Straight Connector 17">
            <a:extLst>
              <a:ext uri="{FF2B5EF4-FFF2-40B4-BE49-F238E27FC236}">
                <a16:creationId xmlns:a16="http://schemas.microsoft.com/office/drawing/2014/main" id="{7AD9B124-5FBB-680E-A24D-C8B293A5BE9B}"/>
              </a:ext>
            </a:extLst>
          </p:cNvPr>
          <p:cNvCxnSpPr>
            <a:cxnSpLocks/>
          </p:cNvCxnSpPr>
          <p:nvPr userDrawn="1"/>
        </p:nvCxnSpPr>
        <p:spPr>
          <a:xfrm flipV="1">
            <a:off x="730370" y="1186791"/>
            <a:ext cx="6620000" cy="5579"/>
          </a:xfrm>
          <a:prstGeom prst="line">
            <a:avLst/>
          </a:prstGeom>
          <a:ln w="22225">
            <a:solidFill>
              <a:srgbClr val="800000"/>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with medium confidence">
            <a:extLst>
              <a:ext uri="{FF2B5EF4-FFF2-40B4-BE49-F238E27FC236}">
                <a16:creationId xmlns:a16="http://schemas.microsoft.com/office/drawing/2014/main" id="{06DA0DB8-093F-45CF-99DE-F3223A8FCF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55926" y="453781"/>
            <a:ext cx="1431250" cy="484423"/>
          </a:xfrm>
          <a:prstGeom prst="rect">
            <a:avLst/>
          </a:prstGeom>
        </p:spPr>
      </p:pic>
    </p:spTree>
    <p:extLst>
      <p:ext uri="{BB962C8B-B14F-4D97-AF65-F5344CB8AC3E}">
        <p14:creationId xmlns:p14="http://schemas.microsoft.com/office/powerpoint/2010/main" val="2486556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434C898-21F2-B8E3-44F5-42FD7A9EEB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64" y="0"/>
            <a:ext cx="12188536" cy="6856605"/>
          </a:xfrm>
          <a:prstGeom prst="rect">
            <a:avLst/>
          </a:prstGeom>
        </p:spPr>
      </p:pic>
      <p:sp>
        <p:nvSpPr>
          <p:cNvPr id="28" name="Rectangle 27">
            <a:extLst>
              <a:ext uri="{FF2B5EF4-FFF2-40B4-BE49-F238E27FC236}">
                <a16:creationId xmlns:a16="http://schemas.microsoft.com/office/drawing/2014/main" id="{03933A02-42AF-73DE-A4B5-A728EF7BBE2D}"/>
              </a:ext>
            </a:extLst>
          </p:cNvPr>
          <p:cNvSpPr/>
          <p:nvPr userDrawn="1"/>
        </p:nvSpPr>
        <p:spPr>
          <a:xfrm>
            <a:off x="17462" y="0"/>
            <a:ext cx="12205497" cy="6858002"/>
          </a:xfrm>
          <a:prstGeom prst="rect">
            <a:avLst/>
          </a:prstGeom>
          <a:solidFill>
            <a:schemeClr val="bg1">
              <a:alpha val="97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CE9466-155C-09A5-D522-6494B20B253A}"/>
              </a:ext>
            </a:extLst>
          </p:cNvPr>
          <p:cNvSpPr/>
          <p:nvPr userDrawn="1"/>
        </p:nvSpPr>
        <p:spPr>
          <a:xfrm>
            <a:off x="836612" y="2473499"/>
            <a:ext cx="5157787" cy="37194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F1FC79-237B-5B59-31AB-C78C5DF7ED35}"/>
              </a:ext>
            </a:extLst>
          </p:cNvPr>
          <p:cNvSpPr>
            <a:spLocks noGrp="1"/>
          </p:cNvSpPr>
          <p:nvPr>
            <p:ph type="title" hasCustomPrompt="1"/>
          </p:nvPr>
        </p:nvSpPr>
        <p:spPr>
          <a:xfrm>
            <a:off x="832139" y="1243038"/>
            <a:ext cx="10515600" cy="1135497"/>
          </a:xfrm>
        </p:spPr>
        <p:txBody>
          <a:bodyPr/>
          <a:lstStyle>
            <a:lvl1pPr algn="ctr">
              <a:defRPr/>
            </a:lvl1pPr>
          </a:lstStyle>
          <a:p>
            <a:r>
              <a:rPr lang="en-US" dirty="0"/>
              <a:t>Oh a title a title</a:t>
            </a:r>
          </a:p>
        </p:txBody>
      </p:sp>
      <p:sp>
        <p:nvSpPr>
          <p:cNvPr id="4" name="Content Placeholder 3">
            <a:extLst>
              <a:ext uri="{FF2B5EF4-FFF2-40B4-BE49-F238E27FC236}">
                <a16:creationId xmlns:a16="http://schemas.microsoft.com/office/drawing/2014/main" id="{F4BE4BA7-13AB-E857-78A4-8760A014D609}"/>
              </a:ext>
            </a:extLst>
          </p:cNvPr>
          <p:cNvSpPr>
            <a:spLocks noGrp="1"/>
          </p:cNvSpPr>
          <p:nvPr>
            <p:ph sz="half" idx="2" hasCustomPrompt="1"/>
          </p:nvPr>
        </p:nvSpPr>
        <p:spPr>
          <a:xfrm>
            <a:off x="1015206" y="2794552"/>
            <a:ext cx="4800600" cy="2343150"/>
          </a:xfrm>
        </p:spPr>
        <p:txBody>
          <a:bodyPr/>
          <a:lstStyle>
            <a:lvl1pPr>
              <a:buClr>
                <a:srgbClr val="131C47"/>
              </a:buClr>
              <a:defRPr sz="2400">
                <a:solidFill>
                  <a:sysClr val="windowText" lastClr="000000"/>
                </a:solidFill>
              </a:defRPr>
            </a:lvl1pPr>
            <a:lvl2pPr>
              <a:buClr>
                <a:srgbClr val="131C47"/>
              </a:buClr>
              <a:defRPr>
                <a:solidFill>
                  <a:sysClr val="windowText" lastClr="000000"/>
                </a:solidFill>
              </a:defRPr>
            </a:lvl2pPr>
            <a:lvl3pPr>
              <a:buClr>
                <a:srgbClr val="131C47"/>
              </a:buClr>
              <a:defRPr>
                <a:solidFill>
                  <a:sysClr val="windowText" lastClr="000000"/>
                </a:solidFill>
              </a:defRPr>
            </a:lvl3pPr>
            <a:lvl4pPr>
              <a:buClr>
                <a:srgbClr val="131C47"/>
              </a:buClr>
              <a:defRPr>
                <a:solidFill>
                  <a:sysClr val="windowText" lastClr="000000"/>
                </a:solidFill>
              </a:defRPr>
            </a:lvl4pPr>
            <a:lvl5pPr>
              <a:buClr>
                <a:srgbClr val="131C47"/>
              </a:buClr>
              <a:defRPr>
                <a:solidFill>
                  <a:sysClr val="windowText" lastClr="000000"/>
                </a:solidFill>
              </a:defRPr>
            </a:lvl5pPr>
          </a:lstStyle>
          <a:p>
            <a:pPr lvl="0"/>
            <a:r>
              <a:rPr lang="en-US" dirty="0"/>
              <a:t>List or text, follow your destiny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AC56C31-8857-234D-B414-F90AB663F130}"/>
              </a:ext>
            </a:extLst>
          </p:cNvPr>
          <p:cNvSpPr/>
          <p:nvPr userDrawn="1"/>
        </p:nvSpPr>
        <p:spPr>
          <a:xfrm>
            <a:off x="6189952" y="2473498"/>
            <a:ext cx="5157787" cy="37194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10;&#10;Description automatically generated with medium confidence">
            <a:extLst>
              <a:ext uri="{FF2B5EF4-FFF2-40B4-BE49-F238E27FC236}">
                <a16:creationId xmlns:a16="http://schemas.microsoft.com/office/drawing/2014/main" id="{06DA0DB8-093F-45CF-99DE-F3223A8FCF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255926" y="453781"/>
            <a:ext cx="1431250" cy="484423"/>
          </a:xfrm>
          <a:prstGeom prst="rect">
            <a:avLst/>
          </a:prstGeom>
        </p:spPr>
      </p:pic>
      <p:sp>
        <p:nvSpPr>
          <p:cNvPr id="5" name="Rectangle 4">
            <a:extLst>
              <a:ext uri="{FF2B5EF4-FFF2-40B4-BE49-F238E27FC236}">
                <a16:creationId xmlns:a16="http://schemas.microsoft.com/office/drawing/2014/main" id="{4C13D27D-1FC2-643D-77F5-062FAFE5CFE0}"/>
              </a:ext>
            </a:extLst>
          </p:cNvPr>
          <p:cNvSpPr/>
          <p:nvPr userDrawn="1"/>
        </p:nvSpPr>
        <p:spPr>
          <a:xfrm>
            <a:off x="844264" y="5244859"/>
            <a:ext cx="5157787" cy="619125"/>
          </a:xfrm>
          <a:prstGeom prst="rect">
            <a:avLst/>
          </a:prstGeom>
          <a:solidFill>
            <a:srgbClr val="131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CAD13D7-94B7-47D1-D67A-6D08147D0EC7}"/>
              </a:ext>
            </a:extLst>
          </p:cNvPr>
          <p:cNvSpPr/>
          <p:nvPr userDrawn="1"/>
        </p:nvSpPr>
        <p:spPr>
          <a:xfrm>
            <a:off x="6205255" y="5258282"/>
            <a:ext cx="5157787" cy="619125"/>
          </a:xfrm>
          <a:prstGeom prst="rect">
            <a:avLst/>
          </a:prstGeom>
          <a:solidFill>
            <a:srgbClr val="131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68590D3D-868A-1F97-73B9-F385D4DC0256}"/>
              </a:ext>
            </a:extLst>
          </p:cNvPr>
          <p:cNvSpPr txBox="1">
            <a:spLocks/>
          </p:cNvSpPr>
          <p:nvPr userDrawn="1"/>
        </p:nvSpPr>
        <p:spPr>
          <a:xfrm>
            <a:off x="844261" y="5258282"/>
            <a:ext cx="5157789" cy="5998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131C47"/>
                </a:solidFill>
                <a:latin typeface="+mj-lt"/>
                <a:ea typeface="+mj-ea"/>
                <a:cs typeface="+mj-cs"/>
              </a:defRPr>
            </a:lvl1pPr>
          </a:lstStyle>
          <a:p>
            <a:r>
              <a:rPr lang="en-US" sz="2400" dirty="0">
                <a:solidFill>
                  <a:schemeClr val="bg1"/>
                </a:solidFill>
              </a:rPr>
              <a:t>Conclusion or title</a:t>
            </a:r>
          </a:p>
        </p:txBody>
      </p:sp>
      <p:sp>
        <p:nvSpPr>
          <p:cNvPr id="9" name="Title 1">
            <a:extLst>
              <a:ext uri="{FF2B5EF4-FFF2-40B4-BE49-F238E27FC236}">
                <a16:creationId xmlns:a16="http://schemas.microsoft.com/office/drawing/2014/main" id="{54B48DFA-5EA7-74FB-0743-5D0F85BBD5E7}"/>
              </a:ext>
            </a:extLst>
          </p:cNvPr>
          <p:cNvSpPr txBox="1">
            <a:spLocks/>
          </p:cNvSpPr>
          <p:nvPr userDrawn="1"/>
        </p:nvSpPr>
        <p:spPr>
          <a:xfrm>
            <a:off x="6220732" y="5277586"/>
            <a:ext cx="5157789" cy="5998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131C47"/>
                </a:solidFill>
                <a:latin typeface="+mj-lt"/>
                <a:ea typeface="+mj-ea"/>
                <a:cs typeface="+mj-cs"/>
              </a:defRPr>
            </a:lvl1pPr>
          </a:lstStyle>
          <a:p>
            <a:r>
              <a:rPr lang="en-US" sz="2400" dirty="0">
                <a:solidFill>
                  <a:schemeClr val="bg1"/>
                </a:solidFill>
              </a:rPr>
              <a:t>Conclusion or title</a:t>
            </a:r>
          </a:p>
        </p:txBody>
      </p:sp>
      <p:sp>
        <p:nvSpPr>
          <p:cNvPr id="10" name="Content Placeholder 3">
            <a:extLst>
              <a:ext uri="{FF2B5EF4-FFF2-40B4-BE49-F238E27FC236}">
                <a16:creationId xmlns:a16="http://schemas.microsoft.com/office/drawing/2014/main" id="{7688AC0E-4044-AB3C-FF59-88861660BB5E}"/>
              </a:ext>
            </a:extLst>
          </p:cNvPr>
          <p:cNvSpPr>
            <a:spLocks noGrp="1"/>
          </p:cNvSpPr>
          <p:nvPr>
            <p:ph sz="half" idx="10" hasCustomPrompt="1"/>
          </p:nvPr>
        </p:nvSpPr>
        <p:spPr>
          <a:xfrm>
            <a:off x="6368546" y="2801119"/>
            <a:ext cx="4800600" cy="2343150"/>
          </a:xfrm>
        </p:spPr>
        <p:txBody>
          <a:bodyPr/>
          <a:lstStyle>
            <a:lvl1pPr>
              <a:buClr>
                <a:srgbClr val="131C47"/>
              </a:buClr>
              <a:defRPr sz="2400">
                <a:solidFill>
                  <a:sysClr val="windowText" lastClr="000000"/>
                </a:solidFill>
              </a:defRPr>
            </a:lvl1pPr>
            <a:lvl2pPr>
              <a:buClr>
                <a:srgbClr val="131C47"/>
              </a:buClr>
              <a:defRPr>
                <a:solidFill>
                  <a:sysClr val="windowText" lastClr="000000"/>
                </a:solidFill>
              </a:defRPr>
            </a:lvl2pPr>
            <a:lvl3pPr>
              <a:buClr>
                <a:srgbClr val="131C47"/>
              </a:buClr>
              <a:defRPr>
                <a:solidFill>
                  <a:sysClr val="windowText" lastClr="000000"/>
                </a:solidFill>
              </a:defRPr>
            </a:lvl3pPr>
            <a:lvl4pPr>
              <a:buClr>
                <a:srgbClr val="131C47"/>
              </a:buClr>
              <a:defRPr>
                <a:solidFill>
                  <a:sysClr val="windowText" lastClr="000000"/>
                </a:solidFill>
              </a:defRPr>
            </a:lvl4pPr>
            <a:lvl5pPr>
              <a:buClr>
                <a:srgbClr val="131C47"/>
              </a:buClr>
              <a:defRPr>
                <a:solidFill>
                  <a:sysClr val="windowText" lastClr="000000"/>
                </a:solidFill>
              </a:defRPr>
            </a:lvl5pPr>
          </a:lstStyle>
          <a:p>
            <a:pPr lvl="0"/>
            <a:r>
              <a:rPr lang="en-US" dirty="0"/>
              <a:t>List or text, follow your destiny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85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42900" y="247649"/>
            <a:ext cx="11506199" cy="6257925"/>
          </a:xfrm>
          <a:prstGeom prst="rect">
            <a:avLst/>
          </a:prstGeom>
        </p:spPr>
      </p:pic>
      <p:sp>
        <p:nvSpPr>
          <p:cNvPr id="6" name="Rectangle 5">
            <a:extLst>
              <a:ext uri="{FF2B5EF4-FFF2-40B4-BE49-F238E27FC236}">
                <a16:creationId xmlns:a16="http://schemas.microsoft.com/office/drawing/2014/main" id="{CF12FED2-0555-BE7F-6EF4-CCEB1833BE34}"/>
              </a:ext>
            </a:extLst>
          </p:cNvPr>
          <p:cNvSpPr/>
          <p:nvPr userDrawn="1"/>
        </p:nvSpPr>
        <p:spPr>
          <a:xfrm>
            <a:off x="342900" y="247648"/>
            <a:ext cx="11506199" cy="6257926"/>
          </a:xfrm>
          <a:prstGeom prst="rect">
            <a:avLst/>
          </a:prstGeom>
          <a:solidFill>
            <a:srgbClr val="131C4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ABF50038-B303-F8C3-E1AF-AB2DB09606B2}"/>
              </a:ext>
            </a:extLst>
          </p:cNvPr>
          <p:cNvSpPr>
            <a:spLocks noGrp="1"/>
          </p:cNvSpPr>
          <p:nvPr>
            <p:ph type="title"/>
          </p:nvPr>
        </p:nvSpPr>
        <p:spPr>
          <a:xfrm>
            <a:off x="1524000" y="852055"/>
            <a:ext cx="9829800" cy="838633"/>
          </a:xfrm>
        </p:spPr>
        <p:txBody>
          <a:bodyPr/>
          <a:lstStyle>
            <a:lvl1pPr>
              <a:defRPr>
                <a:solidFill>
                  <a:schemeClr val="bg1"/>
                </a:solidFill>
              </a:defRPr>
            </a:lvl1pPr>
          </a:lstStyle>
          <a:p>
            <a:r>
              <a:rPr lang="en-US" dirty="0"/>
              <a:t>Click to edit Master title style</a:t>
            </a:r>
          </a:p>
        </p:txBody>
      </p:sp>
      <p:pic>
        <p:nvPicPr>
          <p:cNvPr id="13" name="Picture 12" descr="A picture containing text, clipart&#10;&#10;Description automatically generated">
            <a:extLst>
              <a:ext uri="{FF2B5EF4-FFF2-40B4-BE49-F238E27FC236}">
                <a16:creationId xmlns:a16="http://schemas.microsoft.com/office/drawing/2014/main" id="{EF885410-F176-6634-50ED-0572ACB574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29466" y="5682652"/>
            <a:ext cx="1431250" cy="484423"/>
          </a:xfrm>
          <a:prstGeom prst="rect">
            <a:avLst/>
          </a:prstGeom>
        </p:spPr>
      </p:pic>
      <p:sp>
        <p:nvSpPr>
          <p:cNvPr id="8" name="Rectangle 7">
            <a:extLst>
              <a:ext uri="{FF2B5EF4-FFF2-40B4-BE49-F238E27FC236}">
                <a16:creationId xmlns:a16="http://schemas.microsoft.com/office/drawing/2014/main" id="{61E5A81E-0EEB-6BEE-FCB2-4B2D6415E735}"/>
              </a:ext>
            </a:extLst>
          </p:cNvPr>
          <p:cNvSpPr/>
          <p:nvPr userDrawn="1"/>
        </p:nvSpPr>
        <p:spPr>
          <a:xfrm>
            <a:off x="0" y="-95250"/>
            <a:ext cx="12192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04494C3-D3BA-CAA4-DBFF-94B61A3AD548}"/>
              </a:ext>
            </a:extLst>
          </p:cNvPr>
          <p:cNvSpPr/>
          <p:nvPr userDrawn="1"/>
        </p:nvSpPr>
        <p:spPr>
          <a:xfrm>
            <a:off x="0" y="6505575"/>
            <a:ext cx="12192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323827A-B391-9CD4-4669-6EC89C89AC09}"/>
              </a:ext>
            </a:extLst>
          </p:cNvPr>
          <p:cNvSpPr/>
          <p:nvPr userDrawn="1"/>
        </p:nvSpPr>
        <p:spPr>
          <a:xfrm rot="5400000">
            <a:off x="-3268542" y="3173292"/>
            <a:ext cx="6879983"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59CF13A-2730-4677-3B0D-BCFFE6E053AB}"/>
              </a:ext>
            </a:extLst>
          </p:cNvPr>
          <p:cNvSpPr/>
          <p:nvPr userDrawn="1"/>
        </p:nvSpPr>
        <p:spPr>
          <a:xfrm rot="5400000">
            <a:off x="8580558" y="3205162"/>
            <a:ext cx="6879983"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30890331-E4EE-161B-9DF6-27E73427B544}"/>
              </a:ext>
            </a:extLst>
          </p:cNvPr>
          <p:cNvCxnSpPr>
            <a:cxnSpLocks/>
          </p:cNvCxnSpPr>
          <p:nvPr userDrawn="1"/>
        </p:nvCxnSpPr>
        <p:spPr>
          <a:xfrm>
            <a:off x="1619250" y="1805420"/>
            <a:ext cx="9495559" cy="0"/>
          </a:xfrm>
          <a:prstGeom prst="line">
            <a:avLst/>
          </a:prstGeom>
          <a:ln w="22225">
            <a:solidFill>
              <a:srgbClr val="800000"/>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E1C8B945-A570-52A8-C2F8-8226D86DF629}"/>
              </a:ext>
            </a:extLst>
          </p:cNvPr>
          <p:cNvSpPr>
            <a:spLocks noGrp="1"/>
          </p:cNvSpPr>
          <p:nvPr>
            <p:ph type="body" sz="quarter" idx="10"/>
          </p:nvPr>
        </p:nvSpPr>
        <p:spPr>
          <a:xfrm>
            <a:off x="1524000" y="2143921"/>
            <a:ext cx="9829800" cy="378062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4663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A08E89-1C4A-8DD6-E462-0DF3A4359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589"/>
          <a:stretch/>
        </p:blipFill>
        <p:spPr>
          <a:xfrm flipH="1">
            <a:off x="0" y="-2909"/>
            <a:ext cx="12192000" cy="6860910"/>
          </a:xfrm>
          <a:prstGeom prst="rect">
            <a:avLst/>
          </a:prstGeom>
        </p:spPr>
      </p:pic>
      <p:sp>
        <p:nvSpPr>
          <p:cNvPr id="6" name="Rectangle 5">
            <a:extLst>
              <a:ext uri="{FF2B5EF4-FFF2-40B4-BE49-F238E27FC236}">
                <a16:creationId xmlns:a16="http://schemas.microsoft.com/office/drawing/2014/main" id="{CF12FED2-0555-BE7F-6EF4-CCEB1833BE34}"/>
              </a:ext>
            </a:extLst>
          </p:cNvPr>
          <p:cNvSpPr/>
          <p:nvPr userDrawn="1"/>
        </p:nvSpPr>
        <p:spPr>
          <a:xfrm>
            <a:off x="0" y="-2909"/>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ABF50038-B303-F8C3-E1AF-AB2DB09606B2}"/>
              </a:ext>
            </a:extLst>
          </p:cNvPr>
          <p:cNvSpPr>
            <a:spLocks noGrp="1"/>
          </p:cNvSpPr>
          <p:nvPr>
            <p:ph type="title"/>
          </p:nvPr>
        </p:nvSpPr>
        <p:spPr>
          <a:xfrm>
            <a:off x="1524000" y="852055"/>
            <a:ext cx="9829800" cy="838633"/>
          </a:xfrm>
        </p:spPr>
        <p:txBody>
          <a:bodyPr/>
          <a:lstStyle>
            <a:lvl1pPr>
              <a:defRPr>
                <a:solidFill>
                  <a:srgbClr val="131C47"/>
                </a:solidFill>
              </a:defRPr>
            </a:lvl1pPr>
          </a:lstStyle>
          <a:p>
            <a:r>
              <a:rPr lang="en-US" dirty="0"/>
              <a:t>Click to edit Master title style</a:t>
            </a:r>
          </a:p>
        </p:txBody>
      </p:sp>
      <p:pic>
        <p:nvPicPr>
          <p:cNvPr id="7" name="Picture 6" descr="Logo&#10;&#10;Description automatically generated with medium confidence">
            <a:extLst>
              <a:ext uri="{FF2B5EF4-FFF2-40B4-BE49-F238E27FC236}">
                <a16:creationId xmlns:a16="http://schemas.microsoft.com/office/drawing/2014/main" id="{33C2070B-95E4-227C-B099-E17EC74523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922551" y="5712314"/>
            <a:ext cx="1431250" cy="484423"/>
          </a:xfrm>
          <a:prstGeom prst="rect">
            <a:avLst/>
          </a:prstGeom>
        </p:spPr>
      </p:pic>
      <p:sp>
        <p:nvSpPr>
          <p:cNvPr id="8" name="Rectangle 7">
            <a:extLst>
              <a:ext uri="{FF2B5EF4-FFF2-40B4-BE49-F238E27FC236}">
                <a16:creationId xmlns:a16="http://schemas.microsoft.com/office/drawing/2014/main" id="{5051C33A-2CF5-7BBC-3DEF-92C86A049EBF}"/>
              </a:ext>
            </a:extLst>
          </p:cNvPr>
          <p:cNvSpPr/>
          <p:nvPr userDrawn="1"/>
        </p:nvSpPr>
        <p:spPr>
          <a:xfrm>
            <a:off x="0" y="-95250"/>
            <a:ext cx="12192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F3E720C-4F08-2DFC-66A4-94D1F5BFC2AD}"/>
              </a:ext>
            </a:extLst>
          </p:cNvPr>
          <p:cNvSpPr/>
          <p:nvPr userDrawn="1"/>
        </p:nvSpPr>
        <p:spPr>
          <a:xfrm>
            <a:off x="0" y="6534175"/>
            <a:ext cx="12192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21D4FD-B91C-23AC-90AC-5510592ED323}"/>
              </a:ext>
            </a:extLst>
          </p:cNvPr>
          <p:cNvSpPr/>
          <p:nvPr userDrawn="1"/>
        </p:nvSpPr>
        <p:spPr>
          <a:xfrm rot="5400000">
            <a:off x="-3268542" y="3173292"/>
            <a:ext cx="6879983"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41604C9-7506-0074-9F17-950C18919063}"/>
              </a:ext>
            </a:extLst>
          </p:cNvPr>
          <p:cNvSpPr/>
          <p:nvPr userDrawn="1"/>
        </p:nvSpPr>
        <p:spPr>
          <a:xfrm rot="5400000">
            <a:off x="8580558" y="3205162"/>
            <a:ext cx="6879983"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641C586C-9967-7599-9797-36E59D2C668B}"/>
              </a:ext>
            </a:extLst>
          </p:cNvPr>
          <p:cNvSpPr>
            <a:spLocks noGrp="1"/>
          </p:cNvSpPr>
          <p:nvPr>
            <p:ph type="body" sz="quarter" idx="10"/>
          </p:nvPr>
        </p:nvSpPr>
        <p:spPr>
          <a:xfrm>
            <a:off x="1524000" y="1936750"/>
            <a:ext cx="9813925" cy="3854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42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D16284-BA36-25E7-04D9-46819282311C}"/>
              </a:ext>
            </a:extLst>
          </p:cNvPr>
          <p:cNvSpPr/>
          <p:nvPr userDrawn="1"/>
        </p:nvSpPr>
        <p:spPr>
          <a:xfrm>
            <a:off x="616526" y="0"/>
            <a:ext cx="4336473" cy="6858000"/>
          </a:xfrm>
          <a:prstGeom prst="rect">
            <a:avLst/>
          </a:prstGeom>
          <a:solidFill>
            <a:srgbClr val="131C47"/>
          </a:solidFill>
          <a:ln>
            <a:solidFill>
              <a:srgbClr val="F1F5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 name="Title 1">
            <a:extLst>
              <a:ext uri="{FF2B5EF4-FFF2-40B4-BE49-F238E27FC236}">
                <a16:creationId xmlns:a16="http://schemas.microsoft.com/office/drawing/2014/main" id="{1FFE6366-D746-176A-A0C9-FAD079218712}"/>
              </a:ext>
            </a:extLst>
          </p:cNvPr>
          <p:cNvSpPr>
            <a:spLocks noGrp="1"/>
          </p:cNvSpPr>
          <p:nvPr>
            <p:ph type="title" hasCustomPrompt="1"/>
          </p:nvPr>
        </p:nvSpPr>
        <p:spPr>
          <a:xfrm>
            <a:off x="839788" y="457200"/>
            <a:ext cx="3932237" cy="1600200"/>
          </a:xfrm>
        </p:spPr>
        <p:txBody>
          <a:bodyPr anchor="b"/>
          <a:lstStyle>
            <a:lvl1pPr>
              <a:defRPr sz="3200">
                <a:solidFill>
                  <a:schemeClr val="bg1"/>
                </a:solidFill>
              </a:defRPr>
            </a:lvl1pPr>
          </a:lstStyle>
          <a:p>
            <a:r>
              <a:rPr lang="en-US" dirty="0"/>
              <a:t>Oh, my title, my title</a:t>
            </a:r>
          </a:p>
        </p:txBody>
      </p:sp>
      <p:sp>
        <p:nvSpPr>
          <p:cNvPr id="3" name="Content Placeholder 2">
            <a:extLst>
              <a:ext uri="{FF2B5EF4-FFF2-40B4-BE49-F238E27FC236}">
                <a16:creationId xmlns:a16="http://schemas.microsoft.com/office/drawing/2014/main" id="{10B8C50D-58B7-40AD-1A2E-45960A362D71}"/>
              </a:ext>
            </a:extLst>
          </p:cNvPr>
          <p:cNvSpPr>
            <a:spLocks noGrp="1"/>
          </p:cNvSpPr>
          <p:nvPr>
            <p:ph idx="1" hasCustomPrompt="1"/>
          </p:nvPr>
        </p:nvSpPr>
        <p:spPr>
          <a:xfrm>
            <a:off x="5457824" y="1533525"/>
            <a:ext cx="5897563" cy="3769994"/>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Content, list, copy, whatever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6FA211-2599-4227-0E41-EED1EF25049B}"/>
              </a:ext>
            </a:extLst>
          </p:cNvPr>
          <p:cNvSpPr>
            <a:spLocks noGrp="1"/>
          </p:cNvSpPr>
          <p:nvPr>
            <p:ph type="body" sz="half" idx="2"/>
          </p:nvPr>
        </p:nvSpPr>
        <p:spPr>
          <a:xfrm>
            <a:off x="839788" y="2419350"/>
            <a:ext cx="3932237" cy="344963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2" name="Picture 11" descr="Logo&#10;&#10;Description automatically generated with medium confidence">
            <a:extLst>
              <a:ext uri="{FF2B5EF4-FFF2-40B4-BE49-F238E27FC236}">
                <a16:creationId xmlns:a16="http://schemas.microsoft.com/office/drawing/2014/main" id="{33C2070B-95E4-227C-B099-E17EC74523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22551" y="5712314"/>
            <a:ext cx="1431250" cy="484423"/>
          </a:xfrm>
          <a:prstGeom prst="rect">
            <a:avLst/>
          </a:prstGeom>
        </p:spPr>
      </p:pic>
    </p:spTree>
    <p:extLst>
      <p:ext uri="{BB962C8B-B14F-4D97-AF65-F5344CB8AC3E}">
        <p14:creationId xmlns:p14="http://schemas.microsoft.com/office/powerpoint/2010/main" val="2338316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ean 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8C50D-58B7-40AD-1A2E-45960A362D71}"/>
              </a:ext>
            </a:extLst>
          </p:cNvPr>
          <p:cNvSpPr>
            <a:spLocks noGrp="1"/>
          </p:cNvSpPr>
          <p:nvPr>
            <p:ph idx="1" hasCustomPrompt="1"/>
          </p:nvPr>
        </p:nvSpPr>
        <p:spPr>
          <a:xfrm>
            <a:off x="730370" y="1533524"/>
            <a:ext cx="10970017" cy="4326501"/>
          </a:xfrm>
        </p:spPr>
        <p:txBody>
          <a:bodyPr>
            <a:normAutofit/>
          </a:bodyPr>
          <a:lstStyle>
            <a:lvl1pPr>
              <a:buClr>
                <a:srgbClr val="AF191F"/>
              </a:buClr>
              <a:defRPr sz="2800"/>
            </a:lvl1pPr>
            <a:lvl2pPr>
              <a:buClr>
                <a:srgbClr val="AF191F"/>
              </a:buClr>
              <a:defRPr sz="2400"/>
            </a:lvl2pPr>
            <a:lvl3pPr>
              <a:buClr>
                <a:srgbClr val="AF191F"/>
              </a:buClr>
              <a:defRPr sz="2000"/>
            </a:lvl3pPr>
            <a:lvl4pPr>
              <a:buClr>
                <a:srgbClr val="AF191F"/>
              </a:buClr>
              <a:defRPr sz="1800"/>
            </a:lvl4pPr>
            <a:lvl5pPr>
              <a:buClr>
                <a:srgbClr val="AF191F"/>
              </a:buClr>
              <a:defRPr sz="1800"/>
            </a:lvl5pPr>
            <a:lvl6pPr>
              <a:defRPr sz="2000"/>
            </a:lvl6pPr>
            <a:lvl7pPr>
              <a:defRPr sz="2000"/>
            </a:lvl7pPr>
            <a:lvl8pPr>
              <a:defRPr sz="2000"/>
            </a:lvl8pPr>
            <a:lvl9pPr>
              <a:defRPr sz="2000"/>
            </a:lvl9pPr>
          </a:lstStyle>
          <a:p>
            <a:pPr lvl="0"/>
            <a:r>
              <a:rPr lang="en-US" dirty="0"/>
              <a:t>Content, list, copy, whatever</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10;&#10;Description automatically generated with medium confidence">
            <a:extLst>
              <a:ext uri="{FF2B5EF4-FFF2-40B4-BE49-F238E27FC236}">
                <a16:creationId xmlns:a16="http://schemas.microsoft.com/office/drawing/2014/main" id="{33C2070B-95E4-227C-B099-E17EC74523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2720" y="6208776"/>
            <a:ext cx="1431250" cy="484423"/>
          </a:xfrm>
          <a:prstGeom prst="rect">
            <a:avLst/>
          </a:prstGeom>
        </p:spPr>
      </p:pic>
      <p:sp>
        <p:nvSpPr>
          <p:cNvPr id="7" name="Title 1">
            <a:extLst>
              <a:ext uri="{FF2B5EF4-FFF2-40B4-BE49-F238E27FC236}">
                <a16:creationId xmlns:a16="http://schemas.microsoft.com/office/drawing/2014/main" id="{ABF50038-B303-F8C3-E1AF-AB2DB09606B2}"/>
              </a:ext>
            </a:extLst>
          </p:cNvPr>
          <p:cNvSpPr>
            <a:spLocks noGrp="1"/>
          </p:cNvSpPr>
          <p:nvPr>
            <p:ph type="title"/>
          </p:nvPr>
        </p:nvSpPr>
        <p:spPr>
          <a:xfrm>
            <a:off x="730369" y="348158"/>
            <a:ext cx="10970017" cy="838633"/>
          </a:xfrm>
        </p:spPr>
        <p:txBody>
          <a:bodyPr>
            <a:normAutofit/>
          </a:bodyPr>
          <a:lstStyle>
            <a:lvl1pPr>
              <a:defRPr sz="3800">
                <a:solidFill>
                  <a:srgbClr val="131C47"/>
                </a:solidFill>
              </a:defRPr>
            </a:lvl1pPr>
          </a:lstStyle>
          <a:p>
            <a:r>
              <a:rPr lang="en-US" dirty="0"/>
              <a:t>Click to edit Master title style</a:t>
            </a:r>
          </a:p>
        </p:txBody>
      </p:sp>
      <p:sp>
        <p:nvSpPr>
          <p:cNvPr id="9" name="Rectangle 8">
            <a:extLst>
              <a:ext uri="{FF2B5EF4-FFF2-40B4-BE49-F238E27FC236}">
                <a16:creationId xmlns:a16="http://schemas.microsoft.com/office/drawing/2014/main" id="{E7D16284-BA36-25E7-04D9-46819282311C}"/>
              </a:ext>
            </a:extLst>
          </p:cNvPr>
          <p:cNvSpPr/>
          <p:nvPr userDrawn="1"/>
        </p:nvSpPr>
        <p:spPr>
          <a:xfrm>
            <a:off x="0" y="6733791"/>
            <a:ext cx="7354529" cy="1242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pic>
        <p:nvPicPr>
          <p:cNvPr id="18" name="Picture 17"/>
          <p:cNvPicPr>
            <a:picLocks noChangeAspect="1"/>
          </p:cNvPicPr>
          <p:nvPr userDrawn="1"/>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408" y="6303274"/>
            <a:ext cx="4808089" cy="388890"/>
          </a:xfrm>
          <a:prstGeom prst="rect">
            <a:avLst/>
          </a:prstGeom>
        </p:spPr>
      </p:pic>
    </p:spTree>
    <p:extLst>
      <p:ext uri="{BB962C8B-B14F-4D97-AF65-F5344CB8AC3E}">
        <p14:creationId xmlns:p14="http://schemas.microsoft.com/office/powerpoint/2010/main" val="3850647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lean Title &amp;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EEA549F-2ED5-CDDE-9865-1ABD36EE0749}"/>
              </a:ext>
            </a:extLst>
          </p:cNvPr>
          <p:cNvSpPr/>
          <p:nvPr userDrawn="1"/>
        </p:nvSpPr>
        <p:spPr>
          <a:xfrm>
            <a:off x="7958203" y="1426545"/>
            <a:ext cx="3534172" cy="4636974"/>
          </a:xfrm>
          <a:prstGeom prst="rect">
            <a:avLst/>
          </a:prstGeom>
          <a:gradFill>
            <a:gsLst>
              <a:gs pos="0">
                <a:schemeClr val="bg1"/>
              </a:gs>
              <a:gs pos="68000">
                <a:schemeClr val="bg1">
                  <a:lumMod val="85000"/>
                </a:schemeClr>
              </a:gs>
              <a:gs pos="37000">
                <a:schemeClr val="bg1">
                  <a:lumMod val="8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EEA549F-2ED5-CDDE-9865-1ABD36EE0749}"/>
              </a:ext>
            </a:extLst>
          </p:cNvPr>
          <p:cNvSpPr/>
          <p:nvPr userDrawn="1"/>
        </p:nvSpPr>
        <p:spPr>
          <a:xfrm>
            <a:off x="4328914" y="1426546"/>
            <a:ext cx="3534172" cy="4636974"/>
          </a:xfrm>
          <a:prstGeom prst="rect">
            <a:avLst/>
          </a:prstGeom>
          <a:gradFill>
            <a:gsLst>
              <a:gs pos="0">
                <a:schemeClr val="bg1"/>
              </a:gs>
              <a:gs pos="68000">
                <a:schemeClr val="bg1">
                  <a:lumMod val="85000"/>
                </a:schemeClr>
              </a:gs>
              <a:gs pos="37000">
                <a:schemeClr val="bg1">
                  <a:lumMod val="8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BF50038-B303-F8C3-E1AF-AB2DB09606B2}"/>
              </a:ext>
            </a:extLst>
          </p:cNvPr>
          <p:cNvSpPr>
            <a:spLocks noGrp="1"/>
          </p:cNvSpPr>
          <p:nvPr>
            <p:ph type="title"/>
          </p:nvPr>
        </p:nvSpPr>
        <p:spPr>
          <a:xfrm>
            <a:off x="730369" y="348158"/>
            <a:ext cx="10970017" cy="838633"/>
          </a:xfrm>
        </p:spPr>
        <p:txBody>
          <a:bodyPr>
            <a:normAutofit/>
          </a:bodyPr>
          <a:lstStyle>
            <a:lvl1pPr>
              <a:defRPr sz="3800">
                <a:solidFill>
                  <a:srgbClr val="131C47"/>
                </a:solidFill>
              </a:defRPr>
            </a:lvl1pPr>
          </a:lstStyle>
          <a:p>
            <a:r>
              <a:rPr lang="en-US" dirty="0"/>
              <a:t>Click to edit Master title style</a:t>
            </a:r>
          </a:p>
        </p:txBody>
      </p:sp>
      <p:pic>
        <p:nvPicPr>
          <p:cNvPr id="12" name="Picture 11" descr="Logo&#10;&#10;Description automatically generated with medium confidence">
            <a:extLst>
              <a:ext uri="{FF2B5EF4-FFF2-40B4-BE49-F238E27FC236}">
                <a16:creationId xmlns:a16="http://schemas.microsoft.com/office/drawing/2014/main" id="{33C2070B-95E4-227C-B099-E17EC74523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2720" y="6208776"/>
            <a:ext cx="1431250" cy="484423"/>
          </a:xfrm>
          <a:prstGeom prst="rect">
            <a:avLst/>
          </a:prstGeom>
        </p:spPr>
      </p:pic>
      <p:sp>
        <p:nvSpPr>
          <p:cNvPr id="15" name="Rectangle 14">
            <a:extLst>
              <a:ext uri="{FF2B5EF4-FFF2-40B4-BE49-F238E27FC236}">
                <a16:creationId xmlns:a16="http://schemas.microsoft.com/office/drawing/2014/main" id="{DEEA549F-2ED5-CDDE-9865-1ABD36EE0749}"/>
              </a:ext>
            </a:extLst>
          </p:cNvPr>
          <p:cNvSpPr/>
          <p:nvPr userDrawn="1"/>
        </p:nvSpPr>
        <p:spPr>
          <a:xfrm>
            <a:off x="699625" y="1426546"/>
            <a:ext cx="3534172" cy="4636974"/>
          </a:xfrm>
          <a:prstGeom prst="rect">
            <a:avLst/>
          </a:prstGeom>
          <a:gradFill>
            <a:gsLst>
              <a:gs pos="0">
                <a:schemeClr val="bg1"/>
              </a:gs>
              <a:gs pos="68000">
                <a:schemeClr val="bg1">
                  <a:lumMod val="85000"/>
                </a:schemeClr>
              </a:gs>
              <a:gs pos="37000">
                <a:schemeClr val="bg1">
                  <a:lumMod val="8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408" y="6303274"/>
            <a:ext cx="4808089" cy="388890"/>
          </a:xfrm>
          <a:prstGeom prst="rect">
            <a:avLst/>
          </a:prstGeom>
        </p:spPr>
      </p:pic>
      <p:sp>
        <p:nvSpPr>
          <p:cNvPr id="3" name="Content Placeholder 2">
            <a:extLst>
              <a:ext uri="{FF2B5EF4-FFF2-40B4-BE49-F238E27FC236}">
                <a16:creationId xmlns:a16="http://schemas.microsoft.com/office/drawing/2014/main" id="{10B8C50D-58B7-40AD-1A2E-45960A362D71}"/>
              </a:ext>
            </a:extLst>
          </p:cNvPr>
          <p:cNvSpPr>
            <a:spLocks noGrp="1"/>
          </p:cNvSpPr>
          <p:nvPr>
            <p:ph idx="1" hasCustomPrompt="1"/>
          </p:nvPr>
        </p:nvSpPr>
        <p:spPr>
          <a:xfrm>
            <a:off x="915761" y="1737020"/>
            <a:ext cx="3101899" cy="4200318"/>
          </a:xfrm>
        </p:spPr>
        <p:txBody>
          <a:bodyPr>
            <a:normAutofit/>
          </a:bodyPr>
          <a:lstStyle>
            <a:lvl1pPr>
              <a:buClr>
                <a:srgbClr val="AF191F"/>
              </a:buClr>
              <a:defRPr sz="2000"/>
            </a:lvl1pPr>
            <a:lvl2pPr>
              <a:buClr>
                <a:srgbClr val="AF191F"/>
              </a:buClr>
              <a:defRPr sz="1800"/>
            </a:lvl2pPr>
            <a:lvl3pPr>
              <a:buClr>
                <a:srgbClr val="AF191F"/>
              </a:buClr>
              <a:defRPr sz="1600"/>
            </a:lvl3pPr>
            <a:lvl4pPr>
              <a:buClr>
                <a:srgbClr val="AF191F"/>
              </a:buClr>
              <a:defRPr sz="1400"/>
            </a:lvl4pPr>
            <a:lvl5pPr>
              <a:buClr>
                <a:srgbClr val="AF191F"/>
              </a:buClr>
              <a:defRPr sz="1400"/>
            </a:lvl5pPr>
            <a:lvl6pPr>
              <a:defRPr sz="2000"/>
            </a:lvl6pPr>
            <a:lvl7pPr>
              <a:defRPr sz="2000"/>
            </a:lvl7pPr>
            <a:lvl8pPr>
              <a:defRPr sz="2000"/>
            </a:lvl8pPr>
            <a:lvl9pPr>
              <a:defRPr sz="2000"/>
            </a:lvl9pPr>
          </a:lstStyle>
          <a:p>
            <a:pPr lvl="0"/>
            <a:r>
              <a:rPr lang="en-US" dirty="0"/>
              <a:t>Content, list, copy, whatever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10B8C50D-58B7-40AD-1A2E-45960A362D71}"/>
              </a:ext>
            </a:extLst>
          </p:cNvPr>
          <p:cNvSpPr>
            <a:spLocks noGrp="1"/>
          </p:cNvSpPr>
          <p:nvPr>
            <p:ph idx="10" hasCustomPrompt="1"/>
          </p:nvPr>
        </p:nvSpPr>
        <p:spPr>
          <a:xfrm>
            <a:off x="4560835" y="1737018"/>
            <a:ext cx="3101899" cy="4200319"/>
          </a:xfrm>
        </p:spPr>
        <p:txBody>
          <a:bodyPr>
            <a:normAutofit/>
          </a:bodyPr>
          <a:lstStyle>
            <a:lvl1pPr>
              <a:buClr>
                <a:srgbClr val="AF191F"/>
              </a:buClr>
              <a:defRPr sz="2000"/>
            </a:lvl1pPr>
            <a:lvl2pPr>
              <a:buClr>
                <a:srgbClr val="AF191F"/>
              </a:buClr>
              <a:defRPr sz="1800"/>
            </a:lvl2pPr>
            <a:lvl3pPr>
              <a:buClr>
                <a:srgbClr val="AF191F"/>
              </a:buClr>
              <a:defRPr sz="1600"/>
            </a:lvl3pPr>
            <a:lvl4pPr>
              <a:buClr>
                <a:srgbClr val="AF191F"/>
              </a:buClr>
              <a:defRPr sz="1400"/>
            </a:lvl4pPr>
            <a:lvl5pPr>
              <a:buClr>
                <a:srgbClr val="AF191F"/>
              </a:buClr>
              <a:defRPr sz="1400"/>
            </a:lvl5pPr>
            <a:lvl6pPr>
              <a:defRPr sz="2000"/>
            </a:lvl6pPr>
            <a:lvl7pPr>
              <a:defRPr sz="2000"/>
            </a:lvl7pPr>
            <a:lvl8pPr>
              <a:defRPr sz="2000"/>
            </a:lvl8pPr>
            <a:lvl9pPr>
              <a:defRPr sz="2000"/>
            </a:lvl9pPr>
          </a:lstStyle>
          <a:p>
            <a:pPr lvl="0"/>
            <a:r>
              <a:rPr lang="en-US" dirty="0"/>
              <a:t>Content, list, copy, whatever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10B8C50D-58B7-40AD-1A2E-45960A362D71}"/>
              </a:ext>
            </a:extLst>
          </p:cNvPr>
          <p:cNvSpPr>
            <a:spLocks noGrp="1"/>
          </p:cNvSpPr>
          <p:nvPr>
            <p:ph idx="11" hasCustomPrompt="1"/>
          </p:nvPr>
        </p:nvSpPr>
        <p:spPr>
          <a:xfrm>
            <a:off x="8193383" y="1719516"/>
            <a:ext cx="3101899" cy="4217822"/>
          </a:xfrm>
        </p:spPr>
        <p:txBody>
          <a:bodyPr>
            <a:normAutofit/>
          </a:bodyPr>
          <a:lstStyle>
            <a:lvl1pPr>
              <a:buClr>
                <a:srgbClr val="AF191F"/>
              </a:buClr>
              <a:defRPr sz="2000"/>
            </a:lvl1pPr>
            <a:lvl2pPr>
              <a:buClr>
                <a:srgbClr val="AF191F"/>
              </a:buClr>
              <a:defRPr sz="1800"/>
            </a:lvl2pPr>
            <a:lvl3pPr>
              <a:buClr>
                <a:srgbClr val="AF191F"/>
              </a:buClr>
              <a:defRPr sz="1600"/>
            </a:lvl3pPr>
            <a:lvl4pPr>
              <a:buClr>
                <a:srgbClr val="AF191F"/>
              </a:buClr>
              <a:defRPr sz="1400"/>
            </a:lvl4pPr>
            <a:lvl5pPr>
              <a:buClr>
                <a:srgbClr val="AF191F"/>
              </a:buClr>
              <a:defRPr sz="1400"/>
            </a:lvl5pPr>
            <a:lvl6pPr>
              <a:defRPr sz="2000"/>
            </a:lvl6pPr>
            <a:lvl7pPr>
              <a:defRPr sz="2000"/>
            </a:lvl7pPr>
            <a:lvl8pPr>
              <a:defRPr sz="2000"/>
            </a:lvl8pPr>
            <a:lvl9pPr>
              <a:defRPr sz="2000"/>
            </a:lvl9pPr>
          </a:lstStyle>
          <a:p>
            <a:pPr lvl="0"/>
            <a:r>
              <a:rPr lang="en-US" dirty="0"/>
              <a:t>Content, list, copy, whatever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9628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6366-D746-176A-A0C9-FAD079218712}"/>
              </a:ext>
            </a:extLst>
          </p:cNvPr>
          <p:cNvSpPr>
            <a:spLocks noGrp="1"/>
          </p:cNvSpPr>
          <p:nvPr>
            <p:ph type="title" hasCustomPrompt="1"/>
          </p:nvPr>
        </p:nvSpPr>
        <p:spPr>
          <a:xfrm>
            <a:off x="619126" y="1057275"/>
            <a:ext cx="5476874" cy="533400"/>
          </a:xfrm>
        </p:spPr>
        <p:txBody>
          <a:bodyPr anchor="b"/>
          <a:lstStyle>
            <a:lvl1pPr>
              <a:defRPr sz="3200">
                <a:solidFill>
                  <a:srgbClr val="131C47"/>
                </a:solidFill>
              </a:defRPr>
            </a:lvl1pPr>
          </a:lstStyle>
          <a:p>
            <a:r>
              <a:rPr lang="en-US" dirty="0"/>
              <a:t>Oh, my title, my title</a:t>
            </a:r>
          </a:p>
        </p:txBody>
      </p:sp>
      <p:sp>
        <p:nvSpPr>
          <p:cNvPr id="3" name="Content Placeholder 2">
            <a:extLst>
              <a:ext uri="{FF2B5EF4-FFF2-40B4-BE49-F238E27FC236}">
                <a16:creationId xmlns:a16="http://schemas.microsoft.com/office/drawing/2014/main" id="{10B8C50D-58B7-40AD-1A2E-45960A362D71}"/>
              </a:ext>
            </a:extLst>
          </p:cNvPr>
          <p:cNvSpPr>
            <a:spLocks noGrp="1"/>
          </p:cNvSpPr>
          <p:nvPr>
            <p:ph idx="1" hasCustomPrompt="1"/>
          </p:nvPr>
        </p:nvSpPr>
        <p:spPr>
          <a:xfrm>
            <a:off x="631825" y="1883093"/>
            <a:ext cx="5476874" cy="2041207"/>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Content, list, copy, whatever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4">
            <a:extLst>
              <a:ext uri="{FF2B5EF4-FFF2-40B4-BE49-F238E27FC236}">
                <a16:creationId xmlns:a16="http://schemas.microsoft.com/office/drawing/2014/main" id="{878F84EB-568A-7D7C-38A5-AE6A2D9C81DA}"/>
              </a:ext>
            </a:extLst>
          </p:cNvPr>
          <p:cNvSpPr/>
          <p:nvPr userDrawn="1"/>
        </p:nvSpPr>
        <p:spPr>
          <a:xfrm>
            <a:off x="9334500" y="0"/>
            <a:ext cx="2857500" cy="6858000"/>
          </a:xfrm>
          <a:prstGeom prst="parallelogram">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5">
            <a:extLst>
              <a:ext uri="{FF2B5EF4-FFF2-40B4-BE49-F238E27FC236}">
                <a16:creationId xmlns:a16="http://schemas.microsoft.com/office/drawing/2014/main" id="{FCB85E20-971B-F5D8-F400-C6515C480BE6}"/>
              </a:ext>
            </a:extLst>
          </p:cNvPr>
          <p:cNvSpPr/>
          <p:nvPr userDrawn="1"/>
        </p:nvSpPr>
        <p:spPr>
          <a:xfrm>
            <a:off x="6962775" y="0"/>
            <a:ext cx="2857500" cy="6858000"/>
          </a:xfrm>
          <a:prstGeom prst="parallelogram">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C27D065C-BF3C-1046-86B3-F5BC7BD6E7D8}"/>
              </a:ext>
            </a:extLst>
          </p:cNvPr>
          <p:cNvSpPr/>
          <p:nvPr userDrawn="1"/>
        </p:nvSpPr>
        <p:spPr>
          <a:xfrm>
            <a:off x="6350793" y="4448175"/>
            <a:ext cx="1360488" cy="2409825"/>
          </a:xfrm>
          <a:prstGeom prst="parallelogram">
            <a:avLst/>
          </a:prstGeom>
          <a:solidFill>
            <a:srgbClr val="293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FC8E350D-49EB-F40F-0E3F-52753FCA0E56}"/>
              </a:ext>
            </a:extLst>
          </p:cNvPr>
          <p:cNvSpPr>
            <a:spLocks noGrp="1"/>
          </p:cNvSpPr>
          <p:nvPr>
            <p:ph idx="10" hasCustomPrompt="1"/>
          </p:nvPr>
        </p:nvSpPr>
        <p:spPr>
          <a:xfrm>
            <a:off x="619126" y="4273868"/>
            <a:ext cx="5476874" cy="186388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Content, list, copy, whatever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1759C0F6-41C9-3529-9D1C-970A0B664395}"/>
              </a:ext>
            </a:extLst>
          </p:cNvPr>
          <p:cNvSpPr>
            <a:spLocks noGrp="1"/>
          </p:cNvSpPr>
          <p:nvPr>
            <p:ph type="body" sz="quarter" idx="11" hasCustomPrompt="1"/>
          </p:nvPr>
        </p:nvSpPr>
        <p:spPr>
          <a:xfrm>
            <a:off x="619124" y="552450"/>
            <a:ext cx="3638551" cy="390525"/>
          </a:xfrm>
        </p:spPr>
        <p:txBody>
          <a:bodyPr>
            <a:noAutofit/>
          </a:bodyPr>
          <a:lstStyle>
            <a:lvl1pPr marL="0" indent="0">
              <a:buNone/>
              <a:defRPr sz="2000"/>
            </a:lvl1pPr>
          </a:lstStyle>
          <a:p>
            <a:pPr lvl="0"/>
            <a:r>
              <a:rPr lang="en-US" dirty="0"/>
              <a:t>Subtitle/What about it?</a:t>
            </a:r>
          </a:p>
        </p:txBody>
      </p:sp>
      <p:pic>
        <p:nvPicPr>
          <p:cNvPr id="10" name="Picture 9"/>
          <p:cNvPicPr>
            <a:picLocks noChangeAspect="1"/>
          </p:cNvPicPr>
          <p:nvPr userDrawn="1"/>
        </p:nvPicPr>
        <p:blipFill>
          <a:blip r:embed="rId2"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408" y="6303274"/>
            <a:ext cx="4808089" cy="388890"/>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33C2070B-95E4-227C-B099-E17EC74523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207485" y="538503"/>
            <a:ext cx="1431250" cy="484423"/>
          </a:xfrm>
          <a:prstGeom prst="rect">
            <a:avLst/>
          </a:prstGeom>
        </p:spPr>
      </p:pic>
    </p:spTree>
    <p:extLst>
      <p:ext uri="{BB962C8B-B14F-4D97-AF65-F5344CB8AC3E}">
        <p14:creationId xmlns:p14="http://schemas.microsoft.com/office/powerpoint/2010/main" val="2603011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6366-D746-176A-A0C9-FAD079218712}"/>
              </a:ext>
            </a:extLst>
          </p:cNvPr>
          <p:cNvSpPr>
            <a:spLocks noGrp="1"/>
          </p:cNvSpPr>
          <p:nvPr>
            <p:ph type="title" hasCustomPrompt="1"/>
          </p:nvPr>
        </p:nvSpPr>
        <p:spPr>
          <a:xfrm>
            <a:off x="619123" y="401880"/>
            <a:ext cx="6045445" cy="533400"/>
          </a:xfrm>
        </p:spPr>
        <p:txBody>
          <a:bodyPr anchor="b"/>
          <a:lstStyle>
            <a:lvl1pPr>
              <a:defRPr sz="3200">
                <a:solidFill>
                  <a:srgbClr val="131C47"/>
                </a:solidFill>
              </a:defRPr>
            </a:lvl1pPr>
          </a:lstStyle>
          <a:p>
            <a:r>
              <a:rPr lang="en-US" dirty="0"/>
              <a:t>Oh, my title, my title</a:t>
            </a:r>
          </a:p>
        </p:txBody>
      </p:sp>
      <p:sp>
        <p:nvSpPr>
          <p:cNvPr id="3" name="Content Placeholder 2">
            <a:extLst>
              <a:ext uri="{FF2B5EF4-FFF2-40B4-BE49-F238E27FC236}">
                <a16:creationId xmlns:a16="http://schemas.microsoft.com/office/drawing/2014/main" id="{10B8C50D-58B7-40AD-1A2E-45960A362D71}"/>
              </a:ext>
            </a:extLst>
          </p:cNvPr>
          <p:cNvSpPr>
            <a:spLocks noGrp="1"/>
          </p:cNvSpPr>
          <p:nvPr>
            <p:ph idx="1" hasCustomPrompt="1"/>
          </p:nvPr>
        </p:nvSpPr>
        <p:spPr>
          <a:xfrm>
            <a:off x="1548182" y="1754883"/>
            <a:ext cx="4384674" cy="1155381"/>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dirty="0"/>
              <a:t>Number one on the list</a:t>
            </a:r>
          </a:p>
        </p:txBody>
      </p:sp>
      <p:sp>
        <p:nvSpPr>
          <p:cNvPr id="6" name="Parallelogram 5">
            <a:extLst>
              <a:ext uri="{FF2B5EF4-FFF2-40B4-BE49-F238E27FC236}">
                <a16:creationId xmlns:a16="http://schemas.microsoft.com/office/drawing/2014/main" id="{FCB85E20-971B-F5D8-F400-C6515C480BE6}"/>
              </a:ext>
            </a:extLst>
          </p:cNvPr>
          <p:cNvSpPr/>
          <p:nvPr userDrawn="1"/>
        </p:nvSpPr>
        <p:spPr>
          <a:xfrm>
            <a:off x="6153150" y="0"/>
            <a:ext cx="7658100" cy="6883719"/>
          </a:xfrm>
          <a:prstGeom prst="parallelogram">
            <a:avLst>
              <a:gd name="adj" fmla="val 134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1759C0F6-41C9-3529-9D1C-970A0B664395}"/>
              </a:ext>
            </a:extLst>
          </p:cNvPr>
          <p:cNvSpPr>
            <a:spLocks noGrp="1"/>
          </p:cNvSpPr>
          <p:nvPr>
            <p:ph type="body" sz="quarter" idx="11" hasCustomPrompt="1"/>
          </p:nvPr>
        </p:nvSpPr>
        <p:spPr>
          <a:xfrm>
            <a:off x="619124" y="948105"/>
            <a:ext cx="6045444" cy="732581"/>
          </a:xfrm>
        </p:spPr>
        <p:txBody>
          <a:bodyPr>
            <a:noAutofit/>
          </a:bodyPr>
          <a:lstStyle>
            <a:lvl1pPr marL="0" indent="0">
              <a:buNone/>
              <a:defRPr sz="2000"/>
            </a:lvl1pPr>
          </a:lstStyle>
          <a:p>
            <a:pPr lvl="0"/>
            <a:r>
              <a:rPr lang="en-US" dirty="0"/>
              <a:t>Subtitle/What about it?</a:t>
            </a:r>
          </a:p>
        </p:txBody>
      </p:sp>
      <p:sp>
        <p:nvSpPr>
          <p:cNvPr id="4" name="Content Placeholder 2">
            <a:extLst>
              <a:ext uri="{FF2B5EF4-FFF2-40B4-BE49-F238E27FC236}">
                <a16:creationId xmlns:a16="http://schemas.microsoft.com/office/drawing/2014/main" id="{1C9E6A14-F092-48A8-27DE-6F1BA4CDA524}"/>
              </a:ext>
            </a:extLst>
          </p:cNvPr>
          <p:cNvSpPr>
            <a:spLocks noGrp="1"/>
          </p:cNvSpPr>
          <p:nvPr>
            <p:ph idx="12" hasCustomPrompt="1"/>
          </p:nvPr>
        </p:nvSpPr>
        <p:spPr>
          <a:xfrm>
            <a:off x="1548182" y="3164583"/>
            <a:ext cx="4384674" cy="1155381"/>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dirty="0"/>
              <a:t>Number two on the list</a:t>
            </a:r>
          </a:p>
        </p:txBody>
      </p:sp>
      <p:sp>
        <p:nvSpPr>
          <p:cNvPr id="8" name="Content Placeholder 2">
            <a:extLst>
              <a:ext uri="{FF2B5EF4-FFF2-40B4-BE49-F238E27FC236}">
                <a16:creationId xmlns:a16="http://schemas.microsoft.com/office/drawing/2014/main" id="{FDF58A22-F894-60C7-4AFA-0D26B150B870}"/>
              </a:ext>
            </a:extLst>
          </p:cNvPr>
          <p:cNvSpPr>
            <a:spLocks noGrp="1"/>
          </p:cNvSpPr>
          <p:nvPr>
            <p:ph idx="13" hasCustomPrompt="1"/>
          </p:nvPr>
        </p:nvSpPr>
        <p:spPr>
          <a:xfrm>
            <a:off x="1535483" y="4675723"/>
            <a:ext cx="4384674" cy="1155381"/>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dirty="0"/>
              <a:t>Number three on the list</a:t>
            </a:r>
          </a:p>
        </p:txBody>
      </p:sp>
      <p:pic>
        <p:nvPicPr>
          <p:cNvPr id="13" name="Picture 12"/>
          <p:cNvPicPr>
            <a:picLocks noChangeAspect="1"/>
          </p:cNvPicPr>
          <p:nvPr userDrawn="1"/>
        </p:nvPicPr>
        <p:blipFill>
          <a:blip r:embed="rId2"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408" y="6303274"/>
            <a:ext cx="4808089" cy="388890"/>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33C2070B-95E4-227C-B099-E17EC74523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2720" y="6208776"/>
            <a:ext cx="1431250" cy="484423"/>
          </a:xfrm>
          <a:prstGeom prst="rect">
            <a:avLst/>
          </a:prstGeom>
        </p:spPr>
      </p:pic>
    </p:spTree>
    <p:extLst>
      <p:ext uri="{BB962C8B-B14F-4D97-AF65-F5344CB8AC3E}">
        <p14:creationId xmlns:p14="http://schemas.microsoft.com/office/powerpoint/2010/main" val="3259877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 no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6366-D746-176A-A0C9-FAD079218712}"/>
              </a:ext>
            </a:extLst>
          </p:cNvPr>
          <p:cNvSpPr>
            <a:spLocks noGrp="1"/>
          </p:cNvSpPr>
          <p:nvPr>
            <p:ph type="title" hasCustomPrompt="1"/>
          </p:nvPr>
        </p:nvSpPr>
        <p:spPr>
          <a:xfrm>
            <a:off x="619126" y="1057275"/>
            <a:ext cx="5476874" cy="533400"/>
          </a:xfrm>
        </p:spPr>
        <p:txBody>
          <a:bodyPr anchor="b"/>
          <a:lstStyle>
            <a:lvl1pPr>
              <a:defRPr sz="3200">
                <a:solidFill>
                  <a:srgbClr val="131C47"/>
                </a:solidFill>
              </a:defRPr>
            </a:lvl1pPr>
          </a:lstStyle>
          <a:p>
            <a:r>
              <a:rPr lang="en-US" dirty="0"/>
              <a:t>Oh, my title, my title</a:t>
            </a:r>
          </a:p>
        </p:txBody>
      </p:sp>
      <p:sp>
        <p:nvSpPr>
          <p:cNvPr id="3" name="Content Placeholder 2">
            <a:extLst>
              <a:ext uri="{FF2B5EF4-FFF2-40B4-BE49-F238E27FC236}">
                <a16:creationId xmlns:a16="http://schemas.microsoft.com/office/drawing/2014/main" id="{10B8C50D-58B7-40AD-1A2E-45960A362D71}"/>
              </a:ext>
            </a:extLst>
          </p:cNvPr>
          <p:cNvSpPr>
            <a:spLocks noGrp="1"/>
          </p:cNvSpPr>
          <p:nvPr>
            <p:ph idx="1" hasCustomPrompt="1"/>
          </p:nvPr>
        </p:nvSpPr>
        <p:spPr>
          <a:xfrm>
            <a:off x="1724025" y="2045019"/>
            <a:ext cx="4384674" cy="1155381"/>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dirty="0"/>
              <a:t>Number one on the list</a:t>
            </a:r>
          </a:p>
        </p:txBody>
      </p:sp>
      <p:sp>
        <p:nvSpPr>
          <p:cNvPr id="6" name="Parallelogram 5">
            <a:extLst>
              <a:ext uri="{FF2B5EF4-FFF2-40B4-BE49-F238E27FC236}">
                <a16:creationId xmlns:a16="http://schemas.microsoft.com/office/drawing/2014/main" id="{FCB85E20-971B-F5D8-F400-C6515C480BE6}"/>
              </a:ext>
            </a:extLst>
          </p:cNvPr>
          <p:cNvSpPr/>
          <p:nvPr userDrawn="1"/>
        </p:nvSpPr>
        <p:spPr>
          <a:xfrm>
            <a:off x="6153150" y="25719"/>
            <a:ext cx="7658100" cy="6858000"/>
          </a:xfrm>
          <a:prstGeom prst="parallelogram">
            <a:avLst>
              <a:gd name="adj" fmla="val 134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1759C0F6-41C9-3529-9D1C-970A0B664395}"/>
              </a:ext>
            </a:extLst>
          </p:cNvPr>
          <p:cNvSpPr>
            <a:spLocks noGrp="1"/>
          </p:cNvSpPr>
          <p:nvPr>
            <p:ph type="body" sz="quarter" idx="11" hasCustomPrompt="1"/>
          </p:nvPr>
        </p:nvSpPr>
        <p:spPr>
          <a:xfrm>
            <a:off x="619124" y="552450"/>
            <a:ext cx="3638551" cy="390525"/>
          </a:xfrm>
        </p:spPr>
        <p:txBody>
          <a:bodyPr>
            <a:noAutofit/>
          </a:bodyPr>
          <a:lstStyle>
            <a:lvl1pPr marL="0" indent="0">
              <a:buNone/>
              <a:defRPr sz="2000"/>
            </a:lvl1pPr>
          </a:lstStyle>
          <a:p>
            <a:pPr lvl="0"/>
            <a:r>
              <a:rPr lang="en-US" dirty="0"/>
              <a:t>Subtitle/What about it?</a:t>
            </a:r>
          </a:p>
        </p:txBody>
      </p:sp>
      <p:sp>
        <p:nvSpPr>
          <p:cNvPr id="4" name="Content Placeholder 2">
            <a:extLst>
              <a:ext uri="{FF2B5EF4-FFF2-40B4-BE49-F238E27FC236}">
                <a16:creationId xmlns:a16="http://schemas.microsoft.com/office/drawing/2014/main" id="{1C9E6A14-F092-48A8-27DE-6F1BA4CDA524}"/>
              </a:ext>
            </a:extLst>
          </p:cNvPr>
          <p:cNvSpPr>
            <a:spLocks noGrp="1"/>
          </p:cNvSpPr>
          <p:nvPr>
            <p:ph idx="12" hasCustomPrompt="1"/>
          </p:nvPr>
        </p:nvSpPr>
        <p:spPr>
          <a:xfrm>
            <a:off x="1724025" y="3454719"/>
            <a:ext cx="4384674" cy="1155381"/>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dirty="0"/>
              <a:t>Number two on the list</a:t>
            </a:r>
          </a:p>
        </p:txBody>
      </p:sp>
      <p:sp>
        <p:nvSpPr>
          <p:cNvPr id="8" name="Content Placeholder 2">
            <a:extLst>
              <a:ext uri="{FF2B5EF4-FFF2-40B4-BE49-F238E27FC236}">
                <a16:creationId xmlns:a16="http://schemas.microsoft.com/office/drawing/2014/main" id="{FDF58A22-F894-60C7-4AFA-0D26B150B870}"/>
              </a:ext>
            </a:extLst>
          </p:cNvPr>
          <p:cNvSpPr>
            <a:spLocks noGrp="1"/>
          </p:cNvSpPr>
          <p:nvPr>
            <p:ph idx="13" hasCustomPrompt="1"/>
          </p:nvPr>
        </p:nvSpPr>
        <p:spPr>
          <a:xfrm>
            <a:off x="1711326" y="4965859"/>
            <a:ext cx="4384674" cy="1155381"/>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dirty="0"/>
              <a:t>Number three on the list</a:t>
            </a:r>
          </a:p>
        </p:txBody>
      </p:sp>
      <p:pic>
        <p:nvPicPr>
          <p:cNvPr id="12" name="Graphic 11" descr="Badge with solid fill">
            <a:extLst>
              <a:ext uri="{FF2B5EF4-FFF2-40B4-BE49-F238E27FC236}">
                <a16:creationId xmlns:a16="http://schemas.microsoft.com/office/drawing/2014/main" id="{86F3C197-8519-9E0C-A74E-AB79844BAF3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174" y="3556159"/>
            <a:ext cx="914400" cy="914400"/>
          </a:xfrm>
          <a:prstGeom prst="rect">
            <a:avLst/>
          </a:prstGeom>
        </p:spPr>
      </p:pic>
      <p:pic>
        <p:nvPicPr>
          <p:cNvPr id="14" name="Graphic 13" descr="Badge 3 with solid fill">
            <a:extLst>
              <a:ext uri="{FF2B5EF4-FFF2-40B4-BE49-F238E27FC236}">
                <a16:creationId xmlns:a16="http://schemas.microsoft.com/office/drawing/2014/main" id="{3DED3933-5066-348C-6916-CE8CF40C2AF7}"/>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174" y="5067299"/>
            <a:ext cx="914400" cy="914400"/>
          </a:xfrm>
          <a:prstGeom prst="rect">
            <a:avLst/>
          </a:prstGeom>
        </p:spPr>
      </p:pic>
      <p:pic>
        <p:nvPicPr>
          <p:cNvPr id="16" name="Graphic 15" descr="Badge 1 with solid fill">
            <a:extLst>
              <a:ext uri="{FF2B5EF4-FFF2-40B4-BE49-F238E27FC236}">
                <a16:creationId xmlns:a16="http://schemas.microsoft.com/office/drawing/2014/main" id="{20EBCBB5-E055-4B20-C374-7741624EAEB4}"/>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174" y="2146459"/>
            <a:ext cx="914400" cy="914400"/>
          </a:xfrm>
          <a:prstGeom prst="rect">
            <a:avLst/>
          </a:prstGeom>
        </p:spPr>
      </p:pic>
      <p:sp>
        <p:nvSpPr>
          <p:cNvPr id="5" name="Oval 4">
            <a:extLst>
              <a:ext uri="{FF2B5EF4-FFF2-40B4-BE49-F238E27FC236}">
                <a16:creationId xmlns:a16="http://schemas.microsoft.com/office/drawing/2014/main" id="{7288A5D6-8B40-AB88-6D5E-E7A6D616BC0F}"/>
              </a:ext>
            </a:extLst>
          </p:cNvPr>
          <p:cNvSpPr/>
          <p:nvPr userDrawn="1"/>
        </p:nvSpPr>
        <p:spPr>
          <a:xfrm>
            <a:off x="880307" y="2253735"/>
            <a:ext cx="703183" cy="703183"/>
          </a:xfrm>
          <a:prstGeom prst="ellipse">
            <a:avLst/>
          </a:prstGeom>
          <a:solidFill>
            <a:srgbClr val="293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8570B67B-D068-909D-30CB-E3ADA6700F71}"/>
              </a:ext>
            </a:extLst>
          </p:cNvPr>
          <p:cNvSpPr/>
          <p:nvPr userDrawn="1"/>
        </p:nvSpPr>
        <p:spPr>
          <a:xfrm>
            <a:off x="880307" y="3656587"/>
            <a:ext cx="703183" cy="703183"/>
          </a:xfrm>
          <a:prstGeom prst="ellipse">
            <a:avLst/>
          </a:prstGeom>
          <a:solidFill>
            <a:srgbClr val="293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1234FC3-9E58-BF2E-3D6A-6CE57C6C3EA9}"/>
              </a:ext>
            </a:extLst>
          </p:cNvPr>
          <p:cNvSpPr/>
          <p:nvPr userDrawn="1"/>
        </p:nvSpPr>
        <p:spPr>
          <a:xfrm>
            <a:off x="880307" y="5172907"/>
            <a:ext cx="703183" cy="703183"/>
          </a:xfrm>
          <a:prstGeom prst="ellipse">
            <a:avLst/>
          </a:prstGeom>
          <a:solidFill>
            <a:srgbClr val="293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408" y="6303274"/>
            <a:ext cx="4808089" cy="388890"/>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33C2070B-95E4-227C-B099-E17EC74523E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332720" y="6208776"/>
            <a:ext cx="1431250" cy="484423"/>
          </a:xfrm>
          <a:prstGeom prst="rect">
            <a:avLst/>
          </a:prstGeom>
        </p:spPr>
      </p:pic>
    </p:spTree>
    <p:extLst>
      <p:ext uri="{BB962C8B-B14F-4D97-AF65-F5344CB8AC3E}">
        <p14:creationId xmlns:p14="http://schemas.microsoft.com/office/powerpoint/2010/main" val="324699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7CF0C48F-C331-5E4B-33D6-43616DE18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6352"/>
            <a:ext cx="12204700" cy="6864352"/>
          </a:xfrm>
          <a:prstGeom prst="rect">
            <a:avLst/>
          </a:prstGeom>
        </p:spPr>
      </p:pic>
      <p:sp>
        <p:nvSpPr>
          <p:cNvPr id="7" name="Rectangle 6">
            <a:extLst>
              <a:ext uri="{FF2B5EF4-FFF2-40B4-BE49-F238E27FC236}">
                <a16:creationId xmlns:a16="http://schemas.microsoft.com/office/drawing/2014/main" id="{C1123D1E-7974-9DDE-8F8C-6A03F66390FA}"/>
              </a:ext>
            </a:extLst>
          </p:cNvPr>
          <p:cNvSpPr/>
          <p:nvPr userDrawn="1"/>
        </p:nvSpPr>
        <p:spPr>
          <a:xfrm>
            <a:off x="-12700" y="0"/>
            <a:ext cx="12192000" cy="6858000"/>
          </a:xfrm>
          <a:prstGeom prst="rect">
            <a:avLst/>
          </a:prstGeom>
          <a:solidFill>
            <a:schemeClr val="bg1">
              <a:lumMod val="85000"/>
              <a:alpha val="72000"/>
            </a:schemeClr>
          </a:solidFill>
          <a:ln>
            <a:solidFill>
              <a:srgbClr val="F1F5F8">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 name="Rectangle 8">
            <a:extLst>
              <a:ext uri="{FF2B5EF4-FFF2-40B4-BE49-F238E27FC236}">
                <a16:creationId xmlns:a16="http://schemas.microsoft.com/office/drawing/2014/main" id="{4DC0CB3A-08EB-B570-6C51-F113EADBDFAE}"/>
              </a:ext>
            </a:extLst>
          </p:cNvPr>
          <p:cNvSpPr/>
          <p:nvPr userDrawn="1"/>
        </p:nvSpPr>
        <p:spPr>
          <a:xfrm>
            <a:off x="5172075" y="495300"/>
            <a:ext cx="6469974" cy="5861050"/>
          </a:xfrm>
          <a:prstGeom prst="rect">
            <a:avLst/>
          </a:prstGeom>
          <a:solidFill>
            <a:srgbClr val="131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131C47"/>
              </a:solidFill>
            </a:endParaRPr>
          </a:p>
        </p:txBody>
      </p:sp>
      <p:sp>
        <p:nvSpPr>
          <p:cNvPr id="2" name="Title 1">
            <a:extLst>
              <a:ext uri="{FF2B5EF4-FFF2-40B4-BE49-F238E27FC236}">
                <a16:creationId xmlns:a16="http://schemas.microsoft.com/office/drawing/2014/main" id="{94E8A6B4-ACD3-87DE-72F7-D2128F188C01}"/>
              </a:ext>
            </a:extLst>
          </p:cNvPr>
          <p:cNvSpPr>
            <a:spLocks noGrp="1"/>
          </p:cNvSpPr>
          <p:nvPr>
            <p:ph type="title" hasCustomPrompt="1"/>
          </p:nvPr>
        </p:nvSpPr>
        <p:spPr>
          <a:xfrm>
            <a:off x="5518150" y="1600200"/>
            <a:ext cx="5835650" cy="1962151"/>
          </a:xfrm>
        </p:spPr>
        <p:txBody>
          <a:bodyPr anchor="b">
            <a:normAutofit/>
          </a:bodyPr>
          <a:lstStyle>
            <a:lvl1pPr algn="ctr">
              <a:defRPr sz="4000">
                <a:solidFill>
                  <a:schemeClr val="bg1"/>
                </a:solidFill>
              </a:defRPr>
            </a:lvl1pPr>
          </a:lstStyle>
          <a:p>
            <a:r>
              <a:rPr lang="en-US" dirty="0"/>
              <a:t>Section Header</a:t>
            </a:r>
            <a:br>
              <a:rPr lang="en-US" dirty="0"/>
            </a:br>
            <a:r>
              <a:rPr lang="en-US" dirty="0"/>
              <a:t>or subject change</a:t>
            </a:r>
          </a:p>
        </p:txBody>
      </p:sp>
      <p:sp>
        <p:nvSpPr>
          <p:cNvPr id="3" name="Text Placeholder 2">
            <a:extLst>
              <a:ext uri="{FF2B5EF4-FFF2-40B4-BE49-F238E27FC236}">
                <a16:creationId xmlns:a16="http://schemas.microsoft.com/office/drawing/2014/main" id="{21386CE4-2846-6B02-03D2-C42D83E1DE9C}"/>
              </a:ext>
            </a:extLst>
          </p:cNvPr>
          <p:cNvSpPr>
            <a:spLocks noGrp="1"/>
          </p:cNvSpPr>
          <p:nvPr>
            <p:ph type="body" idx="1"/>
          </p:nvPr>
        </p:nvSpPr>
        <p:spPr>
          <a:xfrm>
            <a:off x="5518150" y="3978276"/>
            <a:ext cx="5829300" cy="71841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descr="Logo&#10;&#10;Description automatically generated with medium confidence">
            <a:extLst>
              <a:ext uri="{FF2B5EF4-FFF2-40B4-BE49-F238E27FC236}">
                <a16:creationId xmlns:a16="http://schemas.microsoft.com/office/drawing/2014/main" id="{7A599FC6-A61A-5F5A-2B2B-861C4F920A5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59476" y="5973527"/>
            <a:ext cx="1431250" cy="484423"/>
          </a:xfrm>
          <a:prstGeom prst="rect">
            <a:avLst/>
          </a:prstGeom>
        </p:spPr>
      </p:pic>
      <p:sp>
        <p:nvSpPr>
          <p:cNvPr id="14" name="Picture Placeholder 13">
            <a:extLst>
              <a:ext uri="{FF2B5EF4-FFF2-40B4-BE49-F238E27FC236}">
                <a16:creationId xmlns:a16="http://schemas.microsoft.com/office/drawing/2014/main" id="{09D57049-565A-41A5-092D-91C808872C8B}"/>
              </a:ext>
            </a:extLst>
          </p:cNvPr>
          <p:cNvSpPr>
            <a:spLocks noGrp="1"/>
          </p:cNvSpPr>
          <p:nvPr>
            <p:ph type="pic" sz="quarter" idx="10"/>
          </p:nvPr>
        </p:nvSpPr>
        <p:spPr>
          <a:xfrm>
            <a:off x="558800" y="1343025"/>
            <a:ext cx="4184650" cy="4095750"/>
          </a:xfrm>
        </p:spPr>
        <p:txBody>
          <a:bodyPr/>
          <a:lstStyle/>
          <a:p>
            <a:endParaRPr lang="en-US" dirty="0"/>
          </a:p>
        </p:txBody>
      </p:sp>
    </p:spTree>
    <p:extLst>
      <p:ext uri="{BB962C8B-B14F-4D97-AF65-F5344CB8AC3E}">
        <p14:creationId xmlns:p14="http://schemas.microsoft.com/office/powerpoint/2010/main" val="2724484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2661-420C-D350-2E80-92E1BBACF0B8}"/>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1EB9B94-9020-A467-CC2D-6C15385AE39D}"/>
              </a:ext>
            </a:extLst>
          </p:cNvPr>
          <p:cNvSpPr>
            <a:spLocks noGrp="1"/>
          </p:cNvSpPr>
          <p:nvPr>
            <p:ph type="pic" idx="1"/>
          </p:nvPr>
        </p:nvSpPr>
        <p:spPr>
          <a:xfrm>
            <a:off x="5183188" y="987426"/>
            <a:ext cx="6172200" cy="45652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6D47EC5-43DD-DAA9-B25B-D8E2EBC5D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p:cNvPicPr>
            <a:picLocks noChangeAspect="1"/>
          </p:cNvPicPr>
          <p:nvPr userDrawn="1"/>
        </p:nvPicPr>
        <p:blipFill>
          <a:blip r:embed="rId2"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408" y="6303274"/>
            <a:ext cx="4808089" cy="388890"/>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33C2070B-95E4-227C-B099-E17EC74523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2720" y="6208776"/>
            <a:ext cx="1431250" cy="484423"/>
          </a:xfrm>
          <a:prstGeom prst="rect">
            <a:avLst/>
          </a:prstGeom>
        </p:spPr>
      </p:pic>
    </p:spTree>
    <p:extLst>
      <p:ext uri="{BB962C8B-B14F-4D97-AF65-F5344CB8AC3E}">
        <p14:creationId xmlns:p14="http://schemas.microsoft.com/office/powerpoint/2010/main" val="3943084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0791645" cy="6858000"/>
          </a:xfrm>
          <a:prstGeom prst="rect">
            <a:avLst/>
          </a:prstGeom>
        </p:spPr>
      </p:pic>
      <p:sp>
        <p:nvSpPr>
          <p:cNvPr id="4" name="Rectangle 3"/>
          <p:cNvSpPr/>
          <p:nvPr userDrawn="1"/>
        </p:nvSpPr>
        <p:spPr>
          <a:xfrm>
            <a:off x="0" y="0"/>
            <a:ext cx="8212347" cy="6858000"/>
          </a:xfrm>
          <a:prstGeom prst="rect">
            <a:avLst/>
          </a:prstGeom>
          <a:solidFill>
            <a:srgbClr val="80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E9BD8147-B104-0F6C-8FB6-416E612C4186}"/>
              </a:ext>
            </a:extLst>
          </p:cNvPr>
          <p:cNvSpPr/>
          <p:nvPr userDrawn="1"/>
        </p:nvSpPr>
        <p:spPr>
          <a:xfrm>
            <a:off x="6791325" y="0"/>
            <a:ext cx="5400675"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with medium confidence">
            <a:extLst>
              <a:ext uri="{FF2B5EF4-FFF2-40B4-BE49-F238E27FC236}">
                <a16:creationId xmlns:a16="http://schemas.microsoft.com/office/drawing/2014/main" id="{BADEFEAA-3B44-40C6-A2B4-3ED38F59BD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922551" y="5712314"/>
            <a:ext cx="1431250" cy="484423"/>
          </a:xfrm>
          <a:prstGeom prst="rect">
            <a:avLst/>
          </a:prstGeom>
        </p:spPr>
      </p:pic>
      <p:sp>
        <p:nvSpPr>
          <p:cNvPr id="2" name="Title 1">
            <a:extLst>
              <a:ext uri="{FF2B5EF4-FFF2-40B4-BE49-F238E27FC236}">
                <a16:creationId xmlns:a16="http://schemas.microsoft.com/office/drawing/2014/main" id="{E5B7794C-E84B-144E-83D5-16F334D72406}"/>
              </a:ext>
            </a:extLst>
          </p:cNvPr>
          <p:cNvSpPr>
            <a:spLocks noGrp="1"/>
          </p:cNvSpPr>
          <p:nvPr>
            <p:ph type="title" hasCustomPrompt="1"/>
          </p:nvPr>
        </p:nvSpPr>
        <p:spPr>
          <a:xfrm>
            <a:off x="838200" y="4171950"/>
            <a:ext cx="5620657" cy="1438275"/>
          </a:xfrm>
        </p:spPr>
        <p:txBody>
          <a:bodyPr>
            <a:normAutofit/>
          </a:bodyPr>
          <a:lstStyle>
            <a:lvl1pPr>
              <a:defRPr sz="5400">
                <a:solidFill>
                  <a:schemeClr val="bg1"/>
                </a:solidFill>
              </a:defRPr>
            </a:lvl1pPr>
          </a:lstStyle>
          <a:p>
            <a:r>
              <a:rPr lang="en-US" dirty="0"/>
              <a:t>Thank You</a:t>
            </a:r>
          </a:p>
        </p:txBody>
      </p:sp>
      <p:cxnSp>
        <p:nvCxnSpPr>
          <p:cNvPr id="11" name="Straight Connector 10">
            <a:extLst>
              <a:ext uri="{FF2B5EF4-FFF2-40B4-BE49-F238E27FC236}">
                <a16:creationId xmlns:a16="http://schemas.microsoft.com/office/drawing/2014/main" id="{30890331-E4EE-161B-9DF6-27E73427B544}"/>
              </a:ext>
            </a:extLst>
          </p:cNvPr>
          <p:cNvCxnSpPr>
            <a:cxnSpLocks/>
          </p:cNvCxnSpPr>
          <p:nvPr userDrawn="1"/>
        </p:nvCxnSpPr>
        <p:spPr>
          <a:xfrm>
            <a:off x="417872" y="5391509"/>
            <a:ext cx="6334125" cy="0"/>
          </a:xfrm>
          <a:prstGeom prst="line">
            <a:avLst/>
          </a:prstGeom>
          <a:ln w="22225">
            <a:solidFill>
              <a:srgbClr val="131C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159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969392" y="3054537"/>
            <a:ext cx="6903828" cy="1789906"/>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F3808A"/>
              </a:buClr>
              <a:buSzPts val="5400"/>
              <a:buFont typeface="Mukta Light"/>
              <a:buNone/>
              <a:defRPr sz="5400" b="0" i="0" u="none" strike="noStrike" cap="none">
                <a:solidFill>
                  <a:srgbClr val="F3808A"/>
                </a:solidFill>
                <a:latin typeface="Mukta Light"/>
                <a:ea typeface="Mukta Light"/>
                <a:cs typeface="Mukta Light"/>
                <a:sym typeface="Mukta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
          <p:cNvSpPr txBox="1"/>
          <p:nvPr/>
        </p:nvSpPr>
        <p:spPr>
          <a:xfrm>
            <a:off x="81951" y="6389289"/>
            <a:ext cx="7159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Arial"/>
                <a:ea typeface="Arial"/>
                <a:cs typeface="Arial"/>
                <a:sym typeface="Arial"/>
              </a:rPr>
              <a:t>01</a:t>
            </a:r>
            <a:endParaRPr sz="1400" b="0" i="0" u="none" strike="noStrike" cap="none" dirty="0">
              <a:solidFill>
                <a:srgbClr val="000000"/>
              </a:solidFill>
              <a:latin typeface="Arial"/>
              <a:ea typeface="Arial"/>
              <a:cs typeface="Arial"/>
              <a:sym typeface="Arial"/>
            </a:endParaRPr>
          </a:p>
        </p:txBody>
      </p:sp>
      <p:pic>
        <p:nvPicPr>
          <p:cNvPr id="13" name="Google Shape;13;p2"/>
          <p:cNvPicPr preferRelativeResize="0"/>
          <p:nvPr/>
        </p:nvPicPr>
        <p:blipFill rotWithShape="1">
          <a:blip r:embed="rId2">
            <a:alphaModFix/>
          </a:blip>
          <a:srcRect/>
          <a:stretch/>
        </p:blipFill>
        <p:spPr>
          <a:xfrm>
            <a:off x="7873220" y="-808"/>
            <a:ext cx="4433977" cy="6858808"/>
          </a:xfrm>
          <a:prstGeom prst="rect">
            <a:avLst/>
          </a:prstGeom>
          <a:noFill/>
          <a:ln>
            <a:noFill/>
          </a:ln>
        </p:spPr>
      </p:pic>
      <p:sp>
        <p:nvSpPr>
          <p:cNvPr id="14" name="Google Shape;14;p2"/>
          <p:cNvSpPr/>
          <p:nvPr/>
        </p:nvSpPr>
        <p:spPr>
          <a:xfrm>
            <a:off x="8415822" y="1825625"/>
            <a:ext cx="3891375" cy="5032376"/>
          </a:xfrm>
          <a:custGeom>
            <a:avLst/>
            <a:gdLst/>
            <a:ahLst/>
            <a:cxnLst/>
            <a:rect l="l" t="t" r="r" b="b"/>
            <a:pathLst>
              <a:path w="1061056" h="1372171" extrusionOk="0">
                <a:moveTo>
                  <a:pt x="610403" y="51811"/>
                </a:moveTo>
                <a:cubicBezTo>
                  <a:pt x="591820" y="19616"/>
                  <a:pt x="557463" y="-205"/>
                  <a:pt x="520296" y="-196"/>
                </a:cubicBezTo>
                <a:lnTo>
                  <a:pt x="38808" y="-196"/>
                </a:lnTo>
                <a:cubicBezTo>
                  <a:pt x="17348" y="-177"/>
                  <a:pt x="-35" y="17235"/>
                  <a:pt x="-26" y="38695"/>
                </a:cubicBezTo>
                <a:cubicBezTo>
                  <a:pt x="-16" y="45505"/>
                  <a:pt x="1775" y="52201"/>
                  <a:pt x="5185" y="58097"/>
                </a:cubicBezTo>
                <a:lnTo>
                  <a:pt x="763755" y="1371976"/>
                </a:lnTo>
                <a:lnTo>
                  <a:pt x="1061031" y="1371976"/>
                </a:lnTo>
                <a:lnTo>
                  <a:pt x="1061031" y="832385"/>
                </a:lnTo>
                <a:close/>
              </a:path>
            </a:pathLst>
          </a:custGeom>
          <a:solidFill>
            <a:srgbClr val="77CCCD">
              <a:alpha val="8235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5" name="Google Shape;15;p2" descr="Icon&#10;&#10;Description automatically generated"/>
          <p:cNvPicPr preferRelativeResize="0"/>
          <p:nvPr/>
        </p:nvPicPr>
        <p:blipFill rotWithShape="1">
          <a:blip r:embed="rId3">
            <a:alphaModFix/>
          </a:blip>
          <a:srcRect/>
          <a:stretch/>
        </p:blipFill>
        <p:spPr>
          <a:xfrm>
            <a:off x="429417" y="727413"/>
            <a:ext cx="4739711" cy="1525658"/>
          </a:xfrm>
          <a:prstGeom prst="rect">
            <a:avLst/>
          </a:prstGeom>
          <a:noFill/>
          <a:ln>
            <a:noFill/>
          </a:ln>
        </p:spPr>
      </p:pic>
      <p:sp>
        <p:nvSpPr>
          <p:cNvPr id="16" name="Google Shape;16;p2"/>
          <p:cNvSpPr txBox="1">
            <a:spLocks noGrp="1"/>
          </p:cNvSpPr>
          <p:nvPr>
            <p:ph type="body" idx="1"/>
          </p:nvPr>
        </p:nvSpPr>
        <p:spPr>
          <a:xfrm>
            <a:off x="8531584" y="468620"/>
            <a:ext cx="2725738" cy="7223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Mukta Light"/>
                <a:ea typeface="Mukta Light"/>
                <a:cs typeface="Mukta Light"/>
                <a:sym typeface="Mukta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67833289"/>
      </p:ext>
    </p:extLst>
  </p:cSld>
  <p:clrMapOvr>
    <a:masterClrMapping/>
  </p:clrMapOvr>
  <p:extLst>
    <p:ext uri="{DCECCB84-F9BA-43D5-87BE-67443E8EF086}">
      <p15:sldGuideLst xmlns:p15="http://schemas.microsoft.com/office/powerpoint/2012/main">
        <p15:guide id="1" orient="horz" pos="1152">
          <p15:clr>
            <a:srgbClr val="FBAE40"/>
          </p15:clr>
        </p15:guide>
        <p15:guide id="2" pos="13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l="2414" b="3648"/>
          <a:stretch/>
        </p:blipFill>
        <p:spPr>
          <a:xfrm>
            <a:off x="-1" y="2751606"/>
            <a:ext cx="12192001" cy="4106394"/>
          </a:xfrm>
          <a:prstGeom prst="rect">
            <a:avLst/>
          </a:prstGeom>
          <a:noFill/>
          <a:ln>
            <a:noFill/>
          </a:ln>
        </p:spPr>
      </p:pic>
      <p:sp>
        <p:nvSpPr>
          <p:cNvPr id="19" name="Google Shape;19;p3"/>
          <p:cNvSpPr txBox="1">
            <a:spLocks noGrp="1"/>
          </p:cNvSpPr>
          <p:nvPr>
            <p:ph type="ctrTitle"/>
          </p:nvPr>
        </p:nvSpPr>
        <p:spPr>
          <a:xfrm>
            <a:off x="648897" y="1578696"/>
            <a:ext cx="8229927" cy="66751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F3808A"/>
              </a:buClr>
              <a:buSzPts val="4000"/>
              <a:buFont typeface="Mukta Light"/>
              <a:buNone/>
              <a:defRPr sz="4000" b="0" i="0" u="none" strike="noStrike" cap="none">
                <a:solidFill>
                  <a:srgbClr val="F3808A"/>
                </a:solidFill>
                <a:latin typeface="Mukta Light"/>
                <a:ea typeface="Mukta Light"/>
                <a:cs typeface="Mukta Light"/>
                <a:sym typeface="Mukta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0" name="Google Shape;20;p3"/>
          <p:cNvPicPr preferRelativeResize="0"/>
          <p:nvPr/>
        </p:nvPicPr>
        <p:blipFill rotWithShape="1">
          <a:blip r:embed="rId3">
            <a:alphaModFix/>
          </a:blip>
          <a:srcRect l="30341"/>
          <a:stretch/>
        </p:blipFill>
        <p:spPr>
          <a:xfrm>
            <a:off x="0" y="3166761"/>
            <a:ext cx="4233935" cy="2554445"/>
          </a:xfrm>
          <a:prstGeom prst="rect">
            <a:avLst/>
          </a:prstGeom>
          <a:noFill/>
          <a:ln>
            <a:noFill/>
          </a:ln>
        </p:spPr>
      </p:pic>
      <p:pic>
        <p:nvPicPr>
          <p:cNvPr id="21" name="Google Shape;21;p3" descr="Icon&#10;&#10;Description automatically generated"/>
          <p:cNvPicPr preferRelativeResize="0"/>
          <p:nvPr/>
        </p:nvPicPr>
        <p:blipFill rotWithShape="1">
          <a:blip r:embed="rId4">
            <a:alphaModFix/>
          </a:blip>
          <a:srcRect/>
          <a:stretch/>
        </p:blipFill>
        <p:spPr>
          <a:xfrm>
            <a:off x="629451" y="502124"/>
            <a:ext cx="1724611" cy="555132"/>
          </a:xfrm>
          <a:prstGeom prst="rect">
            <a:avLst/>
          </a:prstGeom>
          <a:noFill/>
          <a:ln>
            <a:noFill/>
          </a:ln>
        </p:spPr>
      </p:pic>
    </p:spTree>
    <p:extLst>
      <p:ext uri="{BB962C8B-B14F-4D97-AF65-F5344CB8AC3E}">
        <p14:creationId xmlns:p14="http://schemas.microsoft.com/office/powerpoint/2010/main" val="398903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_MaxSpace">
  <p:cSld name="Title and Content_MaxSpace">
    <p:spTree>
      <p:nvGrpSpPr>
        <p:cNvPr id="1" name="Shape 117"/>
        <p:cNvGrpSpPr/>
        <p:nvPr/>
      </p:nvGrpSpPr>
      <p:grpSpPr>
        <a:xfrm>
          <a:off x="0" y="0"/>
          <a:ext cx="0" cy="0"/>
          <a:chOff x="0" y="0"/>
          <a:chExt cx="0" cy="0"/>
        </a:xfrm>
      </p:grpSpPr>
      <p:sp>
        <p:nvSpPr>
          <p:cNvPr id="118" name="Google Shape;118;p16"/>
          <p:cNvSpPr/>
          <p:nvPr/>
        </p:nvSpPr>
        <p:spPr>
          <a:xfrm>
            <a:off x="0" y="6530184"/>
            <a:ext cx="12192000" cy="327060"/>
          </a:xfrm>
          <a:prstGeom prst="rect">
            <a:avLst/>
          </a:prstGeom>
          <a:solidFill>
            <a:srgbClr val="1929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19" name="Google Shape;119;p16"/>
          <p:cNvSpPr/>
          <p:nvPr/>
        </p:nvSpPr>
        <p:spPr>
          <a:xfrm>
            <a:off x="4686635" y="6407975"/>
            <a:ext cx="7505365" cy="456450"/>
          </a:xfrm>
          <a:custGeom>
            <a:avLst/>
            <a:gdLst/>
            <a:ahLst/>
            <a:cxnLst/>
            <a:rect l="l" t="t" r="r" b="b"/>
            <a:pathLst>
              <a:path w="3654042" h="506838" extrusionOk="0">
                <a:moveTo>
                  <a:pt x="3653630" y="506697"/>
                </a:moveTo>
                <a:lnTo>
                  <a:pt x="3653630" y="1879"/>
                </a:lnTo>
                <a:lnTo>
                  <a:pt x="376013" y="-140"/>
                </a:lnTo>
                <a:cubicBezTo>
                  <a:pt x="324909" y="-359"/>
                  <a:pt x="277591" y="26801"/>
                  <a:pt x="251996" y="71040"/>
                </a:cubicBezTo>
                <a:lnTo>
                  <a:pt x="-413" y="506697"/>
                </a:lnTo>
                <a:close/>
              </a:path>
            </a:pathLst>
          </a:custGeom>
          <a:solidFill>
            <a:srgbClr val="77CCCD">
              <a:alpha val="8235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20" name="Google Shape;120;p16"/>
          <p:cNvSpPr/>
          <p:nvPr/>
        </p:nvSpPr>
        <p:spPr>
          <a:xfrm>
            <a:off x="0" y="6407975"/>
            <a:ext cx="879894" cy="450025"/>
          </a:xfrm>
          <a:custGeom>
            <a:avLst/>
            <a:gdLst/>
            <a:ahLst/>
            <a:cxnLst/>
            <a:rect l="l" t="t" r="r" b="b"/>
            <a:pathLst>
              <a:path w="247650" h="197262" extrusionOk="0">
                <a:moveTo>
                  <a:pt x="165233" y="54383"/>
                </a:moveTo>
                <a:cubicBezTo>
                  <a:pt x="145842" y="20759"/>
                  <a:pt x="110039" y="-34"/>
                  <a:pt x="71221" y="-196"/>
                </a:cubicBezTo>
                <a:lnTo>
                  <a:pt x="-26" y="-196"/>
                </a:lnTo>
                <a:lnTo>
                  <a:pt x="-26" y="197067"/>
                </a:lnTo>
                <a:lnTo>
                  <a:pt x="247624" y="197067"/>
                </a:lnTo>
                <a:close/>
              </a:path>
            </a:pathLst>
          </a:custGeom>
          <a:solidFill>
            <a:srgbClr val="F380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21" name="Google Shape;121;p16"/>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22" name="Google Shape;122;p16"/>
          <p:cNvSpPr txBox="1">
            <a:spLocks noGrp="1"/>
          </p:cNvSpPr>
          <p:nvPr>
            <p:ph type="body" idx="1"/>
          </p:nvPr>
        </p:nvSpPr>
        <p:spPr>
          <a:xfrm>
            <a:off x="669826" y="2148359"/>
            <a:ext cx="10912574" cy="383473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Mukta Light"/>
                <a:ea typeface="Mukta Light"/>
                <a:cs typeface="Mukta Light"/>
                <a:sym typeface="Mukta Light"/>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Mukta Light"/>
                <a:ea typeface="Mukta Light"/>
                <a:cs typeface="Mukta Light"/>
                <a:sym typeface="Mukta Light"/>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Mukta Light"/>
                <a:ea typeface="Mukta Light"/>
                <a:cs typeface="Mukta Light"/>
                <a:sym typeface="Mukta Light"/>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Mukta Light"/>
                <a:ea typeface="Mukta Light"/>
                <a:cs typeface="Mukta Light"/>
                <a:sym typeface="Mukta Light"/>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Mukta Light"/>
                <a:ea typeface="Mukta Light"/>
                <a:cs typeface="Mukta Light"/>
                <a:sym typeface="Mukta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3" name="Google Shape;123;p16" descr="Icon&#10;&#10;Description automatically generated"/>
          <p:cNvPicPr preferRelativeResize="0"/>
          <p:nvPr/>
        </p:nvPicPr>
        <p:blipFill rotWithShape="1">
          <a:blip r:embed="rId2">
            <a:alphaModFix/>
          </a:blip>
          <a:srcRect/>
          <a:stretch/>
        </p:blipFill>
        <p:spPr>
          <a:xfrm>
            <a:off x="497018" y="5640403"/>
            <a:ext cx="1724611" cy="555132"/>
          </a:xfrm>
          <a:prstGeom prst="rect">
            <a:avLst/>
          </a:prstGeom>
          <a:noFill/>
          <a:ln>
            <a:noFill/>
          </a:ln>
        </p:spPr>
      </p:pic>
      <p:sp>
        <p:nvSpPr>
          <p:cNvPr id="124" name="Google Shape;124;p16"/>
          <p:cNvSpPr txBox="1">
            <a:spLocks noGrp="1"/>
          </p:cNvSpPr>
          <p:nvPr>
            <p:ph type="title"/>
          </p:nvPr>
        </p:nvSpPr>
        <p:spPr>
          <a:xfrm>
            <a:off x="665989" y="1280160"/>
            <a:ext cx="7607111" cy="66495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192957"/>
              </a:buClr>
              <a:buSzPts val="3200"/>
              <a:buFont typeface="Mukta Light"/>
              <a:buNone/>
              <a:defRPr sz="3200" b="0" i="0" u="none" strike="noStrike" cap="none">
                <a:solidFill>
                  <a:srgbClr val="192957"/>
                </a:solidFill>
                <a:latin typeface="Mukta Light"/>
                <a:ea typeface="Mukta Light"/>
                <a:cs typeface="Mukta Light"/>
                <a:sym typeface="Mukta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 name="Google Shape;125;p16"/>
          <p:cNvSpPr txBox="1"/>
          <p:nvPr/>
        </p:nvSpPr>
        <p:spPr>
          <a:xfrm flipH="1">
            <a:off x="8126459" y="6543657"/>
            <a:ext cx="433182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lt1"/>
                </a:solidFill>
                <a:latin typeface="Arial"/>
                <a:ea typeface="Arial"/>
                <a:cs typeface="Arial"/>
                <a:sym typeface="Arial"/>
              </a:rPr>
              <a:t>© 2023, Fivos | Proprietary and Conﬁdential</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88617631"/>
      </p:ext>
    </p:extLst>
  </p:cSld>
  <p:clrMapOvr>
    <a:masterClrMapping/>
  </p:clrMapOvr>
  <p:extLst>
    <p:ext uri="{DCECCB84-F9BA-43D5-87BE-67443E8EF086}">
      <p15:sldGuideLst xmlns:p15="http://schemas.microsoft.com/office/powerpoint/2012/main">
        <p15:guide id="1" orient="horz" pos="1008">
          <p15:clr>
            <a:srgbClr val="FBAE40"/>
          </p15:clr>
        </p15:guide>
        <p15:guide id="2" pos="9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_Screen Shots">
  <p:cSld name="Title and Content_Screen Shots">
    <p:spTree>
      <p:nvGrpSpPr>
        <p:cNvPr id="1" name="Shape 126"/>
        <p:cNvGrpSpPr/>
        <p:nvPr/>
      </p:nvGrpSpPr>
      <p:grpSpPr>
        <a:xfrm>
          <a:off x="0" y="0"/>
          <a:ext cx="0" cy="0"/>
          <a:chOff x="0" y="0"/>
          <a:chExt cx="0" cy="0"/>
        </a:xfrm>
      </p:grpSpPr>
      <p:sp>
        <p:nvSpPr>
          <p:cNvPr id="127" name="Google Shape;127;p17"/>
          <p:cNvSpPr/>
          <p:nvPr/>
        </p:nvSpPr>
        <p:spPr>
          <a:xfrm>
            <a:off x="0" y="6407975"/>
            <a:ext cx="879894" cy="450025"/>
          </a:xfrm>
          <a:custGeom>
            <a:avLst/>
            <a:gdLst/>
            <a:ahLst/>
            <a:cxnLst/>
            <a:rect l="l" t="t" r="r" b="b"/>
            <a:pathLst>
              <a:path w="247650" h="197262" extrusionOk="0">
                <a:moveTo>
                  <a:pt x="165233" y="54383"/>
                </a:moveTo>
                <a:cubicBezTo>
                  <a:pt x="145842" y="20759"/>
                  <a:pt x="110039" y="-34"/>
                  <a:pt x="71221" y="-196"/>
                </a:cubicBezTo>
                <a:lnTo>
                  <a:pt x="-26" y="-196"/>
                </a:lnTo>
                <a:lnTo>
                  <a:pt x="-26" y="197067"/>
                </a:lnTo>
                <a:lnTo>
                  <a:pt x="247624" y="197067"/>
                </a:lnTo>
                <a:close/>
              </a:path>
            </a:pathLst>
          </a:custGeom>
          <a:solidFill>
            <a:srgbClr val="F380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28" name="Google Shape;128;p17"/>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pic>
        <p:nvPicPr>
          <p:cNvPr id="129" name="Google Shape;129;p17" descr="Icon&#10;&#10;Description automatically generated"/>
          <p:cNvPicPr preferRelativeResize="0"/>
          <p:nvPr/>
        </p:nvPicPr>
        <p:blipFill rotWithShape="1">
          <a:blip r:embed="rId2">
            <a:alphaModFix/>
          </a:blip>
          <a:srcRect/>
          <a:stretch/>
        </p:blipFill>
        <p:spPr>
          <a:xfrm>
            <a:off x="9963213" y="415864"/>
            <a:ext cx="1724611" cy="555132"/>
          </a:xfrm>
          <a:prstGeom prst="rect">
            <a:avLst/>
          </a:prstGeom>
          <a:noFill/>
          <a:ln>
            <a:noFill/>
          </a:ln>
        </p:spPr>
      </p:pic>
      <p:sp>
        <p:nvSpPr>
          <p:cNvPr id="130" name="Google Shape;130;p17"/>
          <p:cNvSpPr txBox="1">
            <a:spLocks noGrp="1"/>
          </p:cNvSpPr>
          <p:nvPr>
            <p:ph type="title"/>
          </p:nvPr>
        </p:nvSpPr>
        <p:spPr>
          <a:xfrm>
            <a:off x="665989" y="476441"/>
            <a:ext cx="7607111" cy="66495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192957"/>
              </a:buClr>
              <a:buSzPts val="3200"/>
              <a:buFont typeface="Mukta Light"/>
              <a:buNone/>
              <a:defRPr sz="3200" b="0" i="0" u="none" strike="noStrike" cap="none">
                <a:solidFill>
                  <a:srgbClr val="192957"/>
                </a:solidFill>
                <a:latin typeface="Mukta Light"/>
                <a:ea typeface="Mukta Light"/>
                <a:cs typeface="Mukta Light"/>
                <a:sym typeface="Mukta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1" name="Google Shape;131;p17"/>
          <p:cNvSpPr txBox="1"/>
          <p:nvPr/>
        </p:nvSpPr>
        <p:spPr>
          <a:xfrm flipH="1">
            <a:off x="8126459" y="6543657"/>
            <a:ext cx="433182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rgbClr val="A5A5A5"/>
                </a:solidFill>
                <a:latin typeface="Arial"/>
                <a:ea typeface="Arial"/>
                <a:cs typeface="Arial"/>
                <a:sym typeface="Arial"/>
              </a:rPr>
              <a:t>© 2023, Fivos | Proprietary and Conﬁdential</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31906438"/>
      </p:ext>
    </p:extLst>
  </p:cSld>
  <p:clrMapOvr>
    <a:masterClrMapping/>
  </p:clrMapOvr>
  <p:extLst>
    <p:ext uri="{DCECCB84-F9BA-43D5-87BE-67443E8EF086}">
      <p15:sldGuideLst xmlns:p15="http://schemas.microsoft.com/office/powerpoint/2012/main">
        <p15:guide id="1" orient="horz" pos="1008">
          <p15:clr>
            <a:srgbClr val="FBAE40"/>
          </p15:clr>
        </p15:guide>
        <p15:guide id="2" pos="9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_MaxSpace">
  <p:cSld name="1_Title and Content_MaxSpace">
    <p:spTree>
      <p:nvGrpSpPr>
        <p:cNvPr id="1" name="Shape 22"/>
        <p:cNvGrpSpPr/>
        <p:nvPr/>
      </p:nvGrpSpPr>
      <p:grpSpPr>
        <a:xfrm>
          <a:off x="0" y="0"/>
          <a:ext cx="0" cy="0"/>
          <a:chOff x="0" y="0"/>
          <a:chExt cx="0" cy="0"/>
        </a:xfrm>
      </p:grpSpPr>
      <p:sp>
        <p:nvSpPr>
          <p:cNvPr id="23" name="Google Shape;23;p4"/>
          <p:cNvSpPr/>
          <p:nvPr/>
        </p:nvSpPr>
        <p:spPr>
          <a:xfrm>
            <a:off x="0" y="6539328"/>
            <a:ext cx="12192000" cy="327060"/>
          </a:xfrm>
          <a:prstGeom prst="rect">
            <a:avLst/>
          </a:prstGeom>
          <a:solidFill>
            <a:srgbClr val="1929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4" name="Google Shape;24;p4"/>
          <p:cNvSpPr/>
          <p:nvPr/>
        </p:nvSpPr>
        <p:spPr>
          <a:xfrm>
            <a:off x="4686635" y="6407975"/>
            <a:ext cx="7505365" cy="456450"/>
          </a:xfrm>
          <a:custGeom>
            <a:avLst/>
            <a:gdLst/>
            <a:ahLst/>
            <a:cxnLst/>
            <a:rect l="l" t="t" r="r" b="b"/>
            <a:pathLst>
              <a:path w="3654042" h="506838" extrusionOk="0">
                <a:moveTo>
                  <a:pt x="3653630" y="506697"/>
                </a:moveTo>
                <a:lnTo>
                  <a:pt x="3653630" y="1879"/>
                </a:lnTo>
                <a:lnTo>
                  <a:pt x="376013" y="-140"/>
                </a:lnTo>
                <a:cubicBezTo>
                  <a:pt x="324909" y="-359"/>
                  <a:pt x="277591" y="26801"/>
                  <a:pt x="251996" y="71040"/>
                </a:cubicBezTo>
                <a:lnTo>
                  <a:pt x="-413" y="506697"/>
                </a:lnTo>
                <a:close/>
              </a:path>
            </a:pathLst>
          </a:custGeom>
          <a:solidFill>
            <a:srgbClr val="77CCCD">
              <a:alpha val="8235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 name="Google Shape;25;p4"/>
          <p:cNvSpPr/>
          <p:nvPr/>
        </p:nvSpPr>
        <p:spPr>
          <a:xfrm>
            <a:off x="0" y="6407975"/>
            <a:ext cx="879894" cy="450025"/>
          </a:xfrm>
          <a:custGeom>
            <a:avLst/>
            <a:gdLst/>
            <a:ahLst/>
            <a:cxnLst/>
            <a:rect l="l" t="t" r="r" b="b"/>
            <a:pathLst>
              <a:path w="247650" h="197262" extrusionOk="0">
                <a:moveTo>
                  <a:pt x="165233" y="54383"/>
                </a:moveTo>
                <a:cubicBezTo>
                  <a:pt x="145842" y="20759"/>
                  <a:pt x="110039" y="-34"/>
                  <a:pt x="71221" y="-196"/>
                </a:cubicBezTo>
                <a:lnTo>
                  <a:pt x="-26" y="-196"/>
                </a:lnTo>
                <a:lnTo>
                  <a:pt x="-26" y="197067"/>
                </a:lnTo>
                <a:lnTo>
                  <a:pt x="247624" y="197067"/>
                </a:lnTo>
                <a:close/>
              </a:path>
            </a:pathLst>
          </a:custGeom>
          <a:solidFill>
            <a:srgbClr val="F380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 name="Google Shape;26;p4"/>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27" name="Google Shape;27;p4"/>
          <p:cNvSpPr txBox="1">
            <a:spLocks noGrp="1"/>
          </p:cNvSpPr>
          <p:nvPr>
            <p:ph type="body" idx="1"/>
          </p:nvPr>
        </p:nvSpPr>
        <p:spPr>
          <a:xfrm>
            <a:off x="669826" y="1327749"/>
            <a:ext cx="10912574" cy="483712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Mukta Light"/>
                <a:ea typeface="Mukta Light"/>
                <a:cs typeface="Mukta Light"/>
                <a:sym typeface="Mukta Light"/>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Mukta Light"/>
                <a:ea typeface="Mukta Light"/>
                <a:cs typeface="Mukta Light"/>
                <a:sym typeface="Mukta Light"/>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Mukta Light"/>
                <a:ea typeface="Mukta Light"/>
                <a:cs typeface="Mukta Light"/>
                <a:sym typeface="Mukta Light"/>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Mukta Light"/>
                <a:ea typeface="Mukta Light"/>
                <a:cs typeface="Mukta Light"/>
                <a:sym typeface="Mukta Light"/>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Mukta Light"/>
                <a:ea typeface="Mukta Light"/>
                <a:cs typeface="Mukta Light"/>
                <a:sym typeface="Mukta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 name="Google Shape;28;p4" descr="Icon&#10;&#10;Description automatically generated"/>
          <p:cNvPicPr preferRelativeResize="0"/>
          <p:nvPr/>
        </p:nvPicPr>
        <p:blipFill rotWithShape="1">
          <a:blip r:embed="rId2">
            <a:alphaModFix/>
          </a:blip>
          <a:srcRect/>
          <a:stretch/>
        </p:blipFill>
        <p:spPr>
          <a:xfrm>
            <a:off x="9855523" y="502124"/>
            <a:ext cx="1724611" cy="555132"/>
          </a:xfrm>
          <a:prstGeom prst="rect">
            <a:avLst/>
          </a:prstGeom>
          <a:noFill/>
          <a:ln>
            <a:noFill/>
          </a:ln>
        </p:spPr>
      </p:pic>
      <p:sp>
        <p:nvSpPr>
          <p:cNvPr id="29" name="Google Shape;29;p4"/>
          <p:cNvSpPr txBox="1">
            <a:spLocks noGrp="1"/>
          </p:cNvSpPr>
          <p:nvPr>
            <p:ph type="title"/>
          </p:nvPr>
        </p:nvSpPr>
        <p:spPr>
          <a:xfrm>
            <a:off x="665989" y="494719"/>
            <a:ext cx="8980931" cy="66495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192957"/>
              </a:buClr>
              <a:buSzPts val="3200"/>
              <a:buFont typeface="Mukta Light"/>
              <a:buNone/>
              <a:defRPr sz="3200" b="0" i="0" u="none" strike="noStrike" cap="none">
                <a:solidFill>
                  <a:srgbClr val="192957"/>
                </a:solidFill>
                <a:latin typeface="Mukta Light"/>
                <a:ea typeface="Mukta Light"/>
                <a:cs typeface="Mukta Light"/>
                <a:sym typeface="Mukta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4"/>
          <p:cNvSpPr txBox="1"/>
          <p:nvPr/>
        </p:nvSpPr>
        <p:spPr>
          <a:xfrm flipH="1">
            <a:off x="8126459" y="6543657"/>
            <a:ext cx="433182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lt1"/>
                </a:solidFill>
                <a:latin typeface="Arial"/>
                <a:ea typeface="Arial"/>
                <a:cs typeface="Arial"/>
                <a:sym typeface="Arial"/>
              </a:rPr>
              <a:t>© 2023, Fivos | Proprietary and Conﬁdential</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01875836"/>
      </p:ext>
    </p:extLst>
  </p:cSld>
  <p:clrMapOvr>
    <a:masterClrMapping/>
  </p:clrMapOvr>
  <p:extLst>
    <p:ext uri="{DCECCB84-F9BA-43D5-87BE-67443E8EF086}">
      <p15:sldGuideLst xmlns:p15="http://schemas.microsoft.com/office/powerpoint/2012/main">
        <p15:guide id="1" orient="horz" pos="1008">
          <p15:clr>
            <a:srgbClr val="FBAE40"/>
          </p15:clr>
        </p15:guide>
        <p15:guide id="2" pos="9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0"/>
        <p:cNvGrpSpPr/>
        <p:nvPr/>
      </p:nvGrpSpPr>
      <p:grpSpPr>
        <a:xfrm>
          <a:off x="0" y="0"/>
          <a:ext cx="0" cy="0"/>
          <a:chOff x="0" y="0"/>
          <a:chExt cx="0" cy="0"/>
        </a:xfrm>
      </p:grpSpPr>
      <p:pic>
        <p:nvPicPr>
          <p:cNvPr id="41" name="Google Shape;41;p6"/>
          <p:cNvPicPr preferRelativeResize="0"/>
          <p:nvPr/>
        </p:nvPicPr>
        <p:blipFill rotWithShape="1">
          <a:blip r:embed="rId2">
            <a:alphaModFix/>
          </a:blip>
          <a:srcRect l="2414" b="3648"/>
          <a:stretch/>
        </p:blipFill>
        <p:spPr>
          <a:xfrm>
            <a:off x="-1" y="2751607"/>
            <a:ext cx="12192004" cy="4106395"/>
          </a:xfrm>
          <a:prstGeom prst="rect">
            <a:avLst/>
          </a:prstGeom>
          <a:noFill/>
          <a:ln>
            <a:noFill/>
          </a:ln>
        </p:spPr>
      </p:pic>
      <p:sp>
        <p:nvSpPr>
          <p:cNvPr id="42" name="Google Shape;42;p6"/>
          <p:cNvSpPr txBox="1">
            <a:spLocks noGrp="1"/>
          </p:cNvSpPr>
          <p:nvPr>
            <p:ph type="ctrTitle"/>
          </p:nvPr>
        </p:nvSpPr>
        <p:spPr>
          <a:xfrm>
            <a:off x="648897" y="1578697"/>
            <a:ext cx="8230000" cy="6676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F3808A"/>
              </a:buClr>
              <a:buSzPts val="3000"/>
              <a:buFont typeface="Mukta Light"/>
              <a:buNone/>
              <a:defRPr sz="4000" b="0" i="0" u="none" strike="noStrike" cap="none">
                <a:solidFill>
                  <a:srgbClr val="F3808A"/>
                </a:solidFill>
                <a:latin typeface="Mukta Light"/>
                <a:ea typeface="Mukta Light"/>
                <a:cs typeface="Mukta Light"/>
                <a:sym typeface="Mukta Light"/>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pic>
        <p:nvPicPr>
          <p:cNvPr id="43" name="Google Shape;43;p6"/>
          <p:cNvPicPr preferRelativeResize="0"/>
          <p:nvPr/>
        </p:nvPicPr>
        <p:blipFill rotWithShape="1">
          <a:blip r:embed="rId3">
            <a:alphaModFix/>
          </a:blip>
          <a:srcRect l="30341"/>
          <a:stretch/>
        </p:blipFill>
        <p:spPr>
          <a:xfrm>
            <a:off x="2" y="3166762"/>
            <a:ext cx="4233933" cy="2554445"/>
          </a:xfrm>
          <a:prstGeom prst="rect">
            <a:avLst/>
          </a:prstGeom>
          <a:noFill/>
          <a:ln>
            <a:noFill/>
          </a:ln>
        </p:spPr>
      </p:pic>
      <p:pic>
        <p:nvPicPr>
          <p:cNvPr id="44" name="Google Shape;44;p6" descr="Icon&#10;&#10;Description automatically generated"/>
          <p:cNvPicPr preferRelativeResize="0"/>
          <p:nvPr/>
        </p:nvPicPr>
        <p:blipFill rotWithShape="1">
          <a:blip r:embed="rId4">
            <a:alphaModFix/>
          </a:blip>
          <a:srcRect/>
          <a:stretch/>
        </p:blipFill>
        <p:spPr>
          <a:xfrm>
            <a:off x="839269" y="502125"/>
            <a:ext cx="1724612" cy="555132"/>
          </a:xfrm>
          <a:prstGeom prst="rect">
            <a:avLst/>
          </a:prstGeom>
          <a:noFill/>
          <a:ln>
            <a:noFill/>
          </a:ln>
        </p:spPr>
      </p:pic>
    </p:spTree>
    <p:extLst>
      <p:ext uri="{BB962C8B-B14F-4D97-AF65-F5344CB8AC3E}">
        <p14:creationId xmlns:p14="http://schemas.microsoft.com/office/powerpoint/2010/main" val="521374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
        <p:cNvGrpSpPr/>
        <p:nvPr/>
      </p:nvGrpSpPr>
      <p:grpSpPr>
        <a:xfrm>
          <a:off x="0" y="0"/>
          <a:ext cx="0" cy="0"/>
          <a:chOff x="0" y="0"/>
          <a:chExt cx="0" cy="0"/>
        </a:xfrm>
      </p:grpSpPr>
      <p:sp>
        <p:nvSpPr>
          <p:cNvPr id="46" name="Google Shape;46;p7"/>
          <p:cNvSpPr/>
          <p:nvPr/>
        </p:nvSpPr>
        <p:spPr>
          <a:xfrm>
            <a:off x="7754797" y="0"/>
            <a:ext cx="4437203" cy="6858000"/>
          </a:xfrm>
          <a:custGeom>
            <a:avLst/>
            <a:gdLst/>
            <a:ahLst/>
            <a:cxnLst/>
            <a:rect l="l" t="t" r="r" b="b"/>
            <a:pathLst>
              <a:path w="2160285" h="3338867" extrusionOk="0">
                <a:moveTo>
                  <a:pt x="1927733" y="3338868"/>
                </a:moveTo>
                <a:lnTo>
                  <a:pt x="2160286" y="3338868"/>
                </a:lnTo>
                <a:lnTo>
                  <a:pt x="2160286" y="0"/>
                </a:lnTo>
                <a:lnTo>
                  <a:pt x="0" y="0"/>
                </a:lnTo>
                <a:lnTo>
                  <a:pt x="1927733" y="3338868"/>
                </a:lnTo>
                <a:close/>
              </a:path>
            </a:pathLst>
          </a:custGeom>
          <a:solidFill>
            <a:srgbClr val="19295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 name="Google Shape;47;p7"/>
          <p:cNvSpPr/>
          <p:nvPr/>
        </p:nvSpPr>
        <p:spPr>
          <a:xfrm>
            <a:off x="4686635" y="6407975"/>
            <a:ext cx="7505365" cy="456450"/>
          </a:xfrm>
          <a:custGeom>
            <a:avLst/>
            <a:gdLst/>
            <a:ahLst/>
            <a:cxnLst/>
            <a:rect l="l" t="t" r="r" b="b"/>
            <a:pathLst>
              <a:path w="3654042" h="506838" extrusionOk="0">
                <a:moveTo>
                  <a:pt x="3653630" y="506697"/>
                </a:moveTo>
                <a:lnTo>
                  <a:pt x="3653630" y="1879"/>
                </a:lnTo>
                <a:lnTo>
                  <a:pt x="376013" y="-140"/>
                </a:lnTo>
                <a:cubicBezTo>
                  <a:pt x="324909" y="-359"/>
                  <a:pt x="277591" y="26801"/>
                  <a:pt x="251996" y="71040"/>
                </a:cubicBezTo>
                <a:lnTo>
                  <a:pt x="-413" y="506697"/>
                </a:lnTo>
                <a:close/>
              </a:path>
            </a:pathLst>
          </a:custGeom>
          <a:solidFill>
            <a:srgbClr val="77CCCD">
              <a:alpha val="8235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 name="Google Shape;48;p7"/>
          <p:cNvSpPr/>
          <p:nvPr/>
        </p:nvSpPr>
        <p:spPr>
          <a:xfrm>
            <a:off x="7698166" y="223551"/>
            <a:ext cx="2470744" cy="2151210"/>
          </a:xfrm>
          <a:custGeom>
            <a:avLst/>
            <a:gdLst/>
            <a:ahLst/>
            <a:cxnLst/>
            <a:rect l="l" t="t" r="r" b="b"/>
            <a:pathLst>
              <a:path w="1202900" h="1047332" extrusionOk="0">
                <a:moveTo>
                  <a:pt x="488540" y="955314"/>
                </a:moveTo>
                <a:cubicBezTo>
                  <a:pt x="521370" y="1012190"/>
                  <a:pt x="582066" y="1047208"/>
                  <a:pt x="647726" y="1047191"/>
                </a:cubicBezTo>
                <a:lnTo>
                  <a:pt x="1133866" y="1047191"/>
                </a:lnTo>
                <a:cubicBezTo>
                  <a:pt x="1171694" y="1047275"/>
                  <a:pt x="1202420" y="1016666"/>
                  <a:pt x="1202487" y="978838"/>
                </a:cubicBezTo>
                <a:cubicBezTo>
                  <a:pt x="1202521" y="966740"/>
                  <a:pt x="1199324" y="954843"/>
                  <a:pt x="1193266" y="944376"/>
                </a:cubicBezTo>
                <a:lnTo>
                  <a:pt x="705275" y="95945"/>
                </a:lnTo>
                <a:cubicBezTo>
                  <a:pt x="670864" y="36494"/>
                  <a:pt x="607374" y="-122"/>
                  <a:pt x="538685" y="-139"/>
                </a:cubicBezTo>
                <a:lnTo>
                  <a:pt x="84349" y="-139"/>
                </a:lnTo>
                <a:cubicBezTo>
                  <a:pt x="37889" y="-492"/>
                  <a:pt x="-73" y="36898"/>
                  <a:pt x="-410" y="83358"/>
                </a:cubicBezTo>
                <a:cubicBezTo>
                  <a:pt x="-527" y="98553"/>
                  <a:pt x="3461" y="113479"/>
                  <a:pt x="11150" y="126571"/>
                </a:cubicBezTo>
                <a:close/>
              </a:path>
            </a:pathLst>
          </a:custGeom>
          <a:solidFill>
            <a:srgbClr val="F3808A">
              <a:alpha val="8235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 name="Google Shape;49;p7"/>
          <p:cNvSpPr/>
          <p:nvPr/>
        </p:nvSpPr>
        <p:spPr>
          <a:xfrm>
            <a:off x="0" y="6407975"/>
            <a:ext cx="879894" cy="450025"/>
          </a:xfrm>
          <a:custGeom>
            <a:avLst/>
            <a:gdLst/>
            <a:ahLst/>
            <a:cxnLst/>
            <a:rect l="l" t="t" r="r" b="b"/>
            <a:pathLst>
              <a:path w="247650" h="197262" extrusionOk="0">
                <a:moveTo>
                  <a:pt x="165233" y="54383"/>
                </a:moveTo>
                <a:cubicBezTo>
                  <a:pt x="145842" y="20759"/>
                  <a:pt x="110039" y="-34"/>
                  <a:pt x="71221" y="-196"/>
                </a:cubicBezTo>
                <a:lnTo>
                  <a:pt x="-26" y="-196"/>
                </a:lnTo>
                <a:lnTo>
                  <a:pt x="-26" y="197067"/>
                </a:lnTo>
                <a:lnTo>
                  <a:pt x="247624" y="197067"/>
                </a:lnTo>
                <a:close/>
              </a:path>
            </a:pathLst>
          </a:custGeom>
          <a:solidFill>
            <a:srgbClr val="F380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 name="Google Shape;50;p7"/>
          <p:cNvSpPr txBox="1">
            <a:spLocks noGrp="1"/>
          </p:cNvSpPr>
          <p:nvPr>
            <p:ph type="sldNum" idx="12"/>
          </p:nvPr>
        </p:nvSpPr>
        <p:spPr>
          <a:xfrm>
            <a:off x="173391" y="6530184"/>
            <a:ext cx="456060" cy="354292"/>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51" name="Google Shape;51;p7"/>
          <p:cNvSpPr txBox="1"/>
          <p:nvPr/>
        </p:nvSpPr>
        <p:spPr>
          <a:xfrm flipH="1">
            <a:off x="8126459" y="6543657"/>
            <a:ext cx="433182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lt1"/>
                </a:solidFill>
                <a:latin typeface="Arial"/>
                <a:ea typeface="Arial"/>
                <a:cs typeface="Arial"/>
                <a:sym typeface="Arial"/>
              </a:rPr>
              <a:t>© 2023, Fivos | Proprietary and Conﬁdential</a:t>
            </a:r>
            <a:endParaRPr sz="1400" b="0" i="0" u="none" strike="noStrike" cap="none" dirty="0">
              <a:solidFill>
                <a:srgbClr val="000000"/>
              </a:solidFill>
              <a:latin typeface="Arial"/>
              <a:ea typeface="Arial"/>
              <a:cs typeface="Arial"/>
              <a:sym typeface="Arial"/>
            </a:endParaRPr>
          </a:p>
        </p:txBody>
      </p:sp>
      <p:sp>
        <p:nvSpPr>
          <p:cNvPr id="52" name="Google Shape;52;p7"/>
          <p:cNvSpPr txBox="1">
            <a:spLocks noGrp="1"/>
          </p:cNvSpPr>
          <p:nvPr>
            <p:ph type="title"/>
          </p:nvPr>
        </p:nvSpPr>
        <p:spPr>
          <a:xfrm>
            <a:off x="665989" y="1278702"/>
            <a:ext cx="7286261" cy="66495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192957"/>
              </a:buClr>
              <a:buSzPts val="3200"/>
              <a:buFont typeface="Mukta Light"/>
              <a:buNone/>
              <a:defRPr sz="3200" b="0" i="0" u="none" strike="noStrike" cap="none">
                <a:solidFill>
                  <a:srgbClr val="192957"/>
                </a:solidFill>
                <a:latin typeface="Mukta Light"/>
                <a:ea typeface="Mukta Light"/>
                <a:cs typeface="Mukta Light"/>
                <a:sym typeface="Mukta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 name="Google Shape;53;p7" descr="Icon&#10;&#10;Description automatically generated"/>
          <p:cNvPicPr preferRelativeResize="0"/>
          <p:nvPr/>
        </p:nvPicPr>
        <p:blipFill rotWithShape="1">
          <a:blip r:embed="rId2">
            <a:alphaModFix/>
          </a:blip>
          <a:srcRect/>
          <a:stretch/>
        </p:blipFill>
        <p:spPr>
          <a:xfrm>
            <a:off x="629451" y="502124"/>
            <a:ext cx="1724611" cy="555132"/>
          </a:xfrm>
          <a:prstGeom prst="rect">
            <a:avLst/>
          </a:prstGeom>
          <a:noFill/>
          <a:ln>
            <a:noFill/>
          </a:ln>
        </p:spPr>
      </p:pic>
      <p:sp>
        <p:nvSpPr>
          <p:cNvPr id="54" name="Google Shape;54;p7"/>
          <p:cNvSpPr txBox="1">
            <a:spLocks noGrp="1"/>
          </p:cNvSpPr>
          <p:nvPr>
            <p:ph type="body" idx="1"/>
          </p:nvPr>
        </p:nvSpPr>
        <p:spPr>
          <a:xfrm>
            <a:off x="669827" y="2152993"/>
            <a:ext cx="7983285" cy="405530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Mukta Light"/>
                <a:ea typeface="Mukta Light"/>
                <a:cs typeface="Mukta Light"/>
                <a:sym typeface="Mukta Light"/>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Mukta Light"/>
                <a:ea typeface="Mukta Light"/>
                <a:cs typeface="Mukta Light"/>
                <a:sym typeface="Mukta Light"/>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Mukta Light"/>
                <a:ea typeface="Mukta Light"/>
                <a:cs typeface="Mukta Light"/>
                <a:sym typeface="Mukta Light"/>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Mukta Light"/>
                <a:ea typeface="Mukta Light"/>
                <a:cs typeface="Mukta Light"/>
                <a:sym typeface="Mukta Light"/>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Mukta Light"/>
                <a:ea typeface="Mukta Light"/>
                <a:cs typeface="Mukta Light"/>
                <a:sym typeface="Mukta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29842386"/>
      </p:ext>
    </p:extLst>
  </p:cSld>
  <p:clrMapOvr>
    <a:masterClrMapping/>
  </p:clrMapOvr>
  <p:extLst>
    <p:ext uri="{DCECCB84-F9BA-43D5-87BE-67443E8EF086}">
      <p15:sldGuideLst xmlns:p15="http://schemas.microsoft.com/office/powerpoint/2012/main">
        <p15:guide id="1" orient="horz" pos="1008">
          <p15:clr>
            <a:srgbClr val="FBAE40"/>
          </p15:clr>
        </p15:guide>
        <p15:guide id="2" pos="9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876C726-FA81-52AF-B7FD-3246E8D6B7A5}"/>
              </a:ext>
            </a:extLst>
          </p:cNvPr>
          <p:cNvSpPr>
            <a:spLocks noGrp="1"/>
          </p:cNvSpPr>
          <p:nvPr>
            <p:ph type="body" sz="quarter" idx="10" hasCustomPrompt="1"/>
          </p:nvPr>
        </p:nvSpPr>
        <p:spPr>
          <a:xfrm>
            <a:off x="923925" y="2814638"/>
            <a:ext cx="9083675" cy="1563687"/>
          </a:xfrm>
          <a:prstGeom prst="rect">
            <a:avLst/>
          </a:prstGeom>
        </p:spPr>
        <p:txBody>
          <a:bodyPr/>
          <a:lstStyle>
            <a:lvl1pPr marL="0" indent="0">
              <a:buNone/>
              <a:defRPr sz="5400" b="1"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dirty="0"/>
              <a:t>Click here to add title</a:t>
            </a:r>
          </a:p>
        </p:txBody>
      </p:sp>
      <p:sp>
        <p:nvSpPr>
          <p:cNvPr id="14" name="Text Placeholder 13">
            <a:extLst>
              <a:ext uri="{FF2B5EF4-FFF2-40B4-BE49-F238E27FC236}">
                <a16:creationId xmlns:a16="http://schemas.microsoft.com/office/drawing/2014/main" id="{8BD065EA-F222-E2DB-786F-2F2E6E69054F}"/>
              </a:ext>
            </a:extLst>
          </p:cNvPr>
          <p:cNvSpPr>
            <a:spLocks noGrp="1"/>
          </p:cNvSpPr>
          <p:nvPr>
            <p:ph type="body" sz="quarter" idx="11" hasCustomPrompt="1"/>
          </p:nvPr>
        </p:nvSpPr>
        <p:spPr>
          <a:xfrm>
            <a:off x="923925" y="4643438"/>
            <a:ext cx="9083675" cy="1086802"/>
          </a:xfrm>
          <a:prstGeom prst="rect">
            <a:avLst/>
          </a:prstGeom>
        </p:spPr>
        <p:txBody>
          <a:bodyPr/>
          <a:lstStyle>
            <a:lvl1pPr marL="0" indent="0">
              <a:buNone/>
              <a:defRPr sz="24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Click here to add subtitle</a:t>
            </a:r>
          </a:p>
        </p:txBody>
      </p:sp>
    </p:spTree>
    <p:extLst>
      <p:ext uri="{BB962C8B-B14F-4D97-AF65-F5344CB8AC3E}">
        <p14:creationId xmlns:p14="http://schemas.microsoft.com/office/powerpoint/2010/main" val="56238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DD2D-B818-F9B1-06FC-376B1F34158F}"/>
              </a:ext>
            </a:extLst>
          </p:cNvPr>
          <p:cNvSpPr>
            <a:spLocks noGrp="1"/>
          </p:cNvSpPr>
          <p:nvPr>
            <p:ph type="title" hasCustomPrompt="1"/>
          </p:nvPr>
        </p:nvSpPr>
        <p:spPr>
          <a:xfrm>
            <a:off x="838200" y="663576"/>
            <a:ext cx="5257800" cy="911226"/>
          </a:xfrm>
        </p:spPr>
        <p:txBody>
          <a:bodyPr/>
          <a:lstStyle>
            <a:lvl1pPr>
              <a:defRPr>
                <a:solidFill>
                  <a:srgbClr val="001540"/>
                </a:solidFill>
              </a:defRPr>
            </a:lvl1pPr>
          </a:lstStyle>
          <a:p>
            <a:r>
              <a:rPr lang="en-US" dirty="0"/>
              <a:t>Content title</a:t>
            </a:r>
          </a:p>
        </p:txBody>
      </p:sp>
      <p:sp>
        <p:nvSpPr>
          <p:cNvPr id="3" name="Content Placeholder 2">
            <a:extLst>
              <a:ext uri="{FF2B5EF4-FFF2-40B4-BE49-F238E27FC236}">
                <a16:creationId xmlns:a16="http://schemas.microsoft.com/office/drawing/2014/main" id="{18E666B3-166A-8E4A-2A62-47971BEC3075}"/>
              </a:ext>
            </a:extLst>
          </p:cNvPr>
          <p:cNvSpPr>
            <a:spLocks noGrp="1"/>
          </p:cNvSpPr>
          <p:nvPr>
            <p:ph idx="1"/>
          </p:nvPr>
        </p:nvSpPr>
        <p:spPr>
          <a:xfrm>
            <a:off x="838200" y="2217737"/>
            <a:ext cx="5257800" cy="3976687"/>
          </a:xfrm>
        </p:spPr>
        <p:txBody>
          <a:bodyPr/>
          <a:lstStyle>
            <a:lvl1pPr>
              <a:buClr>
                <a:srgbClr val="800000"/>
              </a:buClr>
              <a:defRPr/>
            </a:lvl1pPr>
            <a:lvl2pPr>
              <a:buClr>
                <a:srgbClr val="800000"/>
              </a:buClr>
              <a:defRPr/>
            </a:lvl2pPr>
            <a:lvl3pPr>
              <a:buClr>
                <a:srgbClr val="800000"/>
              </a:buClr>
              <a:defRPr/>
            </a:lvl3pPr>
            <a:lvl4pPr>
              <a:buClr>
                <a:srgbClr val="800000"/>
              </a:buClr>
              <a:defRPr/>
            </a:lvl4pPr>
            <a:lvl5pPr>
              <a:buClr>
                <a:srgbClr val="8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EEA549F-2ED5-CDDE-9865-1ABD36EE0749}"/>
              </a:ext>
            </a:extLst>
          </p:cNvPr>
          <p:cNvSpPr/>
          <p:nvPr userDrawn="1"/>
        </p:nvSpPr>
        <p:spPr>
          <a:xfrm>
            <a:off x="7524750" y="0"/>
            <a:ext cx="4667250" cy="6858000"/>
          </a:xfrm>
          <a:prstGeom prst="rect">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2936228-4BDC-1B7C-C41C-44386E5388F5}"/>
              </a:ext>
            </a:extLst>
          </p:cNvPr>
          <p:cNvSpPr/>
          <p:nvPr userDrawn="1"/>
        </p:nvSpPr>
        <p:spPr>
          <a:xfrm>
            <a:off x="6543674" y="1123950"/>
            <a:ext cx="4048125" cy="4762500"/>
          </a:xfrm>
          <a:prstGeom prst="rect">
            <a:avLst/>
          </a:prstGeom>
          <a:solidFill>
            <a:srgbClr val="131C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7058EA63-B1E8-5DCF-13A6-F01CB2ED9EA6}"/>
              </a:ext>
            </a:extLst>
          </p:cNvPr>
          <p:cNvSpPr>
            <a:spLocks noGrp="1"/>
          </p:cNvSpPr>
          <p:nvPr>
            <p:ph idx="10" hasCustomPrompt="1"/>
          </p:nvPr>
        </p:nvSpPr>
        <p:spPr>
          <a:xfrm>
            <a:off x="6941528" y="1943100"/>
            <a:ext cx="3290516" cy="3590925"/>
          </a:xfrm>
        </p:spPr>
        <p:txBody>
          <a:bodyPr>
            <a:normAutofit/>
          </a:bodyPr>
          <a:lstStyle>
            <a:lvl1pPr marL="228600" indent="-228600">
              <a:buClr>
                <a:schemeClr val="bg1"/>
              </a:buClr>
              <a:buSzPct val="150000"/>
              <a:buFont typeface="Arial" panose="020B0604020202020204" pitchFamily="34" charset="0"/>
              <a:buChar char="•"/>
              <a:defRPr sz="1800">
                <a:solidFill>
                  <a:schemeClr val="bg1"/>
                </a:solidFill>
              </a:defRPr>
            </a:lvl1pPr>
            <a:lvl2pPr marL="685800" indent="-228600">
              <a:buClr>
                <a:schemeClr val="bg1"/>
              </a:buClr>
              <a:buSzPct val="150000"/>
              <a:buFont typeface="Arial" panose="020B0604020202020204" pitchFamily="34" charset="0"/>
              <a:buChar char="•"/>
              <a:defRPr sz="1800">
                <a:solidFill>
                  <a:schemeClr val="bg1"/>
                </a:solidFill>
              </a:defRPr>
            </a:lvl2pPr>
            <a:lvl3pPr marL="1143000" indent="-228600">
              <a:buClr>
                <a:schemeClr val="bg1"/>
              </a:buClr>
              <a:buSzPct val="150000"/>
              <a:buFont typeface="Arial" panose="020B0604020202020204" pitchFamily="34" charset="0"/>
              <a:buChar char="•"/>
              <a:defRPr sz="1800">
                <a:solidFill>
                  <a:schemeClr val="bg1"/>
                </a:solidFill>
              </a:defRPr>
            </a:lvl3pPr>
            <a:lvl4pPr marL="1600200" indent="-228600">
              <a:buClr>
                <a:schemeClr val="bg1"/>
              </a:buClr>
              <a:buSzPct val="150000"/>
              <a:buFont typeface="Arial" panose="020B0604020202020204" pitchFamily="34" charset="0"/>
              <a:buChar char="•"/>
              <a:defRPr sz="1800">
                <a:solidFill>
                  <a:schemeClr val="bg1"/>
                </a:solidFill>
              </a:defRPr>
            </a:lvl4pPr>
            <a:lvl5pPr marL="2057400" indent="-228600">
              <a:buClr>
                <a:schemeClr val="bg1"/>
              </a:buClr>
              <a:buSzPct val="150000"/>
              <a:buFont typeface="Arial" panose="020B0604020202020204" pitchFamily="34" charset="0"/>
              <a:buChar char="•"/>
              <a:defRPr sz="1800">
                <a:solidFill>
                  <a:schemeClr val="bg1"/>
                </a:solidFill>
              </a:defRPr>
            </a:lvl5pPr>
          </a:lstStyle>
          <a:p>
            <a:pPr lvl="0"/>
            <a:r>
              <a:rPr lang="en-US" dirty="0"/>
              <a:t>First bullet point</a:t>
            </a:r>
          </a:p>
          <a:p>
            <a:pPr lvl="1"/>
            <a:r>
              <a:rPr lang="en-US" dirty="0"/>
              <a:t>Second level</a:t>
            </a:r>
          </a:p>
          <a:p>
            <a:pPr lvl="2"/>
            <a:r>
              <a:rPr lang="en-US" dirty="0"/>
              <a:t>Third level</a:t>
            </a:r>
          </a:p>
          <a:p>
            <a:pPr lvl="3"/>
            <a:r>
              <a:rPr lang="en-US" dirty="0"/>
              <a:t>Too far</a:t>
            </a:r>
          </a:p>
          <a:p>
            <a:pPr lvl="4"/>
            <a:r>
              <a:rPr lang="en-US" dirty="0"/>
              <a:t>TOO FAR</a:t>
            </a:r>
          </a:p>
        </p:txBody>
      </p:sp>
      <p:sp>
        <p:nvSpPr>
          <p:cNvPr id="11" name="Title 1">
            <a:extLst>
              <a:ext uri="{FF2B5EF4-FFF2-40B4-BE49-F238E27FC236}">
                <a16:creationId xmlns:a16="http://schemas.microsoft.com/office/drawing/2014/main" id="{A82D1EBF-DD3A-ECB0-B737-0136460FAFB4}"/>
              </a:ext>
            </a:extLst>
          </p:cNvPr>
          <p:cNvSpPr txBox="1">
            <a:spLocks/>
          </p:cNvSpPr>
          <p:nvPr userDrawn="1"/>
        </p:nvSpPr>
        <p:spPr>
          <a:xfrm>
            <a:off x="6858000" y="1123950"/>
            <a:ext cx="3433391" cy="911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1540"/>
                </a:solidFill>
                <a:latin typeface="+mj-lt"/>
                <a:ea typeface="+mj-ea"/>
                <a:cs typeface="+mj-cs"/>
              </a:defRPr>
            </a:lvl1pPr>
          </a:lstStyle>
          <a:p>
            <a:pPr algn="ctr"/>
            <a:r>
              <a:rPr lang="en-US" sz="2400" dirty="0">
                <a:solidFill>
                  <a:schemeClr val="bg1"/>
                </a:solidFill>
              </a:rPr>
              <a:t>List title</a:t>
            </a:r>
          </a:p>
        </p:txBody>
      </p:sp>
      <p:pic>
        <p:nvPicPr>
          <p:cNvPr id="9" name="Picture 8"/>
          <p:cNvPicPr>
            <a:picLocks noChangeAspect="1"/>
          </p:cNvPicPr>
          <p:nvPr userDrawn="1"/>
        </p:nvPicPr>
        <p:blipFill>
          <a:blip r:embed="rId2"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408" y="6303274"/>
            <a:ext cx="4808089" cy="38889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6178A5D8-AB33-16EC-A70A-8862E108DA2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0576" y="6209542"/>
            <a:ext cx="1431250" cy="484423"/>
          </a:xfrm>
          <a:prstGeom prst="rect">
            <a:avLst/>
          </a:prstGeom>
        </p:spPr>
      </p:pic>
    </p:spTree>
    <p:extLst>
      <p:ext uri="{BB962C8B-B14F-4D97-AF65-F5344CB8AC3E}">
        <p14:creationId xmlns:p14="http://schemas.microsoft.com/office/powerpoint/2010/main" val="36324432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6"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11/7/2023</a:t>
            </a:fld>
            <a:endParaRPr lang="en-US"/>
          </a:p>
        </p:txBody>
      </p:sp>
      <p:sp>
        <p:nvSpPr>
          <p:cNvPr id="6" name="Holder 6"/>
          <p:cNvSpPr>
            <a:spLocks noGrp="1"/>
          </p:cNvSpPr>
          <p:nvPr>
            <p:ph type="sldNum" sz="quarter" idx="7"/>
          </p:nvPr>
        </p:nvSpPr>
        <p:spPr/>
        <p:txBody>
          <a:bodyPr lIns="0" tIns="0" rIns="0" bIns="0"/>
          <a:lstStyle>
            <a:lvl1pPr>
              <a:defRPr sz="1059" b="0" i="0">
                <a:solidFill>
                  <a:schemeClr val="tx1"/>
                </a:solidFill>
                <a:latin typeface="Tahoma"/>
                <a:cs typeface="Tahoma"/>
              </a:defRPr>
            </a:lvl1pPr>
          </a:lstStyle>
          <a:p>
            <a:pPr marL="175942"/>
            <a:fld id="{81D60167-4931-47E6-BA6A-407CBD079E47}" type="slidenum">
              <a:rPr lang="en-US" spc="22" smtClean="0"/>
              <a:pPr marL="175942"/>
              <a:t>‹#›</a:t>
            </a:fld>
            <a:r>
              <a:rPr lang="en-US" spc="13"/>
              <a:t>/123</a:t>
            </a:r>
          </a:p>
        </p:txBody>
      </p:sp>
    </p:spTree>
    <p:extLst>
      <p:ext uri="{BB962C8B-B14F-4D97-AF65-F5344CB8AC3E}">
        <p14:creationId xmlns:p14="http://schemas.microsoft.com/office/powerpoint/2010/main" val="1341924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48384" y="1225296"/>
            <a:ext cx="9314688" cy="1828800"/>
          </a:xfrm>
        </p:spPr>
        <p:txBody>
          <a:bodyPr/>
          <a:lstStyle>
            <a:lvl1pPr>
              <a:defRPr sz="4400"/>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Slide Number Placeholder 3"/>
          <p:cNvSpPr>
            <a:spLocks noGrp="1"/>
          </p:cNvSpPr>
          <p:nvPr>
            <p:ph type="sldNum" sz="quarter" idx="10"/>
          </p:nvPr>
        </p:nvSpPr>
        <p:spPr>
          <a:xfrm>
            <a:off x="176784" y="6288341"/>
            <a:ext cx="2743200" cy="365125"/>
          </a:xfrm>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3160639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1944447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1826492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9600" y="2575448"/>
            <a:ext cx="5384800" cy="35178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2564907"/>
            <a:ext cx="5384800" cy="35612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4"/>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1239176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4" name="Content Placeholder 3"/>
          <p:cNvSpPr>
            <a:spLocks noGrp="1"/>
          </p:cNvSpPr>
          <p:nvPr>
            <p:ph sz="half" idx="2"/>
          </p:nvPr>
        </p:nvSpPr>
        <p:spPr>
          <a:xfrm>
            <a:off x="609600" y="2492898"/>
            <a:ext cx="5386917" cy="36332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p:cNvSpPr>
            <a:spLocks noGrp="1"/>
          </p:cNvSpPr>
          <p:nvPr>
            <p:ph sz="quarter" idx="4"/>
          </p:nvPr>
        </p:nvSpPr>
        <p:spPr>
          <a:xfrm>
            <a:off x="6193369" y="2492898"/>
            <a:ext cx="5389033" cy="36332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Slide Number Placeholder 2"/>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94600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3392" y="1196752"/>
            <a:ext cx="10972800" cy="792088"/>
          </a:xfrm>
        </p:spPr>
        <p:txBody>
          <a:bodyPr/>
          <a:lstStyle>
            <a:lvl1pPr>
              <a:defRPr sz="4000"/>
            </a:lvl1pPr>
          </a:lstStyle>
          <a:p>
            <a:r>
              <a:rPr lang="en-US"/>
              <a:t>Click to edit Master title style</a:t>
            </a:r>
            <a:endParaRPr lang="en-GB" dirty="0"/>
          </a:p>
        </p:txBody>
      </p:sp>
      <p:sp>
        <p:nvSpPr>
          <p:cNvPr id="3" name="Slide Number Placeholder 2"/>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3235393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3142342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3393" y="1124744"/>
            <a:ext cx="11041227" cy="730002"/>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4766733" y="1916835"/>
            <a:ext cx="6815667" cy="42093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09602" y="1916835"/>
            <a:ext cx="4011084"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2811404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23392" y="1340770"/>
            <a:ext cx="11233248" cy="46085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2" name="Slide Number Placeholder 1"/>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3975876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Ch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EA549F-2ED5-CDDE-9865-1ABD36EE0749}"/>
              </a:ext>
            </a:extLst>
          </p:cNvPr>
          <p:cNvSpPr/>
          <p:nvPr userDrawn="1"/>
        </p:nvSpPr>
        <p:spPr>
          <a:xfrm>
            <a:off x="7524750" y="0"/>
            <a:ext cx="4667250" cy="6858000"/>
          </a:xfrm>
          <a:prstGeom prst="rect">
            <a:avLst/>
          </a:prstGeom>
          <a:solidFill>
            <a:srgbClr val="131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hart Placeholder 8">
            <a:extLst>
              <a:ext uri="{FF2B5EF4-FFF2-40B4-BE49-F238E27FC236}">
                <a16:creationId xmlns:a16="http://schemas.microsoft.com/office/drawing/2014/main" id="{DF1BCD3E-0B6F-ACA6-BF9E-F4AB9FA1B42C}"/>
              </a:ext>
            </a:extLst>
          </p:cNvPr>
          <p:cNvSpPr>
            <a:spLocks noGrp="1"/>
          </p:cNvSpPr>
          <p:nvPr>
            <p:ph type="chart" sz="quarter" idx="10" hasCustomPrompt="1"/>
          </p:nvPr>
        </p:nvSpPr>
        <p:spPr>
          <a:xfrm>
            <a:off x="847725" y="704850"/>
            <a:ext cx="5827698" cy="5467350"/>
          </a:xfrm>
        </p:spPr>
        <p:txBody>
          <a:bodyPr/>
          <a:lstStyle>
            <a:lvl1pPr>
              <a:defRPr/>
            </a:lvl1pPr>
          </a:lstStyle>
          <a:p>
            <a:r>
              <a:rPr lang="en-US" dirty="0"/>
              <a:t>Chart</a:t>
            </a:r>
          </a:p>
          <a:p>
            <a:r>
              <a:rPr lang="en-US" dirty="0"/>
              <a:t>Click to add</a:t>
            </a:r>
          </a:p>
        </p:txBody>
      </p:sp>
      <p:sp>
        <p:nvSpPr>
          <p:cNvPr id="2" name="Title 1">
            <a:extLst>
              <a:ext uri="{FF2B5EF4-FFF2-40B4-BE49-F238E27FC236}">
                <a16:creationId xmlns:a16="http://schemas.microsoft.com/office/drawing/2014/main" id="{08DFDD2D-B818-F9B1-06FC-376B1F34158F}"/>
              </a:ext>
            </a:extLst>
          </p:cNvPr>
          <p:cNvSpPr>
            <a:spLocks noGrp="1"/>
          </p:cNvSpPr>
          <p:nvPr>
            <p:ph type="title" hasCustomPrompt="1"/>
          </p:nvPr>
        </p:nvSpPr>
        <p:spPr>
          <a:xfrm>
            <a:off x="7965018" y="972009"/>
            <a:ext cx="3939114" cy="911226"/>
          </a:xfrm>
        </p:spPr>
        <p:txBody>
          <a:bodyPr>
            <a:normAutofit/>
          </a:bodyPr>
          <a:lstStyle>
            <a:lvl1pPr>
              <a:defRPr sz="3600">
                <a:solidFill>
                  <a:schemeClr val="bg1"/>
                </a:solidFill>
              </a:defRPr>
            </a:lvl1pPr>
          </a:lstStyle>
          <a:p>
            <a:r>
              <a:rPr lang="en-US" dirty="0"/>
              <a:t>Graph title</a:t>
            </a:r>
          </a:p>
        </p:txBody>
      </p:sp>
      <p:sp>
        <p:nvSpPr>
          <p:cNvPr id="3" name="Content Placeholder 2">
            <a:extLst>
              <a:ext uri="{FF2B5EF4-FFF2-40B4-BE49-F238E27FC236}">
                <a16:creationId xmlns:a16="http://schemas.microsoft.com/office/drawing/2014/main" id="{18E666B3-166A-8E4A-2A62-47971BEC3075}"/>
              </a:ext>
            </a:extLst>
          </p:cNvPr>
          <p:cNvSpPr>
            <a:spLocks noGrp="1"/>
          </p:cNvSpPr>
          <p:nvPr>
            <p:ph idx="1"/>
          </p:nvPr>
        </p:nvSpPr>
        <p:spPr>
          <a:xfrm>
            <a:off x="7965018" y="2039942"/>
            <a:ext cx="3939114" cy="3627434"/>
          </a:xfrm>
        </p:spPr>
        <p:txBody>
          <a:bodyPr>
            <a:normAutofit/>
          </a:bodyPr>
          <a:lstStyle>
            <a:lvl1pPr>
              <a:buClr>
                <a:schemeClr val="bg1"/>
              </a:buClr>
              <a:buSzPct val="150000"/>
              <a:defRPr sz="2000">
                <a:solidFill>
                  <a:schemeClr val="bg1"/>
                </a:solidFill>
              </a:defRPr>
            </a:lvl1pPr>
            <a:lvl2pPr>
              <a:buClr>
                <a:schemeClr val="bg1"/>
              </a:buClr>
              <a:buSzPct val="150000"/>
              <a:defRPr sz="1800">
                <a:solidFill>
                  <a:schemeClr val="bg1"/>
                </a:solidFill>
              </a:defRPr>
            </a:lvl2pPr>
            <a:lvl3pPr>
              <a:buClr>
                <a:schemeClr val="bg1"/>
              </a:buClr>
              <a:buSzPct val="150000"/>
              <a:defRPr sz="1600">
                <a:solidFill>
                  <a:schemeClr val="bg1"/>
                </a:solidFill>
              </a:defRPr>
            </a:lvl3pPr>
            <a:lvl4pPr>
              <a:buClr>
                <a:schemeClr val="bg1"/>
              </a:buClr>
              <a:buSzPct val="150000"/>
              <a:defRPr sz="1400">
                <a:solidFill>
                  <a:schemeClr val="bg1"/>
                </a:solidFill>
              </a:defRPr>
            </a:lvl4pPr>
            <a:lvl5pPr>
              <a:buClr>
                <a:schemeClr val="bg1"/>
              </a:buClr>
              <a:buSzPct val="150000"/>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408" y="6303274"/>
            <a:ext cx="4808089" cy="38889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6178A5D8-AB33-16EC-A70A-8862E108DA2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0576" y="6209542"/>
            <a:ext cx="1431250" cy="484423"/>
          </a:xfrm>
          <a:prstGeom prst="rect">
            <a:avLst/>
          </a:prstGeom>
        </p:spPr>
      </p:pic>
    </p:spTree>
    <p:extLst>
      <p:ext uri="{BB962C8B-B14F-4D97-AF65-F5344CB8AC3E}">
        <p14:creationId xmlns:p14="http://schemas.microsoft.com/office/powerpoint/2010/main" val="8654313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157883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96754"/>
            <a:ext cx="2743200" cy="492941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1196754"/>
            <a:ext cx="8026400" cy="4929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p>
            <a:fld id="{19BB7DA4-2697-4546-83A3-2C93572BA837}" type="slidenum">
              <a:rPr lang="en-US" smtClean="0"/>
              <a:pPr/>
              <a:t>‹#›</a:t>
            </a:fld>
            <a:endParaRPr lang="en-US" dirty="0"/>
          </a:p>
        </p:txBody>
      </p:sp>
    </p:spTree>
    <p:extLst>
      <p:ext uri="{BB962C8B-B14F-4D97-AF65-F5344CB8AC3E}">
        <p14:creationId xmlns:p14="http://schemas.microsoft.com/office/powerpoint/2010/main" val="4058430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77888"/>
            <a:ext cx="10972800" cy="1143000"/>
          </a:xfrm>
          <a:prstGeom prst="rect">
            <a:avLst/>
          </a:prstGeom>
        </p:spPr>
        <p:txBody>
          <a:bodyPr/>
          <a:lstStyle>
            <a:lvl1pPr>
              <a:defRPr/>
            </a:lvl1pPr>
          </a:lstStyle>
          <a:p>
            <a:r>
              <a:rPr lang="en-US" dirty="0"/>
              <a:t>Click to edit Master title style</a:t>
            </a:r>
            <a:endParaRPr lang="en-GB" dirty="0"/>
          </a:p>
        </p:txBody>
      </p:sp>
      <p:sp>
        <p:nvSpPr>
          <p:cNvPr id="4" name="Content Placeholder 3"/>
          <p:cNvSpPr>
            <a:spLocks noGrp="1"/>
          </p:cNvSpPr>
          <p:nvPr>
            <p:ph sz="half" idx="2"/>
          </p:nvPr>
        </p:nvSpPr>
        <p:spPr>
          <a:xfrm>
            <a:off x="609600" y="2492898"/>
            <a:ext cx="5386917" cy="363326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p:cNvSpPr>
            <a:spLocks noGrp="1"/>
          </p:cNvSpPr>
          <p:nvPr>
            <p:ph sz="quarter" idx="4"/>
          </p:nvPr>
        </p:nvSpPr>
        <p:spPr>
          <a:xfrm>
            <a:off x="6193369" y="2492898"/>
            <a:ext cx="5389033" cy="363326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00372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23392" y="1340770"/>
            <a:ext cx="11233248" cy="46085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Tree>
    <p:extLst>
      <p:ext uri="{BB962C8B-B14F-4D97-AF65-F5344CB8AC3E}">
        <p14:creationId xmlns:p14="http://schemas.microsoft.com/office/powerpoint/2010/main" val="576555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0119" y="-140999"/>
            <a:ext cx="8613099" cy="1143000"/>
          </a:xfrm>
          <a:prstGeom prst="rect">
            <a:avLst/>
          </a:prstGeo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609603" y="1535113"/>
            <a:ext cx="5386916" cy="639762"/>
          </a:xfrm>
          <a:prstGeom prst="rect">
            <a:avLst/>
          </a:prstGeom>
        </p:spPr>
        <p:txBody>
          <a:bodyPr anchor="b"/>
          <a:lstStyle>
            <a:lvl1pPr marL="0" indent="0">
              <a:buNone/>
              <a:defRPr sz="2390" b="1"/>
            </a:lvl1pPr>
            <a:lvl2pPr marL="455371" indent="0">
              <a:buNone/>
              <a:defRPr sz="1992" b="1"/>
            </a:lvl2pPr>
            <a:lvl3pPr marL="910742" indent="0">
              <a:buNone/>
              <a:defRPr sz="1793" b="1"/>
            </a:lvl3pPr>
            <a:lvl4pPr marL="1366114" indent="0">
              <a:buNone/>
              <a:defRPr sz="1594" b="1"/>
            </a:lvl4pPr>
            <a:lvl5pPr marL="1821485" indent="0">
              <a:buNone/>
              <a:defRPr sz="1594" b="1"/>
            </a:lvl5pPr>
            <a:lvl6pPr marL="2276856" indent="0">
              <a:buNone/>
              <a:defRPr sz="1594" b="1"/>
            </a:lvl6pPr>
            <a:lvl7pPr marL="2732227" indent="0">
              <a:buNone/>
              <a:defRPr sz="1594" b="1"/>
            </a:lvl7pPr>
            <a:lvl8pPr marL="3187598" indent="0">
              <a:buNone/>
              <a:defRPr sz="1594" b="1"/>
            </a:lvl8pPr>
            <a:lvl9pPr marL="3642970" indent="0">
              <a:buNone/>
              <a:defRPr sz="1594" b="1"/>
            </a:lvl9pPr>
          </a:lstStyle>
          <a:p>
            <a:pPr lvl="0"/>
            <a:r>
              <a:rPr lang="en-US"/>
              <a:t>Click to edit Master text styles</a:t>
            </a:r>
          </a:p>
        </p:txBody>
      </p:sp>
      <p:sp>
        <p:nvSpPr>
          <p:cNvPr id="4" name="Content Placeholder 3"/>
          <p:cNvSpPr>
            <a:spLocks noGrp="1"/>
          </p:cNvSpPr>
          <p:nvPr>
            <p:ph sz="half" idx="2"/>
          </p:nvPr>
        </p:nvSpPr>
        <p:spPr>
          <a:xfrm>
            <a:off x="609603" y="2174875"/>
            <a:ext cx="5386916" cy="3951288"/>
          </a:xfrm>
          <a:prstGeom prst="rect">
            <a:avLst/>
          </a:prstGeom>
        </p:spPr>
        <p:txBody>
          <a:bodyPr/>
          <a:lstStyle>
            <a:lvl1pPr>
              <a:defRPr sz="2390"/>
            </a:lvl1pPr>
            <a:lvl2pPr>
              <a:defRPr sz="1992"/>
            </a:lvl2pPr>
            <a:lvl3pPr>
              <a:defRPr sz="1793"/>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a:prstGeom prst="rect">
            <a:avLst/>
          </a:prstGeom>
        </p:spPr>
        <p:txBody>
          <a:bodyPr anchor="b"/>
          <a:lstStyle>
            <a:lvl1pPr marL="0" indent="0">
              <a:buNone/>
              <a:defRPr sz="2390" b="1"/>
            </a:lvl1pPr>
            <a:lvl2pPr marL="455371" indent="0">
              <a:buNone/>
              <a:defRPr sz="1992" b="1"/>
            </a:lvl2pPr>
            <a:lvl3pPr marL="910742" indent="0">
              <a:buNone/>
              <a:defRPr sz="1793" b="1"/>
            </a:lvl3pPr>
            <a:lvl4pPr marL="1366114" indent="0">
              <a:buNone/>
              <a:defRPr sz="1594" b="1"/>
            </a:lvl4pPr>
            <a:lvl5pPr marL="1821485" indent="0">
              <a:buNone/>
              <a:defRPr sz="1594" b="1"/>
            </a:lvl5pPr>
            <a:lvl6pPr marL="2276856" indent="0">
              <a:buNone/>
              <a:defRPr sz="1594" b="1"/>
            </a:lvl6pPr>
            <a:lvl7pPr marL="2732227" indent="0">
              <a:buNone/>
              <a:defRPr sz="1594" b="1"/>
            </a:lvl7pPr>
            <a:lvl8pPr marL="3187598" indent="0">
              <a:buNone/>
              <a:defRPr sz="1594" b="1"/>
            </a:lvl8pPr>
            <a:lvl9pPr marL="3642970" indent="0">
              <a:buNone/>
              <a:defRPr sz="1594"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a:prstGeom prst="rect">
            <a:avLst/>
          </a:prstGeom>
        </p:spPr>
        <p:txBody>
          <a:bodyPr/>
          <a:lstStyle>
            <a:lvl1pPr>
              <a:defRPr sz="2390"/>
            </a:lvl1pPr>
            <a:lvl2pPr>
              <a:defRPr sz="1992"/>
            </a:lvl2pPr>
            <a:lvl3pPr>
              <a:defRPr sz="1793"/>
            </a:lvl3pPr>
            <a:lvl4pPr>
              <a:defRPr sz="1594"/>
            </a:lvl4pPr>
            <a:lvl5pPr>
              <a:defRPr sz="1594"/>
            </a:lvl5pPr>
            <a:lvl6pPr>
              <a:defRPr sz="1594"/>
            </a:lvl6pPr>
            <a:lvl7pPr>
              <a:defRPr sz="1594"/>
            </a:lvl7pPr>
            <a:lvl8pPr>
              <a:defRPr sz="1594"/>
            </a:lvl8pPr>
            <a:lvl9pPr>
              <a:defRPr sz="15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65"/>
            <a:ext cx="2844800" cy="365125"/>
          </a:xfrm>
          <a:prstGeom prst="rect">
            <a:avLst/>
          </a:prstGeom>
        </p:spPr>
        <p:txBody>
          <a:bodyPr/>
          <a:lstStyle>
            <a:lvl1pPr>
              <a:defRPr>
                <a:solidFill>
                  <a:schemeClr val="bg1"/>
                </a:solidFill>
              </a:defRPr>
            </a:lvl1pPr>
          </a:lstStyle>
          <a:p>
            <a:endParaRPr lang="en-US" dirty="0">
              <a:solidFill>
                <a:prstClr val="white"/>
              </a:solidFill>
            </a:endParaRPr>
          </a:p>
        </p:txBody>
      </p:sp>
      <p:sp>
        <p:nvSpPr>
          <p:cNvPr id="8" name="Footer Placeholder 7"/>
          <p:cNvSpPr>
            <a:spLocks noGrp="1"/>
          </p:cNvSpPr>
          <p:nvPr>
            <p:ph type="ftr" sz="quarter" idx="11"/>
          </p:nvPr>
        </p:nvSpPr>
        <p:spPr>
          <a:xfrm>
            <a:off x="4165606" y="6356365"/>
            <a:ext cx="3860801"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8737600" y="6356365"/>
            <a:ext cx="2844800" cy="365125"/>
          </a:xfrm>
          <a:prstGeom prst="rect">
            <a:avLst/>
          </a:prstGeom>
        </p:spPr>
        <p:txBody>
          <a:bodyPr/>
          <a:lstStyle/>
          <a:p>
            <a:fld id="{7C0D2A99-608D-47FD-B151-FC5D7F4F7D9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64176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4BCC7D-11E5-5F4F-87E2-A4696B87F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6D3F89-E0C4-AA4B-9CED-EE7A834DD1E6}"/>
              </a:ext>
            </a:extLst>
          </p:cNvPr>
          <p:cNvSpPr>
            <a:spLocks noGrp="1"/>
          </p:cNvSpPr>
          <p:nvPr>
            <p:ph type="ctrTitle" hasCustomPrompt="1"/>
          </p:nvPr>
        </p:nvSpPr>
        <p:spPr>
          <a:xfrm>
            <a:off x="3613637" y="3186694"/>
            <a:ext cx="7739277" cy="746459"/>
          </a:xfrm>
        </p:spPr>
        <p:txBody>
          <a:bodyPr anchor="ctr"/>
          <a:lstStyle>
            <a:lvl1pPr algn="l">
              <a:defRPr sz="4400" b="1" i="0">
                <a:solidFill>
                  <a:srgbClr val="002060"/>
                </a:solidFill>
                <a:latin typeface="Calibri" panose="020F0502020204030204" pitchFamily="34" charset="0"/>
                <a:ea typeface="Sharp Sans Extrabold" pitchFamily="2" charset="77"/>
                <a:cs typeface="Calibri" panose="020F0502020204030204" pitchFamily="34" charset="0"/>
              </a:defRPr>
            </a:lvl1pPr>
          </a:lstStyle>
          <a:p>
            <a:r>
              <a:rPr lang="en-US"/>
              <a:t>Place PPT title here</a:t>
            </a:r>
          </a:p>
        </p:txBody>
      </p:sp>
      <p:sp>
        <p:nvSpPr>
          <p:cNvPr id="6" name="Slide Number Placeholder 5">
            <a:extLst>
              <a:ext uri="{FF2B5EF4-FFF2-40B4-BE49-F238E27FC236}">
                <a16:creationId xmlns:a16="http://schemas.microsoft.com/office/drawing/2014/main" id="{C998DA76-5147-0846-B081-6EB8ED6DD0EB}"/>
              </a:ext>
            </a:extLst>
          </p:cNvPr>
          <p:cNvSpPr>
            <a:spLocks noGrp="1"/>
          </p:cNvSpPr>
          <p:nvPr>
            <p:ph type="sldNum" sz="quarter" idx="12"/>
          </p:nvPr>
        </p:nvSpPr>
        <p:spPr>
          <a:xfrm>
            <a:off x="13792200" y="6396038"/>
            <a:ext cx="480498" cy="244475"/>
          </a:xfrm>
        </p:spPr>
        <p:txBody>
          <a:bodyPr/>
          <a:lstStyle/>
          <a:p>
            <a:fld id="{59445098-E738-D442-AD8B-4AF95EE0BAFB}" type="slidenum">
              <a:rPr lang="en-US" smtClean="0"/>
              <a:t>‹#›</a:t>
            </a:fld>
            <a:endParaRPr lang="en-US" dirty="0"/>
          </a:p>
        </p:txBody>
      </p:sp>
      <p:pic>
        <p:nvPicPr>
          <p:cNvPr id="8" name="Picture 7">
            <a:extLst>
              <a:ext uri="{FF2B5EF4-FFF2-40B4-BE49-F238E27FC236}">
                <a16:creationId xmlns:a16="http://schemas.microsoft.com/office/drawing/2014/main" id="{F9D6637B-DDD8-8942-2245-6A695B05DC44}"/>
              </a:ext>
            </a:extLst>
          </p:cNvPr>
          <p:cNvPicPr>
            <a:picLocks noChangeAspect="1"/>
          </p:cNvPicPr>
          <p:nvPr userDrawn="1"/>
        </p:nvPicPr>
        <p:blipFill>
          <a:blip r:embed="rId3"/>
          <a:stretch>
            <a:fillRect/>
          </a:stretch>
        </p:blipFill>
        <p:spPr>
          <a:xfrm>
            <a:off x="3613636" y="1380219"/>
            <a:ext cx="6352381" cy="1361905"/>
          </a:xfrm>
          <a:prstGeom prst="rect">
            <a:avLst/>
          </a:prstGeom>
        </p:spPr>
      </p:pic>
      <p:sp>
        <p:nvSpPr>
          <p:cNvPr id="11" name="TextBox 10">
            <a:extLst>
              <a:ext uri="{FF2B5EF4-FFF2-40B4-BE49-F238E27FC236}">
                <a16:creationId xmlns:a16="http://schemas.microsoft.com/office/drawing/2014/main" id="{B2313328-8335-CF91-9B36-69D1695B2540}"/>
              </a:ext>
            </a:extLst>
          </p:cNvPr>
          <p:cNvSpPr txBox="1"/>
          <p:nvPr userDrawn="1"/>
        </p:nvSpPr>
        <p:spPr>
          <a:xfrm>
            <a:off x="3613637" y="5077671"/>
            <a:ext cx="3297115" cy="400110"/>
          </a:xfrm>
          <a:prstGeom prst="rect">
            <a:avLst/>
          </a:prstGeom>
          <a:noFill/>
        </p:spPr>
        <p:txBody>
          <a:bodyPr wrap="square" rtlCol="0">
            <a:spAutoFit/>
          </a:bodyPr>
          <a:lstStyle/>
          <a:p>
            <a:r>
              <a:rPr lang="en-US" sz="2000" dirty="0">
                <a:solidFill>
                  <a:schemeClr val="bg1">
                    <a:lumMod val="65000"/>
                  </a:schemeClr>
                </a:solidFill>
              </a:rPr>
              <a:t>Date:  </a:t>
            </a:r>
          </a:p>
        </p:txBody>
      </p:sp>
      <p:sp>
        <p:nvSpPr>
          <p:cNvPr id="12" name="TextBox 11">
            <a:extLst>
              <a:ext uri="{FF2B5EF4-FFF2-40B4-BE49-F238E27FC236}">
                <a16:creationId xmlns:a16="http://schemas.microsoft.com/office/drawing/2014/main" id="{8A8F46D4-381F-A2A4-C3F0-C2F08D7767BF}"/>
              </a:ext>
            </a:extLst>
          </p:cNvPr>
          <p:cNvSpPr txBox="1"/>
          <p:nvPr userDrawn="1"/>
        </p:nvSpPr>
        <p:spPr>
          <a:xfrm>
            <a:off x="3613636" y="4122343"/>
            <a:ext cx="3297115" cy="461665"/>
          </a:xfrm>
          <a:prstGeom prst="rect">
            <a:avLst/>
          </a:prstGeom>
          <a:noFill/>
        </p:spPr>
        <p:txBody>
          <a:bodyPr wrap="square" rtlCol="0">
            <a:spAutoFit/>
          </a:bodyPr>
          <a:lstStyle/>
          <a:p>
            <a:r>
              <a:rPr lang="en-US" sz="2400" dirty="0">
                <a:solidFill>
                  <a:srgbClr val="0070C0"/>
                </a:solidFill>
              </a:rPr>
              <a:t>Subtitle:   </a:t>
            </a:r>
          </a:p>
        </p:txBody>
      </p:sp>
    </p:spTree>
    <p:extLst>
      <p:ext uri="{BB962C8B-B14F-4D97-AF65-F5344CB8AC3E}">
        <p14:creationId xmlns:p14="http://schemas.microsoft.com/office/powerpoint/2010/main" val="4147374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 with side element">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829056" y="1681951"/>
            <a:ext cx="10521696" cy="3809504"/>
          </a:xfrm>
          <a:prstGeom prst="rect">
            <a:avLst/>
          </a:prstGeom>
        </p:spPr>
        <p:txBody>
          <a:bodyPr lIns="91440" tIns="45720" rIns="91440" bIns="45720">
            <a:noAutofit/>
          </a:bodyPr>
          <a:lstStyle>
            <a:lvl1pPr marL="0" algn="l" defTabSz="913290" rtl="0" eaLnBrk="1" latinLnBrk="0" hangingPunct="1">
              <a:lnSpc>
                <a:spcPct val="120000"/>
              </a:lnSpc>
              <a:spcBef>
                <a:spcPts val="1598"/>
              </a:spcBef>
              <a:spcAft>
                <a:spcPts val="799"/>
              </a:spcAft>
              <a:defRPr lang="en-US" sz="2000" b="1" kern="1200" dirty="0" smtClean="0">
                <a:solidFill>
                  <a:srgbClr val="008FBE"/>
                </a:solidFill>
                <a:latin typeface="Calibri" panose="020F0502020204030204" pitchFamily="34" charset="0"/>
                <a:ea typeface="Sharp Sans" pitchFamily="2" charset="0"/>
                <a:cs typeface="Calibri" panose="020F0502020204030204" pitchFamily="34" charset="0"/>
              </a:defRPr>
            </a:lvl1pPr>
            <a:lvl2pPr marL="279061" indent="-279061" algn="l" defTabSz="913290" rtl="0" eaLnBrk="1" latinLnBrk="0" hangingPunct="1">
              <a:lnSpc>
                <a:spcPct val="120000"/>
              </a:lnSpc>
              <a:spcBef>
                <a:spcPts val="400"/>
              </a:spcBef>
              <a:spcAft>
                <a:spcPts val="400"/>
              </a:spcAft>
              <a:buFont typeface="Arial" panose="020B0604020202020204" pitchFamily="34" charset="0"/>
              <a:buChar char="•"/>
              <a:defRPr lang="en-US" sz="1800" b="0" kern="1200" dirty="0" smtClean="0">
                <a:solidFill>
                  <a:srgbClr val="555555"/>
                </a:solidFill>
                <a:latin typeface="Calibri" panose="020F0502020204030204" pitchFamily="34" charset="0"/>
                <a:ea typeface="Sharp Sans Medium" pitchFamily="2" charset="0"/>
                <a:cs typeface="Calibri" panose="020F0502020204030204" pitchFamily="34" charset="0"/>
              </a:defRPr>
            </a:lvl2pPr>
            <a:lvl3pPr marL="684968" indent="-380538">
              <a:lnSpc>
                <a:spcPct val="120000"/>
              </a:lnSpc>
              <a:spcBef>
                <a:spcPts val="400"/>
              </a:spcBef>
              <a:spcAft>
                <a:spcPts val="400"/>
              </a:spcAft>
              <a:buFont typeface="Arial" panose="020B0604020202020204" pitchFamily="34" charset="0"/>
              <a:buChar char="−"/>
              <a:defRPr sz="1800" b="0">
                <a:solidFill>
                  <a:srgbClr val="555555"/>
                </a:solidFill>
                <a:latin typeface="Calibri" panose="020F0502020204030204" pitchFamily="34" charset="0"/>
                <a:ea typeface="Sharp Sans Medium" pitchFamily="2" charset="0"/>
                <a:cs typeface="Calibri" panose="020F0502020204030204" pitchFamily="34" charset="0"/>
              </a:defRPr>
            </a:lvl3pPr>
            <a:lvl4pPr marL="1141613" indent="-380538" defTabSz="1217720">
              <a:lnSpc>
                <a:spcPct val="120000"/>
              </a:lnSpc>
              <a:spcBef>
                <a:spcPts val="400"/>
              </a:spcBef>
              <a:spcAft>
                <a:spcPts val="400"/>
              </a:spcAft>
              <a:defRPr sz="1800" b="0">
                <a:solidFill>
                  <a:srgbClr val="555555"/>
                </a:solidFill>
                <a:latin typeface="Calibri" panose="020F0502020204030204" pitchFamily="34" charset="0"/>
                <a:ea typeface="Sharp Sans Medium" pitchFamily="2" charset="0"/>
                <a:cs typeface="Calibri" panose="020F0502020204030204" pitchFamily="34" charset="0"/>
              </a:defRPr>
            </a:lvl4pPr>
            <a:lvl5pPr marL="1598258" indent="-380538">
              <a:lnSpc>
                <a:spcPct val="120000"/>
              </a:lnSpc>
              <a:spcBef>
                <a:spcPts val="400"/>
              </a:spcBef>
              <a:spcAft>
                <a:spcPts val="400"/>
              </a:spcAft>
              <a:buFont typeface="Arial" panose="020B0604020202020204" pitchFamily="34" charset="0"/>
              <a:buChar char="−"/>
              <a:defRPr sz="1800" b="0">
                <a:solidFill>
                  <a:srgbClr val="555555"/>
                </a:solidFill>
                <a:latin typeface="Calibri" panose="020F0502020204030204" pitchFamily="34" charset="0"/>
                <a:ea typeface="Sharp Sans Medium"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E6E17206-8C7E-484F-B555-7E3884548075}"/>
              </a:ext>
            </a:extLst>
          </p:cNvPr>
          <p:cNvSpPr>
            <a:spLocks noGrp="1"/>
          </p:cNvSpPr>
          <p:nvPr>
            <p:ph type="title" hasCustomPrompt="1"/>
          </p:nvPr>
        </p:nvSpPr>
        <p:spPr>
          <a:xfrm>
            <a:off x="835152" y="373601"/>
            <a:ext cx="10515600" cy="614794"/>
          </a:xfrm>
          <a:prstGeom prst="rect">
            <a:avLst/>
          </a:prstGeom>
        </p:spPr>
        <p:txBody>
          <a:bodyPr vert="horz" lIns="91440" tIns="45720" rIns="91440" bIns="45720" rtlCol="0" anchor="t" anchorCtr="0">
            <a:noAutofit/>
          </a:bodyPr>
          <a:lstStyle>
            <a:lvl1pPr>
              <a:defRPr>
                <a:solidFill>
                  <a:srgbClr val="002060"/>
                </a:solidFill>
                <a:latin typeface="Calibri" panose="020F0502020204030204" pitchFamily="34" charset="0"/>
                <a:ea typeface="Sharp Sans Extrabold" pitchFamily="2" charset="0"/>
                <a:cs typeface="Calibri" panose="020F0502020204030204" pitchFamily="34" charset="0"/>
              </a:defRPr>
            </a:lvl1pPr>
          </a:lstStyle>
          <a:p>
            <a:r>
              <a:rPr lang="en-US"/>
              <a:t>Click to edit title</a:t>
            </a:r>
          </a:p>
        </p:txBody>
      </p:sp>
      <p:pic>
        <p:nvPicPr>
          <p:cNvPr id="2" name="Picture 1">
            <a:extLst>
              <a:ext uri="{FF2B5EF4-FFF2-40B4-BE49-F238E27FC236}">
                <a16:creationId xmlns:a16="http://schemas.microsoft.com/office/drawing/2014/main" id="{ADDBB561-39C4-5475-12AB-E2F2FC1F66C9}"/>
              </a:ext>
            </a:extLst>
          </p:cNvPr>
          <p:cNvPicPr>
            <a:picLocks noChangeAspect="1"/>
          </p:cNvPicPr>
          <p:nvPr userDrawn="1"/>
        </p:nvPicPr>
        <p:blipFill>
          <a:blip r:embed="rId2"/>
          <a:stretch>
            <a:fillRect/>
          </a:stretch>
        </p:blipFill>
        <p:spPr>
          <a:xfrm>
            <a:off x="403002" y="5908914"/>
            <a:ext cx="3699871" cy="793226"/>
          </a:xfrm>
          <a:prstGeom prst="rect">
            <a:avLst/>
          </a:prstGeom>
        </p:spPr>
      </p:pic>
    </p:spTree>
    <p:extLst>
      <p:ext uri="{BB962C8B-B14F-4D97-AF65-F5344CB8AC3E}">
        <p14:creationId xmlns:p14="http://schemas.microsoft.com/office/powerpoint/2010/main" val="406584871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9E4F-F707-6D48-8E68-9E2BE5A23098}"/>
              </a:ext>
            </a:extLst>
          </p:cNvPr>
          <p:cNvSpPr>
            <a:spLocks noGrp="1"/>
          </p:cNvSpPr>
          <p:nvPr>
            <p:ph type="title"/>
          </p:nvPr>
        </p:nvSpPr>
        <p:spPr>
          <a:xfrm>
            <a:off x="1124061" y="436562"/>
            <a:ext cx="9655450" cy="498475"/>
          </a:xfrm>
        </p:spPr>
        <p:txBody>
          <a:bodyPr lIns="0" tIns="0" rIns="0" bIns="0" anchor="t" anchorCtr="0">
            <a:noAutofit/>
          </a:bodyPr>
          <a:lstStyle>
            <a:lvl1pPr>
              <a:defRPr sz="3600" b="1" i="0" spc="-50" baseline="0">
                <a:solidFill>
                  <a:srgbClr val="17469E"/>
                </a:solidFill>
                <a:latin typeface="Calibri" panose="020F0502020204030204" pitchFamily="34" charset="0"/>
                <a:ea typeface="Sharp Sans Extrabold" pitchFamily="2" charset="77"/>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D3D191E-9C21-6C49-91B0-7FA0E2AB7360}"/>
              </a:ext>
            </a:extLst>
          </p:cNvPr>
          <p:cNvSpPr>
            <a:spLocks noGrp="1"/>
          </p:cNvSpPr>
          <p:nvPr>
            <p:ph idx="1"/>
          </p:nvPr>
        </p:nvSpPr>
        <p:spPr>
          <a:xfrm>
            <a:off x="1124061" y="1655376"/>
            <a:ext cx="9655450" cy="3787775"/>
          </a:xfrm>
        </p:spPr>
        <p:txBody>
          <a:bodyPr lIns="0" tIns="0" rIns="0" bIns="0" anchor="t" anchorCtr="0"/>
          <a:lstStyle>
            <a:lvl1pPr marL="228600" indent="-228600">
              <a:buClr>
                <a:srgbClr val="17469E"/>
              </a:buClr>
              <a:buFont typeface="Wingdings" pitchFamily="2" charset="2"/>
              <a:buChar char="§"/>
              <a:defRPr sz="2100" b="0" i="0">
                <a:solidFill>
                  <a:schemeClr val="tx1">
                    <a:lumMod val="65000"/>
                    <a:lumOff val="35000"/>
                  </a:schemeClr>
                </a:solidFill>
                <a:latin typeface="Sharp Sans Medium" pitchFamily="2" charset="77"/>
                <a:ea typeface="Sharp Sans Medium" pitchFamily="2" charset="77"/>
                <a:cs typeface="Sharp Sans Medium" pitchFamily="2" charset="77"/>
              </a:defRPr>
            </a:lvl1pPr>
            <a:lvl2pPr marL="685800" indent="-228600">
              <a:buClr>
                <a:srgbClr val="0085A7"/>
              </a:buClr>
              <a:buFont typeface="Wingdings" pitchFamily="2" charset="2"/>
              <a:buChar char="§"/>
              <a:defRPr sz="1900" b="0" i="0">
                <a:solidFill>
                  <a:schemeClr val="tx1">
                    <a:lumMod val="65000"/>
                    <a:lumOff val="35000"/>
                  </a:schemeClr>
                </a:solidFill>
                <a:latin typeface="Sharp Sans Medium" pitchFamily="2" charset="77"/>
                <a:ea typeface="Sharp Sans Medium" pitchFamily="2" charset="77"/>
                <a:cs typeface="Sharp Sans Medium" pitchFamily="2" charset="77"/>
              </a:defRPr>
            </a:lvl2pPr>
            <a:lvl3pPr marL="1143000" indent="-228600">
              <a:buClr>
                <a:srgbClr val="FEBE10"/>
              </a:buClr>
              <a:buFont typeface="Wingdings" pitchFamily="2" charset="2"/>
              <a:buChar char="§"/>
              <a:defRPr sz="1900" b="0" i="0">
                <a:solidFill>
                  <a:schemeClr val="tx1">
                    <a:lumMod val="65000"/>
                    <a:lumOff val="35000"/>
                  </a:schemeClr>
                </a:solidFill>
                <a:latin typeface="Sharp Sans Medium" pitchFamily="2" charset="77"/>
                <a:ea typeface="Sharp Sans Medium" pitchFamily="2" charset="77"/>
                <a:cs typeface="Sharp Sans Medium" pitchFamily="2" charset="77"/>
              </a:defRPr>
            </a:lvl3pPr>
            <a:lvl4pPr marL="1600200" indent="-228600">
              <a:buClr>
                <a:schemeClr val="bg2">
                  <a:lumMod val="50000"/>
                </a:schemeClr>
              </a:buClr>
              <a:buFont typeface="Wingdings" pitchFamily="2" charset="2"/>
              <a:buChar char="§"/>
              <a:defRPr b="0" i="0">
                <a:solidFill>
                  <a:schemeClr val="tx1">
                    <a:lumMod val="65000"/>
                    <a:lumOff val="35000"/>
                  </a:schemeClr>
                </a:solidFill>
                <a:latin typeface="Sharp Sans Medium" pitchFamily="2" charset="77"/>
                <a:ea typeface="Sharp Sans Medium" pitchFamily="2" charset="77"/>
                <a:cs typeface="Sharp Sans Medium" pitchFamily="2" charset="77"/>
              </a:defRPr>
            </a:lvl4pPr>
            <a:lvl5pPr marL="2057400" indent="-228600">
              <a:buClr>
                <a:schemeClr val="tx1">
                  <a:lumMod val="50000"/>
                  <a:lumOff val="50000"/>
                </a:schemeClr>
              </a:buClr>
              <a:buFont typeface="Wingdings" pitchFamily="2" charset="2"/>
              <a:buChar char="§"/>
              <a:defRPr sz="1700" b="0" i="0">
                <a:solidFill>
                  <a:schemeClr val="tx1">
                    <a:lumMod val="65000"/>
                    <a:lumOff val="35000"/>
                  </a:schemeClr>
                </a:solidFill>
                <a:latin typeface="Sharp Sans Medium" pitchFamily="2" charset="77"/>
                <a:ea typeface="Sharp Sans Medium" pitchFamily="2" charset="77"/>
                <a:cs typeface="Sharp Sans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B8FBE3-FFD1-DF45-8998-66F4EC5DAADF}"/>
              </a:ext>
            </a:extLst>
          </p:cNvPr>
          <p:cNvSpPr>
            <a:spLocks noGrp="1"/>
          </p:cNvSpPr>
          <p:nvPr>
            <p:ph type="sldNum" sz="quarter" idx="12"/>
          </p:nvPr>
        </p:nvSpPr>
        <p:spPr/>
        <p:txBody>
          <a:bodyPr/>
          <a:lstStyle/>
          <a:p>
            <a:fld id="{59445098-E738-D442-AD8B-4AF95EE0BAFB}" type="slidenum">
              <a:rPr lang="en-US" smtClean="0"/>
              <a:t>‹#›</a:t>
            </a:fld>
            <a:endParaRPr lang="en-US" dirty="0"/>
          </a:p>
        </p:txBody>
      </p:sp>
      <p:sp>
        <p:nvSpPr>
          <p:cNvPr id="7" name="Right Triangle 6">
            <a:extLst>
              <a:ext uri="{FF2B5EF4-FFF2-40B4-BE49-F238E27FC236}">
                <a16:creationId xmlns:a16="http://schemas.microsoft.com/office/drawing/2014/main" id="{F8987BC7-91FB-324A-B300-5A80501E8ECE}"/>
              </a:ext>
            </a:extLst>
          </p:cNvPr>
          <p:cNvSpPr/>
          <p:nvPr userDrawn="1"/>
        </p:nvSpPr>
        <p:spPr>
          <a:xfrm>
            <a:off x="-17527" y="5292011"/>
            <a:ext cx="1565989" cy="1565989"/>
          </a:xfrm>
          <a:prstGeom prst="rtTriangle">
            <a:avLst/>
          </a:prstGeom>
          <a:solidFill>
            <a:srgbClr val="17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harp Sans Medium" pitchFamily="2" charset="77"/>
            </a:endParaRPr>
          </a:p>
        </p:txBody>
      </p:sp>
      <p:pic>
        <p:nvPicPr>
          <p:cNvPr id="8" name="Picture 7">
            <a:extLst>
              <a:ext uri="{FF2B5EF4-FFF2-40B4-BE49-F238E27FC236}">
                <a16:creationId xmlns:a16="http://schemas.microsoft.com/office/drawing/2014/main" id="{0DBC6B45-74DE-5A4A-88AF-04A435DDD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7529" y="6099887"/>
            <a:ext cx="563786" cy="563786"/>
          </a:xfrm>
          <a:prstGeom prst="rect">
            <a:avLst/>
          </a:prstGeom>
        </p:spPr>
      </p:pic>
      <p:sp>
        <p:nvSpPr>
          <p:cNvPr id="9" name="Right Triangle 8">
            <a:extLst>
              <a:ext uri="{FF2B5EF4-FFF2-40B4-BE49-F238E27FC236}">
                <a16:creationId xmlns:a16="http://schemas.microsoft.com/office/drawing/2014/main" id="{71A96171-648C-3046-8D40-B84B04FB8D31}"/>
              </a:ext>
            </a:extLst>
          </p:cNvPr>
          <p:cNvSpPr/>
          <p:nvPr userDrawn="1"/>
        </p:nvSpPr>
        <p:spPr>
          <a:xfrm rot="10800000">
            <a:off x="10626011" y="0"/>
            <a:ext cx="1565989" cy="1565989"/>
          </a:xfrm>
          <a:prstGeom prst="rtTriangle">
            <a:avLst/>
          </a:prstGeom>
          <a:solidFill>
            <a:srgbClr val="FEB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harp Sans Medium" pitchFamily="2" charset="77"/>
            </a:endParaRPr>
          </a:p>
        </p:txBody>
      </p:sp>
      <p:pic>
        <p:nvPicPr>
          <p:cNvPr id="5" name="Picture 4">
            <a:extLst>
              <a:ext uri="{FF2B5EF4-FFF2-40B4-BE49-F238E27FC236}">
                <a16:creationId xmlns:a16="http://schemas.microsoft.com/office/drawing/2014/main" id="{00D51436-C23A-E973-8973-43F5A8D629F1}"/>
              </a:ext>
            </a:extLst>
          </p:cNvPr>
          <p:cNvPicPr>
            <a:picLocks noChangeAspect="1"/>
          </p:cNvPicPr>
          <p:nvPr userDrawn="1"/>
        </p:nvPicPr>
        <p:blipFill>
          <a:blip r:embed="rId3"/>
          <a:stretch>
            <a:fillRect/>
          </a:stretch>
        </p:blipFill>
        <p:spPr>
          <a:xfrm>
            <a:off x="8325947" y="5934627"/>
            <a:ext cx="3668524" cy="786505"/>
          </a:xfrm>
          <a:prstGeom prst="rect">
            <a:avLst/>
          </a:prstGeom>
        </p:spPr>
      </p:pic>
    </p:spTree>
    <p:extLst>
      <p:ext uri="{BB962C8B-B14F-4D97-AF65-F5344CB8AC3E}">
        <p14:creationId xmlns:p14="http://schemas.microsoft.com/office/powerpoint/2010/main" val="86009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Cov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4BCC7D-11E5-5F4F-87E2-A4696B87F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6D3F89-E0C4-AA4B-9CED-EE7A834DD1E6}"/>
              </a:ext>
            </a:extLst>
          </p:cNvPr>
          <p:cNvSpPr>
            <a:spLocks noGrp="1"/>
          </p:cNvSpPr>
          <p:nvPr>
            <p:ph type="ctrTitle"/>
          </p:nvPr>
        </p:nvSpPr>
        <p:spPr>
          <a:xfrm>
            <a:off x="4209119" y="2786664"/>
            <a:ext cx="7137400" cy="893763"/>
          </a:xfrm>
        </p:spPr>
        <p:txBody>
          <a:bodyPr anchor="b"/>
          <a:lstStyle>
            <a:lvl1pPr algn="l">
              <a:defRPr sz="3600" b="1" i="0">
                <a:latin typeface="Sharp Sans Extrabold" pitchFamily="2" charset="77"/>
                <a:ea typeface="Sharp Sans Extrabold" pitchFamily="2" charset="77"/>
                <a:cs typeface="Sharp Sans Extrabold"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E8A93AF-B5B2-A24F-9E7F-8EE57440A8BB}"/>
              </a:ext>
            </a:extLst>
          </p:cNvPr>
          <p:cNvSpPr>
            <a:spLocks noGrp="1"/>
          </p:cNvSpPr>
          <p:nvPr>
            <p:ph type="subTitle" idx="1"/>
          </p:nvPr>
        </p:nvSpPr>
        <p:spPr>
          <a:xfrm>
            <a:off x="4209119" y="3812696"/>
            <a:ext cx="7207473" cy="1655762"/>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C998DA76-5147-0846-B081-6EB8ED6DD0EB}"/>
              </a:ext>
            </a:extLst>
          </p:cNvPr>
          <p:cNvSpPr>
            <a:spLocks noGrp="1"/>
          </p:cNvSpPr>
          <p:nvPr>
            <p:ph type="sldNum" sz="quarter" idx="12"/>
          </p:nvPr>
        </p:nvSpPr>
        <p:spPr>
          <a:xfrm>
            <a:off x="13792200" y="6396038"/>
            <a:ext cx="480498" cy="244475"/>
          </a:xfrm>
        </p:spPr>
        <p:txBody>
          <a:bodyPr/>
          <a:lstStyle/>
          <a:p>
            <a:fld id="{59445098-E738-D442-AD8B-4AF95EE0BAFB}" type="slidenum">
              <a:rPr lang="en-US" smtClean="0"/>
              <a:t>‹#›</a:t>
            </a:fld>
            <a:endParaRPr lang="en-US" dirty="0"/>
          </a:p>
        </p:txBody>
      </p:sp>
      <p:sp>
        <p:nvSpPr>
          <p:cNvPr id="10" name="TextBox 9">
            <a:extLst>
              <a:ext uri="{FF2B5EF4-FFF2-40B4-BE49-F238E27FC236}">
                <a16:creationId xmlns:a16="http://schemas.microsoft.com/office/drawing/2014/main" id="{412ADAB3-A510-BD42-81E5-448E4787CD5D}"/>
              </a:ext>
            </a:extLst>
          </p:cNvPr>
          <p:cNvSpPr txBox="1"/>
          <p:nvPr userDrawn="1"/>
        </p:nvSpPr>
        <p:spPr>
          <a:xfrm>
            <a:off x="4214841" y="2786664"/>
            <a:ext cx="4406645" cy="318277"/>
          </a:xfrm>
          <a:prstGeom prst="rect">
            <a:avLst/>
          </a:prstGeom>
          <a:noFill/>
        </p:spPr>
        <p:txBody>
          <a:bodyPr wrap="square" lIns="0" tIns="0" rIns="0" bIns="0" rtlCol="0">
            <a:noAutofit/>
          </a:bodyPr>
          <a:lstStyle/>
          <a:p>
            <a:pPr>
              <a:spcAft>
                <a:spcPts val="700"/>
              </a:spcAft>
            </a:pPr>
            <a:r>
              <a:rPr lang="en-US" sz="2100" b="1" spc="300" dirty="0">
                <a:solidFill>
                  <a:srgbClr val="0085A7"/>
                </a:solidFill>
                <a:latin typeface="Sharp Sans Extrabold" pitchFamily="2" charset="77"/>
                <a:ea typeface="Sharp Sans Extrabold" pitchFamily="2" charset="77"/>
                <a:cs typeface="Sharp Sans Extrabold" pitchFamily="2" charset="77"/>
              </a:rPr>
              <a:t>BAYLOR SCOTT &amp; WHITE</a:t>
            </a:r>
          </a:p>
          <a:p>
            <a:pPr>
              <a:spcBef>
                <a:spcPts val="1500"/>
              </a:spcBef>
            </a:pPr>
            <a:endParaRPr lang="en-US" sz="1600" b="1" spc="300" dirty="0">
              <a:solidFill>
                <a:schemeClr val="bg2">
                  <a:lumMod val="50000"/>
                </a:schemeClr>
              </a:solidFill>
              <a:latin typeface="Sharp Sans Semibold" pitchFamily="2" charset="77"/>
              <a:ea typeface="Sharp Sans Semibold" pitchFamily="2" charset="77"/>
              <a:cs typeface="Sharp Sans Semibold" pitchFamily="2" charset="77"/>
            </a:endParaRPr>
          </a:p>
        </p:txBody>
      </p:sp>
    </p:spTree>
    <p:extLst>
      <p:ext uri="{BB962C8B-B14F-4D97-AF65-F5344CB8AC3E}">
        <p14:creationId xmlns:p14="http://schemas.microsoft.com/office/powerpoint/2010/main" val="3287614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497910-4F2B-644C-8AE2-C6352BCE6D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283" y="181674"/>
            <a:ext cx="11948719" cy="6858000"/>
          </a:xfrm>
          <a:prstGeom prst="rect">
            <a:avLst/>
          </a:prstGeom>
        </p:spPr>
      </p:pic>
      <p:pic>
        <p:nvPicPr>
          <p:cNvPr id="8" name="Picture 7">
            <a:extLst>
              <a:ext uri="{FF2B5EF4-FFF2-40B4-BE49-F238E27FC236}">
                <a16:creationId xmlns:a16="http://schemas.microsoft.com/office/drawing/2014/main" id="{CC604E67-293E-B04F-B415-B60CFB591F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109" y="1376165"/>
            <a:ext cx="5464629" cy="492234"/>
          </a:xfrm>
          <a:prstGeom prst="rect">
            <a:avLst/>
          </a:prstGeom>
        </p:spPr>
      </p:pic>
      <p:sp>
        <p:nvSpPr>
          <p:cNvPr id="10" name="Text Placeholder 9"/>
          <p:cNvSpPr>
            <a:spLocks noGrp="1"/>
          </p:cNvSpPr>
          <p:nvPr>
            <p:ph type="body" sz="quarter" idx="10"/>
          </p:nvPr>
        </p:nvSpPr>
        <p:spPr>
          <a:xfrm>
            <a:off x="866775" y="2295525"/>
            <a:ext cx="3657600" cy="1200150"/>
          </a:xfrm>
        </p:spPr>
        <p:txBody>
          <a:bodyPr>
            <a:normAutofit/>
          </a:bodyPr>
          <a:lstStyle>
            <a:lvl1pPr marL="0" indent="0">
              <a:buNone/>
              <a:defRPr sz="2400" b="1">
                <a:solidFill>
                  <a:schemeClr val="accent1"/>
                </a:solidFill>
              </a:defRPr>
            </a:lvl1pPr>
          </a:lstStyle>
          <a:p>
            <a:pPr lvl="0"/>
            <a:r>
              <a:rPr lang="en-US"/>
              <a:t>Click to edit Master text styles</a:t>
            </a:r>
          </a:p>
        </p:txBody>
      </p:sp>
      <p:sp>
        <p:nvSpPr>
          <p:cNvPr id="11" name="Text Placeholder 11"/>
          <p:cNvSpPr>
            <a:spLocks noGrp="1"/>
          </p:cNvSpPr>
          <p:nvPr>
            <p:ph type="body" sz="quarter" idx="11"/>
          </p:nvPr>
        </p:nvSpPr>
        <p:spPr>
          <a:xfrm>
            <a:off x="866775" y="3686175"/>
            <a:ext cx="3657600" cy="914400"/>
          </a:xfrm>
        </p:spPr>
        <p:txBody>
          <a:bodyPr>
            <a:normAutofit/>
          </a:bodyPr>
          <a:lstStyle>
            <a:lvl1pPr marL="0" indent="0">
              <a:buNone/>
              <a:defRPr sz="20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69800009"/>
      </p:ext>
    </p:extLst>
  </p:cSld>
  <p:clrMapOvr>
    <a:masterClrMapping/>
  </p:clrMapOvr>
  <p:extLst>
    <p:ext uri="{DCECCB84-F9BA-43D5-87BE-67443E8EF086}">
      <p15:sldGuideLst xmlns:p15="http://schemas.microsoft.com/office/powerpoint/2012/main">
        <p15:guide id="1" orient="horz" pos="1632">
          <p15:clr>
            <a:srgbClr val="FBAE40"/>
          </p15:clr>
        </p15:guide>
        <p15:guide id="2" pos="3840">
          <p15:clr>
            <a:srgbClr val="FBAE40"/>
          </p15:clr>
        </p15:guide>
        <p15:guide id="3"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title 1">
    <p:spTree>
      <p:nvGrpSpPr>
        <p:cNvPr id="1" name=""/>
        <p:cNvGrpSpPr/>
        <p:nvPr/>
      </p:nvGrpSpPr>
      <p:grpSpPr>
        <a:xfrm>
          <a:off x="0" y="0"/>
          <a:ext cx="0" cy="0"/>
          <a:chOff x="0" y="0"/>
          <a:chExt cx="0" cy="0"/>
        </a:xfrm>
      </p:grpSpPr>
      <p:pic>
        <p:nvPicPr>
          <p:cNvPr id="37" name="Picture 36" descr="A picture containing trouser&#10;&#10;Description automatically generated">
            <a:extLst>
              <a:ext uri="{FF2B5EF4-FFF2-40B4-BE49-F238E27FC236}">
                <a16:creationId xmlns:a16="http://schemas.microsoft.com/office/drawing/2014/main" id="{33CD0BB2-EE5A-9ADE-A8D5-FA986ED961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9242" y="-2669242"/>
            <a:ext cx="6853517" cy="12192002"/>
          </a:xfrm>
          <a:prstGeom prst="rect">
            <a:avLst/>
          </a:prstGeom>
        </p:spPr>
      </p:pic>
      <p:sp>
        <p:nvSpPr>
          <p:cNvPr id="38" name="Rectangle 37">
            <a:extLst>
              <a:ext uri="{FF2B5EF4-FFF2-40B4-BE49-F238E27FC236}">
                <a16:creationId xmlns:a16="http://schemas.microsoft.com/office/drawing/2014/main" id="{B42443CF-8328-A6AF-00F3-6B78D31DCA10}"/>
              </a:ext>
            </a:extLst>
          </p:cNvPr>
          <p:cNvSpPr/>
          <p:nvPr userDrawn="1"/>
        </p:nvSpPr>
        <p:spPr>
          <a:xfrm>
            <a:off x="-1" y="-4482"/>
            <a:ext cx="12192000" cy="6858000"/>
          </a:xfrm>
          <a:prstGeom prst="rect">
            <a:avLst/>
          </a:prstGeom>
          <a:solidFill>
            <a:srgbClr val="131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 name="Title 1">
            <a:extLst>
              <a:ext uri="{FF2B5EF4-FFF2-40B4-BE49-F238E27FC236}">
                <a16:creationId xmlns:a16="http://schemas.microsoft.com/office/drawing/2014/main" id="{EAB17F65-73B2-C078-E008-4CDC17FDDF4B}"/>
              </a:ext>
            </a:extLst>
          </p:cNvPr>
          <p:cNvSpPr>
            <a:spLocks noGrp="1"/>
          </p:cNvSpPr>
          <p:nvPr>
            <p:ph type="ctrTitle" hasCustomPrompt="1"/>
          </p:nvPr>
        </p:nvSpPr>
        <p:spPr>
          <a:xfrm>
            <a:off x="3508664" y="2590797"/>
            <a:ext cx="5174673" cy="1683328"/>
          </a:xfrm>
        </p:spPr>
        <p:txBody>
          <a:bodyPr anchor="b">
            <a:normAutofit/>
          </a:bodyPr>
          <a:lstStyle>
            <a:lvl1pPr algn="ctr">
              <a:defRPr sz="4000">
                <a:solidFill>
                  <a:schemeClr val="bg1"/>
                </a:solidFill>
              </a:defRPr>
            </a:lvl1pPr>
          </a:lstStyle>
          <a:p>
            <a:r>
              <a:rPr lang="en-US" dirty="0"/>
              <a:t>Section title with room for a second line</a:t>
            </a:r>
          </a:p>
        </p:txBody>
      </p:sp>
      <p:cxnSp>
        <p:nvCxnSpPr>
          <p:cNvPr id="10" name="Straight Connector 9">
            <a:extLst>
              <a:ext uri="{FF2B5EF4-FFF2-40B4-BE49-F238E27FC236}">
                <a16:creationId xmlns:a16="http://schemas.microsoft.com/office/drawing/2014/main" id="{89E3B029-D0C3-F13A-8209-281FD889A008}"/>
              </a:ext>
            </a:extLst>
          </p:cNvPr>
          <p:cNvCxnSpPr>
            <a:cxnSpLocks/>
          </p:cNvCxnSpPr>
          <p:nvPr userDrawn="1"/>
        </p:nvCxnSpPr>
        <p:spPr>
          <a:xfrm>
            <a:off x="3508664" y="4433448"/>
            <a:ext cx="5174673" cy="0"/>
          </a:xfrm>
          <a:prstGeom prst="line">
            <a:avLst/>
          </a:prstGeom>
          <a:ln w="19050">
            <a:solidFill>
              <a:srgbClr val="FF8717"/>
            </a:solidFill>
          </a:ln>
        </p:spPr>
        <p:style>
          <a:lnRef idx="1">
            <a:schemeClr val="accent1"/>
          </a:lnRef>
          <a:fillRef idx="0">
            <a:schemeClr val="accent1"/>
          </a:fillRef>
          <a:effectRef idx="0">
            <a:schemeClr val="accent1"/>
          </a:effectRef>
          <a:fontRef idx="minor">
            <a:schemeClr val="tx1"/>
          </a:fontRef>
        </p:style>
      </p:cxnSp>
      <p:pic>
        <p:nvPicPr>
          <p:cNvPr id="47" name="Picture 46" descr="A picture containing text, clipart&#10;&#10;Description automatically generated">
            <a:extLst>
              <a:ext uri="{FF2B5EF4-FFF2-40B4-BE49-F238E27FC236}">
                <a16:creationId xmlns:a16="http://schemas.microsoft.com/office/drawing/2014/main" id="{4588B7AA-8273-CEBE-A7B8-D363389FF48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29466" y="5682652"/>
            <a:ext cx="1431250" cy="484423"/>
          </a:xfrm>
          <a:prstGeom prst="rect">
            <a:avLst/>
          </a:prstGeom>
        </p:spPr>
      </p:pic>
    </p:spTree>
    <p:extLst>
      <p:ext uri="{BB962C8B-B14F-4D97-AF65-F5344CB8AC3E}">
        <p14:creationId xmlns:p14="http://schemas.microsoft.com/office/powerpoint/2010/main" val="1783278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6DC0F-16AF-4D3D-A65A-C946737DA4AF}"/>
              </a:ext>
            </a:extLst>
          </p:cNvPr>
          <p:cNvSpPr/>
          <p:nvPr/>
        </p:nvSpPr>
        <p:spPr>
          <a:xfrm>
            <a:off x="155575" y="5907314"/>
            <a:ext cx="12036424" cy="950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hidden="1">
            <a:extLst>
              <a:ext uri="{FF2B5EF4-FFF2-40B4-BE49-F238E27FC236}">
                <a16:creationId xmlns:a16="http://schemas.microsoft.com/office/drawing/2014/main" id="{3CDA712C-06F6-2A44-A773-9D18B34CE8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7024025"/>
          </a:xfrm>
          <a:prstGeom prst="rect">
            <a:avLst/>
          </a:prstGeom>
        </p:spPr>
      </p:pic>
      <p:pic>
        <p:nvPicPr>
          <p:cNvPr id="9" name="Picture 8">
            <a:extLst>
              <a:ext uri="{FF2B5EF4-FFF2-40B4-BE49-F238E27FC236}">
                <a16:creationId xmlns:a16="http://schemas.microsoft.com/office/drawing/2014/main" id="{CC604E67-293E-B04F-B415-B60CFB591F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109" y="1376165"/>
            <a:ext cx="5464629" cy="492234"/>
          </a:xfrm>
          <a:prstGeom prst="rect">
            <a:avLst/>
          </a:prstGeom>
        </p:spPr>
      </p:pic>
      <p:sp>
        <p:nvSpPr>
          <p:cNvPr id="10" name="Text Placeholder 9"/>
          <p:cNvSpPr>
            <a:spLocks noGrp="1"/>
          </p:cNvSpPr>
          <p:nvPr>
            <p:ph type="body" sz="quarter" idx="10"/>
          </p:nvPr>
        </p:nvSpPr>
        <p:spPr>
          <a:xfrm>
            <a:off x="866775" y="2295525"/>
            <a:ext cx="3657600" cy="1200150"/>
          </a:xfrm>
        </p:spPr>
        <p:txBody>
          <a:bodyPr>
            <a:normAutofit/>
          </a:bodyPr>
          <a:lstStyle>
            <a:lvl1pPr marL="0" indent="0">
              <a:buNone/>
              <a:defRPr sz="2400" b="1">
                <a:solidFill>
                  <a:schemeClr val="accent1"/>
                </a:solidFill>
              </a:defRPr>
            </a:lvl1pPr>
          </a:lstStyle>
          <a:p>
            <a:pPr lvl="0"/>
            <a:r>
              <a:rPr lang="en-US"/>
              <a:t>Click to edit Master text styles</a:t>
            </a:r>
          </a:p>
        </p:txBody>
      </p:sp>
      <p:sp>
        <p:nvSpPr>
          <p:cNvPr id="12" name="Text Placeholder 11"/>
          <p:cNvSpPr>
            <a:spLocks noGrp="1"/>
          </p:cNvSpPr>
          <p:nvPr>
            <p:ph type="body" sz="quarter" idx="11"/>
          </p:nvPr>
        </p:nvSpPr>
        <p:spPr>
          <a:xfrm>
            <a:off x="866775" y="3686175"/>
            <a:ext cx="3657600" cy="914400"/>
          </a:xfrm>
        </p:spPr>
        <p:txBody>
          <a:bodyPr>
            <a:normAutofit/>
          </a:bodyPr>
          <a:lstStyle>
            <a:lvl1pPr marL="0" indent="0">
              <a:buNone/>
              <a:defRPr sz="2000">
                <a:solidFill>
                  <a:schemeClr val="accent1"/>
                </a:solidFill>
              </a:defRPr>
            </a:lvl1pPr>
          </a:lstStyle>
          <a:p>
            <a:pPr lvl="0"/>
            <a:r>
              <a:rPr lang="en-US"/>
              <a:t>Click to edit Master text styles</a:t>
            </a:r>
          </a:p>
        </p:txBody>
      </p:sp>
      <p:pic>
        <p:nvPicPr>
          <p:cNvPr id="13" name="Picture 12">
            <a:extLst>
              <a:ext uri="{FF2B5EF4-FFF2-40B4-BE49-F238E27FC236}">
                <a16:creationId xmlns:a16="http://schemas.microsoft.com/office/drawing/2014/main" id="{D0668B98-8E88-514D-8C37-366DBDBA5F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60340" y="5877168"/>
            <a:ext cx="6433820" cy="459559"/>
          </a:xfrm>
          <a:prstGeom prst="rect">
            <a:avLst/>
          </a:prstGeom>
        </p:spPr>
      </p:pic>
      <p:sp>
        <p:nvSpPr>
          <p:cNvPr id="3" name="Slide Number Placeholder 5">
            <a:extLst>
              <a:ext uri="{FF2B5EF4-FFF2-40B4-BE49-F238E27FC236}">
                <a16:creationId xmlns:a16="http://schemas.microsoft.com/office/drawing/2014/main" id="{ADCB53C9-13F4-C292-A966-9FF7C34E70A9}"/>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651181268"/>
      </p:ext>
    </p:extLst>
  </p:cSld>
  <p:clrMapOvr>
    <a:masterClrMapping/>
  </p:clrMapOvr>
  <p:extLst>
    <p:ext uri="{DCECCB84-F9BA-43D5-87BE-67443E8EF086}">
      <p15:sldGuideLst xmlns:p15="http://schemas.microsoft.com/office/powerpoint/2012/main">
        <p15:guide id="1" orient="horz" pos="1632">
          <p15:clr>
            <a:srgbClr val="FBAE40"/>
          </p15:clr>
        </p15:guide>
        <p15:guide id="2" pos="3840">
          <p15:clr>
            <a:srgbClr val="FBAE40"/>
          </p15:clr>
        </p15:guide>
        <p15:guide id="3" pos="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al and white angles">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3539C0A3-D236-488B-A147-5E1FE76672BA}"/>
              </a:ext>
            </a:extLst>
          </p:cNvPr>
          <p:cNvSpPr/>
          <p:nvPr/>
        </p:nvSpPr>
        <p:spPr>
          <a:xfrm>
            <a:off x="214950" y="198782"/>
            <a:ext cx="9477489" cy="6659218"/>
          </a:xfrm>
          <a:custGeom>
            <a:avLst/>
            <a:gdLst/>
            <a:ahLst/>
            <a:cxnLst/>
            <a:rect l="l" t="t" r="r" b="b"/>
            <a:pathLst>
              <a:path w="15627985" h="10544175">
                <a:moveTo>
                  <a:pt x="0" y="0"/>
                </a:moveTo>
                <a:lnTo>
                  <a:pt x="0" y="10544171"/>
                </a:lnTo>
                <a:lnTo>
                  <a:pt x="5106870" y="10544171"/>
                </a:lnTo>
                <a:lnTo>
                  <a:pt x="15627597" y="12397"/>
                </a:lnTo>
                <a:lnTo>
                  <a:pt x="0" y="0"/>
                </a:lnTo>
                <a:close/>
              </a:path>
            </a:pathLst>
          </a:custGeom>
          <a:solidFill>
            <a:srgbClr val="0090B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dirty="0">
              <a:ln>
                <a:noFill/>
              </a:ln>
              <a:solidFill>
                <a:prstClr val="black"/>
              </a:solidFill>
              <a:effectLst/>
              <a:uLnTx/>
              <a:uFillTx/>
              <a:latin typeface="Arial"/>
              <a:ea typeface="Sharp Sans Medium" pitchFamily="2" charset="0"/>
              <a:cs typeface="Sharp Sans Medium" pitchFamily="2" charset="0"/>
            </a:endParaRPr>
          </a:p>
        </p:txBody>
      </p:sp>
      <p:sp>
        <p:nvSpPr>
          <p:cNvPr id="2" name="Title 1"/>
          <p:cNvSpPr>
            <a:spLocks noGrp="1"/>
          </p:cNvSpPr>
          <p:nvPr>
            <p:ph type="title"/>
          </p:nvPr>
        </p:nvSpPr>
        <p:spPr>
          <a:xfrm>
            <a:off x="1095375" y="1838497"/>
            <a:ext cx="4798529" cy="1325563"/>
          </a:xfrm>
        </p:spPr>
        <p:txBody>
          <a:bodyPr/>
          <a:lstStyle>
            <a:lvl1pPr>
              <a:defRPr>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57DBE3D4-0623-BB67-B173-36C96AFB3A3C}"/>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4165862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white transparent angl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390B4E-7359-674F-F31F-D39BA5BBBD2F}"/>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3539827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al transparent ang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D71D62-9039-42BE-A39B-0BAD39D71F62}"/>
              </a:ext>
            </a:extLst>
          </p:cNvPr>
          <p:cNvSpPr/>
          <p:nvPr/>
        </p:nvSpPr>
        <p:spPr>
          <a:xfrm>
            <a:off x="190123" y="6192570"/>
            <a:ext cx="12001877" cy="66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descr="A picture containing diagram&#10;&#10;Description automatically generated">
            <a:extLst>
              <a:ext uri="{FF2B5EF4-FFF2-40B4-BE49-F238E27FC236}">
                <a16:creationId xmlns:a16="http://schemas.microsoft.com/office/drawing/2014/main" id="{9905A069-38C2-49C1-B1BA-35B4849AE6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31" r="4884"/>
          <a:stretch/>
        </p:blipFill>
        <p:spPr>
          <a:xfrm>
            <a:off x="241299" y="232672"/>
            <a:ext cx="11950701" cy="6397862"/>
          </a:xfrm>
          <a:prstGeom prst="rect">
            <a:avLst/>
          </a:prstGeom>
        </p:spPr>
      </p:pic>
      <p:sp>
        <p:nvSpPr>
          <p:cNvPr id="2" name="Rectangle 1">
            <a:extLst>
              <a:ext uri="{FF2B5EF4-FFF2-40B4-BE49-F238E27FC236}">
                <a16:creationId xmlns:a16="http://schemas.microsoft.com/office/drawing/2014/main" id="{1B2632EA-7961-40BD-A717-D9C51C20BACE}"/>
              </a:ext>
            </a:extLst>
          </p:cNvPr>
          <p:cNvSpPr/>
          <p:nvPr/>
        </p:nvSpPr>
        <p:spPr>
          <a:xfrm>
            <a:off x="241299" y="235390"/>
            <a:ext cx="11956610" cy="6400800"/>
          </a:xfrm>
          <a:prstGeom prst="rect">
            <a:avLst/>
          </a:pr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hidden="1">
            <a:extLst>
              <a:ext uri="{FF2B5EF4-FFF2-40B4-BE49-F238E27FC236}">
                <a16:creationId xmlns:a16="http://schemas.microsoft.com/office/drawing/2014/main" id="{64AB73DA-E78F-4CF8-9A8F-9A842A6B69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0"/>
          <a:stretch/>
        </p:blipFill>
        <p:spPr>
          <a:xfrm flipH="1">
            <a:off x="267961" y="234936"/>
            <a:ext cx="11675684" cy="6388132"/>
          </a:xfrm>
          <a:prstGeom prst="rect">
            <a:avLst/>
          </a:prstGeom>
        </p:spPr>
      </p:pic>
      <p:pic>
        <p:nvPicPr>
          <p:cNvPr id="3" name="Picture 2">
            <a:extLst>
              <a:ext uri="{FF2B5EF4-FFF2-40B4-BE49-F238E27FC236}">
                <a16:creationId xmlns:a16="http://schemas.microsoft.com/office/drawing/2014/main" id="{2799F28C-6AAF-BB48-BE52-1D8FA738C355}"/>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a:stretch/>
        </p:blipFill>
        <p:spPr>
          <a:xfrm>
            <a:off x="2610617" y="30480"/>
            <a:ext cx="9814560" cy="6858000"/>
          </a:xfrm>
          <a:prstGeom prst="rect">
            <a:avLst/>
          </a:prstGeom>
        </p:spPr>
      </p:pic>
      <p:sp>
        <p:nvSpPr>
          <p:cNvPr id="6" name="Text Placeholder 11">
            <a:extLst>
              <a:ext uri="{FF2B5EF4-FFF2-40B4-BE49-F238E27FC236}">
                <a16:creationId xmlns:a16="http://schemas.microsoft.com/office/drawing/2014/main" id="{21DAE416-116A-45B6-BD69-F875461587D9}"/>
              </a:ext>
            </a:extLst>
          </p:cNvPr>
          <p:cNvSpPr>
            <a:spLocks noGrp="1"/>
          </p:cNvSpPr>
          <p:nvPr>
            <p:ph type="body" sz="quarter" idx="10" hasCustomPrompt="1"/>
          </p:nvPr>
        </p:nvSpPr>
        <p:spPr>
          <a:xfrm>
            <a:off x="6526768" y="3312136"/>
            <a:ext cx="5072061" cy="491835"/>
          </a:xfrm>
          <a:prstGeom prst="rect">
            <a:avLst/>
          </a:prstGeom>
        </p:spPr>
        <p:txBody>
          <a:bodyPr>
            <a:noAutofit/>
          </a:bodyPr>
          <a:lstStyle>
            <a:lvl1pPr>
              <a:lnSpc>
                <a:spcPct val="100000"/>
              </a:lnSpc>
              <a:spcBef>
                <a:spcPts val="0"/>
              </a:spcBef>
              <a:spcAft>
                <a:spcPts val="0"/>
              </a:spcAft>
              <a:defRPr sz="2397" b="1">
                <a:solidFill>
                  <a:schemeClr val="bg1"/>
                </a:solidFill>
                <a:latin typeface="+mn-lt"/>
                <a:ea typeface="Sharp Sans" pitchFamily="2" charset="0"/>
                <a:cs typeface="Sharp Sans" pitchFamily="2" charset="0"/>
              </a:defRPr>
            </a:lvl1pPr>
          </a:lstStyle>
          <a:p>
            <a:pPr lvl="0"/>
            <a:r>
              <a:rPr lang="en-US"/>
              <a:t>Click to edit text</a:t>
            </a:r>
          </a:p>
        </p:txBody>
      </p:sp>
      <p:sp>
        <p:nvSpPr>
          <p:cNvPr id="8" name="Slide Number Placeholder 5">
            <a:extLst>
              <a:ext uri="{FF2B5EF4-FFF2-40B4-BE49-F238E27FC236}">
                <a16:creationId xmlns:a16="http://schemas.microsoft.com/office/drawing/2014/main" id="{CEB87EDC-2B4C-9E52-ED10-BEE694E290C1}"/>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1492170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teal transparent ang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D71D62-9039-42BE-A39B-0BAD39D71F62}"/>
              </a:ext>
            </a:extLst>
          </p:cNvPr>
          <p:cNvSpPr/>
          <p:nvPr/>
        </p:nvSpPr>
        <p:spPr>
          <a:xfrm>
            <a:off x="190123" y="6192570"/>
            <a:ext cx="12001877" cy="66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A low angle view of tall buildings&#10;&#10;Description automatically generated with low confidence">
            <a:extLst>
              <a:ext uri="{FF2B5EF4-FFF2-40B4-BE49-F238E27FC236}">
                <a16:creationId xmlns:a16="http://schemas.microsoft.com/office/drawing/2014/main" id="{759E2E01-D0C9-4FE6-A78A-1A6125A11E03}"/>
              </a:ext>
            </a:extLst>
          </p:cNvPr>
          <p:cNvPicPr>
            <a:picLocks noChangeAspect="1"/>
          </p:cNvPicPr>
          <p:nvPr/>
        </p:nvPicPr>
        <p:blipFill rotWithShape="1">
          <a:blip r:embed="rId2">
            <a:extLst>
              <a:ext uri="{28A0092B-C50C-407E-A947-70E740481C1C}">
                <a14:useLocalDpi xmlns:a14="http://schemas.microsoft.com/office/drawing/2010/main" val="0"/>
              </a:ext>
            </a:extLst>
          </a:blip>
          <a:srcRect l="23228" t="20833" r="5204" b="21569"/>
          <a:stretch/>
        </p:blipFill>
        <p:spPr>
          <a:xfrm>
            <a:off x="266700" y="228600"/>
            <a:ext cx="11925300" cy="6400800"/>
          </a:xfrm>
          <a:prstGeom prst="rect">
            <a:avLst/>
          </a:prstGeom>
        </p:spPr>
      </p:pic>
      <p:sp>
        <p:nvSpPr>
          <p:cNvPr id="2" name="Rectangle 1">
            <a:extLst>
              <a:ext uri="{FF2B5EF4-FFF2-40B4-BE49-F238E27FC236}">
                <a16:creationId xmlns:a16="http://schemas.microsoft.com/office/drawing/2014/main" id="{1B2632EA-7961-40BD-A717-D9C51C20BACE}"/>
              </a:ext>
            </a:extLst>
          </p:cNvPr>
          <p:cNvSpPr/>
          <p:nvPr/>
        </p:nvSpPr>
        <p:spPr>
          <a:xfrm>
            <a:off x="266699" y="235390"/>
            <a:ext cx="11931209" cy="6400800"/>
          </a:xfrm>
          <a:prstGeom prst="rect">
            <a:avLst/>
          </a:pr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hidden="1">
            <a:extLst>
              <a:ext uri="{FF2B5EF4-FFF2-40B4-BE49-F238E27FC236}">
                <a16:creationId xmlns:a16="http://schemas.microsoft.com/office/drawing/2014/main" id="{64AB73DA-E78F-4CF8-9A8F-9A842A6B69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0"/>
          <a:stretch/>
        </p:blipFill>
        <p:spPr>
          <a:xfrm flipH="1">
            <a:off x="267961" y="234936"/>
            <a:ext cx="11675684" cy="6388132"/>
          </a:xfrm>
          <a:prstGeom prst="rect">
            <a:avLst/>
          </a:prstGeom>
        </p:spPr>
      </p:pic>
      <p:pic>
        <p:nvPicPr>
          <p:cNvPr id="3" name="Picture 2">
            <a:extLst>
              <a:ext uri="{FF2B5EF4-FFF2-40B4-BE49-F238E27FC236}">
                <a16:creationId xmlns:a16="http://schemas.microsoft.com/office/drawing/2014/main" id="{2799F28C-6AAF-BB48-BE52-1D8FA738C355}"/>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a:stretch/>
        </p:blipFill>
        <p:spPr>
          <a:xfrm>
            <a:off x="2610617" y="30480"/>
            <a:ext cx="9814560" cy="6858000"/>
          </a:xfrm>
          <a:prstGeom prst="rect">
            <a:avLst/>
          </a:prstGeom>
        </p:spPr>
      </p:pic>
      <p:sp>
        <p:nvSpPr>
          <p:cNvPr id="6" name="Text Placeholder 11">
            <a:extLst>
              <a:ext uri="{FF2B5EF4-FFF2-40B4-BE49-F238E27FC236}">
                <a16:creationId xmlns:a16="http://schemas.microsoft.com/office/drawing/2014/main" id="{21DAE416-116A-45B6-BD69-F875461587D9}"/>
              </a:ext>
            </a:extLst>
          </p:cNvPr>
          <p:cNvSpPr>
            <a:spLocks noGrp="1"/>
          </p:cNvSpPr>
          <p:nvPr>
            <p:ph type="body" sz="quarter" idx="10" hasCustomPrompt="1"/>
          </p:nvPr>
        </p:nvSpPr>
        <p:spPr>
          <a:xfrm>
            <a:off x="6526768" y="3312136"/>
            <a:ext cx="5072061" cy="491835"/>
          </a:xfrm>
          <a:prstGeom prst="rect">
            <a:avLst/>
          </a:prstGeom>
        </p:spPr>
        <p:txBody>
          <a:bodyPr>
            <a:noAutofit/>
          </a:bodyPr>
          <a:lstStyle>
            <a:lvl1pPr>
              <a:lnSpc>
                <a:spcPct val="100000"/>
              </a:lnSpc>
              <a:spcBef>
                <a:spcPts val="0"/>
              </a:spcBef>
              <a:spcAft>
                <a:spcPts val="0"/>
              </a:spcAft>
              <a:defRPr sz="2397" b="1">
                <a:solidFill>
                  <a:schemeClr val="bg1"/>
                </a:solidFill>
                <a:latin typeface="+mn-lt"/>
                <a:ea typeface="Sharp Sans" pitchFamily="2" charset="0"/>
                <a:cs typeface="Sharp Sans" pitchFamily="2" charset="0"/>
              </a:defRPr>
            </a:lvl1pPr>
          </a:lstStyle>
          <a:p>
            <a:pPr lvl="0"/>
            <a:r>
              <a:rPr lang="en-US"/>
              <a:t>Click to edit text</a:t>
            </a:r>
          </a:p>
        </p:txBody>
      </p:sp>
      <p:sp>
        <p:nvSpPr>
          <p:cNvPr id="7" name="Slide Number Placeholder 5">
            <a:extLst>
              <a:ext uri="{FF2B5EF4-FFF2-40B4-BE49-F238E27FC236}">
                <a16:creationId xmlns:a16="http://schemas.microsoft.com/office/drawing/2014/main" id="{15B2D91C-745F-101A-F0F9-080B4F31ACF1}"/>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1915128310"/>
      </p:ext>
    </p:extLst>
  </p:cSld>
  <p:clrMapOvr>
    <a:masterClrMapping/>
  </p:clrMapOvr>
  <p:extLst>
    <p:ext uri="{DCECCB84-F9BA-43D5-87BE-67443E8EF086}">
      <p15:sldGuideLst xmlns:p15="http://schemas.microsoft.com/office/powerpoint/2012/main">
        <p15:guide id="1" pos="168">
          <p15:clr>
            <a:srgbClr val="FBAE40"/>
          </p15:clr>
        </p15:guide>
        <p15:guide id="2" orient="horz" pos="144">
          <p15:clr>
            <a:srgbClr val="FBAE40"/>
          </p15:clr>
        </p15:guide>
        <p15:guide id="3" orient="horz" pos="417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teal transparent ang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D71D62-9039-42BE-A39B-0BAD39D71F62}"/>
              </a:ext>
            </a:extLst>
          </p:cNvPr>
          <p:cNvSpPr/>
          <p:nvPr/>
        </p:nvSpPr>
        <p:spPr>
          <a:xfrm>
            <a:off x="190123" y="6192570"/>
            <a:ext cx="12001877" cy="66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descr="A close-up of hands shaking&#10;&#10;Description automatically generated">
            <a:extLst>
              <a:ext uri="{FF2B5EF4-FFF2-40B4-BE49-F238E27FC236}">
                <a16:creationId xmlns:a16="http://schemas.microsoft.com/office/drawing/2014/main" id="{78D0E53C-7567-42BD-94F4-9855CD481C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9" t="25702" r="10300" b="3512"/>
          <a:stretch/>
        </p:blipFill>
        <p:spPr>
          <a:xfrm flipH="1">
            <a:off x="266700" y="228600"/>
            <a:ext cx="11925300" cy="6400800"/>
          </a:xfrm>
          <a:prstGeom prst="rect">
            <a:avLst/>
          </a:prstGeom>
        </p:spPr>
      </p:pic>
      <p:sp>
        <p:nvSpPr>
          <p:cNvPr id="2" name="Rectangle 1">
            <a:extLst>
              <a:ext uri="{FF2B5EF4-FFF2-40B4-BE49-F238E27FC236}">
                <a16:creationId xmlns:a16="http://schemas.microsoft.com/office/drawing/2014/main" id="{1B2632EA-7961-40BD-A717-D9C51C20BACE}"/>
              </a:ext>
            </a:extLst>
          </p:cNvPr>
          <p:cNvSpPr/>
          <p:nvPr/>
        </p:nvSpPr>
        <p:spPr>
          <a:xfrm>
            <a:off x="266699" y="235390"/>
            <a:ext cx="11931209" cy="6400800"/>
          </a:xfrm>
          <a:prstGeom prst="rect">
            <a:avLst/>
          </a:pr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hidden="1">
            <a:extLst>
              <a:ext uri="{FF2B5EF4-FFF2-40B4-BE49-F238E27FC236}">
                <a16:creationId xmlns:a16="http://schemas.microsoft.com/office/drawing/2014/main" id="{64AB73DA-E78F-4CF8-9A8F-9A842A6B69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0"/>
          <a:stretch/>
        </p:blipFill>
        <p:spPr>
          <a:xfrm flipH="1">
            <a:off x="267961" y="234936"/>
            <a:ext cx="11675684" cy="6388132"/>
          </a:xfrm>
          <a:prstGeom prst="rect">
            <a:avLst/>
          </a:prstGeom>
        </p:spPr>
      </p:pic>
      <p:pic>
        <p:nvPicPr>
          <p:cNvPr id="3" name="Picture 2">
            <a:extLst>
              <a:ext uri="{FF2B5EF4-FFF2-40B4-BE49-F238E27FC236}">
                <a16:creationId xmlns:a16="http://schemas.microsoft.com/office/drawing/2014/main" id="{2799F28C-6AAF-BB48-BE52-1D8FA738C355}"/>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a:stretch/>
        </p:blipFill>
        <p:spPr>
          <a:xfrm>
            <a:off x="2565400" y="0"/>
            <a:ext cx="9859777" cy="6889596"/>
          </a:xfrm>
          <a:prstGeom prst="rect">
            <a:avLst/>
          </a:prstGeom>
        </p:spPr>
      </p:pic>
      <p:sp>
        <p:nvSpPr>
          <p:cNvPr id="6" name="Text Placeholder 11">
            <a:extLst>
              <a:ext uri="{FF2B5EF4-FFF2-40B4-BE49-F238E27FC236}">
                <a16:creationId xmlns:a16="http://schemas.microsoft.com/office/drawing/2014/main" id="{21DAE416-116A-45B6-BD69-F875461587D9}"/>
              </a:ext>
            </a:extLst>
          </p:cNvPr>
          <p:cNvSpPr>
            <a:spLocks noGrp="1"/>
          </p:cNvSpPr>
          <p:nvPr>
            <p:ph type="body" sz="quarter" idx="10" hasCustomPrompt="1"/>
          </p:nvPr>
        </p:nvSpPr>
        <p:spPr>
          <a:xfrm>
            <a:off x="6526768" y="3312136"/>
            <a:ext cx="5072061" cy="491835"/>
          </a:xfrm>
          <a:prstGeom prst="rect">
            <a:avLst/>
          </a:prstGeom>
        </p:spPr>
        <p:txBody>
          <a:bodyPr>
            <a:noAutofit/>
          </a:bodyPr>
          <a:lstStyle>
            <a:lvl1pPr>
              <a:lnSpc>
                <a:spcPct val="100000"/>
              </a:lnSpc>
              <a:spcBef>
                <a:spcPts val="0"/>
              </a:spcBef>
              <a:spcAft>
                <a:spcPts val="0"/>
              </a:spcAft>
              <a:defRPr sz="2397" b="1">
                <a:solidFill>
                  <a:schemeClr val="bg1"/>
                </a:solidFill>
                <a:latin typeface="+mn-lt"/>
                <a:ea typeface="Sharp Sans" pitchFamily="2" charset="0"/>
                <a:cs typeface="Sharp Sans" pitchFamily="2" charset="0"/>
              </a:defRPr>
            </a:lvl1pPr>
          </a:lstStyle>
          <a:p>
            <a:pPr lvl="0"/>
            <a:r>
              <a:rPr lang="en-US"/>
              <a:t>Click to edit text</a:t>
            </a:r>
          </a:p>
        </p:txBody>
      </p:sp>
      <p:sp>
        <p:nvSpPr>
          <p:cNvPr id="7" name="Slide Number Placeholder 5">
            <a:extLst>
              <a:ext uri="{FF2B5EF4-FFF2-40B4-BE49-F238E27FC236}">
                <a16:creationId xmlns:a16="http://schemas.microsoft.com/office/drawing/2014/main" id="{A3C83F38-F82A-A8DE-E8F3-5F9D6A7DFECD}"/>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3874554685"/>
      </p:ext>
    </p:extLst>
  </p:cSld>
  <p:clrMapOvr>
    <a:masterClrMapping/>
  </p:clrMapOvr>
  <p:extLst>
    <p:ext uri="{DCECCB84-F9BA-43D5-87BE-67443E8EF086}">
      <p15:sldGuideLst xmlns:p15="http://schemas.microsoft.com/office/powerpoint/2012/main">
        <p15:guide id="1" pos="168">
          <p15:clr>
            <a:srgbClr val="FBAE40"/>
          </p15:clr>
        </p15:guide>
        <p15:guide id="2" orient="horz" pos="144">
          <p15:clr>
            <a:srgbClr val="FBAE40"/>
          </p15:clr>
        </p15:guide>
        <p15:guide id="3" orient="horz" pos="417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3539C0A3-D236-488B-A147-5E1FE76672BA}"/>
              </a:ext>
            </a:extLst>
          </p:cNvPr>
          <p:cNvSpPr/>
          <p:nvPr/>
        </p:nvSpPr>
        <p:spPr>
          <a:xfrm>
            <a:off x="214950" y="198782"/>
            <a:ext cx="9477489" cy="6659218"/>
          </a:xfrm>
          <a:custGeom>
            <a:avLst/>
            <a:gdLst/>
            <a:ahLst/>
            <a:cxnLst/>
            <a:rect l="l" t="t" r="r" b="b"/>
            <a:pathLst>
              <a:path w="15627985" h="10544175">
                <a:moveTo>
                  <a:pt x="0" y="0"/>
                </a:moveTo>
                <a:lnTo>
                  <a:pt x="0" y="10544171"/>
                </a:lnTo>
                <a:lnTo>
                  <a:pt x="5106870" y="10544171"/>
                </a:lnTo>
                <a:lnTo>
                  <a:pt x="15627597" y="12397"/>
                </a:lnTo>
                <a:lnTo>
                  <a:pt x="0" y="0"/>
                </a:lnTo>
                <a:close/>
              </a:path>
            </a:pathLst>
          </a:custGeom>
          <a:solidFill>
            <a:srgbClr val="0090B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dirty="0">
              <a:ln>
                <a:noFill/>
              </a:ln>
              <a:solidFill>
                <a:prstClr val="black"/>
              </a:solidFill>
              <a:effectLst/>
              <a:uLnTx/>
              <a:uFillTx/>
              <a:latin typeface="Arial"/>
              <a:ea typeface="Sharp Sans Medium" pitchFamily="2" charset="0"/>
              <a:cs typeface="Sharp Sans Medium" pitchFamily="2" charset="0"/>
            </a:endParaRPr>
          </a:p>
        </p:txBody>
      </p:sp>
      <p:sp>
        <p:nvSpPr>
          <p:cNvPr id="2" name="Title 1"/>
          <p:cNvSpPr>
            <a:spLocks noGrp="1"/>
          </p:cNvSpPr>
          <p:nvPr>
            <p:ph type="title" hasCustomPrompt="1"/>
          </p:nvPr>
        </p:nvSpPr>
        <p:spPr>
          <a:xfrm>
            <a:off x="6661288" y="3687175"/>
            <a:ext cx="4798529" cy="1325563"/>
          </a:xfrm>
        </p:spPr>
        <p:txBody>
          <a:bodyPr/>
          <a:lstStyle>
            <a:lvl1pPr>
              <a:defRPr>
                <a:solidFill>
                  <a:schemeClr val="accent1"/>
                </a:solidFill>
              </a:defRPr>
            </a:lvl1pPr>
          </a:lstStyle>
          <a:p>
            <a:r>
              <a:rPr lang="en-US"/>
              <a:t>Questions?</a:t>
            </a:r>
          </a:p>
        </p:txBody>
      </p:sp>
      <p:sp>
        <p:nvSpPr>
          <p:cNvPr id="3" name="Slide Number Placeholder 5">
            <a:extLst>
              <a:ext uri="{FF2B5EF4-FFF2-40B4-BE49-F238E27FC236}">
                <a16:creationId xmlns:a16="http://schemas.microsoft.com/office/drawing/2014/main" id="{EC698355-6C89-266E-7F58-52CCF3A7A61F}"/>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705526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White and teal angles with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772EC-FE7B-0943-9D54-A42A651A2BA8}"/>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3063710" y="0"/>
            <a:ext cx="9128289" cy="709838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idx="1"/>
          </p:nvPr>
        </p:nvSpPr>
        <p:spPr>
          <a:xfrm>
            <a:off x="914400" y="1782763"/>
            <a:ext cx="10515600" cy="4351338"/>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2800">
                <a:solidFill>
                  <a:srgbClr val="54585A"/>
                </a:solidFill>
              </a:defRPr>
            </a:lvl1pPr>
            <a:lvl2pPr marL="742950" indent="-285750">
              <a:buFont typeface="Arial" panose="020B0604020202020204" pitchFamily="34" charset="0"/>
              <a:buChar char="•"/>
              <a:defRPr sz="2400">
                <a:solidFill>
                  <a:srgbClr val="54585A"/>
                </a:solidFill>
              </a:defRPr>
            </a:lvl2pPr>
            <a:lvl3pPr marL="1200150" indent="-285750">
              <a:buFont typeface="Arial" panose="020B0604020202020204" pitchFamily="34" charset="0"/>
              <a:buChar char="•"/>
              <a:defRPr sz="2000">
                <a:solidFill>
                  <a:srgbClr val="54585A"/>
                </a:solidFill>
              </a:defRPr>
            </a:lvl3pPr>
            <a:lvl4pPr marL="1657350" indent="-285750">
              <a:buFont typeface="Arial" panose="020B0604020202020204" pitchFamily="34" charset="0"/>
              <a:buChar char="•"/>
              <a:defRPr>
                <a:solidFill>
                  <a:srgbClr val="54585A"/>
                </a:solidFill>
              </a:defRPr>
            </a:lvl4pPr>
            <a:lvl5pPr marL="2114550" indent="-285750">
              <a:buFont typeface="Arial" panose="020B0604020202020204" pitchFamily="34" charset="0"/>
              <a:buChar char="•"/>
              <a:defRPr>
                <a:solidFill>
                  <a:srgbClr val="5458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DFFEA168-A175-687A-0CA6-48346B01AC52}"/>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28199952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White and teal gold with text">
    <p:spTree>
      <p:nvGrpSpPr>
        <p:cNvPr id="1" name=""/>
        <p:cNvGrpSpPr/>
        <p:nvPr/>
      </p:nvGrpSpPr>
      <p:grpSpPr>
        <a:xfrm>
          <a:off x="0" y="0"/>
          <a:ext cx="0" cy="0"/>
          <a:chOff x="0" y="0"/>
          <a:chExt cx="0" cy="0"/>
        </a:xfrm>
      </p:grpSpPr>
      <p:sp>
        <p:nvSpPr>
          <p:cNvPr id="5" name="Freeform: Shape 9">
            <a:extLst>
              <a:ext uri="{FF2B5EF4-FFF2-40B4-BE49-F238E27FC236}">
                <a16:creationId xmlns:a16="http://schemas.microsoft.com/office/drawing/2014/main" id="{60634BEB-336D-4B2E-B6E1-F56612445DE1}"/>
              </a:ext>
            </a:extLst>
          </p:cNvPr>
          <p:cNvSpPr/>
          <p:nvPr/>
        </p:nvSpPr>
        <p:spPr>
          <a:xfrm>
            <a:off x="3023286" y="368644"/>
            <a:ext cx="9080946" cy="6394465"/>
          </a:xfrm>
          <a:custGeom>
            <a:avLst/>
            <a:gdLst>
              <a:gd name="connsiteX0" fmla="*/ 6400800 w 9498911"/>
              <a:gd name="connsiteY0" fmla="*/ 0 h 6394466"/>
              <a:gd name="connsiteX1" fmla="*/ 6400800 w 9498911"/>
              <a:gd name="connsiteY1" fmla="*/ 2810 h 6394466"/>
              <a:gd name="connsiteX2" fmla="*/ 9498911 w 9498911"/>
              <a:gd name="connsiteY2" fmla="*/ 2810 h 6394466"/>
              <a:gd name="connsiteX3" fmla="*/ 9498911 w 9498911"/>
              <a:gd name="connsiteY3" fmla="*/ 6394466 h 6394466"/>
              <a:gd name="connsiteX4" fmla="*/ 6400800 w 9498911"/>
              <a:gd name="connsiteY4" fmla="*/ 6394466 h 6394466"/>
              <a:gd name="connsiteX5" fmla="*/ 0 w 9498911"/>
              <a:gd name="connsiteY5" fmla="*/ 6394466 h 63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8911" h="6394466">
                <a:moveTo>
                  <a:pt x="6400800" y="0"/>
                </a:moveTo>
                <a:lnTo>
                  <a:pt x="6400800" y="2810"/>
                </a:lnTo>
                <a:lnTo>
                  <a:pt x="9498911" y="2810"/>
                </a:lnTo>
                <a:lnTo>
                  <a:pt x="9498911" y="6394466"/>
                </a:lnTo>
                <a:lnTo>
                  <a:pt x="6400800" y="6394466"/>
                </a:lnTo>
                <a:lnTo>
                  <a:pt x="0" y="6394466"/>
                </a:lnTo>
                <a:close/>
              </a:path>
            </a:pathLst>
          </a:cu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77" b="0" i="0" u="none" strike="noStrike" kern="1200" cap="none" spc="0" normalizeH="0" baseline="0" noProof="0" dirty="0">
              <a:ln>
                <a:noFill/>
              </a:ln>
              <a:solidFill>
                <a:prstClr val="white"/>
              </a:solidFill>
              <a:effectLst/>
              <a:uLnTx/>
              <a:uFillTx/>
              <a:latin typeface="Arial"/>
              <a:ea typeface="Sharp Sans Medium" pitchFamily="2" charset="0"/>
              <a:cs typeface="Sharp Sans Medium" pitchFamily="2" charset="0"/>
            </a:endParaRPr>
          </a:p>
        </p:txBody>
      </p:sp>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idx="1"/>
          </p:nvPr>
        </p:nvSpPr>
        <p:spPr>
          <a:xfrm>
            <a:off x="914400" y="1782763"/>
            <a:ext cx="10515600" cy="4351338"/>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2800">
                <a:solidFill>
                  <a:srgbClr val="54585A"/>
                </a:solidFill>
              </a:defRPr>
            </a:lvl1pPr>
            <a:lvl2pPr marL="742950" indent="-285750">
              <a:buFont typeface="Arial" panose="020B0604020202020204" pitchFamily="34" charset="0"/>
              <a:buChar char="•"/>
              <a:defRPr sz="2400">
                <a:solidFill>
                  <a:srgbClr val="54585A"/>
                </a:solidFill>
              </a:defRPr>
            </a:lvl2pPr>
            <a:lvl3pPr marL="1200150" indent="-285750">
              <a:buFont typeface="Arial" panose="020B0604020202020204" pitchFamily="34" charset="0"/>
              <a:buChar char="•"/>
              <a:defRPr sz="2000">
                <a:solidFill>
                  <a:srgbClr val="54585A"/>
                </a:solidFill>
              </a:defRPr>
            </a:lvl3pPr>
            <a:lvl4pPr marL="1657350" indent="-285750">
              <a:buFont typeface="Arial" panose="020B0604020202020204" pitchFamily="34" charset="0"/>
              <a:buChar char="•"/>
              <a:defRPr>
                <a:solidFill>
                  <a:srgbClr val="54585A"/>
                </a:solidFill>
              </a:defRPr>
            </a:lvl4pPr>
            <a:lvl5pPr marL="2114550" indent="-285750">
              <a:buFont typeface="Arial" panose="020B0604020202020204" pitchFamily="34" charset="0"/>
              <a:buChar char="•"/>
              <a:defRPr>
                <a:solidFill>
                  <a:srgbClr val="5458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120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08025" y="457201"/>
            <a:ext cx="10515600" cy="1136720"/>
          </a:xfrm>
          <a:prstGeom prst="rect">
            <a:avLst/>
          </a:prstGeom>
        </p:spPr>
        <p:txBody>
          <a:bodyPr vert="horz" lIns="91440" tIns="45720" rIns="91440" bIns="45720" rtlCol="0" anchor="t">
            <a:normAutofit/>
          </a:bodyPr>
          <a:lstStyle/>
          <a:p>
            <a:r>
              <a:rPr lang="en-US"/>
              <a:t>Click to edit Master title style</a:t>
            </a:r>
          </a:p>
        </p:txBody>
      </p:sp>
      <p:sp>
        <p:nvSpPr>
          <p:cNvPr id="12" name="Text Placeholder 11"/>
          <p:cNvSpPr>
            <a:spLocks noGrp="1"/>
          </p:cNvSpPr>
          <p:nvPr>
            <p:ph type="body" sz="quarter" idx="13"/>
          </p:nvPr>
        </p:nvSpPr>
        <p:spPr>
          <a:xfrm>
            <a:off x="708025" y="1593850"/>
            <a:ext cx="10515600" cy="4280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D49DF8E3-5171-60CA-0BBA-66A06CDF924A}"/>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3429848001"/>
      </p:ext>
    </p:extLst>
  </p:cSld>
  <p:clrMapOvr>
    <a:masterClrMapping/>
  </p:clrMapOvr>
  <p:extLst>
    <p:ext uri="{DCECCB84-F9BA-43D5-87BE-67443E8EF086}">
      <p15:sldGuideLst xmlns:p15="http://schemas.microsoft.com/office/powerpoint/2012/main">
        <p15:guide id="1" pos="514">
          <p15:clr>
            <a:srgbClr val="FBAE40"/>
          </p15:clr>
        </p15:guide>
        <p15:guide id="2" pos="7290">
          <p15:clr>
            <a:srgbClr val="FBAE40"/>
          </p15:clr>
        </p15:guide>
        <p15:guide id="3" orient="horz" pos="534">
          <p15:clr>
            <a:srgbClr val="FBAE40"/>
          </p15:clr>
        </p15:guide>
        <p15:guide id="4" orient="horz" pos="37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title 2">
    <p:spTree>
      <p:nvGrpSpPr>
        <p:cNvPr id="1" name=""/>
        <p:cNvGrpSpPr/>
        <p:nvPr/>
      </p:nvGrpSpPr>
      <p:grpSpPr>
        <a:xfrm>
          <a:off x="0" y="0"/>
          <a:ext cx="0" cy="0"/>
          <a:chOff x="0" y="0"/>
          <a:chExt cx="0" cy="0"/>
        </a:xfrm>
      </p:grpSpPr>
      <p:pic>
        <p:nvPicPr>
          <p:cNvPr id="8" name="Picture 7" descr="A picture containing blurry&#10;&#10;Description automatically generated">
            <a:extLst>
              <a:ext uri="{FF2B5EF4-FFF2-40B4-BE49-F238E27FC236}">
                <a16:creationId xmlns:a16="http://schemas.microsoft.com/office/drawing/2014/main" id="{B0C4859B-F6BF-9EBF-69E3-C3AEDF888B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61"/>
          <a:stretch/>
        </p:blipFill>
        <p:spPr>
          <a:xfrm>
            <a:off x="0" y="0"/>
            <a:ext cx="12192000" cy="7115175"/>
          </a:xfrm>
          <a:prstGeom prst="rect">
            <a:avLst/>
          </a:prstGeom>
        </p:spPr>
      </p:pic>
      <p:sp>
        <p:nvSpPr>
          <p:cNvPr id="38" name="Rectangle 37">
            <a:extLst>
              <a:ext uri="{FF2B5EF4-FFF2-40B4-BE49-F238E27FC236}">
                <a16:creationId xmlns:a16="http://schemas.microsoft.com/office/drawing/2014/main" id="{B42443CF-8328-A6AF-00F3-6B78D31DCA10}"/>
              </a:ext>
            </a:extLst>
          </p:cNvPr>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 name="Title 1">
            <a:extLst>
              <a:ext uri="{FF2B5EF4-FFF2-40B4-BE49-F238E27FC236}">
                <a16:creationId xmlns:a16="http://schemas.microsoft.com/office/drawing/2014/main" id="{EAB17F65-73B2-C078-E008-4CDC17FDDF4B}"/>
              </a:ext>
            </a:extLst>
          </p:cNvPr>
          <p:cNvSpPr>
            <a:spLocks noGrp="1"/>
          </p:cNvSpPr>
          <p:nvPr>
            <p:ph type="ctrTitle" hasCustomPrompt="1"/>
          </p:nvPr>
        </p:nvSpPr>
        <p:spPr>
          <a:xfrm>
            <a:off x="3508664" y="2590797"/>
            <a:ext cx="5174673" cy="1683328"/>
          </a:xfrm>
        </p:spPr>
        <p:txBody>
          <a:bodyPr anchor="b">
            <a:normAutofit/>
          </a:bodyPr>
          <a:lstStyle>
            <a:lvl1pPr algn="ctr">
              <a:defRPr sz="4000">
                <a:solidFill>
                  <a:srgbClr val="131C47"/>
                </a:solidFill>
              </a:defRPr>
            </a:lvl1pPr>
          </a:lstStyle>
          <a:p>
            <a:r>
              <a:rPr lang="en-US" dirty="0"/>
              <a:t>Section title with room for a second line</a:t>
            </a:r>
          </a:p>
        </p:txBody>
      </p:sp>
      <p:pic>
        <p:nvPicPr>
          <p:cNvPr id="46" name="Picture 45" descr="Logo&#10;&#10;Description automatically generated with medium confidence">
            <a:extLst>
              <a:ext uri="{FF2B5EF4-FFF2-40B4-BE49-F238E27FC236}">
                <a16:creationId xmlns:a16="http://schemas.microsoft.com/office/drawing/2014/main" id="{6A850722-239C-A942-8BDE-BB3F308A17B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922551" y="5712314"/>
            <a:ext cx="1431250" cy="484423"/>
          </a:xfrm>
          <a:prstGeom prst="rect">
            <a:avLst/>
          </a:prstGeom>
        </p:spPr>
      </p:pic>
      <p:cxnSp>
        <p:nvCxnSpPr>
          <p:cNvPr id="5" name="Straight Connector 4">
            <a:extLst>
              <a:ext uri="{FF2B5EF4-FFF2-40B4-BE49-F238E27FC236}">
                <a16:creationId xmlns:a16="http://schemas.microsoft.com/office/drawing/2014/main" id="{B50A57CB-3709-BC17-3E5C-FC58D67F11D2}"/>
              </a:ext>
            </a:extLst>
          </p:cNvPr>
          <p:cNvCxnSpPr>
            <a:cxnSpLocks/>
          </p:cNvCxnSpPr>
          <p:nvPr userDrawn="1"/>
        </p:nvCxnSpPr>
        <p:spPr>
          <a:xfrm>
            <a:off x="3508664" y="4481939"/>
            <a:ext cx="5174673" cy="0"/>
          </a:xfrm>
          <a:prstGeom prst="line">
            <a:avLst/>
          </a:prstGeom>
          <a:ln w="19050">
            <a:solidFill>
              <a:srgbClr val="FF87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45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side bar">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914400" y="457201"/>
            <a:ext cx="10515600" cy="1136720"/>
          </a:xfrm>
          <a:prstGeom prst="rect">
            <a:avLst/>
          </a:prstGeom>
        </p:spPr>
        <p:txBody>
          <a:bodyPr vert="horz" lIns="91440" tIns="45720" rIns="91440" bIns="45720" rtlCol="0" anchor="t">
            <a:normAutofit/>
          </a:bodyPr>
          <a:lstStyle/>
          <a:p>
            <a:r>
              <a:rPr lang="en-US"/>
              <a:t>Click to edit Master title style</a:t>
            </a:r>
          </a:p>
        </p:txBody>
      </p:sp>
      <p:sp>
        <p:nvSpPr>
          <p:cNvPr id="3" name="Slide Number Placeholder 5">
            <a:extLst>
              <a:ext uri="{FF2B5EF4-FFF2-40B4-BE49-F238E27FC236}">
                <a16:creationId xmlns:a16="http://schemas.microsoft.com/office/drawing/2014/main" id="{83E8DFE5-9C8B-C00C-223B-AC36BFBD5F62}"/>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13827150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2 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FC59A9-7DBB-DB43-8DD4-673252244501}"/>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Placeholder 1"/>
          <p:cNvSpPr>
            <a:spLocks noGrp="1"/>
          </p:cNvSpPr>
          <p:nvPr>
            <p:ph type="title"/>
          </p:nvPr>
        </p:nvSpPr>
        <p:spPr>
          <a:xfrm>
            <a:off x="914400" y="457200"/>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11" name="Text Placeholder 2"/>
          <p:cNvSpPr>
            <a:spLocks noGrp="1"/>
          </p:cNvSpPr>
          <p:nvPr>
            <p:ph idx="1" hasCustomPrompt="1"/>
          </p:nvPr>
        </p:nvSpPr>
        <p:spPr>
          <a:xfrm>
            <a:off x="914401" y="2253561"/>
            <a:ext cx="4731026" cy="3801251"/>
          </a:xfrm>
          <a:prstGeom prst="rect">
            <a:avLst/>
          </a:prstGeom>
        </p:spPr>
        <p:txBody>
          <a:bodyPr vert="horz" lIns="91440" tIns="45720" rIns="91440" bIns="45720" rtlCol="0">
            <a:normAutofit/>
          </a:bodyPr>
          <a:lstStyle>
            <a:lvl1pPr>
              <a:defRPr sz="2400"/>
            </a:lvl1pPr>
            <a:lvl2pPr marL="457200" indent="-228600">
              <a:defRPr sz="2000"/>
            </a:lvl2pPr>
            <a:lvl3pPr marL="685800" indent="-228600">
              <a:defRPr sz="1800"/>
            </a:lvl3pPr>
          </a:lstStyle>
          <a:p>
            <a:pPr lvl="0"/>
            <a:r>
              <a:rPr lang="en-US"/>
              <a:t>Click to edit Master text styles</a:t>
            </a:r>
          </a:p>
          <a:p>
            <a:pPr lvl="1"/>
            <a:r>
              <a:rPr lang="en-US"/>
              <a:t>Second level</a:t>
            </a:r>
          </a:p>
          <a:p>
            <a:pPr lvl="2"/>
            <a:r>
              <a:rPr lang="en-US"/>
              <a:t>Third level</a:t>
            </a:r>
          </a:p>
        </p:txBody>
      </p:sp>
      <p:sp>
        <p:nvSpPr>
          <p:cNvPr id="13" name="Text Placeholder 2"/>
          <p:cNvSpPr>
            <a:spLocks noGrp="1"/>
          </p:cNvSpPr>
          <p:nvPr>
            <p:ph idx="13" hasCustomPrompt="1"/>
          </p:nvPr>
        </p:nvSpPr>
        <p:spPr>
          <a:xfrm>
            <a:off x="5750822" y="2253562"/>
            <a:ext cx="5162343" cy="3801250"/>
          </a:xfrm>
          <a:prstGeom prst="rect">
            <a:avLst/>
          </a:prstGeom>
        </p:spPr>
        <p:txBody>
          <a:bodyPr vert="horz" lIns="91440" tIns="45720" rIns="91440" bIns="45720" rtlCol="0">
            <a:normAutofit/>
          </a:bodyPr>
          <a:lstStyle>
            <a:lvl1pPr marL="228600" indent="-228600">
              <a:buFont typeface="Arial" panose="020B0604020202020204" pitchFamily="34" charset="0"/>
              <a:buChar char="•"/>
              <a:defRPr sz="2400">
                <a:solidFill>
                  <a:srgbClr val="54585A"/>
                </a:solidFill>
              </a:defRPr>
            </a:lvl1pPr>
            <a:lvl2pPr marL="457200" indent="-228600">
              <a:buFont typeface="Arial" panose="020B0604020202020204" pitchFamily="34" charset="0"/>
              <a:buChar char="•"/>
              <a:defRPr sz="2000">
                <a:solidFill>
                  <a:srgbClr val="54585A"/>
                </a:solidFill>
              </a:defRPr>
            </a:lvl2pPr>
            <a:lvl3pPr marL="457200" indent="228600">
              <a:buFont typeface="Arial" panose="020B0604020202020204" pitchFamily="34" charset="0"/>
              <a:buChar char="•"/>
              <a:defRPr sz="1800">
                <a:solidFill>
                  <a:srgbClr val="54585A"/>
                </a:solidFill>
              </a:defRPr>
            </a:lvl3pPr>
          </a:lstStyle>
          <a:p>
            <a:pPr lvl="0"/>
            <a:r>
              <a:rPr lang="en-US"/>
              <a:t>Click to edit Master text styles</a:t>
            </a:r>
          </a:p>
          <a:p>
            <a:pPr lvl="1"/>
            <a:r>
              <a:rPr lang="en-US"/>
              <a:t>Second level</a:t>
            </a:r>
          </a:p>
          <a:p>
            <a:pPr lvl="2"/>
            <a:r>
              <a:rPr lang="en-US"/>
              <a:t>Third level</a:t>
            </a:r>
          </a:p>
        </p:txBody>
      </p:sp>
      <p:sp>
        <p:nvSpPr>
          <p:cNvPr id="3" name="Text Placeholder 2"/>
          <p:cNvSpPr>
            <a:spLocks noGrp="1"/>
          </p:cNvSpPr>
          <p:nvPr>
            <p:ph type="body" sz="quarter" idx="14"/>
          </p:nvPr>
        </p:nvSpPr>
        <p:spPr>
          <a:xfrm>
            <a:off x="914399" y="1782763"/>
            <a:ext cx="4731027" cy="470798"/>
          </a:xfrm>
        </p:spPr>
        <p:txBody>
          <a:bodyPr>
            <a:normAutofit/>
          </a:bodyPr>
          <a:lstStyle>
            <a:lvl1pPr marL="0" indent="0">
              <a:buNone/>
              <a:defRPr sz="2400" b="1">
                <a:solidFill>
                  <a:schemeClr val="accent1"/>
                </a:solidFill>
              </a:defRPr>
            </a:lvl1pPr>
          </a:lstStyle>
          <a:p>
            <a:pPr lvl="0"/>
            <a:r>
              <a:rPr lang="en-US"/>
              <a:t>Click to edit Master text styles</a:t>
            </a:r>
          </a:p>
        </p:txBody>
      </p:sp>
      <p:sp>
        <p:nvSpPr>
          <p:cNvPr id="14" name="Text Placeholder 2"/>
          <p:cNvSpPr>
            <a:spLocks noGrp="1"/>
          </p:cNvSpPr>
          <p:nvPr>
            <p:ph type="body" sz="quarter" idx="15"/>
          </p:nvPr>
        </p:nvSpPr>
        <p:spPr>
          <a:xfrm>
            <a:off x="5750821" y="1782763"/>
            <a:ext cx="4731027" cy="470798"/>
          </a:xfrm>
        </p:spPr>
        <p:txBody>
          <a:bodyPr>
            <a:normAutofit/>
          </a:bodyPr>
          <a:lstStyle>
            <a:lvl1pPr marL="0" indent="0">
              <a:buNone/>
              <a:defRPr sz="2400" b="1">
                <a:solidFill>
                  <a:schemeClr val="accent1"/>
                </a:solidFill>
              </a:defRPr>
            </a:lvl1pPr>
          </a:lstStyle>
          <a:p>
            <a:pPr lvl="0"/>
            <a:r>
              <a:rPr lang="en-US"/>
              <a:t>Click to edit Master text styles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56" y="6164497"/>
            <a:ext cx="2743200" cy="484837"/>
          </a:xfrm>
          <a:prstGeom prst="rect">
            <a:avLst/>
          </a:prstGeom>
        </p:spPr>
      </p:pic>
      <p:sp>
        <p:nvSpPr>
          <p:cNvPr id="2" name="Slide Number Placeholder 5">
            <a:extLst>
              <a:ext uri="{FF2B5EF4-FFF2-40B4-BE49-F238E27FC236}">
                <a16:creationId xmlns:a16="http://schemas.microsoft.com/office/drawing/2014/main" id="{12BB3774-F25C-720F-A826-E2F3B527E01E}"/>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516819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9333AB9-2D3B-9DA3-9077-C07C583BD0BC}"/>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273739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18398D-A3D2-47F2-8A3F-E5759C3AE454}"/>
              </a:ext>
            </a:extLst>
          </p:cNvPr>
          <p:cNvSpPr/>
          <p:nvPr/>
        </p:nvSpPr>
        <p:spPr>
          <a:xfrm>
            <a:off x="0" y="0"/>
            <a:ext cx="350369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2025"/>
          <a:stretch/>
        </p:blipFill>
        <p:spPr>
          <a:xfrm>
            <a:off x="0" y="0"/>
            <a:ext cx="4661756" cy="6858000"/>
          </a:xfrm>
          <a:prstGeom prst="rect">
            <a:avLst/>
          </a:prstGeom>
        </p:spPr>
      </p:pic>
      <p:sp>
        <p:nvSpPr>
          <p:cNvPr id="3" name="Text Placeholder 2"/>
          <p:cNvSpPr>
            <a:spLocks noGrp="1"/>
          </p:cNvSpPr>
          <p:nvPr>
            <p:ph type="body" sz="quarter" idx="10" hasCustomPrompt="1"/>
          </p:nvPr>
        </p:nvSpPr>
        <p:spPr>
          <a:xfrm>
            <a:off x="3755740" y="2024844"/>
            <a:ext cx="8172908" cy="1310444"/>
          </a:xfrm>
        </p:spPr>
        <p:txBody>
          <a:bodyPr>
            <a:noAutofit/>
          </a:bodyPr>
          <a:lstStyle>
            <a:lvl1pPr marL="0" indent="0">
              <a:buNone/>
              <a:defRPr sz="4000" cap="all" baseline="0">
                <a:solidFill>
                  <a:srgbClr val="00539D"/>
                </a:solidFill>
              </a:defRPr>
            </a:lvl1pPr>
          </a:lstStyle>
          <a:p>
            <a:pPr lvl="0"/>
            <a:r>
              <a:rPr lang="en-US"/>
              <a:t>Click to edit Master Title</a:t>
            </a:r>
          </a:p>
        </p:txBody>
      </p:sp>
      <p:pic>
        <p:nvPicPr>
          <p:cNvPr id="6" name="Picture 5">
            <a:extLst>
              <a:ext uri="{FF2B5EF4-FFF2-40B4-BE49-F238E27FC236}">
                <a16:creationId xmlns:a16="http://schemas.microsoft.com/office/drawing/2014/main" id="{2D5B6922-2302-43D5-8F9F-ED957600CC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100" y="6301255"/>
            <a:ext cx="2743200" cy="484837"/>
          </a:xfrm>
          <a:prstGeom prst="rect">
            <a:avLst/>
          </a:prstGeom>
        </p:spPr>
      </p:pic>
      <p:sp>
        <p:nvSpPr>
          <p:cNvPr id="4" name="Slide Number Placeholder 5">
            <a:extLst>
              <a:ext uri="{FF2B5EF4-FFF2-40B4-BE49-F238E27FC236}">
                <a16:creationId xmlns:a16="http://schemas.microsoft.com/office/drawing/2014/main" id="{C3221CE7-D7D0-783E-A892-C27EF137F70E}"/>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3148217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orient="horz" pos="754">
          <p15:clr>
            <a:srgbClr val="FBAE40"/>
          </p15:clr>
        </p15:guide>
        <p15:guide id="5" pos="8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800" y="110"/>
            <a:ext cx="7213600" cy="929003"/>
          </a:xfrm>
        </p:spPr>
        <p:txBody>
          <a:bodyPr/>
          <a:lstStyle>
            <a:lvl1pPr algn="ctr">
              <a:defRPr sz="3733">
                <a:latin typeface="Gill Sans MT" panose="020B0502020104020203" pitchFamily="34" charset="0"/>
              </a:defRPr>
            </a:lvl1pPr>
          </a:lstStyle>
          <a:p>
            <a:r>
              <a:rPr lang="en-US"/>
              <a:t>Click to edit Master title style</a:t>
            </a:r>
          </a:p>
        </p:txBody>
      </p:sp>
      <p:sp>
        <p:nvSpPr>
          <p:cNvPr id="3" name="Content Placeholder 2"/>
          <p:cNvSpPr>
            <a:spLocks noGrp="1"/>
          </p:cNvSpPr>
          <p:nvPr>
            <p:ph sz="half" idx="1"/>
          </p:nvPr>
        </p:nvSpPr>
        <p:spPr>
          <a:xfrm>
            <a:off x="161270" y="1203960"/>
            <a:ext cx="5833132" cy="4925377"/>
          </a:xfrm>
          <a:prstGeom prst="rect">
            <a:avLst/>
          </a:prstGeom>
        </p:spPr>
        <p:txBody>
          <a:bodyPr/>
          <a:lstStyle>
            <a:lvl1pPr>
              <a:defRPr sz="2133" b="0">
                <a:latin typeface="Garamond" panose="02020404030301010803" pitchFamily="18" charset="0"/>
              </a:defRPr>
            </a:lvl1pPr>
            <a:lvl2pPr>
              <a:defRPr sz="2133" b="0">
                <a:latin typeface="Garamond" panose="02020404030301010803" pitchFamily="18" charset="0"/>
              </a:defRPr>
            </a:lvl2pPr>
            <a:lvl3pPr>
              <a:defRPr sz="2133" b="0">
                <a:latin typeface="Garamond" panose="02020404030301010803" pitchFamily="18" charset="0"/>
              </a:defRPr>
            </a:lvl3pPr>
            <a:lvl4pPr>
              <a:defRPr sz="2133" b="0">
                <a:latin typeface="Garamond" panose="02020404030301010803" pitchFamily="18" charset="0"/>
              </a:defRPr>
            </a:lvl4pPr>
            <a:lvl5pPr>
              <a:defRPr sz="2133" b="0">
                <a:latin typeface="Garamond" panose="02020404030301010803" pitchFamily="18" charset="0"/>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3960"/>
            <a:ext cx="5791200" cy="4925377"/>
          </a:xfrm>
          <a:prstGeom prst="rect">
            <a:avLst/>
          </a:prstGeom>
        </p:spPr>
        <p:txBody>
          <a:bodyPr/>
          <a:lstStyle>
            <a:lvl1pPr>
              <a:defRPr sz="2133" b="0">
                <a:latin typeface="Garamond" panose="02020404030301010803" pitchFamily="18" charset="0"/>
              </a:defRPr>
            </a:lvl1pPr>
            <a:lvl2pPr>
              <a:defRPr sz="2133" b="0">
                <a:latin typeface="Garamond" panose="02020404030301010803" pitchFamily="18" charset="0"/>
              </a:defRPr>
            </a:lvl2pPr>
            <a:lvl3pPr>
              <a:defRPr sz="2133" b="0">
                <a:latin typeface="Garamond" panose="02020404030301010803" pitchFamily="18" charset="0"/>
              </a:defRPr>
            </a:lvl3pPr>
            <a:lvl4pPr>
              <a:defRPr sz="2133" b="0">
                <a:latin typeface="Garamond" panose="02020404030301010803" pitchFamily="18" charset="0"/>
              </a:defRPr>
            </a:lvl4pPr>
            <a:lvl5pPr>
              <a:defRPr sz="2133" b="0">
                <a:latin typeface="Garamond" panose="02020404030301010803" pitchFamily="18" charset="0"/>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3FB6F0-CFD0-475F-F63B-5DA3465E9EE2}"/>
              </a:ext>
            </a:extLst>
          </p:cNvPr>
          <p:cNvSpPr/>
          <p:nvPr userDrawn="1"/>
        </p:nvSpPr>
        <p:spPr>
          <a:xfrm>
            <a:off x="815546" y="6285470"/>
            <a:ext cx="2240692" cy="502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D3456AF9-052B-37E7-8BAE-1D512A05F1C9}"/>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6594997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234441"/>
            <a:ext cx="11716951" cy="4935700"/>
          </a:xfrm>
          <a:prstGeom prst="rect">
            <a:avLst/>
          </a:prstGeom>
        </p:spPr>
        <p:txBody>
          <a:bodyPr>
            <a:normAutofit/>
          </a:bodyPr>
          <a:lstStyle>
            <a:lvl1pPr>
              <a:defRPr sz="2880" b="1">
                <a:effectLst/>
                <a:latin typeface="+mj-lt"/>
              </a:defRPr>
            </a:lvl1pPr>
            <a:lvl2pPr>
              <a:defRPr sz="2400">
                <a:effectLst/>
                <a:latin typeface="+mj-lt"/>
              </a:defRPr>
            </a:lvl2pPr>
            <a:lvl3pPr>
              <a:defRPr sz="2160">
                <a:effectLst/>
                <a:latin typeface="+mj-lt"/>
              </a:defRPr>
            </a:lvl3pPr>
            <a:lvl4pPr>
              <a:defRPr sz="1920">
                <a:effectLst/>
                <a:latin typeface="+mj-lt"/>
              </a:defRPr>
            </a:lvl4pPr>
            <a:lvl5pPr>
              <a:defRPr sz="1920">
                <a:effectLst/>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p:nvPr>
        </p:nvSpPr>
        <p:spPr>
          <a:xfrm>
            <a:off x="0" y="3"/>
            <a:ext cx="6908800" cy="932687"/>
          </a:xfrm>
          <a:prstGeom prst="rect">
            <a:avLst/>
          </a:prstGeom>
        </p:spPr>
        <p:txBody>
          <a:bodyPr vert="horz" lIns="91440" tIns="45720" rIns="91440" bIns="45720" rtlCol="0" anchor="ctr">
            <a:noAutofit/>
          </a:bodyPr>
          <a:lstStyle>
            <a:lvl1pPr>
              <a:defRPr>
                <a:latin typeface="+mj-lt"/>
              </a:defRPr>
            </a:lvl1pPr>
          </a:lstStyle>
          <a:p>
            <a:r>
              <a:rPr lang="en-US"/>
              <a:t>Click to edit Master title style</a:t>
            </a:r>
          </a:p>
        </p:txBody>
      </p:sp>
      <p:sp>
        <p:nvSpPr>
          <p:cNvPr id="2" name="Slide Number Placeholder 5">
            <a:extLst>
              <a:ext uri="{FF2B5EF4-FFF2-40B4-BE49-F238E27FC236}">
                <a16:creationId xmlns:a16="http://schemas.microsoft.com/office/drawing/2014/main" id="{6BF4049C-A887-8736-B251-9F2B0747382C}"/>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11740662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200401"/>
            <a:ext cx="10363200" cy="1362076"/>
          </a:xfrm>
        </p:spPr>
        <p:txBody>
          <a:bodyPr anchor="ctr" anchorCtr="0">
            <a:normAutofit/>
          </a:bodyPr>
          <a:lstStyle>
            <a:lvl1pPr algn="ctr">
              <a:defRPr sz="2880" b="1" i="1" cap="none" baseline="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1676401"/>
            <a:ext cx="10363200" cy="1500187"/>
          </a:xfrm>
          <a:prstGeom prst="rect">
            <a:avLst/>
          </a:prstGeom>
        </p:spPr>
        <p:txBody>
          <a:bodyPr vert="horz" lIns="91440" tIns="45720" rIns="91440" bIns="45720" rtlCol="0" anchor="ctr" anchorCtr="0">
            <a:normAutofit/>
          </a:bodyPr>
          <a:lstStyle>
            <a:lvl1pPr marL="0" indent="0" algn="ctr">
              <a:buFontTx/>
              <a:buNone/>
              <a:defRPr lang="en-US" sz="3840" b="1" cap="none" baseline="0" dirty="0" smtClean="0">
                <a:solidFill>
                  <a:schemeClr val="tx1"/>
                </a:solidFill>
                <a:latin typeface="+mj-lt"/>
                <a:ea typeface="+mj-ea"/>
                <a:cs typeface="+mj-cs"/>
              </a:defRPr>
            </a:lvl1pPr>
          </a:lstStyle>
          <a:p>
            <a:pPr lvl="0">
              <a:spcBef>
                <a:spcPct val="0"/>
              </a:spcBef>
            </a:pPr>
            <a:r>
              <a:rPr lang="en-US"/>
              <a:t>Click to edit Master text styles</a:t>
            </a:r>
          </a:p>
        </p:txBody>
      </p:sp>
      <p:sp>
        <p:nvSpPr>
          <p:cNvPr id="4" name="Slide Number Placeholder 5">
            <a:extLst>
              <a:ext uri="{FF2B5EF4-FFF2-40B4-BE49-F238E27FC236}">
                <a16:creationId xmlns:a16="http://schemas.microsoft.com/office/drawing/2014/main" id="{98CD3A98-974F-BAD0-74B4-3464F1976383}"/>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627032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1586EC7-EA96-7D60-CC29-45F91B094BEE}"/>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37512918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_Blank">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133600" y="0"/>
            <a:ext cx="7924800" cy="932687"/>
          </a:xfrm>
          <a:prstGeom prst="rect">
            <a:avLst/>
          </a:prstGeom>
        </p:spPr>
        <p:txBody>
          <a:bodyPr vert="horz" lIns="91440" tIns="45720" rIns="91440" bIns="45720" rtlCol="0" anchor="ctr">
            <a:noAutofit/>
          </a:bodyPr>
          <a:lstStyle>
            <a:lvl1pPr algn="ctr">
              <a:defRPr>
                <a:latin typeface="Gill Sans MT" panose="020B0502020104020203" pitchFamily="34" charset="0"/>
              </a:defRPr>
            </a:lvl1pPr>
          </a:lstStyle>
          <a:p>
            <a:r>
              <a:rPr lang="en-US"/>
              <a:t>Click to edit Master title style</a:t>
            </a:r>
          </a:p>
        </p:txBody>
      </p:sp>
      <p:sp>
        <p:nvSpPr>
          <p:cNvPr id="2" name="Slide Number Placeholder 5">
            <a:extLst>
              <a:ext uri="{FF2B5EF4-FFF2-40B4-BE49-F238E27FC236}">
                <a16:creationId xmlns:a16="http://schemas.microsoft.com/office/drawing/2014/main" id="{9A370927-F28F-F0D3-7116-3D17DC91788F}"/>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
        <p:nvSpPr>
          <p:cNvPr id="3" name="Rectangle 2">
            <a:extLst>
              <a:ext uri="{FF2B5EF4-FFF2-40B4-BE49-F238E27FC236}">
                <a16:creationId xmlns:a16="http://schemas.microsoft.com/office/drawing/2014/main" id="{E241AE7A-DE0C-D54D-0BBA-E7E226DC9DAD}"/>
              </a:ext>
            </a:extLst>
          </p:cNvPr>
          <p:cNvSpPr/>
          <p:nvPr userDrawn="1"/>
        </p:nvSpPr>
        <p:spPr>
          <a:xfrm>
            <a:off x="212651" y="6166883"/>
            <a:ext cx="2955851" cy="680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2384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l">
              <a:defRPr sz="4800">
                <a:solidFill>
                  <a:srgbClr val="0070C0"/>
                </a:solidFill>
                <a:latin typeface="Gill Sans MT" panose="020B0502020104020203"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1524000" y="3602039"/>
            <a:ext cx="9144000" cy="627063"/>
          </a:xfrm>
        </p:spPr>
        <p:txBody>
          <a:bodyPr/>
          <a:lstStyle>
            <a:lvl1pPr marL="0" indent="0" algn="l">
              <a:buNone/>
              <a:defRPr sz="2667">
                <a:solidFill>
                  <a:schemeClr val="tx2">
                    <a:lumMod val="75000"/>
                  </a:schemeClr>
                </a:solidFill>
                <a:latin typeface="Garamond" panose="02020404030301010803" pitchFamily="18"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Presenter(s)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5">
            <a:extLst>
              <a:ext uri="{FF2B5EF4-FFF2-40B4-BE49-F238E27FC236}">
                <a16:creationId xmlns:a16="http://schemas.microsoft.com/office/drawing/2014/main" id="{15708032-BB7F-A620-01DA-681492AD24C7}"/>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30302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858674-5E70-FC99-E8B3-E690F081C952}"/>
              </a:ext>
            </a:extLst>
          </p:cNvPr>
          <p:cNvSpPr/>
          <p:nvPr userDrawn="1"/>
        </p:nvSpPr>
        <p:spPr>
          <a:xfrm>
            <a:off x="6057900" y="0"/>
            <a:ext cx="6134100" cy="6858000"/>
          </a:xfrm>
          <a:prstGeom prst="rect">
            <a:avLst/>
          </a:prstGeom>
          <a:solidFill>
            <a:srgbClr val="131C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667F9A4F-5FB7-90EA-A230-9DC98A4BDCC6}"/>
              </a:ext>
            </a:extLst>
          </p:cNvPr>
          <p:cNvSpPr>
            <a:spLocks noGrp="1"/>
          </p:cNvSpPr>
          <p:nvPr>
            <p:ph type="title"/>
          </p:nvPr>
        </p:nvSpPr>
        <p:spPr>
          <a:xfrm>
            <a:off x="838200" y="365125"/>
            <a:ext cx="5063836" cy="1325563"/>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D57A98A-C4AB-2070-D665-CAC8EEE080B8}"/>
              </a:ext>
            </a:extLst>
          </p:cNvPr>
          <p:cNvSpPr>
            <a:spLocks noGrp="1"/>
          </p:cNvSpPr>
          <p:nvPr>
            <p:ph sz="half" idx="1"/>
          </p:nvPr>
        </p:nvSpPr>
        <p:spPr>
          <a:xfrm>
            <a:off x="838200" y="1825625"/>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078E96-0C0C-1CF0-D247-FD6E65605572}"/>
              </a:ext>
            </a:extLst>
          </p:cNvPr>
          <p:cNvSpPr>
            <a:spLocks noGrp="1"/>
          </p:cNvSpPr>
          <p:nvPr>
            <p:ph sz="half" idx="2"/>
          </p:nvPr>
        </p:nvSpPr>
        <p:spPr>
          <a:xfrm>
            <a:off x="6391274" y="1825625"/>
            <a:ext cx="4962525"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AD9B124-5FBB-680E-A24D-C8B293A5BE9B}"/>
              </a:ext>
            </a:extLst>
          </p:cNvPr>
          <p:cNvCxnSpPr>
            <a:cxnSpLocks/>
          </p:cNvCxnSpPr>
          <p:nvPr userDrawn="1"/>
        </p:nvCxnSpPr>
        <p:spPr>
          <a:xfrm>
            <a:off x="838200" y="1690688"/>
            <a:ext cx="5063836" cy="0"/>
          </a:xfrm>
          <a:prstGeom prst="line">
            <a:avLst/>
          </a:prstGeom>
          <a:ln w="22225">
            <a:solidFill>
              <a:srgbClr val="80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408" y="6303274"/>
            <a:ext cx="4808089" cy="38889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6178A5D8-AB33-16EC-A70A-8862E108DA2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207485" y="538503"/>
            <a:ext cx="1431250" cy="484423"/>
          </a:xfrm>
          <a:prstGeom prst="rect">
            <a:avLst/>
          </a:prstGeom>
        </p:spPr>
      </p:pic>
    </p:spTree>
    <p:extLst>
      <p:ext uri="{BB962C8B-B14F-4D97-AF65-F5344CB8AC3E}">
        <p14:creationId xmlns:p14="http://schemas.microsoft.com/office/powerpoint/2010/main" val="42028725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and Content - with side element">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829056" y="1681951"/>
            <a:ext cx="10521696" cy="3809504"/>
          </a:xfrm>
          <a:prstGeom prst="rect">
            <a:avLst/>
          </a:prstGeom>
        </p:spPr>
        <p:txBody>
          <a:bodyPr lIns="91440" tIns="45720" rIns="91440" bIns="45720">
            <a:noAutofit/>
          </a:bodyPr>
          <a:lstStyle>
            <a:lvl1pPr marL="0" algn="l" defTabSz="913290" rtl="0" eaLnBrk="1" latinLnBrk="0" hangingPunct="1">
              <a:lnSpc>
                <a:spcPct val="120000"/>
              </a:lnSpc>
              <a:spcBef>
                <a:spcPts val="1598"/>
              </a:spcBef>
              <a:spcAft>
                <a:spcPts val="799"/>
              </a:spcAft>
              <a:defRPr lang="en-US" sz="2000" b="1" kern="1200" dirty="0" smtClean="0">
                <a:solidFill>
                  <a:srgbClr val="008FBE"/>
                </a:solidFill>
                <a:latin typeface="Calibri" panose="020F0502020204030204" pitchFamily="34" charset="0"/>
                <a:ea typeface="Sharp Sans" pitchFamily="2" charset="0"/>
                <a:cs typeface="Calibri" panose="020F0502020204030204" pitchFamily="34" charset="0"/>
              </a:defRPr>
            </a:lvl1pPr>
            <a:lvl2pPr marL="279061" indent="-279061" algn="l" defTabSz="913290" rtl="0" eaLnBrk="1" latinLnBrk="0" hangingPunct="1">
              <a:lnSpc>
                <a:spcPct val="120000"/>
              </a:lnSpc>
              <a:spcBef>
                <a:spcPts val="400"/>
              </a:spcBef>
              <a:spcAft>
                <a:spcPts val="400"/>
              </a:spcAft>
              <a:buFont typeface="Arial" panose="020B0604020202020204" pitchFamily="34" charset="0"/>
              <a:buChar char="•"/>
              <a:defRPr lang="en-US" sz="1800" b="0" kern="1200" dirty="0" smtClean="0">
                <a:solidFill>
                  <a:srgbClr val="555555"/>
                </a:solidFill>
                <a:latin typeface="Calibri" panose="020F0502020204030204" pitchFamily="34" charset="0"/>
                <a:ea typeface="Sharp Sans Medium" pitchFamily="2" charset="0"/>
                <a:cs typeface="Calibri" panose="020F0502020204030204" pitchFamily="34" charset="0"/>
              </a:defRPr>
            </a:lvl2pPr>
            <a:lvl3pPr marL="684968" indent="-380538">
              <a:lnSpc>
                <a:spcPct val="120000"/>
              </a:lnSpc>
              <a:spcBef>
                <a:spcPts val="400"/>
              </a:spcBef>
              <a:spcAft>
                <a:spcPts val="400"/>
              </a:spcAft>
              <a:buFont typeface="Arial" panose="020B0604020202020204" pitchFamily="34" charset="0"/>
              <a:buChar char="−"/>
              <a:defRPr sz="1800" b="0">
                <a:solidFill>
                  <a:srgbClr val="555555"/>
                </a:solidFill>
                <a:latin typeface="Calibri" panose="020F0502020204030204" pitchFamily="34" charset="0"/>
                <a:ea typeface="Sharp Sans Medium" pitchFamily="2" charset="0"/>
                <a:cs typeface="Calibri" panose="020F0502020204030204" pitchFamily="34" charset="0"/>
              </a:defRPr>
            </a:lvl3pPr>
            <a:lvl4pPr marL="1141613" indent="-380538" defTabSz="1217720">
              <a:lnSpc>
                <a:spcPct val="120000"/>
              </a:lnSpc>
              <a:spcBef>
                <a:spcPts val="400"/>
              </a:spcBef>
              <a:spcAft>
                <a:spcPts val="400"/>
              </a:spcAft>
              <a:defRPr sz="1800" b="0">
                <a:solidFill>
                  <a:srgbClr val="555555"/>
                </a:solidFill>
                <a:latin typeface="Calibri" panose="020F0502020204030204" pitchFamily="34" charset="0"/>
                <a:ea typeface="Sharp Sans Medium" pitchFamily="2" charset="0"/>
                <a:cs typeface="Calibri" panose="020F0502020204030204" pitchFamily="34" charset="0"/>
              </a:defRPr>
            </a:lvl4pPr>
            <a:lvl5pPr marL="1598258" indent="-380538">
              <a:lnSpc>
                <a:spcPct val="120000"/>
              </a:lnSpc>
              <a:spcBef>
                <a:spcPts val="400"/>
              </a:spcBef>
              <a:spcAft>
                <a:spcPts val="400"/>
              </a:spcAft>
              <a:buFont typeface="Arial" panose="020B0604020202020204" pitchFamily="34" charset="0"/>
              <a:buChar char="−"/>
              <a:defRPr sz="1800" b="0">
                <a:solidFill>
                  <a:srgbClr val="555555"/>
                </a:solidFill>
                <a:latin typeface="Calibri" panose="020F0502020204030204" pitchFamily="34" charset="0"/>
                <a:ea typeface="Sharp Sans Medium"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E6E17206-8C7E-484F-B555-7E3884548075}"/>
              </a:ext>
            </a:extLst>
          </p:cNvPr>
          <p:cNvSpPr>
            <a:spLocks noGrp="1"/>
          </p:cNvSpPr>
          <p:nvPr>
            <p:ph type="title" hasCustomPrompt="1"/>
          </p:nvPr>
        </p:nvSpPr>
        <p:spPr>
          <a:xfrm>
            <a:off x="835152" y="373601"/>
            <a:ext cx="10515600" cy="614794"/>
          </a:xfrm>
          <a:prstGeom prst="rect">
            <a:avLst/>
          </a:prstGeom>
        </p:spPr>
        <p:txBody>
          <a:bodyPr vert="horz" lIns="91440" tIns="45720" rIns="91440" bIns="45720" rtlCol="0" anchor="t" anchorCtr="0">
            <a:noAutofit/>
          </a:bodyPr>
          <a:lstStyle>
            <a:lvl1pPr>
              <a:defRPr>
                <a:solidFill>
                  <a:srgbClr val="002060"/>
                </a:solidFill>
                <a:latin typeface="Calibri" panose="020F0502020204030204" pitchFamily="34" charset="0"/>
                <a:ea typeface="Sharp Sans Extrabold" pitchFamily="2" charset="0"/>
                <a:cs typeface="Calibri" panose="020F0502020204030204" pitchFamily="34" charset="0"/>
              </a:defRPr>
            </a:lvl1pPr>
          </a:lstStyle>
          <a:p>
            <a:r>
              <a:rPr lang="en-US"/>
              <a:t>Click to edit title</a:t>
            </a:r>
          </a:p>
        </p:txBody>
      </p:sp>
      <p:sp>
        <p:nvSpPr>
          <p:cNvPr id="4" name="Rectangle 3">
            <a:extLst>
              <a:ext uri="{FF2B5EF4-FFF2-40B4-BE49-F238E27FC236}">
                <a16:creationId xmlns:a16="http://schemas.microsoft.com/office/drawing/2014/main" id="{97870D8E-BF31-A9FE-DA77-5A3EE7962ACB}"/>
              </a:ext>
            </a:extLst>
          </p:cNvPr>
          <p:cNvSpPr/>
          <p:nvPr userDrawn="1"/>
        </p:nvSpPr>
        <p:spPr>
          <a:xfrm>
            <a:off x="829056" y="6277232"/>
            <a:ext cx="2243658" cy="510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12415D5D-91CF-BDB0-F02B-22813E3D8FF2}"/>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284192972"/>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Heading only - no side bar">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6253E8B-C04B-4772-8516-0C5DEA9EBB39}"/>
              </a:ext>
            </a:extLst>
          </p:cNvPr>
          <p:cNvSpPr>
            <a:spLocks noGrp="1"/>
          </p:cNvSpPr>
          <p:nvPr>
            <p:ph type="title" hasCustomPrompt="1"/>
          </p:nvPr>
        </p:nvSpPr>
        <p:spPr>
          <a:xfrm>
            <a:off x="914400" y="474903"/>
            <a:ext cx="10515600" cy="614794"/>
          </a:xfrm>
          <a:prstGeom prst="rect">
            <a:avLst/>
          </a:prstGeom>
        </p:spPr>
        <p:txBody>
          <a:bodyPr vert="horz" lIns="91440" tIns="45720" rIns="91440" bIns="45720" rtlCol="0" anchor="t" anchorCtr="0">
            <a:noAutofit/>
          </a:bodyPr>
          <a:lstStyle/>
          <a:p>
            <a:r>
              <a:rPr lang="en-US"/>
              <a:t>Click to edit title</a:t>
            </a:r>
          </a:p>
        </p:txBody>
      </p:sp>
      <p:sp>
        <p:nvSpPr>
          <p:cNvPr id="2" name="Slide Number Placeholder 5">
            <a:extLst>
              <a:ext uri="{FF2B5EF4-FFF2-40B4-BE49-F238E27FC236}">
                <a16:creationId xmlns:a16="http://schemas.microsoft.com/office/drawing/2014/main" id="{6A5E2846-2A29-E76D-808A-F39BCB45D67A}"/>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1454226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4BCC7D-11E5-5F4F-87E2-A4696B87F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6D3F89-E0C4-AA4B-9CED-EE7A834DD1E6}"/>
              </a:ext>
            </a:extLst>
          </p:cNvPr>
          <p:cNvSpPr>
            <a:spLocks noGrp="1"/>
          </p:cNvSpPr>
          <p:nvPr>
            <p:ph type="ctrTitle"/>
          </p:nvPr>
        </p:nvSpPr>
        <p:spPr>
          <a:xfrm>
            <a:off x="2234478" y="2941926"/>
            <a:ext cx="9868622" cy="893763"/>
          </a:xfrm>
        </p:spPr>
        <p:txBody>
          <a:bodyPr anchor="ctr" anchorCtr="0"/>
          <a:lstStyle>
            <a:lvl1pPr algn="l">
              <a:defRPr sz="3800" b="1" i="0" spc="-80" baseline="0">
                <a:solidFill>
                  <a:srgbClr val="002060"/>
                </a:solidFill>
                <a:latin typeface="Calibri" panose="020F0502020204030204" pitchFamily="34" charset="0"/>
                <a:ea typeface="Sharp Sans Extrabold" pitchFamily="2" charset="77"/>
                <a:cs typeface="Calibri" panose="020F050202020403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C998DA76-5147-0846-B081-6EB8ED6DD0EB}"/>
              </a:ext>
            </a:extLst>
          </p:cNvPr>
          <p:cNvSpPr>
            <a:spLocks noGrp="1"/>
          </p:cNvSpPr>
          <p:nvPr>
            <p:ph type="sldNum" sz="quarter" idx="12"/>
          </p:nvPr>
        </p:nvSpPr>
        <p:spPr>
          <a:xfrm>
            <a:off x="13792200" y="6396038"/>
            <a:ext cx="480498" cy="244475"/>
          </a:xfrm>
        </p:spPr>
        <p:txBody>
          <a:bodyPr/>
          <a:lstStyle/>
          <a:p>
            <a:fld id="{59445098-E738-D442-AD8B-4AF95EE0BAFB}" type="slidenum">
              <a:rPr lang="en-US" smtClean="0"/>
              <a:t>‹#›</a:t>
            </a:fld>
            <a:endParaRPr lang="en-US" dirty="0"/>
          </a:p>
        </p:txBody>
      </p:sp>
      <p:sp>
        <p:nvSpPr>
          <p:cNvPr id="8" name="Slide Number Placeholder 5">
            <a:extLst>
              <a:ext uri="{FF2B5EF4-FFF2-40B4-BE49-F238E27FC236}">
                <a16:creationId xmlns:a16="http://schemas.microsoft.com/office/drawing/2014/main" id="{43A721CD-F274-4F44-9719-A38E91DF19FE}"/>
              </a:ext>
            </a:extLst>
          </p:cNvPr>
          <p:cNvSpPr txBox="1">
            <a:spLocks/>
          </p:cNvSpPr>
          <p:nvPr userDrawn="1"/>
        </p:nvSpPr>
        <p:spPr>
          <a:xfrm>
            <a:off x="11493500" y="6477000"/>
            <a:ext cx="609600" cy="244475"/>
          </a:xfrm>
          <a:prstGeom prst="rect">
            <a:avLst/>
          </a:prstGeom>
        </p:spPr>
        <p:txBody>
          <a:bodyPr vert="horz" lIns="91440" tIns="45720" rIns="91440" bIns="45720" rtlCol="0" anchor="ctr"/>
          <a:lstStyle>
            <a:defPPr>
              <a:defRPr lang="en-US"/>
            </a:defPPr>
            <a:lvl1pPr marL="0" algn="r" defTabSz="914400" rtl="0" eaLnBrk="1" latinLnBrk="0" hangingPunct="1">
              <a:defRPr sz="9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445098-E738-D442-AD8B-4AF95EE0BAFB}" type="slidenum">
              <a:rPr lang="en-US" smtClean="0"/>
              <a:pPr/>
              <a:t>‹#›</a:t>
            </a:fld>
            <a:endParaRPr lang="en-US" dirty="0"/>
          </a:p>
        </p:txBody>
      </p:sp>
    </p:spTree>
    <p:extLst>
      <p:ext uri="{BB962C8B-B14F-4D97-AF65-F5344CB8AC3E}">
        <p14:creationId xmlns:p14="http://schemas.microsoft.com/office/powerpoint/2010/main" val="42176063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4BCC7D-11E5-5F4F-87E2-A4696B87F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6D3F89-E0C4-AA4B-9CED-EE7A834DD1E6}"/>
              </a:ext>
            </a:extLst>
          </p:cNvPr>
          <p:cNvSpPr>
            <a:spLocks noGrp="1"/>
          </p:cNvSpPr>
          <p:nvPr>
            <p:ph type="ctrTitle"/>
          </p:nvPr>
        </p:nvSpPr>
        <p:spPr>
          <a:xfrm>
            <a:off x="2234478" y="2941926"/>
            <a:ext cx="9868622" cy="893763"/>
          </a:xfrm>
        </p:spPr>
        <p:txBody>
          <a:bodyPr anchor="ctr" anchorCtr="0"/>
          <a:lstStyle>
            <a:lvl1pPr algn="l">
              <a:defRPr sz="3800" b="1" i="0" spc="-80" baseline="0">
                <a:solidFill>
                  <a:srgbClr val="002060"/>
                </a:solidFill>
                <a:latin typeface="Calibri" panose="020F0502020204030204" pitchFamily="34" charset="0"/>
                <a:ea typeface="Sharp Sans Extrabold" pitchFamily="2" charset="77"/>
                <a:cs typeface="Calibri" panose="020F050202020403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C998DA76-5147-0846-B081-6EB8ED6DD0EB}"/>
              </a:ext>
            </a:extLst>
          </p:cNvPr>
          <p:cNvSpPr>
            <a:spLocks noGrp="1"/>
          </p:cNvSpPr>
          <p:nvPr>
            <p:ph type="sldNum" sz="quarter" idx="12"/>
          </p:nvPr>
        </p:nvSpPr>
        <p:spPr>
          <a:xfrm>
            <a:off x="13792200" y="6396038"/>
            <a:ext cx="480498" cy="244475"/>
          </a:xfrm>
        </p:spPr>
        <p:txBody>
          <a:bodyPr/>
          <a:lstStyle/>
          <a:p>
            <a:fld id="{59445098-E738-D442-AD8B-4AF95EE0BAFB}" type="slidenum">
              <a:rPr lang="en-US" smtClean="0"/>
              <a:t>‹#›</a:t>
            </a:fld>
            <a:endParaRPr lang="en-US" dirty="0"/>
          </a:p>
        </p:txBody>
      </p:sp>
      <p:sp>
        <p:nvSpPr>
          <p:cNvPr id="8" name="Slide Number Placeholder 5">
            <a:extLst>
              <a:ext uri="{FF2B5EF4-FFF2-40B4-BE49-F238E27FC236}">
                <a16:creationId xmlns:a16="http://schemas.microsoft.com/office/drawing/2014/main" id="{43A721CD-F274-4F44-9719-A38E91DF19FE}"/>
              </a:ext>
            </a:extLst>
          </p:cNvPr>
          <p:cNvSpPr txBox="1">
            <a:spLocks/>
          </p:cNvSpPr>
          <p:nvPr userDrawn="1"/>
        </p:nvSpPr>
        <p:spPr>
          <a:xfrm>
            <a:off x="11493500" y="6477000"/>
            <a:ext cx="609600" cy="244475"/>
          </a:xfrm>
          <a:prstGeom prst="rect">
            <a:avLst/>
          </a:prstGeom>
        </p:spPr>
        <p:txBody>
          <a:bodyPr vert="horz" lIns="91440" tIns="45720" rIns="91440" bIns="45720" rtlCol="0" anchor="ctr"/>
          <a:lstStyle>
            <a:defPPr>
              <a:defRPr lang="en-US"/>
            </a:defPPr>
            <a:lvl1pPr marL="0" algn="r" defTabSz="914400" rtl="0" eaLnBrk="1" latinLnBrk="0" hangingPunct="1">
              <a:defRPr sz="9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445098-E738-D442-AD8B-4AF95EE0BAFB}" type="slidenum">
              <a:rPr lang="en-US" smtClean="0"/>
              <a:pPr/>
              <a:t>‹#›</a:t>
            </a:fld>
            <a:endParaRPr lang="en-US" dirty="0"/>
          </a:p>
        </p:txBody>
      </p:sp>
    </p:spTree>
    <p:extLst>
      <p:ext uri="{BB962C8B-B14F-4D97-AF65-F5344CB8AC3E}">
        <p14:creationId xmlns:p14="http://schemas.microsoft.com/office/powerpoint/2010/main" val="2414395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4BCC7D-11E5-5F4F-87E2-A4696B87F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C998DA76-5147-0846-B081-6EB8ED6DD0EB}"/>
              </a:ext>
            </a:extLst>
          </p:cNvPr>
          <p:cNvSpPr>
            <a:spLocks noGrp="1"/>
          </p:cNvSpPr>
          <p:nvPr>
            <p:ph type="sldNum" sz="quarter" idx="12"/>
          </p:nvPr>
        </p:nvSpPr>
        <p:spPr>
          <a:xfrm>
            <a:off x="13792200" y="6396038"/>
            <a:ext cx="480498" cy="244475"/>
          </a:xfrm>
        </p:spPr>
        <p:txBody>
          <a:bodyPr/>
          <a:lstStyle/>
          <a:p>
            <a:fld id="{59445098-E738-D442-AD8B-4AF95EE0BAFB}" type="slidenum">
              <a:rPr lang="en-US" smtClean="0"/>
              <a:t>‹#›</a:t>
            </a:fld>
            <a:endParaRPr lang="en-US" dirty="0"/>
          </a:p>
        </p:txBody>
      </p:sp>
      <p:pic>
        <p:nvPicPr>
          <p:cNvPr id="8" name="Picture 7">
            <a:extLst>
              <a:ext uri="{FF2B5EF4-FFF2-40B4-BE49-F238E27FC236}">
                <a16:creationId xmlns:a16="http://schemas.microsoft.com/office/drawing/2014/main" id="{5AA61E43-1509-5F47-8BBB-CABF9300F7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1176" y="2734577"/>
            <a:ext cx="7655236" cy="1352986"/>
          </a:xfrm>
          <a:prstGeom prst="rect">
            <a:avLst/>
          </a:prstGeom>
        </p:spPr>
      </p:pic>
    </p:spTree>
    <p:extLst>
      <p:ext uri="{BB962C8B-B14F-4D97-AF65-F5344CB8AC3E}">
        <p14:creationId xmlns:p14="http://schemas.microsoft.com/office/powerpoint/2010/main" val="5043316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Heading only - no side bar">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6253E8B-C04B-4772-8516-0C5DEA9EBB39}"/>
              </a:ext>
            </a:extLst>
          </p:cNvPr>
          <p:cNvSpPr>
            <a:spLocks noGrp="1"/>
          </p:cNvSpPr>
          <p:nvPr>
            <p:ph type="title" hasCustomPrompt="1"/>
          </p:nvPr>
        </p:nvSpPr>
        <p:spPr>
          <a:xfrm>
            <a:off x="914400" y="474903"/>
            <a:ext cx="10515600" cy="614794"/>
          </a:xfrm>
          <a:prstGeom prst="rect">
            <a:avLst/>
          </a:prstGeom>
        </p:spPr>
        <p:txBody>
          <a:bodyPr vert="horz" lIns="91440" tIns="45720" rIns="91440" bIns="45720" rtlCol="0" anchor="t" anchorCtr="0">
            <a:noAutofit/>
          </a:bodyPr>
          <a:lstStyle/>
          <a:p>
            <a:r>
              <a:rPr lang="en-US"/>
              <a:t>Click to edit title</a:t>
            </a:r>
          </a:p>
        </p:txBody>
      </p:sp>
      <p:sp>
        <p:nvSpPr>
          <p:cNvPr id="5" name="Holder 6">
            <a:extLst>
              <a:ext uri="{FF2B5EF4-FFF2-40B4-BE49-F238E27FC236}">
                <a16:creationId xmlns:a16="http://schemas.microsoft.com/office/drawing/2014/main" id="{94B0DD64-02AF-4A74-93E3-9F61DDF5125C}"/>
              </a:ext>
            </a:extLst>
          </p:cNvPr>
          <p:cNvSpPr>
            <a:spLocks noGrp="1"/>
          </p:cNvSpPr>
          <p:nvPr>
            <p:ph type="sldNum" sz="quarter" idx="4"/>
          </p:nvPr>
        </p:nvSpPr>
        <p:spPr>
          <a:xfrm>
            <a:off x="11663957" y="6204922"/>
            <a:ext cx="161739" cy="122959"/>
          </a:xfrm>
          <a:prstGeom prst="rect">
            <a:avLst/>
          </a:prstGeom>
        </p:spPr>
        <p:txBody>
          <a:bodyPr lIns="0" tIns="0" rIns="0" bIns="0" anchor="ctr" anchorCtr="1">
            <a:noAutofit/>
          </a:bodyPr>
          <a:lstStyle>
            <a:lvl1pPr>
              <a:defRPr sz="799" b="0" i="0">
                <a:solidFill>
                  <a:srgbClr val="555555"/>
                </a:solidFill>
                <a:latin typeface="Arial"/>
                <a:cs typeface="Arial"/>
              </a:defRPr>
            </a:lvl1pPr>
          </a:lstStyle>
          <a:p>
            <a:fld id="{9858A60A-AC52-9543-BD93-B09019A0041A}" type="slidenum">
              <a:rPr lang="en-US" smtClean="0"/>
              <a:pPr/>
              <a:t>‹#›</a:t>
            </a:fld>
            <a:endParaRPr lang="en-US" dirty="0"/>
          </a:p>
        </p:txBody>
      </p:sp>
    </p:spTree>
    <p:extLst>
      <p:ext uri="{BB962C8B-B14F-4D97-AF65-F5344CB8AC3E}">
        <p14:creationId xmlns:p14="http://schemas.microsoft.com/office/powerpoint/2010/main" val="343891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434C898-21F2-B8E3-44F5-42FD7A9EEB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64" y="0"/>
            <a:ext cx="12188536" cy="6856605"/>
          </a:xfrm>
          <a:prstGeom prst="rect">
            <a:avLst/>
          </a:prstGeom>
        </p:spPr>
      </p:pic>
      <p:sp>
        <p:nvSpPr>
          <p:cNvPr id="28" name="Rectangle 27">
            <a:extLst>
              <a:ext uri="{FF2B5EF4-FFF2-40B4-BE49-F238E27FC236}">
                <a16:creationId xmlns:a16="http://schemas.microsoft.com/office/drawing/2014/main" id="{03933A02-42AF-73DE-A4B5-A728EF7BBE2D}"/>
              </a:ext>
            </a:extLst>
          </p:cNvPr>
          <p:cNvSpPr/>
          <p:nvPr userDrawn="1"/>
        </p:nvSpPr>
        <p:spPr>
          <a:xfrm>
            <a:off x="17462" y="0"/>
            <a:ext cx="12205497" cy="6858002"/>
          </a:xfrm>
          <a:prstGeom prst="rect">
            <a:avLst/>
          </a:prstGeom>
          <a:solidFill>
            <a:schemeClr val="bg1">
              <a:alpha val="66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CE9466-155C-09A5-D522-6494B20B253A}"/>
              </a:ext>
            </a:extLst>
          </p:cNvPr>
          <p:cNvSpPr/>
          <p:nvPr userDrawn="1"/>
        </p:nvSpPr>
        <p:spPr>
          <a:xfrm>
            <a:off x="836612" y="2473499"/>
            <a:ext cx="5157787" cy="3719484"/>
          </a:xfrm>
          <a:prstGeom prst="rect">
            <a:avLst/>
          </a:prstGeom>
          <a:solidFill>
            <a:srgbClr val="131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F1FC79-237B-5B59-31AB-C78C5DF7ED35}"/>
              </a:ext>
            </a:extLst>
          </p:cNvPr>
          <p:cNvSpPr>
            <a:spLocks noGrp="1"/>
          </p:cNvSpPr>
          <p:nvPr>
            <p:ph type="title" hasCustomPrompt="1"/>
          </p:nvPr>
        </p:nvSpPr>
        <p:spPr>
          <a:xfrm>
            <a:off x="839788" y="455178"/>
            <a:ext cx="10515600" cy="1135497"/>
          </a:xfrm>
        </p:spPr>
        <p:txBody>
          <a:bodyPr/>
          <a:lstStyle>
            <a:lvl1pPr algn="l">
              <a:defRPr/>
            </a:lvl1pPr>
          </a:lstStyle>
          <a:p>
            <a:r>
              <a:rPr lang="en-US" dirty="0"/>
              <a:t>Oh a title a title</a:t>
            </a:r>
          </a:p>
        </p:txBody>
      </p:sp>
      <p:sp>
        <p:nvSpPr>
          <p:cNvPr id="4" name="Content Placeholder 3">
            <a:extLst>
              <a:ext uri="{FF2B5EF4-FFF2-40B4-BE49-F238E27FC236}">
                <a16:creationId xmlns:a16="http://schemas.microsoft.com/office/drawing/2014/main" id="{F4BE4BA7-13AB-E857-78A4-8760A014D609}"/>
              </a:ext>
            </a:extLst>
          </p:cNvPr>
          <p:cNvSpPr>
            <a:spLocks noGrp="1"/>
          </p:cNvSpPr>
          <p:nvPr>
            <p:ph sz="half" idx="2" hasCustomPrompt="1"/>
          </p:nvPr>
        </p:nvSpPr>
        <p:spPr>
          <a:xfrm>
            <a:off x="1032165" y="3052330"/>
            <a:ext cx="4800600" cy="3140652"/>
          </a:xfrm>
        </p:spPr>
        <p:txBody>
          <a:bodyPr/>
          <a:lstStyle>
            <a:lvl1pPr>
              <a:buClr>
                <a:schemeClr val="bg1"/>
              </a:buClr>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List or text, follow your destiny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AC56C31-8857-234D-B414-F90AB663F130}"/>
              </a:ext>
            </a:extLst>
          </p:cNvPr>
          <p:cNvSpPr/>
          <p:nvPr userDrawn="1"/>
        </p:nvSpPr>
        <p:spPr>
          <a:xfrm>
            <a:off x="6189952" y="2473498"/>
            <a:ext cx="5157787" cy="3719484"/>
          </a:xfrm>
          <a:prstGeom prst="rect">
            <a:avLst/>
          </a:prstGeom>
          <a:solidFill>
            <a:srgbClr val="131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3">
            <a:extLst>
              <a:ext uri="{FF2B5EF4-FFF2-40B4-BE49-F238E27FC236}">
                <a16:creationId xmlns:a16="http://schemas.microsoft.com/office/drawing/2014/main" id="{8C3A54CD-3F23-80F5-6A35-DF25D880EEB5}"/>
              </a:ext>
            </a:extLst>
          </p:cNvPr>
          <p:cNvSpPr>
            <a:spLocks noGrp="1"/>
          </p:cNvSpPr>
          <p:nvPr>
            <p:ph sz="half" idx="13" hasCustomPrompt="1"/>
          </p:nvPr>
        </p:nvSpPr>
        <p:spPr>
          <a:xfrm>
            <a:off x="6385505" y="3052329"/>
            <a:ext cx="4800600" cy="3140652"/>
          </a:xfrm>
        </p:spPr>
        <p:txBody>
          <a:bodyPr/>
          <a:lstStyle>
            <a:lvl1pPr>
              <a:buClr>
                <a:schemeClr val="bg1"/>
              </a:buClr>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List or text, follow your destiny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ubtitle 2">
            <a:extLst>
              <a:ext uri="{FF2B5EF4-FFF2-40B4-BE49-F238E27FC236}">
                <a16:creationId xmlns:a16="http://schemas.microsoft.com/office/drawing/2014/main" id="{8812B3DB-85EA-6EB8-C46C-DCF60DE8DB59}"/>
              </a:ext>
            </a:extLst>
          </p:cNvPr>
          <p:cNvSpPr>
            <a:spLocks noGrp="1"/>
          </p:cNvSpPr>
          <p:nvPr>
            <p:ph type="subTitle" idx="1" hasCustomPrompt="1"/>
          </p:nvPr>
        </p:nvSpPr>
        <p:spPr>
          <a:xfrm>
            <a:off x="846137" y="1457325"/>
            <a:ext cx="4257675" cy="477977"/>
          </a:xfrm>
        </p:spPr>
        <p:txBody>
          <a:bodyPr/>
          <a:lstStyle>
            <a:lvl1pPr marL="0" indent="0" algn="l">
              <a:buNone/>
              <a:defRPr sz="2400" b="1">
                <a:solidFill>
                  <a:srgbClr val="131C4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Subtitle/so what about it?</a:t>
            </a:r>
          </a:p>
        </p:txBody>
      </p:sp>
      <p:pic>
        <p:nvPicPr>
          <p:cNvPr id="6" name="Picture 5" descr="Logo&#10;&#10;Description automatically generated with medium confidence">
            <a:extLst>
              <a:ext uri="{FF2B5EF4-FFF2-40B4-BE49-F238E27FC236}">
                <a16:creationId xmlns:a16="http://schemas.microsoft.com/office/drawing/2014/main" id="{06DA0DB8-093F-45CF-99DE-F3223A8FCF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255926" y="453781"/>
            <a:ext cx="1431250" cy="484423"/>
          </a:xfrm>
          <a:prstGeom prst="rect">
            <a:avLst/>
          </a:prstGeom>
        </p:spPr>
      </p:pic>
    </p:spTree>
    <p:extLst>
      <p:ext uri="{BB962C8B-B14F-4D97-AF65-F5344CB8AC3E}">
        <p14:creationId xmlns:p14="http://schemas.microsoft.com/office/powerpoint/2010/main" val="3629558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2 with pictur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434C898-21F2-B8E3-44F5-42FD7A9EEBB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3464" y="0"/>
            <a:ext cx="12188536" cy="6856605"/>
          </a:xfrm>
          <a:prstGeom prst="rect">
            <a:avLst/>
          </a:prstGeom>
        </p:spPr>
      </p:pic>
      <p:sp>
        <p:nvSpPr>
          <p:cNvPr id="28" name="Rectangle 27">
            <a:extLst>
              <a:ext uri="{FF2B5EF4-FFF2-40B4-BE49-F238E27FC236}">
                <a16:creationId xmlns:a16="http://schemas.microsoft.com/office/drawing/2014/main" id="{03933A02-42AF-73DE-A4B5-A728EF7BBE2D}"/>
              </a:ext>
            </a:extLst>
          </p:cNvPr>
          <p:cNvSpPr/>
          <p:nvPr userDrawn="1"/>
        </p:nvSpPr>
        <p:spPr>
          <a:xfrm>
            <a:off x="-32546" y="-1397"/>
            <a:ext cx="12332786" cy="6858002"/>
          </a:xfrm>
          <a:prstGeom prst="rect">
            <a:avLst/>
          </a:prstGeom>
          <a:solidFill>
            <a:schemeClr val="bg1">
              <a:lumMod val="65000"/>
              <a:alpha val="66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C56C31-8857-234D-B414-F90AB663F130}"/>
              </a:ext>
            </a:extLst>
          </p:cNvPr>
          <p:cNvSpPr/>
          <p:nvPr userDrawn="1"/>
        </p:nvSpPr>
        <p:spPr>
          <a:xfrm>
            <a:off x="4257676" y="3038475"/>
            <a:ext cx="8042564" cy="3887932"/>
          </a:xfrm>
          <a:prstGeom prst="rect">
            <a:avLst/>
          </a:prstGeom>
          <a:solidFill>
            <a:srgbClr val="131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3">
            <a:extLst>
              <a:ext uri="{FF2B5EF4-FFF2-40B4-BE49-F238E27FC236}">
                <a16:creationId xmlns:a16="http://schemas.microsoft.com/office/drawing/2014/main" id="{8C3A54CD-3F23-80F5-6A35-DF25D880EEB5}"/>
              </a:ext>
            </a:extLst>
          </p:cNvPr>
          <p:cNvSpPr>
            <a:spLocks noGrp="1"/>
          </p:cNvSpPr>
          <p:nvPr>
            <p:ph sz="half" idx="13" hasCustomPrompt="1"/>
          </p:nvPr>
        </p:nvSpPr>
        <p:spPr>
          <a:xfrm>
            <a:off x="4518605" y="3566679"/>
            <a:ext cx="3530019" cy="2929371"/>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List or text, follow your destiny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E07778C8-1F8F-E4CD-4643-CAC8AAE3B928}"/>
              </a:ext>
            </a:extLst>
          </p:cNvPr>
          <p:cNvSpPr/>
          <p:nvPr userDrawn="1"/>
        </p:nvSpPr>
        <p:spPr>
          <a:xfrm>
            <a:off x="-13497" y="4143375"/>
            <a:ext cx="4257675" cy="2714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F1FC79-237B-5B59-31AB-C78C5DF7ED35}"/>
              </a:ext>
            </a:extLst>
          </p:cNvPr>
          <p:cNvSpPr>
            <a:spLocks noGrp="1"/>
          </p:cNvSpPr>
          <p:nvPr>
            <p:ph type="title" hasCustomPrompt="1"/>
          </p:nvPr>
        </p:nvSpPr>
        <p:spPr>
          <a:xfrm>
            <a:off x="148218" y="4541403"/>
            <a:ext cx="4017962" cy="1135497"/>
          </a:xfrm>
        </p:spPr>
        <p:txBody>
          <a:bodyPr/>
          <a:lstStyle>
            <a:lvl1pPr algn="l">
              <a:defRPr/>
            </a:lvl1pPr>
          </a:lstStyle>
          <a:p>
            <a:r>
              <a:rPr lang="en-US" dirty="0"/>
              <a:t>Oh a title a title</a:t>
            </a:r>
          </a:p>
        </p:txBody>
      </p:sp>
      <p:sp>
        <p:nvSpPr>
          <p:cNvPr id="3" name="Subtitle 2">
            <a:extLst>
              <a:ext uri="{FF2B5EF4-FFF2-40B4-BE49-F238E27FC236}">
                <a16:creationId xmlns:a16="http://schemas.microsoft.com/office/drawing/2014/main" id="{8812B3DB-85EA-6EB8-C46C-DCF60DE8DB59}"/>
              </a:ext>
            </a:extLst>
          </p:cNvPr>
          <p:cNvSpPr>
            <a:spLocks noGrp="1"/>
          </p:cNvSpPr>
          <p:nvPr>
            <p:ph type="subTitle" idx="1" hasCustomPrompt="1"/>
          </p:nvPr>
        </p:nvSpPr>
        <p:spPr>
          <a:xfrm>
            <a:off x="311613" y="5798703"/>
            <a:ext cx="3607453" cy="477977"/>
          </a:xfrm>
        </p:spPr>
        <p:txBody>
          <a:bodyPr/>
          <a:lstStyle>
            <a:lvl1pPr marL="0" indent="0" algn="l">
              <a:buNone/>
              <a:defRPr sz="2400" b="1">
                <a:solidFill>
                  <a:srgbClr val="131C4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Subtitle/so what about it?</a:t>
            </a:r>
          </a:p>
        </p:txBody>
      </p:sp>
      <p:sp>
        <p:nvSpPr>
          <p:cNvPr id="8" name="Content Placeholder 3">
            <a:extLst>
              <a:ext uri="{FF2B5EF4-FFF2-40B4-BE49-F238E27FC236}">
                <a16:creationId xmlns:a16="http://schemas.microsoft.com/office/drawing/2014/main" id="{E11D1A20-A4C7-4723-05A7-647BDFDA1C85}"/>
              </a:ext>
            </a:extLst>
          </p:cNvPr>
          <p:cNvSpPr>
            <a:spLocks noGrp="1"/>
          </p:cNvSpPr>
          <p:nvPr>
            <p:ph sz="half" idx="14" hasCustomPrompt="1"/>
          </p:nvPr>
        </p:nvSpPr>
        <p:spPr>
          <a:xfrm>
            <a:off x="8498390" y="3561483"/>
            <a:ext cx="3545393" cy="2929371"/>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List or text, follow your destiny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AC5DDCF0-26A6-7378-46D4-F2BD0C7F22BB}"/>
              </a:ext>
            </a:extLst>
          </p:cNvPr>
          <p:cNvSpPr>
            <a:spLocks noGrp="1"/>
          </p:cNvSpPr>
          <p:nvPr>
            <p:ph type="pic" sz="quarter" idx="15" hasCustomPrompt="1"/>
          </p:nvPr>
        </p:nvSpPr>
        <p:spPr>
          <a:xfrm>
            <a:off x="-209549" y="681038"/>
            <a:ext cx="4174890" cy="3023320"/>
          </a:xfrm>
        </p:spPr>
        <p:txBody>
          <a:bodyPr/>
          <a:lstStyle>
            <a:lvl1pPr>
              <a:defRPr/>
            </a:lvl1pPr>
          </a:lstStyle>
          <a:p>
            <a:r>
              <a:rPr lang="en-US" dirty="0"/>
              <a:t>Picture, Click to add</a:t>
            </a:r>
          </a:p>
        </p:txBody>
      </p:sp>
      <p:pic>
        <p:nvPicPr>
          <p:cNvPr id="12" name="Picture 11" descr="Logo&#10;&#10;Description automatically generated with medium confidence">
            <a:extLst>
              <a:ext uri="{FF2B5EF4-FFF2-40B4-BE49-F238E27FC236}">
                <a16:creationId xmlns:a16="http://schemas.microsoft.com/office/drawing/2014/main" id="{06DA0DB8-093F-45CF-99DE-F3223A8FCF5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255926" y="453781"/>
            <a:ext cx="1431250" cy="484423"/>
          </a:xfrm>
          <a:prstGeom prst="rect">
            <a:avLst/>
          </a:prstGeom>
        </p:spPr>
      </p:pic>
    </p:spTree>
    <p:extLst>
      <p:ext uri="{BB962C8B-B14F-4D97-AF65-F5344CB8AC3E}">
        <p14:creationId xmlns:p14="http://schemas.microsoft.com/office/powerpoint/2010/main" val="326311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4.jpeg"/><Relationship Id="rId2" Type="http://schemas.openxmlformats.org/officeDocument/2006/relationships/slideLayout" Target="../slideLayouts/slideLayout32.xml"/><Relationship Id="rId16" Type="http://schemas.openxmlformats.org/officeDocument/2006/relationships/image" Target="../media/image2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2.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25.png"/><Relationship Id="rId5" Type="http://schemas.openxmlformats.org/officeDocument/2006/relationships/theme" Target="../theme/theme3.xml"/><Relationship Id="rId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image" Target="../media/image25.png"/><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image" Target="../media/image30.png"/><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image" Target="../media/image29.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61047B-14E8-15EE-DC7E-BD502D5A03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DC515C-2D77-E461-F1DC-E11BA30C43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4AFD6E-BFF2-DDE2-5304-35A682A0B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C441B-2E27-48ED-B789-8BD298C6E24B}" type="datetimeFigureOut">
              <a:rPr lang="en-US" smtClean="0"/>
              <a:t>11/7/2023</a:t>
            </a:fld>
            <a:endParaRPr lang="en-US" dirty="0"/>
          </a:p>
        </p:txBody>
      </p:sp>
      <p:sp>
        <p:nvSpPr>
          <p:cNvPr id="5" name="Footer Placeholder 4">
            <a:extLst>
              <a:ext uri="{FF2B5EF4-FFF2-40B4-BE49-F238E27FC236}">
                <a16:creationId xmlns:a16="http://schemas.microsoft.com/office/drawing/2014/main" id="{4EDAD6AD-D4C8-92FA-74EB-11A94ECEE4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C88C010-6D20-19BB-DF62-0776921FAF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C3512-A529-4D3D-B1F9-5240FA9E8822}" type="slidenum">
              <a:rPr lang="en-US" smtClean="0"/>
              <a:t>‹#›</a:t>
            </a:fld>
            <a:endParaRPr lang="en-US" dirty="0"/>
          </a:p>
        </p:txBody>
      </p:sp>
    </p:spTree>
    <p:extLst>
      <p:ext uri="{BB962C8B-B14F-4D97-AF65-F5344CB8AC3E}">
        <p14:creationId xmlns:p14="http://schemas.microsoft.com/office/powerpoint/2010/main" val="114548955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2" r:id="rId4"/>
    <p:sldLayoutId id="2147483655" r:id="rId5"/>
    <p:sldLayoutId id="2147483660" r:id="rId6"/>
    <p:sldLayoutId id="2147483652" r:id="rId7"/>
    <p:sldLayoutId id="2147483653" r:id="rId8"/>
    <p:sldLayoutId id="2147483663" r:id="rId9"/>
    <p:sldLayoutId id="2147483670" r:id="rId10"/>
    <p:sldLayoutId id="2147483664" r:id="rId11"/>
    <p:sldLayoutId id="2147483672" r:id="rId12"/>
    <p:sldLayoutId id="2147483661" r:id="rId13"/>
    <p:sldLayoutId id="2147483656" r:id="rId14"/>
    <p:sldLayoutId id="2147483669" r:id="rId15"/>
    <p:sldLayoutId id="2147483671" r:id="rId16"/>
    <p:sldLayoutId id="2147483665" r:id="rId17"/>
    <p:sldLayoutId id="2147483666" r:id="rId18"/>
    <p:sldLayoutId id="2147483667" r:id="rId19"/>
    <p:sldLayoutId id="2147483657" r:id="rId20"/>
    <p:sldLayoutId id="214748366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8" r:id="rId30"/>
  </p:sldLayoutIdLst>
  <p:txStyles>
    <p:titleStyle>
      <a:lvl1pPr algn="l" defTabSz="914400" rtl="0" eaLnBrk="1" latinLnBrk="0" hangingPunct="1">
        <a:lnSpc>
          <a:spcPct val="90000"/>
        </a:lnSpc>
        <a:spcBef>
          <a:spcPct val="0"/>
        </a:spcBef>
        <a:buNone/>
        <a:defRPr sz="4400" kern="1200">
          <a:solidFill>
            <a:srgbClr val="131C47"/>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0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0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382" y="91420"/>
            <a:ext cx="8913316" cy="674384"/>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2420889"/>
            <a:ext cx="10972800" cy="36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8" name="Straight Connector 7"/>
          <p:cNvCxnSpPr/>
          <p:nvPr/>
        </p:nvCxnSpPr>
        <p:spPr>
          <a:xfrm>
            <a:off x="0" y="926592"/>
            <a:ext cx="121920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a:xfrm>
            <a:off x="183572" y="63420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B7DA4-2697-4546-83A3-2C93572BA837}"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96905BC7-B9D5-0E78-3A4A-13E2939391BA}"/>
              </a:ext>
            </a:extLst>
          </p:cNvPr>
          <p:cNvPicPr>
            <a:picLocks noChangeAspect="1"/>
          </p:cNvPicPr>
          <p:nvPr userDrawn="1"/>
        </p:nvPicPr>
        <p:blipFill>
          <a:blip r:embed="rId16"/>
          <a:stretch>
            <a:fillRect/>
          </a:stretch>
        </p:blipFill>
        <p:spPr>
          <a:xfrm>
            <a:off x="9848482" y="0"/>
            <a:ext cx="1960184" cy="980092"/>
          </a:xfrm>
          <a:prstGeom prst="rect">
            <a:avLst/>
          </a:prstGeom>
        </p:spPr>
      </p:pic>
      <p:pic>
        <p:nvPicPr>
          <p:cNvPr id="7" name="Picture 6">
            <a:extLst>
              <a:ext uri="{FF2B5EF4-FFF2-40B4-BE49-F238E27FC236}">
                <a16:creationId xmlns:a16="http://schemas.microsoft.com/office/drawing/2014/main" id="{4F2F6B75-56C3-9D41-D26D-B2D10D79A1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648926" y="6261595"/>
            <a:ext cx="5543074" cy="445620"/>
          </a:xfrm>
          <a:prstGeom prst="rect">
            <a:avLst/>
          </a:prstGeom>
        </p:spPr>
      </p:pic>
    </p:spTree>
    <p:extLst>
      <p:ext uri="{BB962C8B-B14F-4D97-AF65-F5344CB8AC3E}">
        <p14:creationId xmlns:p14="http://schemas.microsoft.com/office/powerpoint/2010/main" val="24142998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hdr="0" dt="0"/>
  <p:txStyles>
    <p:titleStyle>
      <a:lvl1pPr algn="l" defTabSz="914400" rtl="0" eaLnBrk="1" latinLnBrk="0" hangingPunct="1">
        <a:spcBef>
          <a:spcPct val="0"/>
        </a:spcBef>
        <a:buNone/>
        <a:defRPr sz="32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6FC59A9-7DBB-DB43-8DD4-673252244501}"/>
              </a:ext>
            </a:extLst>
          </p:cNvPr>
          <p:cNvPicPr>
            <a:picLocks noChangeAspect="1"/>
          </p:cNvPicPr>
          <p:nvPr userDrawn="1"/>
        </p:nvPicPr>
        <p:blipFill>
          <a:blip r:embed="rId6">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A00CF4-9A34-4D91-AADB-8FCF9EF663F3}"/>
              </a:ext>
            </a:extLst>
          </p:cNvPr>
          <p:cNvSpPr>
            <a:spLocks noGrp="1"/>
          </p:cNvSpPr>
          <p:nvPr>
            <p:ph type="body" idx="1"/>
          </p:nvPr>
        </p:nvSpPr>
        <p:spPr>
          <a:xfrm>
            <a:off x="909318" y="1365681"/>
            <a:ext cx="10515600" cy="43507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B9B6FD1-AA26-4CBE-9EA5-9FD6F741B325}"/>
              </a:ext>
            </a:extLst>
          </p:cNvPr>
          <p:cNvSpPr>
            <a:spLocks noGrp="1"/>
          </p:cNvSpPr>
          <p:nvPr>
            <p:ph type="title"/>
          </p:nvPr>
        </p:nvSpPr>
        <p:spPr>
          <a:xfrm>
            <a:off x="917784" y="480288"/>
            <a:ext cx="10515600" cy="584134"/>
          </a:xfrm>
          <a:prstGeom prst="rect">
            <a:avLst/>
          </a:prstGeom>
        </p:spPr>
        <p:txBody>
          <a:bodyPr vert="horz" lIns="91440" tIns="45720" rIns="91440" bIns="45720" rtlCol="0" anchor="t" anchorCtr="0">
            <a:spAutoFit/>
          </a:bodyPr>
          <a:lstStyle/>
          <a:p>
            <a:r>
              <a:rPr lang="en-US"/>
              <a:t>Click to edit title</a:t>
            </a:r>
          </a:p>
        </p:txBody>
      </p:sp>
      <p:sp>
        <p:nvSpPr>
          <p:cNvPr id="8" name="Holder 6">
            <a:extLst>
              <a:ext uri="{FF2B5EF4-FFF2-40B4-BE49-F238E27FC236}">
                <a16:creationId xmlns:a16="http://schemas.microsoft.com/office/drawing/2014/main" id="{3D966710-19FC-40BF-A030-F2E9DF723F1E}"/>
              </a:ext>
            </a:extLst>
          </p:cNvPr>
          <p:cNvSpPr>
            <a:spLocks noGrp="1"/>
          </p:cNvSpPr>
          <p:nvPr>
            <p:ph type="sldNum" sz="quarter" idx="4"/>
          </p:nvPr>
        </p:nvSpPr>
        <p:spPr>
          <a:xfrm>
            <a:off x="11663958" y="6204921"/>
            <a:ext cx="243840" cy="122959"/>
          </a:xfrm>
          <a:prstGeom prst="rect">
            <a:avLst/>
          </a:prstGeom>
        </p:spPr>
        <p:txBody>
          <a:bodyPr lIns="0" tIns="0" rIns="0" bIns="0" anchor="ctr" anchorCtr="1">
            <a:noAutofit/>
          </a:bodyPr>
          <a:lstStyle>
            <a:lvl1pPr>
              <a:defRPr sz="799" b="0" i="0">
                <a:solidFill>
                  <a:srgbClr val="555555"/>
                </a:solidFill>
                <a:latin typeface="+mn-lt"/>
                <a:ea typeface="Sharp Sans" pitchFamily="2" charset="0"/>
                <a:cs typeface="Sharp Sans" pitchFamily="2" charset="0"/>
              </a:defRPr>
            </a:lvl1pPr>
          </a:lstStyle>
          <a:p>
            <a:fld id="{9858A60A-AC52-9543-BD93-B09019A0041A}" type="slidenum">
              <a:rPr lang="en-US" smtClean="0"/>
              <a:pPr/>
              <a:t>‹#›</a:t>
            </a:fld>
            <a:endParaRPr lang="en-US" dirty="0"/>
          </a:p>
        </p:txBody>
      </p:sp>
      <p:sp>
        <p:nvSpPr>
          <p:cNvPr id="10" name="TextBox 9">
            <a:extLst>
              <a:ext uri="{FF2B5EF4-FFF2-40B4-BE49-F238E27FC236}">
                <a16:creationId xmlns:a16="http://schemas.microsoft.com/office/drawing/2014/main" id="{06F2AFFA-EF30-4E29-8C62-B3BC7778DB7B}"/>
              </a:ext>
            </a:extLst>
          </p:cNvPr>
          <p:cNvSpPr txBox="1"/>
          <p:nvPr userDrawn="1"/>
        </p:nvSpPr>
        <p:spPr>
          <a:xfrm>
            <a:off x="6166395" y="6110513"/>
            <a:ext cx="184731" cy="255326"/>
          </a:xfrm>
          <a:prstGeom prst="rect">
            <a:avLst/>
          </a:prstGeom>
          <a:noFill/>
        </p:spPr>
        <p:txBody>
          <a:bodyPr wrap="none" rtlCol="0">
            <a:spAutoFit/>
          </a:bodyPr>
          <a:lstStyle/>
          <a:p>
            <a:endParaRPr lang="en-US" sz="1059" dirty="0">
              <a:latin typeface="+mn-lt"/>
            </a:endParaRPr>
          </a:p>
        </p:txBody>
      </p:sp>
    </p:spTree>
    <p:extLst>
      <p:ext uri="{BB962C8B-B14F-4D97-AF65-F5344CB8AC3E}">
        <p14:creationId xmlns:p14="http://schemas.microsoft.com/office/powerpoint/2010/main" val="94695719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hf hdr="0" ftr="0" dt="0"/>
  <p:txStyles>
    <p:titleStyle>
      <a:lvl1pPr eaLnBrk="1" hangingPunct="1">
        <a:defRPr sz="3196" b="1">
          <a:solidFill>
            <a:schemeClr val="tx2"/>
          </a:solidFill>
          <a:latin typeface="+mn-lt"/>
          <a:ea typeface="Sharp Sans Extrabold" pitchFamily="2" charset="0"/>
          <a:cs typeface="Sharp Sans Extrabold" pitchFamily="2" charset="0"/>
        </a:defRPr>
      </a:lvl1pPr>
    </p:titleStyle>
    <p:bodyStyle>
      <a:lvl1pPr marL="0" eaLnBrk="1" hangingPunct="1">
        <a:lnSpc>
          <a:spcPct val="150000"/>
        </a:lnSpc>
        <a:spcBef>
          <a:spcPts val="799"/>
        </a:spcBef>
        <a:defRPr sz="2100" b="1">
          <a:solidFill>
            <a:srgbClr val="008FBE"/>
          </a:solidFill>
          <a:latin typeface="+mn-lt"/>
          <a:ea typeface="Sharp Sans" pitchFamily="2" charset="0"/>
          <a:cs typeface="Sharp Sans" pitchFamily="2" charset="0"/>
        </a:defRPr>
      </a:lvl1pPr>
      <a:lvl2pPr marL="382652" indent="-380538" eaLnBrk="1" hangingPunct="1">
        <a:spcBef>
          <a:spcPts val="400"/>
        </a:spcBef>
        <a:spcAft>
          <a:spcPts val="400"/>
        </a:spcAft>
        <a:buFont typeface="Arial" panose="020B0604020202020204" pitchFamily="34" charset="0"/>
        <a:buChar char="•"/>
        <a:defRPr sz="2100">
          <a:solidFill>
            <a:srgbClr val="555555"/>
          </a:solidFill>
          <a:latin typeface="+mn-lt"/>
          <a:ea typeface="Sharp Sans Medium" pitchFamily="2" charset="0"/>
          <a:cs typeface="Sharp Sans Medium" pitchFamily="2" charset="0"/>
        </a:defRPr>
      </a:lvl2pPr>
      <a:lvl3pPr marL="813928" indent="-380538" eaLnBrk="1" hangingPunct="1">
        <a:spcBef>
          <a:spcPts val="400"/>
        </a:spcBef>
        <a:spcAft>
          <a:spcPts val="400"/>
        </a:spcAft>
        <a:buFont typeface="Arial" panose="020B0604020202020204" pitchFamily="34" charset="0"/>
        <a:buChar char="−"/>
        <a:defRPr sz="1800">
          <a:solidFill>
            <a:srgbClr val="555555"/>
          </a:solidFill>
          <a:latin typeface="+mn-lt"/>
          <a:ea typeface="Sharp Sans Medium" pitchFamily="2" charset="0"/>
          <a:cs typeface="Sharp Sans Medium" pitchFamily="2" charset="0"/>
        </a:defRPr>
      </a:lvl3pPr>
      <a:lvl4pPr marL="1211267" indent="-380538" eaLnBrk="1" hangingPunct="1">
        <a:spcBef>
          <a:spcPts val="400"/>
        </a:spcBef>
        <a:spcAft>
          <a:spcPts val="400"/>
        </a:spcAft>
        <a:buFont typeface="Arial" panose="020B0604020202020204" pitchFamily="34" charset="0"/>
        <a:buChar char="•"/>
        <a:defRPr sz="1800">
          <a:solidFill>
            <a:srgbClr val="555555"/>
          </a:solidFill>
          <a:latin typeface="+mn-lt"/>
          <a:ea typeface="Sharp Sans Medium" pitchFamily="2" charset="0"/>
          <a:cs typeface="Sharp Sans Medium" pitchFamily="2" charset="0"/>
        </a:defRPr>
      </a:lvl4pPr>
      <a:lvl5pPr marL="1488175" indent="-380538" eaLnBrk="1" hangingPunct="1">
        <a:spcBef>
          <a:spcPts val="400"/>
        </a:spcBef>
        <a:spcAft>
          <a:spcPts val="400"/>
        </a:spcAft>
        <a:buFont typeface="Arial" panose="020B0604020202020204" pitchFamily="34" charset="0"/>
        <a:buChar char="−"/>
        <a:defRPr sz="1800">
          <a:solidFill>
            <a:srgbClr val="555555"/>
          </a:solidFill>
          <a:latin typeface="+mn-lt"/>
          <a:ea typeface="Sharp Sans Medium" pitchFamily="2" charset="0"/>
          <a:cs typeface="Sharp Sans Medium" pitchFamily="2" charset="0"/>
        </a:defRPr>
      </a:lvl5pPr>
      <a:lvl6pPr marL="1384548" eaLnBrk="1" hangingPunct="1">
        <a:defRPr>
          <a:latin typeface="+mn-lt"/>
          <a:ea typeface="+mn-ea"/>
          <a:cs typeface="+mn-cs"/>
        </a:defRPr>
      </a:lvl6pPr>
      <a:lvl7pPr marL="1661457" eaLnBrk="1" hangingPunct="1">
        <a:defRPr>
          <a:latin typeface="+mn-lt"/>
          <a:ea typeface="+mn-ea"/>
          <a:cs typeface="+mn-cs"/>
        </a:defRPr>
      </a:lvl7pPr>
      <a:lvl8pPr marL="1938369" eaLnBrk="1" hangingPunct="1">
        <a:defRPr>
          <a:latin typeface="+mn-lt"/>
          <a:ea typeface="+mn-ea"/>
          <a:cs typeface="+mn-cs"/>
        </a:defRPr>
      </a:lvl8pPr>
      <a:lvl9pPr marL="2215277" eaLnBrk="1" hangingPunct="1">
        <a:defRPr>
          <a:latin typeface="+mn-lt"/>
          <a:ea typeface="+mn-ea"/>
          <a:cs typeface="+mn-cs"/>
        </a:defRPr>
      </a:lvl9pPr>
    </p:bodyStyle>
    <p:otherStyle>
      <a:lvl1pPr marL="0" eaLnBrk="1" hangingPunct="1">
        <a:defRPr>
          <a:latin typeface="+mn-lt"/>
          <a:ea typeface="+mn-ea"/>
          <a:cs typeface="+mn-cs"/>
        </a:defRPr>
      </a:lvl1pPr>
      <a:lvl2pPr marL="276909" eaLnBrk="1" hangingPunct="1">
        <a:defRPr>
          <a:latin typeface="+mn-lt"/>
          <a:ea typeface="+mn-ea"/>
          <a:cs typeface="+mn-cs"/>
        </a:defRPr>
      </a:lvl2pPr>
      <a:lvl3pPr marL="553819" eaLnBrk="1" hangingPunct="1">
        <a:defRPr>
          <a:latin typeface="+mn-lt"/>
          <a:ea typeface="+mn-ea"/>
          <a:cs typeface="+mn-cs"/>
        </a:defRPr>
      </a:lvl3pPr>
      <a:lvl4pPr marL="830729" eaLnBrk="1" hangingPunct="1">
        <a:defRPr>
          <a:latin typeface="+mn-lt"/>
          <a:ea typeface="+mn-ea"/>
          <a:cs typeface="+mn-cs"/>
        </a:defRPr>
      </a:lvl4pPr>
      <a:lvl5pPr marL="1107638" eaLnBrk="1" hangingPunct="1">
        <a:defRPr>
          <a:latin typeface="+mn-lt"/>
          <a:ea typeface="+mn-ea"/>
          <a:cs typeface="+mn-cs"/>
        </a:defRPr>
      </a:lvl5pPr>
      <a:lvl6pPr marL="1384548" eaLnBrk="1" hangingPunct="1">
        <a:defRPr>
          <a:latin typeface="+mn-lt"/>
          <a:ea typeface="+mn-ea"/>
          <a:cs typeface="+mn-cs"/>
        </a:defRPr>
      </a:lvl6pPr>
      <a:lvl7pPr marL="1661457" eaLnBrk="1" hangingPunct="1">
        <a:defRPr>
          <a:latin typeface="+mn-lt"/>
          <a:ea typeface="+mn-ea"/>
          <a:cs typeface="+mn-cs"/>
        </a:defRPr>
      </a:lvl7pPr>
      <a:lvl8pPr marL="1938369" eaLnBrk="1" hangingPunct="1">
        <a:defRPr>
          <a:latin typeface="+mn-lt"/>
          <a:ea typeface="+mn-ea"/>
          <a:cs typeface="+mn-cs"/>
        </a:defRPr>
      </a:lvl8pPr>
      <a:lvl9pPr marL="2215277" eaLnBrk="1" hangingPunct="1">
        <a:defRPr>
          <a:latin typeface="+mn-lt"/>
          <a:ea typeface="+mn-ea"/>
          <a:cs typeface="+mn-cs"/>
        </a:defRPr>
      </a:lvl9pPr>
    </p:otherStyle>
  </p:txStyles>
  <p:extLst>
    <p:ext uri="{27BBF7A9-308A-43DC-89C8-2F10F3537804}">
      <p15:sldGuideLst xmlns:p15="http://schemas.microsoft.com/office/powerpoint/2012/main">
        <p15:guide id="2" orient="horz" pos="574">
          <p15:clr>
            <a:srgbClr val="F26B43"/>
          </p15:clr>
        </p15:guide>
        <p15:guide id="5" pos="609">
          <p15:clr>
            <a:srgbClr val="F26B43"/>
          </p15:clr>
        </p15:guide>
        <p15:guide id="9" orient="horz" pos="1578">
          <p15:clr>
            <a:srgbClr val="F26B43"/>
          </p15:clr>
        </p15:guide>
        <p15:guide id="13" orient="horz" pos="109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FC59A9-7DBB-DB43-8DD4-673252244501}"/>
              </a:ext>
            </a:extLst>
          </p:cNvPr>
          <p:cNvPicPr>
            <a:picLocks noChangeAspect="1"/>
          </p:cNvPicPr>
          <p:nvPr/>
        </p:nvPicPr>
        <p:blipFill rotWithShape="1">
          <a:blip r:embed="rId26">
            <a:alphaModFix/>
            <a:extLst>
              <a:ext uri="{28A0092B-C50C-407E-A947-70E740481C1C}">
                <a14:useLocalDpi xmlns:a14="http://schemas.microsoft.com/office/drawing/2010/main"/>
              </a:ext>
            </a:extLst>
          </a:blip>
          <a:srcRect r="98707"/>
          <a:stretch/>
        </p:blipFill>
        <p:spPr>
          <a:xfrm>
            <a:off x="0" y="0"/>
            <a:ext cx="157655" cy="6858000"/>
          </a:xfrm>
          <a:prstGeom prst="rect">
            <a:avLst/>
          </a:prstGeom>
        </p:spPr>
      </p:pic>
      <p:sp>
        <p:nvSpPr>
          <p:cNvPr id="2" name="Title Placeholder 1"/>
          <p:cNvSpPr>
            <a:spLocks noGrp="1"/>
          </p:cNvSpPr>
          <p:nvPr>
            <p:ph type="title"/>
          </p:nvPr>
        </p:nvSpPr>
        <p:spPr>
          <a:xfrm>
            <a:off x="914400" y="457200"/>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914400" y="178276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1391905-8C51-457B-A494-032CADC1BA5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90512" y="6301255"/>
            <a:ext cx="2743200" cy="484837"/>
          </a:xfrm>
          <a:prstGeom prst="rect">
            <a:avLst/>
          </a:prstGeom>
        </p:spPr>
      </p:pic>
      <p:pic>
        <p:nvPicPr>
          <p:cNvPr id="9" name="Picture 8">
            <a:extLst>
              <a:ext uri="{FF2B5EF4-FFF2-40B4-BE49-F238E27FC236}">
                <a16:creationId xmlns:a16="http://schemas.microsoft.com/office/drawing/2014/main" id="{72E8D5A5-7C8F-4245-808D-63F2BF2CCCC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26775" y="6202362"/>
            <a:ext cx="584200" cy="584200"/>
          </a:xfrm>
          <a:prstGeom prst="rect">
            <a:avLst/>
          </a:prstGeom>
        </p:spPr>
      </p:pic>
      <p:sp>
        <p:nvSpPr>
          <p:cNvPr id="4" name="Slide Number Placeholder 5">
            <a:extLst>
              <a:ext uri="{FF2B5EF4-FFF2-40B4-BE49-F238E27FC236}">
                <a16:creationId xmlns:a16="http://schemas.microsoft.com/office/drawing/2014/main" id="{A5B0F290-A58E-63FA-5BF1-E1FE3D9995CB}"/>
              </a:ext>
            </a:extLst>
          </p:cNvPr>
          <p:cNvSpPr>
            <a:spLocks noGrp="1"/>
          </p:cNvSpPr>
          <p:nvPr>
            <p:ph type="sldNum" sz="quarter" idx="4"/>
          </p:nvPr>
        </p:nvSpPr>
        <p:spPr>
          <a:xfrm>
            <a:off x="9185933" y="6529169"/>
            <a:ext cx="2802868" cy="319405"/>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pPr defTabSz="855857"/>
            <a:fld id="{E4BE22E9-8450-4028-A8B2-CB890EA6702D}" type="slidenum">
              <a:rPr lang="en-US" smtClean="0"/>
              <a:pPr defTabSz="855857"/>
              <a:t>‹#›</a:t>
            </a:fld>
            <a:endParaRPr lang="en-US" dirty="0"/>
          </a:p>
        </p:txBody>
      </p:sp>
    </p:spTree>
    <p:extLst>
      <p:ext uri="{BB962C8B-B14F-4D97-AF65-F5344CB8AC3E}">
        <p14:creationId xmlns:p14="http://schemas.microsoft.com/office/powerpoint/2010/main" val="268106990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Lst>
  <p:hf hdr="0" ftr="0" dt="0"/>
  <p:txStyles>
    <p:titleStyle>
      <a:lvl1pPr algn="l" defTabSz="914400" rtl="0" eaLnBrk="1" latinLnBrk="0" hangingPunct="1">
        <a:lnSpc>
          <a:spcPct val="90000"/>
        </a:lnSpc>
        <a:spcBef>
          <a:spcPct val="0"/>
        </a:spcBef>
        <a:buNone/>
        <a:defRPr sz="3200" b="1" i="0" kern="1200" baseline="0">
          <a:solidFill>
            <a:srgbClr val="54585A"/>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4585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4585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4585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4585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458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
          <p15:clr>
            <a:srgbClr val="F26B43"/>
          </p15:clr>
        </p15:guide>
        <p15:guide id="2" orient="horz" pos="4176">
          <p15:clr>
            <a:srgbClr val="F26B43"/>
          </p15:clr>
        </p15:guide>
        <p15:guide id="3" pos="240">
          <p15:clr>
            <a:srgbClr val="F26B43"/>
          </p15:clr>
        </p15:guide>
        <p15:guide id="4" pos="73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52ECA9-8F04-4F4D-9E23-2A2C7BAE26E7}"/>
              </a:ext>
            </a:extLst>
          </p:cNvPr>
          <p:cNvSpPr>
            <a:spLocks noGrp="1"/>
          </p:cNvSpPr>
          <p:nvPr>
            <p:ph type="title"/>
          </p:nvPr>
        </p:nvSpPr>
        <p:spPr>
          <a:xfrm>
            <a:off x="1548701" y="1079537"/>
            <a:ext cx="9635114" cy="498475"/>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60A06F66-72E1-9A45-8A8E-EDAA7423DC82}"/>
              </a:ext>
            </a:extLst>
          </p:cNvPr>
          <p:cNvSpPr>
            <a:spLocks noGrp="1"/>
          </p:cNvSpPr>
          <p:nvPr>
            <p:ph type="body" idx="1"/>
          </p:nvPr>
        </p:nvSpPr>
        <p:spPr>
          <a:xfrm>
            <a:off x="1548701" y="1739937"/>
            <a:ext cx="9635114" cy="378777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A7A0F0E-02B3-2C47-B04D-4F359A6EC309}"/>
              </a:ext>
            </a:extLst>
          </p:cNvPr>
          <p:cNvSpPr>
            <a:spLocks noGrp="1"/>
          </p:cNvSpPr>
          <p:nvPr>
            <p:ph type="sldNum" sz="quarter" idx="4"/>
          </p:nvPr>
        </p:nvSpPr>
        <p:spPr>
          <a:xfrm>
            <a:off x="11493500" y="6477000"/>
            <a:ext cx="609600" cy="244475"/>
          </a:xfrm>
          <a:prstGeom prst="rect">
            <a:avLst/>
          </a:prstGeom>
        </p:spPr>
        <p:txBody>
          <a:bodyPr vert="horz" lIns="91440" tIns="45720" rIns="91440" bIns="45720" rtlCol="0" anchor="ctr"/>
          <a:lstStyle>
            <a:lvl1pPr algn="r">
              <a:defRPr sz="900" b="0" i="0">
                <a:solidFill>
                  <a:schemeClr val="tx1">
                    <a:lumMod val="75000"/>
                    <a:lumOff val="25000"/>
                  </a:schemeClr>
                </a:solidFill>
                <a:latin typeface="Arial" panose="020B0604020202020204" pitchFamily="34" charset="0"/>
                <a:cs typeface="Arial" panose="020B0604020202020204" pitchFamily="34" charset="0"/>
              </a:defRPr>
            </a:lvl1pPr>
          </a:lstStyle>
          <a:p>
            <a:fld id="{59445098-E738-D442-AD8B-4AF95EE0BAFB}" type="slidenum">
              <a:rPr lang="en-US" smtClean="0"/>
              <a:pPr/>
              <a:t>‹#›</a:t>
            </a:fld>
            <a:endParaRPr lang="en-US" dirty="0"/>
          </a:p>
        </p:txBody>
      </p:sp>
    </p:spTree>
    <p:extLst>
      <p:ext uri="{BB962C8B-B14F-4D97-AF65-F5344CB8AC3E}">
        <p14:creationId xmlns:p14="http://schemas.microsoft.com/office/powerpoint/2010/main" val="35119658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Lst>
  <p:txStyles>
    <p:titleStyle>
      <a:lvl1pPr algn="l" defTabSz="914400" rtl="0" eaLnBrk="1" latinLnBrk="0" hangingPunct="1">
        <a:lnSpc>
          <a:spcPct val="90000"/>
        </a:lnSpc>
        <a:spcBef>
          <a:spcPct val="0"/>
        </a:spcBef>
        <a:buNone/>
        <a:defRPr sz="3600" b="1" i="0" kern="1200" spc="-50" baseline="0">
          <a:solidFill>
            <a:srgbClr val="17469E"/>
          </a:solidFill>
          <a:latin typeface="Calibri" panose="020F0502020204030204" pitchFamily="34" charset="0"/>
          <a:ea typeface="Sharp Sans Extrabold" pitchFamily="2" charset="77"/>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17469E"/>
        </a:buClr>
        <a:buFont typeface="Wingdings" pitchFamily="2" charset="2"/>
        <a:buChar char="§"/>
        <a:defRPr sz="2100" b="0" i="0" kern="1200">
          <a:solidFill>
            <a:schemeClr val="tx1">
              <a:lumMod val="75000"/>
              <a:lumOff val="25000"/>
            </a:schemeClr>
          </a:solidFill>
          <a:latin typeface="Calibri" panose="020F0502020204030204" pitchFamily="34" charset="0"/>
          <a:ea typeface="Sharp Sans Medium" pitchFamily="2" charset="77"/>
          <a:cs typeface="Calibri" panose="020F0502020204030204" pitchFamily="34" charset="0"/>
        </a:defRPr>
      </a:lvl1pPr>
      <a:lvl2pPr marL="685800" indent="-228600" algn="l" defTabSz="914400" rtl="0" eaLnBrk="1" latinLnBrk="0" hangingPunct="1">
        <a:lnSpc>
          <a:spcPct val="90000"/>
        </a:lnSpc>
        <a:spcBef>
          <a:spcPts val="500"/>
        </a:spcBef>
        <a:buClr>
          <a:srgbClr val="0085A7"/>
        </a:buClr>
        <a:buFont typeface="Wingdings" pitchFamily="2" charset="2"/>
        <a:buChar char="§"/>
        <a:defRPr sz="1900" b="0" i="0" kern="1200">
          <a:solidFill>
            <a:schemeClr val="tx1">
              <a:lumMod val="75000"/>
              <a:lumOff val="25000"/>
            </a:schemeClr>
          </a:solidFill>
          <a:latin typeface="Calibri" panose="020F0502020204030204" pitchFamily="34" charset="0"/>
          <a:ea typeface="Sharp Sans Medium" pitchFamily="2" charset="77"/>
          <a:cs typeface="Calibri" panose="020F0502020204030204" pitchFamily="34" charset="0"/>
        </a:defRPr>
      </a:lvl2pPr>
      <a:lvl3pPr marL="1143000" indent="-228600" algn="l" defTabSz="914400" rtl="0" eaLnBrk="1" latinLnBrk="0" hangingPunct="1">
        <a:lnSpc>
          <a:spcPct val="90000"/>
        </a:lnSpc>
        <a:spcBef>
          <a:spcPts val="500"/>
        </a:spcBef>
        <a:buClr>
          <a:srgbClr val="FFC000"/>
        </a:buClr>
        <a:buFont typeface="Wingdings" pitchFamily="2" charset="2"/>
        <a:buChar char="§"/>
        <a:defRPr sz="1800" b="0" i="0" kern="1200">
          <a:solidFill>
            <a:schemeClr val="tx1">
              <a:lumMod val="75000"/>
              <a:lumOff val="25000"/>
            </a:schemeClr>
          </a:solidFill>
          <a:latin typeface="Calibri" panose="020F0502020204030204" pitchFamily="34" charset="0"/>
          <a:ea typeface="Sharp Sans Medium" pitchFamily="2" charset="77"/>
          <a:cs typeface="Calibri" panose="020F0502020204030204" pitchFamily="34" charset="0"/>
        </a:defRPr>
      </a:lvl3pPr>
      <a:lvl4pPr marL="1600200" indent="-228600" algn="l" defTabSz="914400" rtl="0" eaLnBrk="1" latinLnBrk="0" hangingPunct="1">
        <a:lnSpc>
          <a:spcPct val="90000"/>
        </a:lnSpc>
        <a:spcBef>
          <a:spcPts val="500"/>
        </a:spcBef>
        <a:buClr>
          <a:schemeClr val="bg2">
            <a:lumMod val="50000"/>
          </a:schemeClr>
        </a:buClr>
        <a:buFont typeface="Wingdings" pitchFamily="2" charset="2"/>
        <a:buChar char="§"/>
        <a:defRPr sz="1800" b="0" i="0" kern="1200">
          <a:solidFill>
            <a:schemeClr val="tx1">
              <a:lumMod val="75000"/>
              <a:lumOff val="25000"/>
            </a:schemeClr>
          </a:solidFill>
          <a:latin typeface="Calibri" panose="020F0502020204030204" pitchFamily="34" charset="0"/>
          <a:ea typeface="Sharp Sans Medium" pitchFamily="2" charset="77"/>
          <a:cs typeface="Calibri" panose="020F0502020204030204" pitchFamily="34" charset="0"/>
        </a:defRPr>
      </a:lvl4pPr>
      <a:lvl5pPr marL="2057400" indent="-228600" algn="l" defTabSz="914400" rtl="0" eaLnBrk="1" latinLnBrk="0" hangingPunct="1">
        <a:lnSpc>
          <a:spcPct val="90000"/>
        </a:lnSpc>
        <a:spcBef>
          <a:spcPts val="500"/>
        </a:spcBef>
        <a:buClr>
          <a:schemeClr val="bg2">
            <a:lumMod val="50000"/>
          </a:schemeClr>
        </a:buClr>
        <a:buFont typeface="Wingdings" pitchFamily="2" charset="2"/>
        <a:buChar char="§"/>
        <a:defRPr sz="1700" b="0" i="0" kern="1200">
          <a:solidFill>
            <a:schemeClr val="tx1">
              <a:lumMod val="75000"/>
              <a:lumOff val="25000"/>
            </a:schemeClr>
          </a:solidFill>
          <a:latin typeface="Calibri" panose="020F0502020204030204" pitchFamily="34" charset="0"/>
          <a:ea typeface="Sharp Sans Medium" pitchFamily="2" charset="77"/>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vqi.org/wp-content/uploads/FALL_2023_REGIONAL_REPORT_SLIDES_REGION_SoVONet.html"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hyperlink" Target="mailto:PATHWAYSSUPPORT@fivoshealth.com" TargetMode="Externa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https://dmu.co1.qualtrics.com/jfe/form/SV_38AfxArJVk1IpwO" TargetMode="External"/><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9.xml"/><Relationship Id="rId1" Type="http://schemas.openxmlformats.org/officeDocument/2006/relationships/tags" Target="../tags/tag1.xml"/><Relationship Id="rId4" Type="http://schemas.openxmlformats.org/officeDocument/2006/relationships/image" Target="../media/image44.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9.xml"/><Relationship Id="rId1" Type="http://schemas.openxmlformats.org/officeDocument/2006/relationships/tags" Target="../tags/tag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9.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9.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9.xml"/><Relationship Id="rId1" Type="http://schemas.openxmlformats.org/officeDocument/2006/relationships/tags" Target="../tags/tag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9.xml"/><Relationship Id="rId1" Type="http://schemas.openxmlformats.org/officeDocument/2006/relationships/tags" Target="../tags/tag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810.png"/><Relationship Id="rId7" Type="http://schemas.openxmlformats.org/officeDocument/2006/relationships/image" Target="../media/image200.png"/><Relationship Id="rId2" Type="http://schemas.openxmlformats.org/officeDocument/2006/relationships/customXml" Target="../ink/ink1.xml"/><Relationship Id="rId1" Type="http://schemas.openxmlformats.org/officeDocument/2006/relationships/slideLayout" Target="../slideLayouts/slideLayout59.xml"/><Relationship Id="rId6" Type="http://schemas.openxmlformats.org/officeDocument/2006/relationships/customXml" Target="../ink/ink3.xml"/><Relationship Id="rId5" Type="http://schemas.openxmlformats.org/officeDocument/2006/relationships/image" Target="../media/image196.png"/><Relationship Id="rId4" Type="http://schemas.openxmlformats.org/officeDocument/2006/relationships/customXml" Target="../ink/ink2.xml"/><Relationship Id="rId9" Type="http://schemas.openxmlformats.org/officeDocument/2006/relationships/image" Target="../media/image2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5.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65.xml"/><Relationship Id="rId5" Type="http://schemas.openxmlformats.org/officeDocument/2006/relationships/chart" Target="../charts/chart6.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3" Type="http://schemas.openxmlformats.org/officeDocument/2006/relationships/hyperlink" Target="https://dmu.co1.qualtrics.com/jfe/form/SV_38AfxArJVk1IpwO"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2023svsvam.eventscribe.net/"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4.svg"/><Relationship Id="rId11" Type="http://schemas.openxmlformats.org/officeDocument/2006/relationships/hyperlink" Target="mailto:jcorrea@svspso.org" TargetMode="External"/><Relationship Id="rId5" Type="http://schemas.openxmlformats.org/officeDocument/2006/relationships/image" Target="../media/image13.png"/><Relationship Id="rId10" Type="http://schemas.openxmlformats.org/officeDocument/2006/relationships/image" Target="../media/image65.png"/><Relationship Id="rId4" Type="http://schemas.openxmlformats.org/officeDocument/2006/relationships/image" Target="../media/image12.svg"/><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hyperlink" Target="mailto:jcorrea@svspso.org"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vqi.org/resources/fda-communication/" TargetMode="Externa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s://www.ahajournals.org/doi/full/10.1161/01.cir.91.2.566" TargetMode="External"/><Relationship Id="rId7" Type="http://schemas.openxmlformats.org/officeDocument/2006/relationships/hyperlink" Target="mailto:sarah.fulton@cms.hhs.gov" TargetMode="External"/><Relationship Id="rId2" Type="http://schemas.openxmlformats.org/officeDocument/2006/relationships/hyperlink" Target="https://www.aan.com/Guidelines/home/GuidelineDetail/477" TargetMode="External"/><Relationship Id="rId1" Type="http://schemas.openxmlformats.org/officeDocument/2006/relationships/slideLayout" Target="../slideLayouts/slideLayout10.xml"/><Relationship Id="rId6" Type="http://schemas.openxmlformats.org/officeDocument/2006/relationships/hyperlink" Target="https://www.cms.gov/medicare-coverage-database/view/ncacal-decision-memo.aspx?proposed=N&amp;ncaid=311" TargetMode="External"/><Relationship Id="rId5" Type="http://schemas.openxmlformats.org/officeDocument/2006/relationships/hyperlink" Target="https://www.escardio.org/Councils/Council-on-Stroke/News/new-eso-guideline-released-on-endarterectomy-and-stenting-for-carotid-artery-ste" TargetMode="External"/><Relationship Id="rId4" Type="http://schemas.openxmlformats.org/officeDocument/2006/relationships/hyperlink" Target="https://www.jvascsurg.org/article/S0741-5214(21)00893-4/fulltex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hyperlink" Target="https://pathways.m2s.com/"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74.png"/><Relationship Id="rId4" Type="http://schemas.openxmlformats.org/officeDocument/2006/relationships/hyperlink" Target="mailto:PATHWAYSsupport@fivoshealth.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hyperlink" Target="mailto:mlatus@svspso.org"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xml"/><Relationship Id="rId5" Type="http://schemas.openxmlformats.org/officeDocument/2006/relationships/image" Target="../media/image79.jp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hyperlink" Target="http://www.vqi.org/"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80.jpeg"/><Relationship Id="rId4" Type="http://schemas.openxmlformats.org/officeDocument/2006/relationships/hyperlink" Target="https://www.vqi.org/quality-improvement/national-qi-initiative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hyperlink" Target="mailto:bwymer@svspso.org"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hyperlink" Target="https://drive.google.com/file/d/1tBsYrzh0Pu-Oz5gu_eHhMmrVvyEtk5i2/view"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abstracts123.com/svs1/" TargetMode="External"/><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hyperlink" Target="http://abstracts123.com/svs1/meetinglogin" TargetMode="External"/><Relationship Id="rId2" Type="http://schemas.openxmlformats.org/officeDocument/2006/relationships/hyperlink" Target="https://www.vqi.org/data-analysis/rac-approved-project-search/" TargetMode="External"/><Relationship Id="rId1" Type="http://schemas.openxmlformats.org/officeDocument/2006/relationships/slideLayout" Target="../slideLayouts/slideLayout10.xml"/><Relationship Id="rId4" Type="http://schemas.openxmlformats.org/officeDocument/2006/relationships/hyperlink" Target="https://www.vqi.org/svs-vqi-national-arterial-rac-schedul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hyperlink" Target="https://drive.google.com/file/d/1tBsYrzh0Pu-Oz5gu_eHhMmrVvyEtk5i2/view" TargetMode="Externa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9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3D1024-8008-AC86-D6F3-2EB28CF5BE69}"/>
              </a:ext>
            </a:extLst>
          </p:cNvPr>
          <p:cNvSpPr>
            <a:spLocks noGrp="1"/>
          </p:cNvSpPr>
          <p:nvPr>
            <p:ph type="title"/>
          </p:nvPr>
        </p:nvSpPr>
        <p:spPr/>
        <p:txBody>
          <a:bodyPr/>
          <a:lstStyle/>
          <a:p>
            <a:r>
              <a:rPr lang="en-US" dirty="0">
                <a:latin typeface="Arial Narrow" panose="020B0606020202030204" pitchFamily="34" charset="0"/>
              </a:rPr>
              <a:t>WELCOME</a:t>
            </a:r>
          </a:p>
        </p:txBody>
      </p:sp>
      <p:sp>
        <p:nvSpPr>
          <p:cNvPr id="3" name="Title 4">
            <a:extLst>
              <a:ext uri="{FF2B5EF4-FFF2-40B4-BE49-F238E27FC236}">
                <a16:creationId xmlns:a16="http://schemas.microsoft.com/office/drawing/2014/main" id="{D73D1024-8008-AC86-D6F3-2EB28CF5BE69}"/>
              </a:ext>
            </a:extLst>
          </p:cNvPr>
          <p:cNvSpPr txBox="1">
            <a:spLocks/>
          </p:cNvSpPr>
          <p:nvPr/>
        </p:nvSpPr>
        <p:spPr>
          <a:xfrm>
            <a:off x="1524000" y="2235200"/>
            <a:ext cx="10330542" cy="1149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SOUTHERN VASCULAR OUTCOMES NETWORK</a:t>
            </a:r>
          </a:p>
        </p:txBody>
      </p:sp>
      <p:sp>
        <p:nvSpPr>
          <p:cNvPr id="4" name="Title 4">
            <a:extLst>
              <a:ext uri="{FF2B5EF4-FFF2-40B4-BE49-F238E27FC236}">
                <a16:creationId xmlns:a16="http://schemas.microsoft.com/office/drawing/2014/main" id="{D73D1024-8008-AC86-D6F3-2EB28CF5BE69}"/>
              </a:ext>
            </a:extLst>
          </p:cNvPr>
          <p:cNvSpPr txBox="1">
            <a:spLocks/>
          </p:cNvSpPr>
          <p:nvPr/>
        </p:nvSpPr>
        <p:spPr>
          <a:xfrm>
            <a:off x="1524000" y="3629891"/>
            <a:ext cx="10330542" cy="19087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600" dirty="0">
                <a:latin typeface="+mn-lt"/>
              </a:rPr>
              <a:t>November 3, 2023</a:t>
            </a:r>
            <a:br>
              <a:rPr lang="en-US" sz="3600" dirty="0">
                <a:latin typeface="+mn-lt"/>
              </a:rPr>
            </a:br>
            <a:r>
              <a:rPr lang="en-US" sz="3600" dirty="0">
                <a:latin typeface="+mn-lt"/>
              </a:rPr>
              <a:t>6:30 – 9:00pm CT</a:t>
            </a:r>
            <a:br>
              <a:rPr lang="en-US" sz="3600" dirty="0">
                <a:latin typeface="+mn-lt"/>
              </a:rPr>
            </a:br>
            <a:r>
              <a:rPr lang="en-US" sz="3600" dirty="0">
                <a:latin typeface="+mn-lt"/>
              </a:rPr>
              <a:t>Houston, TX</a:t>
            </a:r>
          </a:p>
          <a:p>
            <a:r>
              <a:rPr lang="en-US" sz="3600" dirty="0">
                <a:latin typeface="+mn-lt"/>
              </a:rPr>
              <a:t>Hybrid</a:t>
            </a:r>
          </a:p>
        </p:txBody>
      </p:sp>
    </p:spTree>
    <p:extLst>
      <p:ext uri="{BB962C8B-B14F-4D97-AF65-F5344CB8AC3E}">
        <p14:creationId xmlns:p14="http://schemas.microsoft.com/office/powerpoint/2010/main" val="2149882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6A1B-AF51-C402-493F-B6D47A125603}"/>
              </a:ext>
            </a:extLst>
          </p:cNvPr>
          <p:cNvSpPr>
            <a:spLocks noGrp="1"/>
          </p:cNvSpPr>
          <p:nvPr>
            <p:ph type="title"/>
          </p:nvPr>
        </p:nvSpPr>
        <p:spPr>
          <a:xfrm>
            <a:off x="223935" y="348158"/>
            <a:ext cx="7949681" cy="838633"/>
          </a:xfrm>
        </p:spPr>
        <p:txBody>
          <a:bodyPr>
            <a:normAutofit fontScale="90000"/>
          </a:bodyPr>
          <a:lstStyle/>
          <a:p>
            <a:r>
              <a:rPr lang="en-US" dirty="0"/>
              <a:t>Fall 2023 SVS VQI Regional Report Slides </a:t>
            </a:r>
          </a:p>
        </p:txBody>
      </p:sp>
      <p:sp>
        <p:nvSpPr>
          <p:cNvPr id="4" name="TextBox 3">
            <a:extLst>
              <a:ext uri="{FF2B5EF4-FFF2-40B4-BE49-F238E27FC236}">
                <a16:creationId xmlns:a16="http://schemas.microsoft.com/office/drawing/2014/main" id="{8498E5EB-CB7C-8F4F-9B6F-1B640EB9BACC}"/>
              </a:ext>
            </a:extLst>
          </p:cNvPr>
          <p:cNvSpPr txBox="1"/>
          <p:nvPr/>
        </p:nvSpPr>
        <p:spPr>
          <a:xfrm>
            <a:off x="576943" y="2171365"/>
            <a:ext cx="11038114" cy="2989601"/>
          </a:xfrm>
          <a:prstGeom prst="rect">
            <a:avLst/>
          </a:prstGeom>
          <a:noFill/>
        </p:spPr>
        <p:txBody>
          <a:bodyPr wrap="square">
            <a:spAutoFit/>
          </a:bodyPr>
          <a:lstStyle/>
          <a:p>
            <a:pPr algn="l"/>
            <a:r>
              <a:rPr lang="en-US" sz="1600" b="1" i="0" dirty="0">
                <a:solidFill>
                  <a:srgbClr val="002060"/>
                </a:solidFill>
                <a:effectLst/>
                <a:latin typeface="+mj-lt"/>
              </a:rPr>
              <a:t>The VQI Regional Quality Report is produced semiannually to provide centers and regions targeted, comparative results and benchmarks for a variety of procedures, process measures, and postoperative outcomes. </a:t>
            </a:r>
          </a:p>
          <a:p>
            <a:pPr algn="l"/>
            <a:endParaRPr lang="en-US" sz="1600" b="1" i="0" dirty="0">
              <a:solidFill>
                <a:srgbClr val="000000"/>
              </a:solidFill>
              <a:effectLst/>
              <a:latin typeface="+mj-lt"/>
            </a:endParaRPr>
          </a:p>
          <a:p>
            <a:pPr algn="l"/>
            <a:r>
              <a:rPr lang="en-US" sz="1600" b="1" i="0" dirty="0">
                <a:solidFill>
                  <a:srgbClr val="C00000"/>
                </a:solidFill>
                <a:effectLst/>
                <a:latin typeface="+mj-lt"/>
              </a:rPr>
              <a:t>Please note the following updates have been implemented to enhance and improve the report:</a:t>
            </a:r>
          </a:p>
          <a:p>
            <a:pPr algn="l"/>
            <a:endParaRPr lang="en-US" sz="1600" b="1" dirty="0">
              <a:solidFill>
                <a:srgbClr val="C00000"/>
              </a:solidFill>
              <a:latin typeface="+mj-lt"/>
            </a:endParaRPr>
          </a:p>
          <a:p>
            <a:pPr marL="342900" marR="0" lvl="0" indent="-342900">
              <a:lnSpc>
                <a:spcPct val="107000"/>
              </a:lnSpc>
              <a:spcBef>
                <a:spcPts val="0"/>
              </a:spcBef>
              <a:spcAft>
                <a:spcPts val="0"/>
              </a:spcAft>
              <a:buFont typeface="Symbol" panose="05050102010706020507" pitchFamily="18" charset="2"/>
              <a:buChar char=""/>
            </a:pPr>
            <a:r>
              <a:rPr lang="en-US" sz="16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Ability to Download/Print Dashboard</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dashboard summary can now be downloaded as an Excel file or printed directly using buttons included above the dashboard table. Please note that printing allows you to save as PDF with the “Print to PDF” feature in your browser.</a:t>
            </a:r>
          </a:p>
          <a:p>
            <a:pPr marL="457200" marR="0">
              <a:lnSpc>
                <a:spcPct val="107000"/>
              </a:lnSpc>
              <a:spcBef>
                <a:spcPts val="0"/>
              </a:spcBef>
              <a:spcAft>
                <a:spcPts val="0"/>
              </a:spcAft>
            </a:pPr>
            <a:r>
              <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US" sz="16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Interactive Plots</a:t>
            </a: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All graphics are now interactive.</a:t>
            </a:r>
            <a:endParaRPr lang="en-US" sz="1600" b="1" i="0" dirty="0">
              <a:solidFill>
                <a:srgbClr val="002060"/>
              </a:solidFill>
              <a:effectLst/>
              <a:latin typeface="+mj-lt"/>
            </a:endParaRPr>
          </a:p>
        </p:txBody>
      </p:sp>
      <p:sp>
        <p:nvSpPr>
          <p:cNvPr id="5" name="TextBox 4">
            <a:extLst>
              <a:ext uri="{FF2B5EF4-FFF2-40B4-BE49-F238E27FC236}">
                <a16:creationId xmlns:a16="http://schemas.microsoft.com/office/drawing/2014/main" id="{2B16D441-EB2D-9DB0-CC51-71C811A10A09}"/>
              </a:ext>
            </a:extLst>
          </p:cNvPr>
          <p:cNvSpPr txBox="1"/>
          <p:nvPr/>
        </p:nvSpPr>
        <p:spPr>
          <a:xfrm>
            <a:off x="440267" y="5309691"/>
            <a:ext cx="11260321" cy="369332"/>
          </a:xfrm>
          <a:prstGeom prst="rect">
            <a:avLst/>
          </a:prstGeom>
          <a:solidFill>
            <a:srgbClr val="C00000"/>
          </a:solidFill>
        </p:spPr>
        <p:txBody>
          <a:bodyPr wrap="square" rtlCol="0">
            <a:spAutoFit/>
          </a:bodyPr>
          <a:lstStyle/>
          <a:p>
            <a:r>
              <a:rPr lang="en-US" sz="1800" b="1"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https://www.vqi.org/wp-content/uploads/FALL_2023_REGIONAL_REPORT_SLIDES_REGION_SoVONet.html</a:t>
            </a:r>
            <a:endParaRPr lang="en-US" sz="2400" b="1" dirty="0"/>
          </a:p>
        </p:txBody>
      </p:sp>
      <p:sp>
        <p:nvSpPr>
          <p:cNvPr id="6" name="TextBox 5">
            <a:extLst>
              <a:ext uri="{FF2B5EF4-FFF2-40B4-BE49-F238E27FC236}">
                <a16:creationId xmlns:a16="http://schemas.microsoft.com/office/drawing/2014/main" id="{F81592DF-E1D7-111E-AAF8-9C27B86345F6}"/>
              </a:ext>
            </a:extLst>
          </p:cNvPr>
          <p:cNvSpPr txBox="1"/>
          <p:nvPr/>
        </p:nvSpPr>
        <p:spPr>
          <a:xfrm>
            <a:off x="858416" y="6104747"/>
            <a:ext cx="7529804" cy="369332"/>
          </a:xfrm>
          <a:prstGeom prst="rect">
            <a:avLst/>
          </a:prstGeom>
          <a:noFill/>
        </p:spPr>
        <p:txBody>
          <a:bodyPr wrap="square" rtlCol="0">
            <a:spAutoFit/>
          </a:bodyPr>
          <a:lstStyle/>
          <a:p>
            <a:r>
              <a:rPr lang="en-US" dirty="0">
                <a:solidFill>
                  <a:schemeClr val="bg1"/>
                </a:solidFill>
              </a:rPr>
              <a:t>****Ctrl + Click to follow link</a:t>
            </a:r>
          </a:p>
        </p:txBody>
      </p:sp>
    </p:spTree>
    <p:extLst>
      <p:ext uri="{BB962C8B-B14F-4D97-AF65-F5344CB8AC3E}">
        <p14:creationId xmlns:p14="http://schemas.microsoft.com/office/powerpoint/2010/main" val="17956124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4"/>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100</a:t>
            </a:fld>
            <a:endParaRPr dirty="0"/>
          </a:p>
        </p:txBody>
      </p:sp>
      <p:sp>
        <p:nvSpPr>
          <p:cNvPr id="331" name="Google Shape;331;p44"/>
          <p:cNvSpPr txBox="1">
            <a:spLocks noGrp="1"/>
          </p:cNvSpPr>
          <p:nvPr>
            <p:ph type="body" idx="1"/>
          </p:nvPr>
        </p:nvSpPr>
        <p:spPr>
          <a:xfrm>
            <a:off x="669826" y="1091682"/>
            <a:ext cx="10912574" cy="5073195"/>
          </a:xfrm>
          <a:prstGeom prst="rect">
            <a:avLst/>
          </a:prstGeom>
          <a:noFill/>
          <a:ln>
            <a:noFill/>
          </a:ln>
        </p:spPr>
        <p:txBody>
          <a:bodyPr spcFirstLastPara="1" wrap="square" lIns="91425" tIns="45700" rIns="91425" bIns="45700" anchor="t" anchorCtr="0">
            <a:noAutofit/>
          </a:bodyPr>
          <a:lstStyle/>
          <a:p>
            <a:pPr marL="457189" lvl="0" indent="-355591" algn="l" rtl="0">
              <a:lnSpc>
                <a:spcPct val="90000"/>
              </a:lnSpc>
              <a:spcBef>
                <a:spcPts val="1000"/>
              </a:spcBef>
              <a:spcAft>
                <a:spcPts val="0"/>
              </a:spcAft>
              <a:buSzPts val="2208"/>
              <a:buChar char="•"/>
            </a:pPr>
            <a:r>
              <a:rPr lang="en-US" sz="2400" dirty="0"/>
              <a:t>The SVS PSO is excited to announce the continuation of the TEVAR Dissection Surveillance Project to evaluate the Cook Zenith Dissection Endovascular System. FDA approval was granted for this device after safety and effectiveness were demonstrated in pre-market studies of complicated dissection with the proviso that the efficacy of TEVAR treatment of descending aortic dissection would be more fully analyzed through post-market surveillance, as was done through VQI for the W. L. Gore and Medtronic devices after their approval.</a:t>
            </a:r>
            <a:endParaRPr dirty="0"/>
          </a:p>
          <a:p>
            <a:pPr marL="457189" lvl="0" indent="-355591" algn="l" rtl="0">
              <a:lnSpc>
                <a:spcPct val="90000"/>
              </a:lnSpc>
              <a:spcBef>
                <a:spcPts val="1000"/>
              </a:spcBef>
              <a:spcAft>
                <a:spcPts val="0"/>
              </a:spcAft>
              <a:buSzPts val="2208"/>
              <a:buChar char="•"/>
            </a:pPr>
            <a:r>
              <a:rPr lang="en-US" sz="2400" dirty="0"/>
              <a:t>Patients will have 30 day, and annual visits for 5 years.</a:t>
            </a:r>
            <a:endParaRPr dirty="0"/>
          </a:p>
          <a:p>
            <a:pPr marL="457189" lvl="0" indent="-355591" algn="l" rtl="0">
              <a:lnSpc>
                <a:spcPct val="90000"/>
              </a:lnSpc>
              <a:spcBef>
                <a:spcPts val="1000"/>
              </a:spcBef>
              <a:spcAft>
                <a:spcPts val="0"/>
              </a:spcAft>
              <a:buSzPts val="2208"/>
              <a:buChar char="•"/>
            </a:pPr>
            <a:r>
              <a:rPr lang="en-US" sz="2400" dirty="0"/>
              <a:t>Total reimbursement of $4,000 per patient for a patient followed annually for 5 years.</a:t>
            </a:r>
            <a:endParaRPr dirty="0"/>
          </a:p>
          <a:p>
            <a:pPr marL="457189" lvl="0" indent="-215383" algn="l" rtl="0">
              <a:lnSpc>
                <a:spcPct val="90000"/>
              </a:lnSpc>
              <a:spcBef>
                <a:spcPts val="1000"/>
              </a:spcBef>
              <a:spcAft>
                <a:spcPts val="0"/>
              </a:spcAft>
              <a:buSzPts val="2208"/>
              <a:buNone/>
            </a:pPr>
            <a:endParaRPr sz="1100" dirty="0"/>
          </a:p>
          <a:p>
            <a:pPr marL="101598" lvl="0" indent="0" algn="l" rtl="0">
              <a:lnSpc>
                <a:spcPct val="90000"/>
              </a:lnSpc>
              <a:spcBef>
                <a:spcPts val="1000"/>
              </a:spcBef>
              <a:spcAft>
                <a:spcPts val="0"/>
              </a:spcAft>
              <a:buSzPts val="2208"/>
              <a:buNone/>
            </a:pPr>
            <a:r>
              <a:rPr lang="en-US" sz="2400" dirty="0"/>
              <a:t>For enrollment information: Sarah Van Muyden | sarah.vanmuyden@fivoshealth.com</a:t>
            </a:r>
            <a:endParaRPr sz="2400" dirty="0"/>
          </a:p>
          <a:p>
            <a:pPr marL="457200" marR="0" lvl="0" indent="-228600" algn="l" rtl="0">
              <a:lnSpc>
                <a:spcPct val="90000"/>
              </a:lnSpc>
              <a:spcBef>
                <a:spcPts val="1000"/>
              </a:spcBef>
              <a:spcAft>
                <a:spcPts val="0"/>
              </a:spcAft>
              <a:buClr>
                <a:srgbClr val="3F3F3F"/>
              </a:buClr>
              <a:buSzPts val="2800"/>
              <a:buFont typeface="Arial"/>
              <a:buNone/>
            </a:pPr>
            <a:endParaRPr dirty="0"/>
          </a:p>
        </p:txBody>
      </p:sp>
      <p:sp>
        <p:nvSpPr>
          <p:cNvPr id="332" name="Google Shape;332;p44"/>
          <p:cNvSpPr txBox="1">
            <a:spLocks noGrp="1"/>
          </p:cNvSpPr>
          <p:nvPr>
            <p:ph type="title"/>
          </p:nvPr>
        </p:nvSpPr>
        <p:spPr>
          <a:xfrm>
            <a:off x="665989" y="494719"/>
            <a:ext cx="8980931" cy="6649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92957"/>
              </a:buClr>
              <a:buSzPts val="3200"/>
              <a:buFont typeface="Mukta Light"/>
              <a:buNone/>
            </a:pPr>
            <a:r>
              <a:rPr lang="en-US" dirty="0"/>
              <a:t>TEVAR Dissection Surveillance Project</a:t>
            </a:r>
            <a:endParaRP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5"/>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101</a:t>
            </a:fld>
            <a:endParaRPr dirty="0"/>
          </a:p>
        </p:txBody>
      </p:sp>
      <p:sp>
        <p:nvSpPr>
          <p:cNvPr id="338" name="Google Shape;338;p45"/>
          <p:cNvSpPr txBox="1">
            <a:spLocks noGrp="1"/>
          </p:cNvSpPr>
          <p:nvPr>
            <p:ph type="body" idx="1"/>
          </p:nvPr>
        </p:nvSpPr>
        <p:spPr>
          <a:xfrm>
            <a:off x="669826" y="1327749"/>
            <a:ext cx="10912574" cy="4837128"/>
          </a:xfrm>
          <a:prstGeom prst="rect">
            <a:avLst/>
          </a:prstGeom>
          <a:noFill/>
          <a:ln>
            <a:noFill/>
          </a:ln>
        </p:spPr>
        <p:txBody>
          <a:bodyPr spcFirstLastPara="1" wrap="square" lIns="91425" tIns="45700" rIns="91425" bIns="45700" anchor="t" anchorCtr="0">
            <a:noAutofit/>
          </a:bodyPr>
          <a:lstStyle/>
          <a:p>
            <a:pPr marL="457189" lvl="0" indent="-355591" algn="l" rtl="0">
              <a:lnSpc>
                <a:spcPct val="90000"/>
              </a:lnSpc>
              <a:spcBef>
                <a:spcPts val="1000"/>
              </a:spcBef>
              <a:spcAft>
                <a:spcPts val="0"/>
              </a:spcAft>
              <a:buSzPts val="1840"/>
              <a:buChar char="•"/>
            </a:pPr>
            <a:r>
              <a:rPr lang="en-US" sz="2000" dirty="0"/>
              <a:t>122 of the 180 required patients enrolled (14 potential cases in process)</a:t>
            </a:r>
            <a:endParaRPr dirty="0"/>
          </a:p>
          <a:p>
            <a:pPr marL="457189" lvl="0" indent="-355591" algn="l" rtl="0">
              <a:lnSpc>
                <a:spcPct val="90000"/>
              </a:lnSpc>
              <a:spcBef>
                <a:spcPts val="1000"/>
              </a:spcBef>
              <a:spcAft>
                <a:spcPts val="0"/>
              </a:spcAft>
              <a:buSzPts val="1840"/>
              <a:buChar char="•"/>
            </a:pPr>
            <a:r>
              <a:rPr lang="en-US" sz="2000" dirty="0"/>
              <a:t>60 Chronic Cases Enrolled - Enrollment Complete</a:t>
            </a:r>
            <a:endParaRPr dirty="0"/>
          </a:p>
          <a:p>
            <a:pPr marL="457189" lvl="0" indent="-355591" algn="l" rtl="0">
              <a:lnSpc>
                <a:spcPct val="90000"/>
              </a:lnSpc>
              <a:spcBef>
                <a:spcPts val="1000"/>
              </a:spcBef>
              <a:spcAft>
                <a:spcPts val="0"/>
              </a:spcAft>
              <a:buSzPts val="1840"/>
              <a:buChar char="•"/>
            </a:pPr>
            <a:r>
              <a:rPr lang="en-US" sz="2000" dirty="0"/>
              <a:t>62 Acute Cases Enrolled Currently -52% of total Acute Cases Enrolled</a:t>
            </a:r>
            <a:endParaRPr dirty="0"/>
          </a:p>
          <a:p>
            <a:pPr marL="457189" lvl="0" indent="-355591" algn="l" rtl="0">
              <a:lnSpc>
                <a:spcPct val="90000"/>
              </a:lnSpc>
              <a:spcBef>
                <a:spcPts val="1000"/>
              </a:spcBef>
              <a:spcAft>
                <a:spcPts val="0"/>
              </a:spcAft>
              <a:buSzPts val="1840"/>
              <a:buChar char="•"/>
            </a:pPr>
            <a:r>
              <a:rPr lang="en-US" sz="2000" dirty="0"/>
              <a:t>Retrospective enrollment allowed- All eligible cases from December 31, 2018 (protocol FDA approval date)</a:t>
            </a:r>
            <a:endParaRPr dirty="0"/>
          </a:p>
          <a:p>
            <a:pPr marL="457189" lvl="0" indent="-355591" algn="l" rtl="0">
              <a:lnSpc>
                <a:spcPct val="90000"/>
              </a:lnSpc>
              <a:spcBef>
                <a:spcPts val="1000"/>
              </a:spcBef>
              <a:spcAft>
                <a:spcPts val="0"/>
              </a:spcAft>
              <a:buSzPts val="1840"/>
              <a:buChar char="•"/>
            </a:pPr>
            <a:r>
              <a:rPr lang="en-US" sz="2000" dirty="0"/>
              <a:t>(76) 30-Day visits completed, (66) 1-year follow-up visits completed, (40) 2-year follow-up visit completed and (12) 3-year follow up visits completed</a:t>
            </a:r>
            <a:endParaRPr dirty="0"/>
          </a:p>
          <a:p>
            <a:pPr marL="457189" lvl="0" indent="-355591" algn="l" rtl="0">
              <a:lnSpc>
                <a:spcPct val="90000"/>
              </a:lnSpc>
              <a:spcBef>
                <a:spcPts val="1000"/>
              </a:spcBef>
              <a:spcAft>
                <a:spcPts val="0"/>
              </a:spcAft>
              <a:buSzPts val="1840"/>
              <a:buChar char="•"/>
            </a:pPr>
            <a:r>
              <a:rPr lang="en-US" sz="2000" dirty="0"/>
              <a:t> 28 sites currently participating</a:t>
            </a:r>
            <a:endParaRPr dirty="0"/>
          </a:p>
          <a:p>
            <a:pPr marL="457189" lvl="0" indent="-355591" algn="l" rtl="0">
              <a:lnSpc>
                <a:spcPct val="90000"/>
              </a:lnSpc>
              <a:spcBef>
                <a:spcPts val="1000"/>
              </a:spcBef>
              <a:spcAft>
                <a:spcPts val="0"/>
              </a:spcAft>
              <a:buSzPts val="1840"/>
              <a:buChar char="•"/>
            </a:pPr>
            <a:r>
              <a:rPr lang="en-US" sz="2000" dirty="0"/>
              <a:t>This project is conducted within the SVS PSO and only non-identifiable data (removal of patient, center and physician information) will be provided to Cook or the FDA.  Only standard of care practice is being evaluated.  For such PSO activities, patient informed consent and Institutional Review Board review are not required.</a:t>
            </a:r>
            <a:endParaRPr dirty="0"/>
          </a:p>
          <a:p>
            <a:pPr marL="457200" marR="0" lvl="0" indent="-228600" algn="l" rtl="0">
              <a:lnSpc>
                <a:spcPct val="90000"/>
              </a:lnSpc>
              <a:spcBef>
                <a:spcPts val="1000"/>
              </a:spcBef>
              <a:spcAft>
                <a:spcPts val="0"/>
              </a:spcAft>
              <a:buClr>
                <a:srgbClr val="3F3F3F"/>
              </a:buClr>
              <a:buSzPts val="2800"/>
              <a:buFont typeface="Arial"/>
              <a:buNone/>
            </a:pPr>
            <a:endParaRPr dirty="0"/>
          </a:p>
        </p:txBody>
      </p:sp>
      <p:sp>
        <p:nvSpPr>
          <p:cNvPr id="339" name="Google Shape;339;p45"/>
          <p:cNvSpPr txBox="1">
            <a:spLocks noGrp="1"/>
          </p:cNvSpPr>
          <p:nvPr>
            <p:ph type="title"/>
          </p:nvPr>
        </p:nvSpPr>
        <p:spPr>
          <a:xfrm>
            <a:off x="665989" y="494719"/>
            <a:ext cx="8980931" cy="6649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92957"/>
              </a:buClr>
              <a:buSzPts val="3200"/>
              <a:buFont typeface="Mukta Light"/>
              <a:buNone/>
            </a:pPr>
            <a:r>
              <a:rPr lang="en-US" dirty="0"/>
              <a:t>TEVAR Dissection Surveillance Project – Cook Only</a:t>
            </a:r>
            <a:endParaRPr dirty="0"/>
          </a:p>
        </p:txBody>
      </p:sp>
      <p:pic>
        <p:nvPicPr>
          <p:cNvPr id="340" name="Google Shape;340;p45"/>
          <p:cNvPicPr preferRelativeResize="0"/>
          <p:nvPr/>
        </p:nvPicPr>
        <p:blipFill rotWithShape="1">
          <a:blip r:embed="rId3">
            <a:alphaModFix/>
          </a:blip>
          <a:srcRect/>
          <a:stretch/>
        </p:blipFill>
        <p:spPr>
          <a:xfrm>
            <a:off x="10560536" y="5416062"/>
            <a:ext cx="1132395" cy="74881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6"/>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102</a:t>
            </a:fld>
            <a:endParaRPr dirty="0"/>
          </a:p>
        </p:txBody>
      </p:sp>
      <p:sp>
        <p:nvSpPr>
          <p:cNvPr id="346" name="Google Shape;346;p46"/>
          <p:cNvSpPr txBox="1">
            <a:spLocks noGrp="1"/>
          </p:cNvSpPr>
          <p:nvPr>
            <p:ph type="body" idx="1"/>
          </p:nvPr>
        </p:nvSpPr>
        <p:spPr>
          <a:xfrm>
            <a:off x="669826" y="1327749"/>
            <a:ext cx="10912574" cy="483712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1000"/>
              </a:spcBef>
              <a:spcAft>
                <a:spcPts val="0"/>
              </a:spcAft>
              <a:buClr>
                <a:schemeClr val="dk1"/>
              </a:buClr>
              <a:buSzPts val="770"/>
              <a:buNone/>
            </a:pPr>
            <a:r>
              <a:rPr lang="en-US" dirty="0"/>
              <a:t>Gore is collaborating with the Society for Vascular Surgery Vascular Quality Initiative (VQI) to collect data and images from the </a:t>
            </a:r>
            <a:r>
              <a:rPr lang="en-US" b="1" dirty="0">
                <a:latin typeface="Mukta"/>
                <a:ea typeface="Mukta"/>
                <a:cs typeface="Mukta"/>
                <a:sym typeface="Mukta"/>
              </a:rPr>
              <a:t>TEVAR</a:t>
            </a:r>
            <a:r>
              <a:rPr lang="en-US" dirty="0"/>
              <a:t> registry for a 10-year follow-up project. </a:t>
            </a:r>
            <a:endParaRPr dirty="0"/>
          </a:p>
          <a:p>
            <a:pPr marL="0" lvl="0" indent="0" algn="l" rtl="0">
              <a:lnSpc>
                <a:spcPct val="80000"/>
              </a:lnSpc>
              <a:spcBef>
                <a:spcPts val="1000"/>
              </a:spcBef>
              <a:spcAft>
                <a:spcPts val="0"/>
              </a:spcAft>
              <a:buClr>
                <a:schemeClr val="dk1"/>
              </a:buClr>
              <a:buSzPts val="770"/>
              <a:buNone/>
            </a:pPr>
            <a:r>
              <a:rPr lang="en-US" dirty="0"/>
              <a:t>Project Objective: To ensure that the clinical outcomes during the commercial use of the GORE® TAG® Thoracic Branch Endoprosthesis are as anticipated.</a:t>
            </a:r>
            <a:endParaRPr dirty="0"/>
          </a:p>
          <a:p>
            <a:pPr marL="0" lvl="0" indent="0" algn="l" rtl="0">
              <a:lnSpc>
                <a:spcPct val="80000"/>
              </a:lnSpc>
              <a:spcBef>
                <a:spcPts val="1000"/>
              </a:spcBef>
              <a:spcAft>
                <a:spcPts val="0"/>
              </a:spcAft>
              <a:buClr>
                <a:schemeClr val="dk1"/>
              </a:buClr>
              <a:buSzPts val="770"/>
              <a:buNone/>
            </a:pPr>
            <a:r>
              <a:rPr lang="en-US" dirty="0"/>
              <a:t>Patient Population: Patients who undergo treatment with the GORE® TAG® Thoracic Branch Endoprosthesis device. </a:t>
            </a:r>
            <a:endParaRPr dirty="0"/>
          </a:p>
          <a:p>
            <a:pPr marL="0" lvl="0" indent="0" algn="l" rtl="0">
              <a:lnSpc>
                <a:spcPct val="80000"/>
              </a:lnSpc>
              <a:spcBef>
                <a:spcPts val="1000"/>
              </a:spcBef>
              <a:spcAft>
                <a:spcPts val="0"/>
              </a:spcAft>
              <a:buClr>
                <a:schemeClr val="dk1"/>
              </a:buClr>
              <a:buSzPts val="770"/>
              <a:buNone/>
            </a:pPr>
            <a:r>
              <a:rPr lang="en-US" dirty="0"/>
              <a:t>Number of Patients</a:t>
            </a:r>
            <a:endParaRPr dirty="0"/>
          </a:p>
          <a:p>
            <a:pPr marL="457200" lvl="0" indent="-381000" algn="l" rtl="0">
              <a:lnSpc>
                <a:spcPct val="80000"/>
              </a:lnSpc>
              <a:spcBef>
                <a:spcPts val="1000"/>
              </a:spcBef>
              <a:spcAft>
                <a:spcPts val="0"/>
              </a:spcAft>
              <a:buSzPts val="2400"/>
              <a:buChar char="•"/>
            </a:pPr>
            <a:r>
              <a:rPr lang="en-US" dirty="0"/>
              <a:t>Max number of patients: 350</a:t>
            </a:r>
            <a:endParaRPr dirty="0"/>
          </a:p>
          <a:p>
            <a:pPr marL="457200" lvl="0" indent="-381000" algn="l" rtl="0">
              <a:lnSpc>
                <a:spcPct val="80000"/>
              </a:lnSpc>
              <a:spcBef>
                <a:spcPts val="0"/>
              </a:spcBef>
              <a:spcAft>
                <a:spcPts val="0"/>
              </a:spcAft>
              <a:buSzPts val="2400"/>
              <a:buChar char="•"/>
            </a:pPr>
            <a:r>
              <a:rPr lang="en-US" dirty="0"/>
              <a:t>Start Date 01/15/2023</a:t>
            </a:r>
            <a:endParaRPr dirty="0"/>
          </a:p>
          <a:p>
            <a:pPr marL="50800" lvl="0" indent="0" algn="l" rtl="0">
              <a:lnSpc>
                <a:spcPct val="90000"/>
              </a:lnSpc>
              <a:spcBef>
                <a:spcPts val="1000"/>
              </a:spcBef>
              <a:spcAft>
                <a:spcPts val="0"/>
              </a:spcAft>
              <a:buSzPts val="2800"/>
              <a:buNone/>
            </a:pPr>
            <a:endParaRPr dirty="0"/>
          </a:p>
        </p:txBody>
      </p:sp>
      <p:sp>
        <p:nvSpPr>
          <p:cNvPr id="347" name="Google Shape;347;p46"/>
          <p:cNvSpPr txBox="1">
            <a:spLocks noGrp="1"/>
          </p:cNvSpPr>
          <p:nvPr>
            <p:ph type="title"/>
          </p:nvPr>
        </p:nvSpPr>
        <p:spPr>
          <a:xfrm>
            <a:off x="665989" y="494719"/>
            <a:ext cx="8980931" cy="6649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92957"/>
              </a:buClr>
              <a:buSzPts val="3200"/>
              <a:buFont typeface="Mukta Light"/>
              <a:buNone/>
            </a:pPr>
            <a:r>
              <a:rPr lang="en-US" dirty="0"/>
              <a:t>Gore TBE Project</a:t>
            </a:r>
            <a:endParaRPr dirty="0"/>
          </a:p>
        </p:txBody>
      </p:sp>
      <p:pic>
        <p:nvPicPr>
          <p:cNvPr id="348" name="Google Shape;348;p46"/>
          <p:cNvPicPr preferRelativeResize="0"/>
          <p:nvPr/>
        </p:nvPicPr>
        <p:blipFill rotWithShape="1">
          <a:blip r:embed="rId3">
            <a:alphaModFix/>
          </a:blip>
          <a:srcRect/>
          <a:stretch/>
        </p:blipFill>
        <p:spPr>
          <a:xfrm>
            <a:off x="10252115" y="5293555"/>
            <a:ext cx="1447799" cy="492097"/>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7"/>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103</a:t>
            </a:fld>
            <a:endParaRPr dirty="0"/>
          </a:p>
        </p:txBody>
      </p:sp>
      <p:sp>
        <p:nvSpPr>
          <p:cNvPr id="354" name="Google Shape;354;p47"/>
          <p:cNvSpPr txBox="1">
            <a:spLocks noGrp="1"/>
          </p:cNvSpPr>
          <p:nvPr>
            <p:ph type="body" idx="1"/>
          </p:nvPr>
        </p:nvSpPr>
        <p:spPr>
          <a:xfrm>
            <a:off x="669826" y="1327749"/>
            <a:ext cx="10912574" cy="48371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None/>
            </a:pPr>
            <a:r>
              <a:rPr lang="en-US" dirty="0"/>
              <a:t>Project specific dynamic content has been added to the TEVAR registry. </a:t>
            </a:r>
            <a:endParaRPr dirty="0"/>
          </a:p>
          <a:p>
            <a:pPr marL="0" lvl="0" indent="0" algn="l" rtl="0">
              <a:lnSpc>
                <a:spcPct val="90000"/>
              </a:lnSpc>
              <a:spcBef>
                <a:spcPts val="1000"/>
              </a:spcBef>
              <a:spcAft>
                <a:spcPts val="0"/>
              </a:spcAft>
              <a:buClr>
                <a:schemeClr val="dk1"/>
              </a:buClr>
              <a:buSzPts val="1100"/>
              <a:buNone/>
            </a:pPr>
            <a:r>
              <a:rPr lang="en-US" dirty="0"/>
              <a:t>Project Timeline: </a:t>
            </a:r>
            <a:endParaRPr dirty="0"/>
          </a:p>
          <a:p>
            <a:pPr marL="457200" lvl="0" indent="-381000" algn="l" rtl="0">
              <a:lnSpc>
                <a:spcPct val="90000"/>
              </a:lnSpc>
              <a:spcBef>
                <a:spcPts val="1000"/>
              </a:spcBef>
              <a:spcAft>
                <a:spcPts val="0"/>
              </a:spcAft>
              <a:buSzPts val="2400"/>
              <a:buChar char="•"/>
            </a:pPr>
            <a:r>
              <a:rPr lang="en-US" b="1" dirty="0">
                <a:latin typeface="Mukta"/>
                <a:ea typeface="Mukta"/>
                <a:cs typeface="Mukta"/>
                <a:sym typeface="Mukta"/>
              </a:rPr>
              <a:t>Phase I</a:t>
            </a:r>
            <a:r>
              <a:rPr lang="en-US" dirty="0"/>
              <a:t>: Start-up, development, enrollment (3 years) Current Phase</a:t>
            </a:r>
            <a:endParaRPr dirty="0"/>
          </a:p>
          <a:p>
            <a:pPr marL="457200" lvl="0" indent="-381000" algn="l" rtl="0">
              <a:lnSpc>
                <a:spcPct val="90000"/>
              </a:lnSpc>
              <a:spcBef>
                <a:spcPts val="0"/>
              </a:spcBef>
              <a:spcAft>
                <a:spcPts val="0"/>
              </a:spcAft>
              <a:buSzPts val="2400"/>
              <a:buChar char="•"/>
            </a:pPr>
            <a:r>
              <a:rPr lang="en-US" b="1" dirty="0">
                <a:latin typeface="Mukta"/>
                <a:ea typeface="Mukta"/>
                <a:cs typeface="Mukta"/>
                <a:sym typeface="Mukta"/>
              </a:rPr>
              <a:t>Phase II</a:t>
            </a:r>
            <a:r>
              <a:rPr lang="en-US" dirty="0"/>
              <a:t>: Surveillance period (10 years) </a:t>
            </a:r>
            <a:endParaRPr dirty="0"/>
          </a:p>
          <a:p>
            <a:pPr marL="457200" lvl="0" indent="-381000" algn="l" rtl="0">
              <a:lnSpc>
                <a:spcPct val="90000"/>
              </a:lnSpc>
              <a:spcBef>
                <a:spcPts val="0"/>
              </a:spcBef>
              <a:spcAft>
                <a:spcPts val="0"/>
              </a:spcAft>
              <a:buSzPts val="2400"/>
              <a:buChar char="•"/>
            </a:pPr>
            <a:r>
              <a:rPr lang="en-US" dirty="0"/>
              <a:t>Total expected duration of the project: (13 years)</a:t>
            </a:r>
            <a:endParaRPr dirty="0"/>
          </a:p>
          <a:p>
            <a:pPr marL="0" lvl="0" indent="0" algn="l" rtl="0">
              <a:lnSpc>
                <a:spcPct val="90000"/>
              </a:lnSpc>
              <a:spcBef>
                <a:spcPts val="1000"/>
              </a:spcBef>
              <a:spcAft>
                <a:spcPts val="0"/>
              </a:spcAft>
              <a:buClr>
                <a:schemeClr val="dk1"/>
              </a:buClr>
              <a:buSzPts val="1100"/>
              <a:buNone/>
            </a:pPr>
            <a:r>
              <a:rPr lang="en-US" dirty="0"/>
              <a:t>Project Imaging Requirements: Procedure + 1 Month + Annually</a:t>
            </a:r>
            <a:r>
              <a:rPr lang="en-US" sz="3200" dirty="0"/>
              <a:t> </a:t>
            </a:r>
            <a:endParaRPr dirty="0"/>
          </a:p>
          <a:p>
            <a:pPr marL="50800" lvl="0" indent="0" algn="l" rtl="0">
              <a:lnSpc>
                <a:spcPct val="90000"/>
              </a:lnSpc>
              <a:spcBef>
                <a:spcPts val="1000"/>
              </a:spcBef>
              <a:spcAft>
                <a:spcPts val="0"/>
              </a:spcAft>
              <a:buSzPts val="2800"/>
              <a:buNone/>
            </a:pPr>
            <a:endParaRPr dirty="0"/>
          </a:p>
        </p:txBody>
      </p:sp>
      <p:sp>
        <p:nvSpPr>
          <p:cNvPr id="355" name="Google Shape;355;p47"/>
          <p:cNvSpPr txBox="1">
            <a:spLocks noGrp="1"/>
          </p:cNvSpPr>
          <p:nvPr>
            <p:ph type="title"/>
          </p:nvPr>
        </p:nvSpPr>
        <p:spPr>
          <a:xfrm>
            <a:off x="665989" y="494719"/>
            <a:ext cx="8980931" cy="6649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92957"/>
              </a:buClr>
              <a:buSzPts val="3200"/>
              <a:buFont typeface="Mukta Light"/>
              <a:buNone/>
            </a:pPr>
            <a:r>
              <a:rPr lang="en-US" dirty="0"/>
              <a:t>About the Gore TBE Project</a:t>
            </a:r>
            <a:endParaRPr dirty="0"/>
          </a:p>
        </p:txBody>
      </p:sp>
      <p:pic>
        <p:nvPicPr>
          <p:cNvPr id="356" name="Google Shape;356;p47"/>
          <p:cNvPicPr preferRelativeResize="0"/>
          <p:nvPr/>
        </p:nvPicPr>
        <p:blipFill rotWithShape="1">
          <a:blip r:embed="rId3">
            <a:alphaModFix/>
          </a:blip>
          <a:srcRect/>
          <a:stretch/>
        </p:blipFill>
        <p:spPr>
          <a:xfrm>
            <a:off x="10252115" y="5293555"/>
            <a:ext cx="1447799" cy="49209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8"/>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104</a:t>
            </a:fld>
            <a:endParaRPr dirty="0"/>
          </a:p>
        </p:txBody>
      </p:sp>
      <p:sp>
        <p:nvSpPr>
          <p:cNvPr id="362" name="Google Shape;362;p48"/>
          <p:cNvSpPr txBox="1">
            <a:spLocks noGrp="1"/>
          </p:cNvSpPr>
          <p:nvPr>
            <p:ph type="body" idx="1"/>
          </p:nvPr>
        </p:nvSpPr>
        <p:spPr>
          <a:xfrm>
            <a:off x="669826" y="1327749"/>
            <a:ext cx="10912574" cy="4837128"/>
          </a:xfrm>
          <a:prstGeom prst="rect">
            <a:avLst/>
          </a:prstGeom>
          <a:noFill/>
          <a:ln>
            <a:noFill/>
          </a:ln>
        </p:spPr>
        <p:txBody>
          <a:bodyPr spcFirstLastPara="1" wrap="square" lIns="91425" tIns="45700" rIns="91425" bIns="45700" anchor="t" anchorCtr="0">
            <a:noAutofit/>
          </a:bodyPr>
          <a:lstStyle/>
          <a:p>
            <a:pPr marL="457200" lvl="0" indent="-381000" algn="l" rtl="0">
              <a:lnSpc>
                <a:spcPct val="80000"/>
              </a:lnSpc>
              <a:spcBef>
                <a:spcPts val="1000"/>
              </a:spcBef>
              <a:spcAft>
                <a:spcPts val="0"/>
              </a:spcAft>
              <a:buSzPts val="2400"/>
              <a:buChar char="•"/>
            </a:pPr>
            <a:r>
              <a:rPr lang="en-US" dirty="0"/>
              <a:t>23 fully executed addendums</a:t>
            </a:r>
            <a:endParaRPr dirty="0"/>
          </a:p>
          <a:p>
            <a:pPr marL="457200" lvl="0" indent="-381000" algn="l" rtl="0">
              <a:lnSpc>
                <a:spcPct val="80000"/>
              </a:lnSpc>
              <a:spcBef>
                <a:spcPts val="0"/>
              </a:spcBef>
              <a:spcAft>
                <a:spcPts val="0"/>
              </a:spcAft>
              <a:buSzPts val="2400"/>
              <a:buChar char="•"/>
            </a:pPr>
            <a:r>
              <a:rPr lang="en-US" dirty="0"/>
              <a:t>22 sites full trained</a:t>
            </a:r>
            <a:endParaRPr dirty="0"/>
          </a:p>
          <a:p>
            <a:pPr marL="457200" lvl="0" indent="-381000" algn="l" rtl="0">
              <a:lnSpc>
                <a:spcPct val="80000"/>
              </a:lnSpc>
              <a:spcBef>
                <a:spcPts val="0"/>
              </a:spcBef>
              <a:spcAft>
                <a:spcPts val="0"/>
              </a:spcAft>
              <a:buSzPts val="2400"/>
              <a:buChar char="•"/>
            </a:pPr>
            <a:r>
              <a:rPr lang="en-US" dirty="0"/>
              <a:t>Current enrollment as of 8/14/23 = 58 patients</a:t>
            </a:r>
            <a:endParaRPr dirty="0"/>
          </a:p>
          <a:p>
            <a:pPr marL="457200" lvl="0" indent="-228600" algn="l" rtl="0">
              <a:lnSpc>
                <a:spcPct val="80000"/>
              </a:lnSpc>
              <a:spcBef>
                <a:spcPts val="0"/>
              </a:spcBef>
              <a:spcAft>
                <a:spcPts val="0"/>
              </a:spcAft>
              <a:buSzPts val="2400"/>
              <a:buNone/>
            </a:pPr>
            <a:endParaRPr dirty="0"/>
          </a:p>
          <a:p>
            <a:pPr marL="76200" lvl="0" indent="0" algn="l" rtl="0">
              <a:lnSpc>
                <a:spcPct val="80000"/>
              </a:lnSpc>
              <a:spcBef>
                <a:spcPts val="0"/>
              </a:spcBef>
              <a:spcAft>
                <a:spcPts val="0"/>
              </a:spcAft>
              <a:buSzPts val="2400"/>
              <a:buNone/>
            </a:pPr>
            <a:endParaRPr dirty="0"/>
          </a:p>
          <a:p>
            <a:pPr marL="76200" lvl="0" indent="0" algn="l" rtl="0">
              <a:lnSpc>
                <a:spcPct val="80000"/>
              </a:lnSpc>
              <a:spcBef>
                <a:spcPts val="0"/>
              </a:spcBef>
              <a:spcAft>
                <a:spcPts val="0"/>
              </a:spcAft>
              <a:buSzPts val="2400"/>
              <a:buNone/>
            </a:pPr>
            <a:r>
              <a:rPr lang="en-US" dirty="0"/>
              <a:t>For enrollment information:</a:t>
            </a:r>
            <a:br>
              <a:rPr lang="en-US" dirty="0"/>
            </a:br>
            <a:r>
              <a:rPr lang="en-US" dirty="0"/>
              <a:t>Megan Henning</a:t>
            </a:r>
            <a:br>
              <a:rPr lang="en-US" dirty="0"/>
            </a:br>
            <a:r>
              <a:rPr lang="en-US" dirty="0"/>
              <a:t>megan.henning@fivoshealth.com</a:t>
            </a:r>
            <a:endParaRPr dirty="0"/>
          </a:p>
          <a:p>
            <a:pPr marL="50800" lvl="0" indent="0" algn="l" rtl="0">
              <a:lnSpc>
                <a:spcPct val="90000"/>
              </a:lnSpc>
              <a:spcBef>
                <a:spcPts val="1000"/>
              </a:spcBef>
              <a:spcAft>
                <a:spcPts val="0"/>
              </a:spcAft>
              <a:buSzPts val="2800"/>
              <a:buNone/>
            </a:pPr>
            <a:endParaRPr dirty="0"/>
          </a:p>
        </p:txBody>
      </p:sp>
      <p:sp>
        <p:nvSpPr>
          <p:cNvPr id="363" name="Google Shape;363;p48"/>
          <p:cNvSpPr txBox="1">
            <a:spLocks noGrp="1"/>
          </p:cNvSpPr>
          <p:nvPr>
            <p:ph type="title"/>
          </p:nvPr>
        </p:nvSpPr>
        <p:spPr>
          <a:xfrm>
            <a:off x="665989" y="494719"/>
            <a:ext cx="8980931" cy="6649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92957"/>
              </a:buClr>
              <a:buSzPts val="3200"/>
              <a:buFont typeface="Mukta Light"/>
              <a:buNone/>
            </a:pPr>
            <a:r>
              <a:rPr lang="en-US" dirty="0"/>
              <a:t>Gore TBE Project</a:t>
            </a:r>
            <a:endParaRPr dirty="0"/>
          </a:p>
        </p:txBody>
      </p:sp>
      <p:pic>
        <p:nvPicPr>
          <p:cNvPr id="364" name="Google Shape;364;p48"/>
          <p:cNvPicPr preferRelativeResize="0"/>
          <p:nvPr/>
        </p:nvPicPr>
        <p:blipFill rotWithShape="1">
          <a:blip r:embed="rId3">
            <a:alphaModFix/>
          </a:blip>
          <a:srcRect/>
          <a:stretch/>
        </p:blipFill>
        <p:spPr>
          <a:xfrm>
            <a:off x="10252115" y="5293555"/>
            <a:ext cx="1447799" cy="492097"/>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BF08A3-5352-F9C7-7945-55331F2E7C49}"/>
              </a:ext>
            </a:extLst>
          </p:cNvPr>
          <p:cNvSpPr>
            <a:spLocks noGrp="1"/>
          </p:cNvSpPr>
          <p:nvPr>
            <p:ph type="body" idx="1"/>
          </p:nvPr>
        </p:nvSpPr>
        <p:spPr>
          <a:xfrm>
            <a:off x="669826" y="2212257"/>
            <a:ext cx="10912574" cy="3952619"/>
          </a:xfrm>
        </p:spPr>
        <p:txBody>
          <a:bodyPr/>
          <a:lstStyle/>
          <a:p>
            <a:pPr marL="50800" indent="0" algn="ctr">
              <a:buNone/>
            </a:pPr>
            <a:r>
              <a:rPr lang="en-US" sz="3600" dirty="0"/>
              <a:t>Please contact </a:t>
            </a:r>
          </a:p>
          <a:p>
            <a:pPr marL="50800" indent="0" algn="ctr">
              <a:buNone/>
            </a:pPr>
            <a:r>
              <a:rPr lang="en-US" sz="3600" dirty="0">
                <a:hlinkClick r:id="rId2"/>
              </a:rPr>
              <a:t>PATHWAYSSUPPORT@fivoshealth.com</a:t>
            </a:r>
            <a:r>
              <a:rPr lang="en-US" sz="3600" dirty="0"/>
              <a:t> </a:t>
            </a:r>
          </a:p>
          <a:p>
            <a:pPr marL="50800" indent="0" algn="ctr">
              <a:buNone/>
            </a:pPr>
            <a:r>
              <a:rPr lang="en-US" sz="3600" dirty="0"/>
              <a:t>for questions</a:t>
            </a:r>
          </a:p>
        </p:txBody>
      </p:sp>
    </p:spTree>
    <p:extLst>
      <p:ext uri="{BB962C8B-B14F-4D97-AF65-F5344CB8AC3E}">
        <p14:creationId xmlns:p14="http://schemas.microsoft.com/office/powerpoint/2010/main" val="3725092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59A03-E1B2-4E23-7813-8A77EC3585E0}"/>
              </a:ext>
            </a:extLst>
          </p:cNvPr>
          <p:cNvSpPr>
            <a:spLocks noGrp="1"/>
          </p:cNvSpPr>
          <p:nvPr>
            <p:ph type="title"/>
          </p:nvPr>
        </p:nvSpPr>
        <p:spPr/>
        <p:txBody>
          <a:bodyPr>
            <a:normAutofit/>
          </a:bodyPr>
          <a:lstStyle/>
          <a:p>
            <a:r>
              <a:rPr lang="en-US" dirty="0"/>
              <a:t>Fall Report Reminder</a:t>
            </a:r>
          </a:p>
        </p:txBody>
      </p:sp>
      <p:sp>
        <p:nvSpPr>
          <p:cNvPr id="7" name="TextBox 6">
            <a:extLst>
              <a:ext uri="{FF2B5EF4-FFF2-40B4-BE49-F238E27FC236}">
                <a16:creationId xmlns:a16="http://schemas.microsoft.com/office/drawing/2014/main" id="{FF2E1E7E-D0F3-7CF8-B8C3-9C1611888E54}"/>
              </a:ext>
            </a:extLst>
          </p:cNvPr>
          <p:cNvSpPr txBox="1"/>
          <p:nvPr/>
        </p:nvSpPr>
        <p:spPr>
          <a:xfrm>
            <a:off x="520844" y="2016694"/>
            <a:ext cx="10844147" cy="2554545"/>
          </a:xfrm>
          <a:prstGeom prst="rect">
            <a:avLst/>
          </a:prstGeom>
          <a:noFill/>
        </p:spPr>
        <p:txBody>
          <a:bodyPr wrap="square" rtlCol="0">
            <a:spAutoFit/>
          </a:bodyPr>
          <a:lstStyle/>
          <a:p>
            <a:endParaRPr lang="en-US" sz="1200" b="1" dirty="0">
              <a:solidFill>
                <a:srgbClr val="002060"/>
              </a:solidFill>
            </a:endParaRPr>
          </a:p>
          <a:p>
            <a:r>
              <a:rPr lang="en-US" sz="3200" b="1" dirty="0">
                <a:solidFill>
                  <a:srgbClr val="002060"/>
                </a:solidFill>
              </a:rPr>
              <a:t>Reminder:</a:t>
            </a:r>
          </a:p>
          <a:p>
            <a:r>
              <a:rPr lang="en-US" sz="3200" dirty="0">
                <a:solidFill>
                  <a:srgbClr val="002060"/>
                </a:solidFill>
              </a:rPr>
              <a:t>Spring 2024 Report Cut Date = </a:t>
            </a:r>
            <a:r>
              <a:rPr lang="en-US" sz="3200" dirty="0">
                <a:solidFill>
                  <a:srgbClr val="C00000"/>
                </a:solidFill>
              </a:rPr>
              <a:t>February 1, 2024</a:t>
            </a:r>
            <a:r>
              <a:rPr lang="en-US" sz="3200" dirty="0">
                <a:solidFill>
                  <a:srgbClr val="002060"/>
                </a:solidFill>
              </a:rPr>
              <a:t>, for procedures CY 2023</a:t>
            </a:r>
          </a:p>
          <a:p>
            <a:endParaRPr lang="en-US" sz="2000" dirty="0">
              <a:solidFill>
                <a:srgbClr val="002060"/>
              </a:solidFill>
            </a:endParaRPr>
          </a:p>
          <a:p>
            <a:r>
              <a:rPr lang="en-US" sz="3200" dirty="0"/>
              <a:t>	</a:t>
            </a:r>
          </a:p>
        </p:txBody>
      </p:sp>
    </p:spTree>
    <p:extLst>
      <p:ext uri="{BB962C8B-B14F-4D97-AF65-F5344CB8AC3E}">
        <p14:creationId xmlns:p14="http://schemas.microsoft.com/office/powerpoint/2010/main" val="12908578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Pink cherry blossoms">
            <a:extLst>
              <a:ext uri="{FF2B5EF4-FFF2-40B4-BE49-F238E27FC236}">
                <a16:creationId xmlns:a16="http://schemas.microsoft.com/office/drawing/2014/main" id="{4BAF849F-B6CE-F72C-C1EA-BB3C1FE8EAB4}"/>
              </a:ext>
            </a:extLst>
          </p:cNvPr>
          <p:cNvPicPr>
            <a:picLocks noGrp="1" noChangeAspect="1"/>
          </p:cNvPicPr>
          <p:nvPr>
            <p:ph idx="10"/>
          </p:nvPr>
        </p:nvPicPr>
        <p:blipFill rotWithShape="1">
          <a:blip r:embed="rId2">
            <a:extLst>
              <a:ext uri="{28A0092B-C50C-407E-A947-70E740481C1C}">
                <a14:useLocalDpi xmlns:a14="http://schemas.microsoft.com/office/drawing/2010/main" val="0"/>
              </a:ext>
            </a:extLst>
          </a:blip>
          <a:srcRect l="23298"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0D7604-3E46-004D-26CF-B12A13C43815}"/>
              </a:ext>
            </a:extLst>
          </p:cNvPr>
          <p:cNvSpPr>
            <a:spLocks noGrp="1"/>
          </p:cNvSpPr>
          <p:nvPr>
            <p:ph type="title"/>
          </p:nvPr>
        </p:nvSpPr>
        <p:spPr>
          <a:xfrm>
            <a:off x="371093" y="729234"/>
            <a:ext cx="3765477" cy="1019556"/>
          </a:xfrm>
        </p:spPr>
        <p:txBody>
          <a:bodyPr vert="horz" lIns="91440" tIns="45720" rIns="91440" bIns="45720" rtlCol="0" anchor="b">
            <a:normAutofit/>
          </a:bodyPr>
          <a:lstStyle/>
          <a:p>
            <a:r>
              <a:rPr lang="en-US" sz="2800" dirty="0">
                <a:solidFill>
                  <a:srgbClr val="002060"/>
                </a:solidFill>
              </a:rPr>
              <a:t>Spring 2024 Regional Meeting</a:t>
            </a:r>
            <a:endParaRPr lang="en-US" sz="2800" dirty="0">
              <a:solidFill>
                <a:schemeClr val="tx1"/>
              </a:solidFill>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3CFA6DA-2061-1392-ACA5-84747FFC0DF9}"/>
              </a:ext>
            </a:extLst>
          </p:cNvPr>
          <p:cNvSpPr>
            <a:spLocks noGrp="1"/>
          </p:cNvSpPr>
          <p:nvPr>
            <p:ph idx="1"/>
          </p:nvPr>
        </p:nvSpPr>
        <p:spPr>
          <a:xfrm>
            <a:off x="371093" y="2709333"/>
            <a:ext cx="5521707" cy="3637167"/>
          </a:xfrm>
        </p:spPr>
        <p:txBody>
          <a:bodyPr vert="horz" lIns="91440" tIns="45720" rIns="91440" bIns="45720" rtlCol="0" anchor="t">
            <a:normAutofit/>
          </a:bodyPr>
          <a:lstStyle/>
          <a:p>
            <a:pPr lvl="1"/>
            <a:endParaRPr lang="en-US" sz="1300" dirty="0"/>
          </a:p>
          <a:p>
            <a:pPr marL="0" indent="0">
              <a:buNone/>
            </a:pPr>
            <a:r>
              <a:rPr lang="en-US" sz="3600" dirty="0"/>
              <a:t>TBD</a:t>
            </a:r>
          </a:p>
          <a:p>
            <a:pPr marL="457200" lvl="1" indent="0">
              <a:buNone/>
            </a:pPr>
            <a:endParaRPr lang="en-US" sz="2800" dirty="0"/>
          </a:p>
          <a:p>
            <a:pPr lvl="1"/>
            <a:endParaRPr lang="en-US" sz="1300" dirty="0"/>
          </a:p>
        </p:txBody>
      </p:sp>
      <p:sp>
        <p:nvSpPr>
          <p:cNvPr id="7" name="Rectangle 6">
            <a:extLst>
              <a:ext uri="{FF2B5EF4-FFF2-40B4-BE49-F238E27FC236}">
                <a16:creationId xmlns:a16="http://schemas.microsoft.com/office/drawing/2014/main" id="{DE872630-0F38-A69B-B4E3-11A4017831DC}"/>
              </a:ext>
            </a:extLst>
          </p:cNvPr>
          <p:cNvSpPr/>
          <p:nvPr/>
        </p:nvSpPr>
        <p:spPr>
          <a:xfrm>
            <a:off x="371094" y="729234"/>
            <a:ext cx="858992" cy="274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82084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D03D-1440-A194-D080-BD9248CA1C3D}"/>
              </a:ext>
            </a:extLst>
          </p:cNvPr>
          <p:cNvSpPr>
            <a:spLocks noGrp="1"/>
          </p:cNvSpPr>
          <p:nvPr>
            <p:ph type="title"/>
          </p:nvPr>
        </p:nvSpPr>
        <p:spPr>
          <a:xfrm>
            <a:off x="260311" y="513907"/>
            <a:ext cx="6672924" cy="533400"/>
          </a:xfrm>
        </p:spPr>
        <p:txBody>
          <a:bodyPr>
            <a:normAutofit/>
          </a:bodyPr>
          <a:lstStyle/>
          <a:p>
            <a:r>
              <a:rPr lang="en-US" dirty="0"/>
              <a:t>CE/CME Meeting Attendance Credit</a:t>
            </a:r>
          </a:p>
        </p:txBody>
      </p:sp>
      <p:sp>
        <p:nvSpPr>
          <p:cNvPr id="3" name="Content Placeholder 2">
            <a:extLst>
              <a:ext uri="{FF2B5EF4-FFF2-40B4-BE49-F238E27FC236}">
                <a16:creationId xmlns:a16="http://schemas.microsoft.com/office/drawing/2014/main" id="{B1A3ABF2-F548-3C26-D89F-314F3FDDA480}"/>
              </a:ext>
            </a:extLst>
          </p:cNvPr>
          <p:cNvSpPr>
            <a:spLocks noGrp="1"/>
          </p:cNvSpPr>
          <p:nvPr>
            <p:ph idx="1"/>
          </p:nvPr>
        </p:nvSpPr>
        <p:spPr/>
        <p:txBody>
          <a:bodyPr>
            <a:normAutofit fontScale="85000" lnSpcReduction="20000"/>
          </a:bodyPr>
          <a:lstStyle/>
          <a:p>
            <a:r>
              <a:rPr lang="en-US" sz="3800" b="1" dirty="0">
                <a:solidFill>
                  <a:srgbClr val="CD2E29"/>
                </a:solidFill>
                <a:latin typeface="Calibri"/>
              </a:rPr>
              <a:t>P</a:t>
            </a:r>
            <a:r>
              <a:rPr lang="en-US" sz="2800" b="1" dirty="0">
                <a:solidFill>
                  <a:srgbClr val="002060"/>
                </a:solidFill>
                <a:latin typeface="Calibri"/>
              </a:rPr>
              <a:t>UT</a:t>
            </a:r>
            <a:r>
              <a:rPr lang="en-US" sz="2400" b="1" dirty="0">
                <a:solidFill>
                  <a:prstClr val="black"/>
                </a:solidFill>
                <a:latin typeface="Calibri"/>
              </a:rPr>
              <a:t> </a:t>
            </a:r>
            <a:r>
              <a:rPr lang="en-US" sz="2400" b="1" dirty="0">
                <a:solidFill>
                  <a:srgbClr val="002060"/>
                </a:solidFill>
                <a:latin typeface="Calibri"/>
              </a:rPr>
              <a:t>your FULL NAME in Zoom for remote attendees. Record of meeting attendance is required for CME/CE credit (no exceptions will be made)</a:t>
            </a:r>
          </a:p>
          <a:p>
            <a:endParaRPr lang="en-US" dirty="0"/>
          </a:p>
        </p:txBody>
      </p:sp>
      <p:sp>
        <p:nvSpPr>
          <p:cNvPr id="4" name="Text Placeholder 3">
            <a:extLst>
              <a:ext uri="{FF2B5EF4-FFF2-40B4-BE49-F238E27FC236}">
                <a16:creationId xmlns:a16="http://schemas.microsoft.com/office/drawing/2014/main" id="{701B88FD-3FD1-F45B-38E2-1535DE5BF267}"/>
              </a:ext>
            </a:extLst>
          </p:cNvPr>
          <p:cNvSpPr>
            <a:spLocks noGrp="1"/>
          </p:cNvSpPr>
          <p:nvPr>
            <p:ph type="body" sz="quarter" idx="11"/>
          </p:nvPr>
        </p:nvSpPr>
        <p:spPr>
          <a:xfrm>
            <a:off x="402267" y="1129533"/>
            <a:ext cx="5613721" cy="634285"/>
          </a:xfrm>
        </p:spPr>
        <p:txBody>
          <a:bodyPr/>
          <a:lstStyle/>
          <a:p>
            <a:pPr algn="ctr"/>
            <a:r>
              <a:rPr lang="en-US" b="1" dirty="0">
                <a:solidFill>
                  <a:srgbClr val="C00000"/>
                </a:solidFill>
              </a:rPr>
              <a:t>7 days to submit; no email reminder  </a:t>
            </a:r>
          </a:p>
        </p:txBody>
      </p:sp>
      <p:sp>
        <p:nvSpPr>
          <p:cNvPr id="5" name="Content Placeholder 4">
            <a:extLst>
              <a:ext uri="{FF2B5EF4-FFF2-40B4-BE49-F238E27FC236}">
                <a16:creationId xmlns:a16="http://schemas.microsoft.com/office/drawing/2014/main" id="{8964B6A8-E116-CA74-9D03-3F7F4F9F4B24}"/>
              </a:ext>
            </a:extLst>
          </p:cNvPr>
          <p:cNvSpPr>
            <a:spLocks noGrp="1"/>
          </p:cNvSpPr>
          <p:nvPr>
            <p:ph idx="12"/>
          </p:nvPr>
        </p:nvSpPr>
        <p:spPr>
          <a:xfrm>
            <a:off x="1724025" y="3599769"/>
            <a:ext cx="4384674" cy="1155381"/>
          </a:xfrm>
        </p:spPr>
        <p:txBody>
          <a:bodyPr>
            <a:normAutofit fontScale="85000" lnSpcReduction="20000"/>
          </a:bodyPr>
          <a:lstStyle/>
          <a:p>
            <a:r>
              <a:rPr lang="en-US" sz="3800" b="1" dirty="0">
                <a:solidFill>
                  <a:srgbClr val="CD2E29"/>
                </a:solidFill>
                <a:latin typeface="Calibri"/>
              </a:rPr>
              <a:t>S</a:t>
            </a:r>
            <a:r>
              <a:rPr lang="en-US" sz="3800" b="1" dirty="0">
                <a:solidFill>
                  <a:srgbClr val="002060"/>
                </a:solidFill>
                <a:latin typeface="Calibri"/>
              </a:rPr>
              <a:t>END</a:t>
            </a:r>
            <a:r>
              <a:rPr lang="en-US" sz="2800" dirty="0">
                <a:solidFill>
                  <a:srgbClr val="CD2E29"/>
                </a:solidFill>
                <a:latin typeface="Calibri"/>
              </a:rPr>
              <a:t> </a:t>
            </a:r>
            <a:r>
              <a:rPr lang="en-US" sz="2400" b="1" dirty="0">
                <a:solidFill>
                  <a:srgbClr val="002060"/>
                </a:solidFill>
                <a:latin typeface="Calibri"/>
              </a:rPr>
              <a:t>an email to achurilla@svspso.org with names of group members that are sharing 1 device</a:t>
            </a:r>
          </a:p>
          <a:p>
            <a:endParaRPr lang="en-US" dirty="0"/>
          </a:p>
        </p:txBody>
      </p:sp>
      <p:sp>
        <p:nvSpPr>
          <p:cNvPr id="6" name="Content Placeholder 5">
            <a:extLst>
              <a:ext uri="{FF2B5EF4-FFF2-40B4-BE49-F238E27FC236}">
                <a16:creationId xmlns:a16="http://schemas.microsoft.com/office/drawing/2014/main" id="{BB071B18-CB1E-0475-6600-05833CB47233}"/>
              </a:ext>
            </a:extLst>
          </p:cNvPr>
          <p:cNvSpPr>
            <a:spLocks noGrp="1"/>
          </p:cNvSpPr>
          <p:nvPr>
            <p:ph idx="13"/>
          </p:nvPr>
        </p:nvSpPr>
        <p:spPr>
          <a:xfrm>
            <a:off x="1711326" y="5243331"/>
            <a:ext cx="4634390" cy="1155381"/>
          </a:xfrm>
        </p:spPr>
        <p:txBody>
          <a:bodyPr>
            <a:normAutofit fontScale="40000" lnSpcReduction="20000"/>
          </a:bodyPr>
          <a:lstStyle/>
          <a:p>
            <a:r>
              <a:rPr lang="en-US" sz="9800" b="1" dirty="0">
                <a:solidFill>
                  <a:srgbClr val="CD2E29"/>
                </a:solidFill>
                <a:latin typeface="Calibri"/>
              </a:rPr>
              <a:t>O</a:t>
            </a:r>
            <a:r>
              <a:rPr lang="en-US" sz="6000" b="1" dirty="0">
                <a:solidFill>
                  <a:srgbClr val="002060"/>
                </a:solidFill>
                <a:latin typeface="Calibri"/>
              </a:rPr>
              <a:t>FFICALLY </a:t>
            </a:r>
            <a:r>
              <a:rPr lang="en-US" sz="5000" b="1" dirty="0">
                <a:solidFill>
                  <a:srgbClr val="002060"/>
                </a:solidFill>
                <a:latin typeface="Calibri"/>
              </a:rPr>
              <a:t>apply</a:t>
            </a:r>
            <a:r>
              <a:rPr lang="en-US" sz="5000" dirty="0">
                <a:solidFill>
                  <a:srgbClr val="002060"/>
                </a:solidFill>
                <a:latin typeface="Calibri"/>
              </a:rPr>
              <a:t> </a:t>
            </a:r>
            <a:r>
              <a:rPr lang="en-US" sz="5000" b="1" dirty="0">
                <a:solidFill>
                  <a:srgbClr val="002060"/>
                </a:solidFill>
                <a:latin typeface="Calibri"/>
              </a:rPr>
              <a:t>for CME/CE credit by clicking the URL or QR code provided</a:t>
            </a:r>
          </a:p>
          <a:p>
            <a:r>
              <a:rPr lang="en-US" sz="5000" b="1" dirty="0">
                <a:solidFill>
                  <a:prstClr val="black"/>
                </a:solidFill>
                <a:latin typeface="Calibri"/>
              </a:rPr>
              <a:t>                     </a:t>
            </a:r>
            <a:endParaRPr lang="en-US" sz="5000" dirty="0"/>
          </a:p>
        </p:txBody>
      </p:sp>
      <p:sp>
        <p:nvSpPr>
          <p:cNvPr id="9" name="TextBox 8">
            <a:extLst>
              <a:ext uri="{FF2B5EF4-FFF2-40B4-BE49-F238E27FC236}">
                <a16:creationId xmlns:a16="http://schemas.microsoft.com/office/drawing/2014/main" id="{F433F187-04F2-98FE-A2F9-4A11DF257134}"/>
              </a:ext>
            </a:extLst>
          </p:cNvPr>
          <p:cNvSpPr txBox="1"/>
          <p:nvPr/>
        </p:nvSpPr>
        <p:spPr>
          <a:xfrm>
            <a:off x="6774543" y="4544441"/>
            <a:ext cx="6904298" cy="369332"/>
          </a:xfrm>
          <a:prstGeom prst="rect">
            <a:avLst/>
          </a:prstGeom>
          <a:noFill/>
        </p:spPr>
        <p:txBody>
          <a:bodyPr wrap="square">
            <a:spAutoFit/>
          </a:bodyPr>
          <a:lstStyle/>
          <a:p>
            <a:pPr algn="ctr"/>
            <a:r>
              <a:rPr lang="en-US" dirty="0">
                <a:hlinkClick r:id="rId3"/>
              </a:rPr>
              <a:t>November 3, 2023 - Southern</a:t>
            </a:r>
            <a:endParaRPr lang="en-US" sz="1800" b="1" dirty="0">
              <a:solidFill>
                <a:prstClr val="black"/>
              </a:solidFill>
              <a:latin typeface="Calibri"/>
            </a:endParaRPr>
          </a:p>
        </p:txBody>
      </p:sp>
      <p:sp>
        <p:nvSpPr>
          <p:cNvPr id="11" name="TextBox 10">
            <a:extLst>
              <a:ext uri="{FF2B5EF4-FFF2-40B4-BE49-F238E27FC236}">
                <a16:creationId xmlns:a16="http://schemas.microsoft.com/office/drawing/2014/main" id="{0832DB9A-19F4-5B02-DBB2-58B8FEB82143}"/>
              </a:ext>
            </a:extLst>
          </p:cNvPr>
          <p:cNvSpPr txBox="1"/>
          <p:nvPr/>
        </p:nvSpPr>
        <p:spPr>
          <a:xfrm rot="19970081">
            <a:off x="7737687" y="4527009"/>
            <a:ext cx="3921447" cy="584775"/>
          </a:xfrm>
          <a:prstGeom prst="rect">
            <a:avLst/>
          </a:prstGeom>
          <a:noFill/>
        </p:spPr>
        <p:txBody>
          <a:bodyPr wrap="square" rtlCol="0">
            <a:spAutoFit/>
          </a:bodyPr>
          <a:lstStyle/>
          <a:p>
            <a:endParaRPr lang="en-US" sz="3200" dirty="0"/>
          </a:p>
        </p:txBody>
      </p:sp>
      <p:sp>
        <p:nvSpPr>
          <p:cNvPr id="12" name="TextBox 11">
            <a:extLst>
              <a:ext uri="{FF2B5EF4-FFF2-40B4-BE49-F238E27FC236}">
                <a16:creationId xmlns:a16="http://schemas.microsoft.com/office/drawing/2014/main" id="{40A285EB-680D-A955-5108-56344B3DEEB5}"/>
              </a:ext>
            </a:extLst>
          </p:cNvPr>
          <p:cNvSpPr txBox="1"/>
          <p:nvPr/>
        </p:nvSpPr>
        <p:spPr>
          <a:xfrm rot="19970081">
            <a:off x="7740669" y="4539349"/>
            <a:ext cx="3867389" cy="584775"/>
          </a:xfrm>
          <a:prstGeom prst="rect">
            <a:avLst/>
          </a:prstGeom>
          <a:noFill/>
        </p:spPr>
        <p:txBody>
          <a:bodyPr wrap="square" rtlCol="0">
            <a:spAutoFit/>
          </a:bodyPr>
          <a:lstStyle/>
          <a:p>
            <a:endParaRPr lang="en-US" sz="3200" dirty="0"/>
          </a:p>
        </p:txBody>
      </p:sp>
      <p:sp>
        <p:nvSpPr>
          <p:cNvPr id="13" name="TextBox 12">
            <a:extLst>
              <a:ext uri="{FF2B5EF4-FFF2-40B4-BE49-F238E27FC236}">
                <a16:creationId xmlns:a16="http://schemas.microsoft.com/office/drawing/2014/main" id="{23E0854B-9301-BCA7-9E3A-8BCA254465AC}"/>
              </a:ext>
            </a:extLst>
          </p:cNvPr>
          <p:cNvSpPr txBox="1"/>
          <p:nvPr/>
        </p:nvSpPr>
        <p:spPr>
          <a:xfrm rot="19970081">
            <a:off x="7893069" y="4691749"/>
            <a:ext cx="3867389" cy="584775"/>
          </a:xfrm>
          <a:prstGeom prst="rect">
            <a:avLst/>
          </a:prstGeom>
          <a:noFill/>
        </p:spPr>
        <p:txBody>
          <a:bodyPr wrap="square" rtlCol="0">
            <a:spAutoFit/>
          </a:bodyPr>
          <a:lstStyle/>
          <a:p>
            <a:endParaRPr lang="en-US" sz="3200" dirty="0"/>
          </a:p>
        </p:txBody>
      </p:sp>
      <p:pic>
        <p:nvPicPr>
          <p:cNvPr id="8" name="Picture 7">
            <a:extLst>
              <a:ext uri="{FF2B5EF4-FFF2-40B4-BE49-F238E27FC236}">
                <a16:creationId xmlns:a16="http://schemas.microsoft.com/office/drawing/2014/main" id="{8F6C75AE-FD9D-CB8A-DF5F-195F8C54D463}"/>
              </a:ext>
            </a:extLst>
          </p:cNvPr>
          <p:cNvPicPr>
            <a:picLocks noChangeAspect="1"/>
          </p:cNvPicPr>
          <p:nvPr/>
        </p:nvPicPr>
        <p:blipFill>
          <a:blip r:embed="rId4"/>
          <a:stretch>
            <a:fillRect/>
          </a:stretch>
        </p:blipFill>
        <p:spPr>
          <a:xfrm>
            <a:off x="9440770" y="2092230"/>
            <a:ext cx="1571844" cy="1571844"/>
          </a:xfrm>
          <a:prstGeom prst="rect">
            <a:avLst/>
          </a:prstGeom>
        </p:spPr>
      </p:pic>
    </p:spTree>
    <p:extLst>
      <p:ext uri="{BB962C8B-B14F-4D97-AF65-F5344CB8AC3E}">
        <p14:creationId xmlns:p14="http://schemas.microsoft.com/office/powerpoint/2010/main" val="21365588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F3F707-F727-E87D-BF46-D377FF4B110D}"/>
              </a:ext>
            </a:extLst>
          </p:cNvPr>
          <p:cNvSpPr>
            <a:spLocks noGrp="1"/>
          </p:cNvSpPr>
          <p:nvPr>
            <p:ph idx="1"/>
          </p:nvPr>
        </p:nvSpPr>
        <p:spPr>
          <a:xfrm>
            <a:off x="5673724" y="2570162"/>
            <a:ext cx="5897563" cy="1717675"/>
          </a:xfrm>
        </p:spPr>
        <p:txBody>
          <a:bodyPr>
            <a:noAutofit/>
          </a:bodyPr>
          <a:lstStyle/>
          <a:p>
            <a:r>
              <a:rPr lang="en-US" sz="3200" dirty="0"/>
              <a:t>Thank you to our members for your continued participation and support of VQI</a:t>
            </a:r>
          </a:p>
          <a:p>
            <a:endParaRPr lang="en-US" sz="3200" dirty="0"/>
          </a:p>
        </p:txBody>
      </p:sp>
    </p:spTree>
    <p:extLst>
      <p:ext uri="{BB962C8B-B14F-4D97-AF65-F5344CB8AC3E}">
        <p14:creationId xmlns:p14="http://schemas.microsoft.com/office/powerpoint/2010/main" val="3125045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23C5DD-317D-B349-5DC3-29CAFFCB388E}"/>
              </a:ext>
            </a:extLst>
          </p:cNvPr>
          <p:cNvSpPr>
            <a:spLocks noGrp="1"/>
          </p:cNvSpPr>
          <p:nvPr>
            <p:ph type="ctrTitle"/>
          </p:nvPr>
        </p:nvSpPr>
        <p:spPr>
          <a:xfrm>
            <a:off x="2460396" y="3784326"/>
            <a:ext cx="9662474" cy="1569660"/>
          </a:xfrm>
        </p:spPr>
        <p:txBody>
          <a:bodyPr>
            <a:normAutofit fontScale="90000"/>
          </a:bodyPr>
          <a:lstStyle/>
          <a:p>
            <a:r>
              <a:rPr lang="en-US" dirty="0">
                <a:solidFill>
                  <a:srgbClr val="002060"/>
                </a:solidFill>
                <a:latin typeface="Calibri"/>
                <a:cs typeface="Calibri"/>
              </a:rPr>
              <a:t>Long Term Follow Up Charter</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400" b="0" dirty="0">
                <a:solidFill>
                  <a:schemeClr val="bg1">
                    <a:lumMod val="50000"/>
                  </a:schemeClr>
                </a:solidFill>
                <a:latin typeface="Calibri"/>
                <a:cs typeface="Calibri"/>
              </a:rPr>
              <a:t>Renee Palmer, MSN, RN – Vascular Surgery Quality, VQI Data Manager</a:t>
            </a:r>
            <a:br>
              <a:rPr lang="en-US" sz="2400" b="0" dirty="0">
                <a:solidFill>
                  <a:schemeClr val="bg1">
                    <a:lumMod val="50000"/>
                  </a:schemeClr>
                </a:solidFill>
                <a:latin typeface="Calibri"/>
                <a:cs typeface="Calibri"/>
              </a:rPr>
            </a:br>
            <a:r>
              <a:rPr lang="en-US" sz="2400" b="0" dirty="0">
                <a:solidFill>
                  <a:schemeClr val="bg1">
                    <a:lumMod val="50000"/>
                  </a:schemeClr>
                </a:solidFill>
                <a:latin typeface="Calibri"/>
                <a:cs typeface="Calibri"/>
              </a:rPr>
              <a:t>       </a:t>
            </a:r>
            <a:endParaRPr lang="en-US" b="0" dirty="0">
              <a:solidFill>
                <a:schemeClr val="bg1">
                  <a:lumMod val="50000"/>
                </a:schemeClr>
              </a:solidFill>
              <a:latin typeface="Calibri"/>
              <a:cs typeface="Calibri"/>
            </a:endParaRPr>
          </a:p>
        </p:txBody>
      </p:sp>
      <p:sp>
        <p:nvSpPr>
          <p:cNvPr id="5" name="Subtitle 4">
            <a:extLst>
              <a:ext uri="{FF2B5EF4-FFF2-40B4-BE49-F238E27FC236}">
                <a16:creationId xmlns:a16="http://schemas.microsoft.com/office/drawing/2014/main" id="{58346FCC-6A20-E4AF-64B4-FE6278C4A64F}"/>
              </a:ext>
            </a:extLst>
          </p:cNvPr>
          <p:cNvSpPr>
            <a:spLocks noGrp="1"/>
          </p:cNvSpPr>
          <p:nvPr>
            <p:ph type="subTitle" idx="1"/>
          </p:nvPr>
        </p:nvSpPr>
        <p:spPr>
          <a:xfrm>
            <a:off x="4216877" y="5353986"/>
            <a:ext cx="4477681" cy="572029"/>
          </a:xfrm>
        </p:spPr>
        <p:txBody>
          <a:bodyPr vert="horz" lIns="91440" tIns="45720" rIns="91440" bIns="45720" rtlCol="0" anchor="t">
            <a:normAutofit/>
          </a:bodyPr>
          <a:lstStyle/>
          <a:p>
            <a:r>
              <a:rPr lang="en-US" b="0" dirty="0">
                <a:solidFill>
                  <a:schemeClr val="bg1">
                    <a:lumMod val="50000"/>
                  </a:schemeClr>
                </a:solidFill>
                <a:latin typeface="Calibri"/>
                <a:cs typeface="Calibri"/>
              </a:rPr>
              <a:t>Date: 11/3/23</a:t>
            </a:r>
            <a:endParaRPr lang="en-US" b="0" dirty="0">
              <a:solidFill>
                <a:schemeClr val="bg1">
                  <a:lumMod val="50000"/>
                </a:schemeClr>
              </a:solidFill>
              <a:latin typeface="Calibri" panose="020F0502020204030204" pitchFamily="34" charset="0"/>
              <a:cs typeface="Calibri" panose="020F0502020204030204" pitchFamily="34" charset="0"/>
            </a:endParaRPr>
          </a:p>
        </p:txBody>
      </p:sp>
      <p:pic>
        <p:nvPicPr>
          <p:cNvPr id="13" name="Picture 12" descr="A close-up of a logo&#10;&#10;Description automatically generated">
            <a:extLst>
              <a:ext uri="{FF2B5EF4-FFF2-40B4-BE49-F238E27FC236}">
                <a16:creationId xmlns:a16="http://schemas.microsoft.com/office/drawing/2014/main" id="{056BAD14-E9E4-400F-BE5A-0BD759909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7584" y="1504014"/>
            <a:ext cx="7485688" cy="1994297"/>
          </a:xfrm>
          <a:prstGeom prst="rect">
            <a:avLst/>
          </a:prstGeom>
        </p:spPr>
      </p:pic>
    </p:spTree>
    <p:custDataLst>
      <p:tags r:id="rId1"/>
    </p:custDataLst>
    <p:extLst>
      <p:ext uri="{BB962C8B-B14F-4D97-AF65-F5344CB8AC3E}">
        <p14:creationId xmlns:p14="http://schemas.microsoft.com/office/powerpoint/2010/main" val="3001966211"/>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665A6-9690-08AA-F3A5-0B46ABE2DB17}"/>
              </a:ext>
            </a:extLst>
          </p:cNvPr>
          <p:cNvSpPr>
            <a:spLocks noGrp="1"/>
          </p:cNvSpPr>
          <p:nvPr>
            <p:ph idx="1"/>
          </p:nvPr>
        </p:nvSpPr>
        <p:spPr/>
        <p:txBody>
          <a:bodyPr/>
          <a:lstStyle/>
          <a:p>
            <a:r>
              <a:rPr lang="en-US" sz="2800" dirty="0"/>
              <a:t>Thank you to COOK and GORE for your contributions and making these meetings possible</a:t>
            </a:r>
          </a:p>
          <a:p>
            <a:endParaRPr lang="en-US" dirty="0"/>
          </a:p>
          <a:p>
            <a:r>
              <a:rPr lang="en-US" sz="2800" dirty="0"/>
              <a:t>Thank you to Des Moines University for providing CE/CME credit for today’s meeting</a:t>
            </a:r>
          </a:p>
          <a:p>
            <a:endParaRPr lang="en-US" dirty="0"/>
          </a:p>
        </p:txBody>
      </p:sp>
    </p:spTree>
    <p:extLst>
      <p:ext uri="{BB962C8B-B14F-4D97-AF65-F5344CB8AC3E}">
        <p14:creationId xmlns:p14="http://schemas.microsoft.com/office/powerpoint/2010/main" val="1051526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769D66B-D070-C441-5888-606174B96FFF}"/>
              </a:ext>
            </a:extLst>
          </p:cNvPr>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77A47097-268D-6869-B51E-9768F8F5999C}"/>
              </a:ext>
            </a:extLst>
          </p:cNvPr>
          <p:cNvSpPr txBox="1"/>
          <p:nvPr/>
        </p:nvSpPr>
        <p:spPr>
          <a:xfrm>
            <a:off x="3046956" y="3247465"/>
            <a:ext cx="6093912"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0823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23C5DD-317D-B349-5DC3-29CAFFCB388E}"/>
              </a:ext>
            </a:extLst>
          </p:cNvPr>
          <p:cNvSpPr>
            <a:spLocks noGrp="1"/>
          </p:cNvSpPr>
          <p:nvPr>
            <p:ph type="ctrTitle"/>
          </p:nvPr>
        </p:nvSpPr>
        <p:spPr>
          <a:xfrm>
            <a:off x="344774" y="187378"/>
            <a:ext cx="11778096" cy="5166610"/>
          </a:xfrm>
        </p:spPr>
        <p:txBody>
          <a:bodyPr/>
          <a:lstStyle/>
          <a:p>
            <a:br>
              <a:rPr lang="en-US" sz="2400" b="0" dirty="0">
                <a:solidFill>
                  <a:schemeClr val="bg1">
                    <a:lumMod val="50000"/>
                  </a:schemeClr>
                </a:solidFill>
                <a:latin typeface="Calibri"/>
                <a:cs typeface="Calibri"/>
              </a:rPr>
            </a:br>
            <a:r>
              <a:rPr lang="en-US" sz="2400" b="0" dirty="0">
                <a:solidFill>
                  <a:schemeClr val="bg1">
                    <a:lumMod val="50000"/>
                  </a:schemeClr>
                </a:solidFill>
                <a:latin typeface="Calibri"/>
                <a:cs typeface="Calibri"/>
              </a:rPr>
              <a:t>       </a:t>
            </a:r>
            <a:endParaRPr lang="en-US" b="0" dirty="0">
              <a:solidFill>
                <a:schemeClr val="bg1">
                  <a:lumMod val="50000"/>
                </a:schemeClr>
              </a:solidFill>
              <a:latin typeface="Calibri"/>
              <a:cs typeface="Calibri"/>
            </a:endParaRPr>
          </a:p>
        </p:txBody>
      </p:sp>
      <p:sp>
        <p:nvSpPr>
          <p:cNvPr id="5" name="Subtitle 4">
            <a:extLst>
              <a:ext uri="{FF2B5EF4-FFF2-40B4-BE49-F238E27FC236}">
                <a16:creationId xmlns:a16="http://schemas.microsoft.com/office/drawing/2014/main" id="{58346FCC-6A20-E4AF-64B4-FE6278C4A64F}"/>
              </a:ext>
            </a:extLst>
          </p:cNvPr>
          <p:cNvSpPr>
            <a:spLocks noGrp="1"/>
          </p:cNvSpPr>
          <p:nvPr>
            <p:ph type="subTitle" idx="1"/>
          </p:nvPr>
        </p:nvSpPr>
        <p:spPr>
          <a:xfrm>
            <a:off x="1324051" y="344774"/>
            <a:ext cx="10383268" cy="5009214"/>
          </a:xfrm>
        </p:spPr>
        <p:txBody>
          <a:bodyPr vert="horz" lIns="91440" tIns="45720" rIns="91440" bIns="45720" rtlCol="0" anchor="t">
            <a:normAutofit/>
          </a:bodyPr>
          <a:lstStyle/>
          <a:p>
            <a:pPr algn="ctr"/>
            <a:r>
              <a:rPr lang="en-US" sz="3600" b="1" dirty="0">
                <a:solidFill>
                  <a:schemeClr val="accent5"/>
                </a:solidFill>
                <a:latin typeface="Calibri" panose="020F0502020204030204" pitchFamily="34" charset="0"/>
                <a:cs typeface="Calibri" panose="020F0502020204030204" pitchFamily="34" charset="0"/>
              </a:rPr>
              <a:t>BSW Memorial LTFU Charter</a:t>
            </a:r>
          </a:p>
        </p:txBody>
      </p:sp>
      <p:pic>
        <p:nvPicPr>
          <p:cNvPr id="1026" name="Picture 2">
            <a:extLst>
              <a:ext uri="{FF2B5EF4-FFF2-40B4-BE49-F238E27FC236}">
                <a16:creationId xmlns:a16="http://schemas.microsoft.com/office/drawing/2014/main" id="{26B2B8FF-553F-465E-94F8-68D56ADA5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69" y="891915"/>
            <a:ext cx="11313401" cy="44620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E4ADEA-1916-4BB1-8FCA-EE972416D732}"/>
              </a:ext>
            </a:extLst>
          </p:cNvPr>
          <p:cNvSpPr txBox="1"/>
          <p:nvPr/>
        </p:nvSpPr>
        <p:spPr>
          <a:xfrm>
            <a:off x="3050498" y="5511384"/>
            <a:ext cx="6423286" cy="369332"/>
          </a:xfrm>
          <a:prstGeom prst="rect">
            <a:avLst/>
          </a:prstGeom>
          <a:noFill/>
        </p:spPr>
        <p:txBody>
          <a:bodyPr wrap="square" rtlCol="0">
            <a:spAutoFit/>
          </a:bodyPr>
          <a:lstStyle/>
          <a:p>
            <a:r>
              <a:rPr lang="en-US" dirty="0">
                <a:highlight>
                  <a:srgbClr val="FFFF00"/>
                </a:highlight>
              </a:rPr>
              <a:t>Graph represents a 29% decrease in LTFU rates from 2022</a:t>
            </a:r>
          </a:p>
        </p:txBody>
      </p:sp>
    </p:spTree>
    <p:custDataLst>
      <p:tags r:id="rId1"/>
    </p:custDataLst>
    <p:extLst>
      <p:ext uri="{BB962C8B-B14F-4D97-AF65-F5344CB8AC3E}">
        <p14:creationId xmlns:p14="http://schemas.microsoft.com/office/powerpoint/2010/main" val="23734628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23C5DD-317D-B349-5DC3-29CAFFCB388E}"/>
              </a:ext>
            </a:extLst>
          </p:cNvPr>
          <p:cNvSpPr>
            <a:spLocks noGrp="1"/>
          </p:cNvSpPr>
          <p:nvPr>
            <p:ph type="ctrTitle"/>
          </p:nvPr>
        </p:nvSpPr>
        <p:spPr>
          <a:xfrm>
            <a:off x="344774" y="187378"/>
            <a:ext cx="11778096" cy="5166610"/>
          </a:xfrm>
        </p:spPr>
        <p:txBody>
          <a:bodyPr/>
          <a:lstStyle/>
          <a:p>
            <a:br>
              <a:rPr lang="en-US" sz="2400" b="0" dirty="0">
                <a:solidFill>
                  <a:schemeClr val="bg1">
                    <a:lumMod val="50000"/>
                  </a:schemeClr>
                </a:solidFill>
                <a:latin typeface="Calibri"/>
                <a:cs typeface="Calibri"/>
              </a:rPr>
            </a:br>
            <a:r>
              <a:rPr lang="en-US" sz="2400" b="0" dirty="0">
                <a:solidFill>
                  <a:schemeClr val="bg1">
                    <a:lumMod val="50000"/>
                  </a:schemeClr>
                </a:solidFill>
                <a:latin typeface="Calibri"/>
                <a:cs typeface="Calibri"/>
              </a:rPr>
              <a:t>       </a:t>
            </a:r>
            <a:endParaRPr lang="en-US" b="0" dirty="0">
              <a:solidFill>
                <a:schemeClr val="bg1">
                  <a:lumMod val="50000"/>
                </a:schemeClr>
              </a:solidFill>
              <a:latin typeface="Calibri"/>
              <a:cs typeface="Calibri"/>
            </a:endParaRPr>
          </a:p>
        </p:txBody>
      </p:sp>
      <p:sp>
        <p:nvSpPr>
          <p:cNvPr id="5" name="Subtitle 4">
            <a:extLst>
              <a:ext uri="{FF2B5EF4-FFF2-40B4-BE49-F238E27FC236}">
                <a16:creationId xmlns:a16="http://schemas.microsoft.com/office/drawing/2014/main" id="{58346FCC-6A20-E4AF-64B4-FE6278C4A64F}"/>
              </a:ext>
            </a:extLst>
          </p:cNvPr>
          <p:cNvSpPr>
            <a:spLocks noGrp="1"/>
          </p:cNvSpPr>
          <p:nvPr>
            <p:ph type="subTitle" idx="1"/>
          </p:nvPr>
        </p:nvSpPr>
        <p:spPr>
          <a:xfrm>
            <a:off x="1161738" y="329784"/>
            <a:ext cx="10545581" cy="5024204"/>
          </a:xfrm>
        </p:spPr>
        <p:txBody>
          <a:bodyPr vert="horz" lIns="91440" tIns="45720" rIns="91440" bIns="45720" rtlCol="0" anchor="t">
            <a:normAutofit/>
          </a:bodyPr>
          <a:lstStyle/>
          <a:p>
            <a:pPr algn="ctr"/>
            <a:r>
              <a:rPr lang="en-US" sz="3600" b="1" dirty="0">
                <a:solidFill>
                  <a:schemeClr val="accent5"/>
                </a:solidFill>
                <a:latin typeface="Calibri" panose="020F0502020204030204" pitchFamily="34" charset="0"/>
                <a:cs typeface="Calibri" panose="020F0502020204030204" pitchFamily="34" charset="0"/>
              </a:rPr>
              <a:t>BSW Memorial LTFU Charter</a:t>
            </a:r>
          </a:p>
        </p:txBody>
      </p:sp>
      <p:sp>
        <p:nvSpPr>
          <p:cNvPr id="4" name="TextBox 3">
            <a:extLst>
              <a:ext uri="{FF2B5EF4-FFF2-40B4-BE49-F238E27FC236}">
                <a16:creationId xmlns:a16="http://schemas.microsoft.com/office/drawing/2014/main" id="{4F9EC014-FEBA-4AB1-8D8C-7BFB3D0DAAD6}"/>
              </a:ext>
            </a:extLst>
          </p:cNvPr>
          <p:cNvSpPr txBox="1"/>
          <p:nvPr/>
        </p:nvSpPr>
        <p:spPr>
          <a:xfrm>
            <a:off x="1678898" y="1504012"/>
            <a:ext cx="9706132" cy="3484031"/>
          </a:xfrm>
          <a:prstGeom prst="rect">
            <a:avLst/>
          </a:prstGeom>
          <a:noFill/>
        </p:spPr>
        <p:txBody>
          <a:bodyPr wrap="square" rtlCol="0">
            <a:spAutoFit/>
          </a:bodyPr>
          <a:lstStyle/>
          <a:p>
            <a:pPr marL="0" marR="0" indent="0">
              <a:lnSpc>
                <a:spcPct val="115000"/>
              </a:lnSpc>
              <a:spcBef>
                <a:spcPts val="0"/>
              </a:spcBef>
              <a:spcAft>
                <a:spcPts val="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Problem Statement</a:t>
            </a:r>
            <a:r>
              <a:rPr lang="en-US" sz="2200" dirty="0">
                <a:effectLst/>
                <a:latin typeface="Calibri" panose="020F0502020204030204" pitchFamily="34" charset="0"/>
                <a:ea typeface="Calibri" panose="020F0502020204030204" pitchFamily="34" charset="0"/>
                <a:cs typeface="Calibri" panose="020F0502020204030204" pitchFamily="34" charset="0"/>
              </a:rPr>
              <a:t>:</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200" dirty="0">
                <a:effectLst/>
                <a:latin typeface="Calibri" panose="020F0502020204030204" pitchFamily="34" charset="0"/>
                <a:ea typeface="Calibri" panose="020F0502020204030204" pitchFamily="34" charset="0"/>
                <a:cs typeface="Times New Roman" panose="02020603050405020304" pitchFamily="18" charset="0"/>
              </a:rPr>
              <a:t>LTFU is important for patient outcomes tracking. By following up long term, we are able to verify that our patients are receiving the care and therapies which ensure their best health post vascular surgery. Our LTFU rate decreased from 87%  to 58% in 2023 due to lack of communication between Q-Centrix contracted abstractors, Q-Centrix management, and the vascular surgery department. To ensure that our patient care is reflected accurately in our follow up scores, a plan is needed to improve communication.</a:t>
            </a:r>
          </a:p>
          <a:p>
            <a:endParaRPr lang="en-US" dirty="0"/>
          </a:p>
        </p:txBody>
      </p:sp>
    </p:spTree>
    <p:custDataLst>
      <p:tags r:id="rId1"/>
    </p:custDataLst>
    <p:extLst>
      <p:ext uri="{BB962C8B-B14F-4D97-AF65-F5344CB8AC3E}">
        <p14:creationId xmlns:p14="http://schemas.microsoft.com/office/powerpoint/2010/main" val="151365215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23C5DD-317D-B349-5DC3-29CAFFCB388E}"/>
              </a:ext>
            </a:extLst>
          </p:cNvPr>
          <p:cNvSpPr>
            <a:spLocks noGrp="1"/>
          </p:cNvSpPr>
          <p:nvPr>
            <p:ph type="ctrTitle"/>
          </p:nvPr>
        </p:nvSpPr>
        <p:spPr>
          <a:xfrm>
            <a:off x="344774" y="187378"/>
            <a:ext cx="11778096" cy="5166610"/>
          </a:xfrm>
        </p:spPr>
        <p:txBody>
          <a:bodyPr/>
          <a:lstStyle/>
          <a:p>
            <a:br>
              <a:rPr lang="en-US" sz="2400" b="0" dirty="0">
                <a:solidFill>
                  <a:schemeClr val="bg1">
                    <a:lumMod val="50000"/>
                  </a:schemeClr>
                </a:solidFill>
                <a:latin typeface="Calibri"/>
                <a:cs typeface="Calibri"/>
              </a:rPr>
            </a:br>
            <a:r>
              <a:rPr lang="en-US" sz="2400" b="0" dirty="0">
                <a:solidFill>
                  <a:schemeClr val="bg1">
                    <a:lumMod val="50000"/>
                  </a:schemeClr>
                </a:solidFill>
                <a:latin typeface="Calibri"/>
                <a:cs typeface="Calibri"/>
              </a:rPr>
              <a:t>       </a:t>
            </a:r>
            <a:endParaRPr lang="en-US" b="0" dirty="0">
              <a:solidFill>
                <a:schemeClr val="bg1">
                  <a:lumMod val="50000"/>
                </a:schemeClr>
              </a:solidFill>
              <a:latin typeface="Calibri"/>
              <a:cs typeface="Calibri"/>
            </a:endParaRPr>
          </a:p>
        </p:txBody>
      </p:sp>
      <p:sp>
        <p:nvSpPr>
          <p:cNvPr id="5" name="Subtitle 4">
            <a:extLst>
              <a:ext uri="{FF2B5EF4-FFF2-40B4-BE49-F238E27FC236}">
                <a16:creationId xmlns:a16="http://schemas.microsoft.com/office/drawing/2014/main" id="{58346FCC-6A20-E4AF-64B4-FE6278C4A64F}"/>
              </a:ext>
            </a:extLst>
          </p:cNvPr>
          <p:cNvSpPr>
            <a:spLocks noGrp="1"/>
          </p:cNvSpPr>
          <p:nvPr>
            <p:ph type="subTitle" idx="1"/>
          </p:nvPr>
        </p:nvSpPr>
        <p:spPr>
          <a:xfrm>
            <a:off x="1161738" y="329784"/>
            <a:ext cx="10545581" cy="5024204"/>
          </a:xfrm>
        </p:spPr>
        <p:txBody>
          <a:bodyPr vert="horz" lIns="91440" tIns="45720" rIns="91440" bIns="45720" rtlCol="0" anchor="t">
            <a:normAutofit/>
          </a:bodyPr>
          <a:lstStyle/>
          <a:p>
            <a:pPr algn="ctr"/>
            <a:r>
              <a:rPr lang="en-US" sz="3600" b="1" dirty="0">
                <a:solidFill>
                  <a:schemeClr val="accent5"/>
                </a:solidFill>
                <a:latin typeface="Calibri" panose="020F0502020204030204" pitchFamily="34" charset="0"/>
                <a:cs typeface="Calibri" panose="020F0502020204030204" pitchFamily="34" charset="0"/>
              </a:rPr>
              <a:t>BSW Memorial LTFU Charter</a:t>
            </a:r>
          </a:p>
        </p:txBody>
      </p:sp>
      <p:sp>
        <p:nvSpPr>
          <p:cNvPr id="4" name="TextBox 3">
            <a:extLst>
              <a:ext uri="{FF2B5EF4-FFF2-40B4-BE49-F238E27FC236}">
                <a16:creationId xmlns:a16="http://schemas.microsoft.com/office/drawing/2014/main" id="{4F9EC014-FEBA-4AB1-8D8C-7BFB3D0DAAD6}"/>
              </a:ext>
            </a:extLst>
          </p:cNvPr>
          <p:cNvSpPr txBox="1"/>
          <p:nvPr/>
        </p:nvSpPr>
        <p:spPr>
          <a:xfrm>
            <a:off x="1678898" y="1504012"/>
            <a:ext cx="9706132" cy="3962880"/>
          </a:xfrm>
          <a:prstGeom prst="rect">
            <a:avLst/>
          </a:prstGeom>
          <a:noFill/>
        </p:spPr>
        <p:txBody>
          <a:bodyPr wrap="square" rtlCol="0">
            <a:spAutoFit/>
          </a:bodyPr>
          <a:lstStyle/>
          <a:p>
            <a:pPr marL="0" marR="0" indent="0">
              <a:lnSpc>
                <a:spcPct val="115000"/>
              </a:lnSpc>
              <a:spcBef>
                <a:spcPts val="0"/>
              </a:spcBef>
              <a:spcAft>
                <a:spcPts val="0"/>
              </a:spcAft>
              <a:buNone/>
            </a:pPr>
            <a:r>
              <a:rPr lang="en-US" sz="2200" b="1">
                <a:effectLst/>
                <a:latin typeface="Calibri" panose="020F0502020204030204" pitchFamily="34" charset="0"/>
                <a:ea typeface="Calibri" panose="020F0502020204030204" pitchFamily="34" charset="0"/>
                <a:cs typeface="Calibri" panose="020F0502020204030204" pitchFamily="34" charset="0"/>
              </a:rPr>
              <a:t>Goal</a:t>
            </a:r>
            <a:r>
              <a:rPr lang="en-US" sz="2200">
                <a:effectLst/>
                <a:latin typeface="Calibri" panose="020F0502020204030204" pitchFamily="34" charset="0"/>
                <a:ea typeface="Calibri" panose="020F0502020204030204" pitchFamily="34" charset="0"/>
                <a:cs typeface="Calibri" panose="020F0502020204030204" pitchFamily="34" charset="0"/>
              </a:rPr>
              <a:t>:  </a:t>
            </a:r>
            <a:endParaRPr lang="en-US" sz="22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200">
                <a:effectLst/>
                <a:latin typeface="Calibri" panose="020F0502020204030204" pitchFamily="34" charset="0"/>
                <a:ea typeface="Calibri" panose="020F0502020204030204" pitchFamily="34" charset="0"/>
                <a:cs typeface="Times New Roman" panose="02020603050405020304" pitchFamily="18" charset="0"/>
              </a:rPr>
              <a:t>Increase from 58% long term follow up to 80% long term follow up by February 2024.</a:t>
            </a:r>
          </a:p>
          <a:p>
            <a:pPr marL="0" marR="0" indent="0">
              <a:lnSpc>
                <a:spcPct val="115000"/>
              </a:lnSpc>
              <a:spcBef>
                <a:spcPts val="0"/>
              </a:spcBef>
              <a:spcAft>
                <a:spcPts val="0"/>
              </a:spcAft>
              <a:buNone/>
            </a:pPr>
            <a:endParaRPr lang="en-US" sz="2200">
              <a:latin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200" b="1">
                <a:effectLst/>
                <a:latin typeface="Calibri" panose="020F0502020204030204" pitchFamily="34" charset="0"/>
                <a:ea typeface="Calibri" panose="020F0502020204030204" pitchFamily="34" charset="0"/>
                <a:cs typeface="Calibri" panose="020F0502020204030204" pitchFamily="34" charset="0"/>
              </a:rPr>
              <a:t>Scope</a:t>
            </a:r>
            <a:r>
              <a:rPr lang="en-US" sz="2200">
                <a:effectLst/>
                <a:latin typeface="Calibri" panose="020F0502020204030204" pitchFamily="34" charset="0"/>
                <a:ea typeface="Calibri" panose="020F0502020204030204" pitchFamily="34" charset="0"/>
                <a:cs typeface="Calibri" panose="020F0502020204030204" pitchFamily="34" charset="0"/>
              </a:rPr>
              <a:t>: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200">
                <a:effectLst/>
                <a:latin typeface="Calibri" panose="020F0502020204030204" pitchFamily="34" charset="0"/>
                <a:ea typeface="Calibri" panose="020F0502020204030204" pitchFamily="34" charset="0"/>
                <a:cs typeface="Calibri" panose="020F0502020204030204" pitchFamily="34" charset="0"/>
              </a:rPr>
              <a:t>This project will include coordination between the vascular surgery department and Q-Centrix in monthly meetings beginning April 17, 2023 and concluding January 31, 2024.  This will include monthly reports from Q-Centrix and independent follow up reports run monthly by the vascular surgery department.  Reports will be provided monthly to division director.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506807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23C5DD-317D-B349-5DC3-29CAFFCB388E}"/>
              </a:ext>
            </a:extLst>
          </p:cNvPr>
          <p:cNvSpPr>
            <a:spLocks noGrp="1"/>
          </p:cNvSpPr>
          <p:nvPr>
            <p:ph type="ctrTitle"/>
          </p:nvPr>
        </p:nvSpPr>
        <p:spPr>
          <a:xfrm>
            <a:off x="344774" y="187378"/>
            <a:ext cx="11778096" cy="5166610"/>
          </a:xfrm>
        </p:spPr>
        <p:txBody>
          <a:bodyPr/>
          <a:lstStyle/>
          <a:p>
            <a:br>
              <a:rPr lang="en-US" sz="2400" b="0" dirty="0">
                <a:solidFill>
                  <a:schemeClr val="bg1">
                    <a:lumMod val="50000"/>
                  </a:schemeClr>
                </a:solidFill>
                <a:latin typeface="Calibri"/>
                <a:cs typeface="Calibri"/>
              </a:rPr>
            </a:br>
            <a:r>
              <a:rPr lang="en-US" sz="2400" b="0" dirty="0">
                <a:solidFill>
                  <a:schemeClr val="bg1">
                    <a:lumMod val="50000"/>
                  </a:schemeClr>
                </a:solidFill>
                <a:latin typeface="Calibri"/>
                <a:cs typeface="Calibri"/>
              </a:rPr>
              <a:t>       </a:t>
            </a:r>
            <a:endParaRPr lang="en-US" b="0" dirty="0">
              <a:solidFill>
                <a:schemeClr val="bg1">
                  <a:lumMod val="50000"/>
                </a:schemeClr>
              </a:solidFill>
              <a:latin typeface="Calibri"/>
              <a:cs typeface="Calibri"/>
            </a:endParaRPr>
          </a:p>
        </p:txBody>
      </p:sp>
      <p:sp>
        <p:nvSpPr>
          <p:cNvPr id="5" name="Subtitle 4">
            <a:extLst>
              <a:ext uri="{FF2B5EF4-FFF2-40B4-BE49-F238E27FC236}">
                <a16:creationId xmlns:a16="http://schemas.microsoft.com/office/drawing/2014/main" id="{58346FCC-6A20-E4AF-64B4-FE6278C4A64F}"/>
              </a:ext>
            </a:extLst>
          </p:cNvPr>
          <p:cNvSpPr>
            <a:spLocks noGrp="1"/>
          </p:cNvSpPr>
          <p:nvPr>
            <p:ph type="subTitle" idx="1"/>
          </p:nvPr>
        </p:nvSpPr>
        <p:spPr>
          <a:xfrm>
            <a:off x="1161738" y="329784"/>
            <a:ext cx="10545581" cy="5024204"/>
          </a:xfrm>
        </p:spPr>
        <p:txBody>
          <a:bodyPr vert="horz" lIns="91440" tIns="45720" rIns="91440" bIns="45720" rtlCol="0" anchor="t">
            <a:normAutofit/>
          </a:bodyPr>
          <a:lstStyle/>
          <a:p>
            <a:pPr algn="ctr"/>
            <a:r>
              <a:rPr lang="en-US" sz="3600" b="1" dirty="0">
                <a:solidFill>
                  <a:schemeClr val="accent5"/>
                </a:solidFill>
                <a:latin typeface="Calibri" panose="020F0502020204030204" pitchFamily="34" charset="0"/>
                <a:cs typeface="Calibri" panose="020F0502020204030204" pitchFamily="34" charset="0"/>
              </a:rPr>
              <a:t>BSW Memorial LTFU Charter</a:t>
            </a:r>
          </a:p>
        </p:txBody>
      </p:sp>
      <p:sp>
        <p:nvSpPr>
          <p:cNvPr id="4" name="TextBox 3">
            <a:extLst>
              <a:ext uri="{FF2B5EF4-FFF2-40B4-BE49-F238E27FC236}">
                <a16:creationId xmlns:a16="http://schemas.microsoft.com/office/drawing/2014/main" id="{4F9EC014-FEBA-4AB1-8D8C-7BFB3D0DAAD6}"/>
              </a:ext>
            </a:extLst>
          </p:cNvPr>
          <p:cNvSpPr txBox="1"/>
          <p:nvPr/>
        </p:nvSpPr>
        <p:spPr>
          <a:xfrm>
            <a:off x="1678898" y="1504012"/>
            <a:ext cx="9706132" cy="458844"/>
          </a:xfrm>
          <a:prstGeom prst="rect">
            <a:avLst/>
          </a:prstGeom>
          <a:noFill/>
        </p:spPr>
        <p:txBody>
          <a:bodyPr wrap="square" rtlCol="0">
            <a:spAutoFit/>
          </a:bodyPr>
          <a:lstStyle/>
          <a:p>
            <a:pPr marL="0" marR="0" indent="0">
              <a:lnSpc>
                <a:spcPct val="115000"/>
              </a:lnSpc>
              <a:spcBef>
                <a:spcPts val="0"/>
              </a:spcBef>
              <a:spcAft>
                <a:spcPts val="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G</a:t>
            </a:r>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6" descr="A graph of a graph showing the number of people in the same direction&#10;&#10;Description automatically generated with medium confidence">
            <a:extLst>
              <a:ext uri="{FF2B5EF4-FFF2-40B4-BE49-F238E27FC236}">
                <a16:creationId xmlns:a16="http://schemas.microsoft.com/office/drawing/2014/main" id="{EBB232C1-D4FD-4C2D-8E62-4EAC2C945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302" y="1004342"/>
            <a:ext cx="10320727" cy="3792510"/>
          </a:xfrm>
          <a:prstGeom prst="rect">
            <a:avLst/>
          </a:prstGeom>
        </p:spPr>
      </p:pic>
      <p:sp>
        <p:nvSpPr>
          <p:cNvPr id="3" name="TextBox 2">
            <a:extLst>
              <a:ext uri="{FF2B5EF4-FFF2-40B4-BE49-F238E27FC236}">
                <a16:creationId xmlns:a16="http://schemas.microsoft.com/office/drawing/2014/main" id="{54FA2D1D-D752-433F-B919-70AC8278C571}"/>
              </a:ext>
            </a:extLst>
          </p:cNvPr>
          <p:cNvSpPr txBox="1"/>
          <p:nvPr/>
        </p:nvSpPr>
        <p:spPr>
          <a:xfrm>
            <a:off x="2016178" y="4901784"/>
            <a:ext cx="8192124" cy="369332"/>
          </a:xfrm>
          <a:prstGeom prst="rect">
            <a:avLst/>
          </a:prstGeom>
          <a:noFill/>
        </p:spPr>
        <p:txBody>
          <a:bodyPr wrap="square" rtlCol="0">
            <a:spAutoFit/>
          </a:bodyPr>
          <a:lstStyle/>
          <a:p>
            <a:r>
              <a:rPr lang="en-US" dirty="0">
                <a:highlight>
                  <a:srgbClr val="FFFF00"/>
                </a:highlight>
              </a:rPr>
              <a:t>Graph represents a 27% increase in LTFU rates from Spring 2023</a:t>
            </a:r>
            <a:endParaRPr lang="en-US" dirty="0"/>
          </a:p>
        </p:txBody>
      </p:sp>
    </p:spTree>
    <p:custDataLst>
      <p:tags r:id="rId1"/>
    </p:custDataLst>
    <p:extLst>
      <p:ext uri="{BB962C8B-B14F-4D97-AF65-F5344CB8AC3E}">
        <p14:creationId xmlns:p14="http://schemas.microsoft.com/office/powerpoint/2010/main" val="315169792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7201" y="562021"/>
            <a:ext cx="11219330" cy="454868"/>
          </a:xfrm>
          <a:prstGeom prst="rect">
            <a:avLst/>
          </a:prstGeom>
        </p:spPr>
        <p:txBody>
          <a:bodyPr vert="horz" wrap="square" lIns="0" tIns="0" rIns="0" bIns="0" rtlCol="0" anchor="ctr">
            <a:spAutoFit/>
          </a:bodyPr>
          <a:lstStyle/>
          <a:p>
            <a:pPr marL="11206">
              <a:lnSpc>
                <a:spcPct val="100000"/>
              </a:lnSpc>
            </a:pPr>
            <a:r>
              <a:rPr spc="-132" dirty="0"/>
              <a:t>Discharg</a:t>
            </a:r>
            <a:r>
              <a:rPr dirty="0"/>
              <a:t>e</a:t>
            </a:r>
            <a:r>
              <a:rPr spc="-260" dirty="0"/>
              <a:t> </a:t>
            </a:r>
            <a:r>
              <a:rPr spc="-132" dirty="0"/>
              <a:t>Medication</a:t>
            </a:r>
            <a:r>
              <a:rPr dirty="0"/>
              <a:t>s</a:t>
            </a:r>
          </a:p>
        </p:txBody>
      </p:sp>
      <p:sp>
        <p:nvSpPr>
          <p:cNvPr id="4" name="object 4"/>
          <p:cNvSpPr txBox="1"/>
          <p:nvPr/>
        </p:nvSpPr>
        <p:spPr>
          <a:xfrm>
            <a:off x="2151530" y="1263153"/>
            <a:ext cx="7853643" cy="1686039"/>
          </a:xfrm>
          <a:prstGeom prst="rect">
            <a:avLst/>
          </a:prstGeom>
        </p:spPr>
        <p:txBody>
          <a:bodyPr vert="horz" wrap="square" lIns="0" tIns="0" rIns="0" bIns="0" rtlCol="0">
            <a:spAutoFit/>
          </a:bodyPr>
          <a:lstStyle/>
          <a:p>
            <a:pPr marL="11206"/>
            <a:r>
              <a:rPr sz="1059" spc="13" dirty="0">
                <a:latin typeface="Arial"/>
                <a:cs typeface="Arial"/>
              </a:rPr>
              <a:t>Procedures</a:t>
            </a:r>
            <a:r>
              <a:rPr sz="1059" spc="9" dirty="0">
                <a:latin typeface="Arial"/>
                <a:cs typeface="Arial"/>
              </a:rPr>
              <a:t> </a:t>
            </a:r>
            <a:r>
              <a:rPr sz="1059" spc="13" dirty="0">
                <a:latin typeface="Arial"/>
                <a:cs typeface="Arial"/>
              </a:rPr>
              <a:t>performed</a:t>
            </a:r>
            <a:r>
              <a:rPr sz="1059" spc="9" dirty="0">
                <a:latin typeface="Arial"/>
                <a:cs typeface="Arial"/>
              </a:rPr>
              <a:t> </a:t>
            </a:r>
            <a:r>
              <a:rPr sz="1059" spc="13" dirty="0">
                <a:latin typeface="Arial"/>
                <a:cs typeface="Arial"/>
              </a:rPr>
              <a:t>between</a:t>
            </a:r>
            <a:r>
              <a:rPr sz="1059" spc="9" dirty="0">
                <a:latin typeface="Arial"/>
                <a:cs typeface="Arial"/>
              </a:rPr>
              <a:t> </a:t>
            </a:r>
            <a:r>
              <a:rPr sz="1059" spc="13" dirty="0">
                <a:latin typeface="Arial"/>
                <a:cs typeface="Arial"/>
              </a:rPr>
              <a:t>July</a:t>
            </a:r>
            <a:r>
              <a:rPr sz="1059" spc="9" dirty="0">
                <a:latin typeface="Arial"/>
                <a:cs typeface="Arial"/>
              </a:rPr>
              <a:t> </a:t>
            </a:r>
            <a:r>
              <a:rPr sz="1059" spc="13" dirty="0">
                <a:latin typeface="Arial"/>
                <a:cs typeface="Arial"/>
              </a:rPr>
              <a:t>1,</a:t>
            </a:r>
            <a:r>
              <a:rPr sz="1059" spc="9" dirty="0">
                <a:latin typeface="Arial"/>
                <a:cs typeface="Arial"/>
              </a:rPr>
              <a:t> </a:t>
            </a:r>
            <a:r>
              <a:rPr sz="1059" spc="18" dirty="0">
                <a:latin typeface="Arial"/>
                <a:cs typeface="Arial"/>
              </a:rPr>
              <a:t>2022</a:t>
            </a:r>
            <a:r>
              <a:rPr sz="1059" spc="9" dirty="0">
                <a:latin typeface="Arial"/>
                <a:cs typeface="Arial"/>
              </a:rPr>
              <a:t> </a:t>
            </a:r>
            <a:r>
              <a:rPr sz="1059" spc="18" dirty="0">
                <a:latin typeface="Arial"/>
                <a:cs typeface="Arial"/>
              </a:rPr>
              <a:t>and</a:t>
            </a:r>
            <a:r>
              <a:rPr sz="1059" spc="9" dirty="0">
                <a:latin typeface="Arial"/>
                <a:cs typeface="Arial"/>
              </a:rPr>
              <a:t> </a:t>
            </a:r>
            <a:r>
              <a:rPr sz="1059" spc="13" dirty="0">
                <a:latin typeface="Arial"/>
                <a:cs typeface="Arial"/>
              </a:rPr>
              <a:t>June</a:t>
            </a:r>
            <a:r>
              <a:rPr sz="1059" spc="9" dirty="0">
                <a:latin typeface="Arial"/>
                <a:cs typeface="Arial"/>
              </a:rPr>
              <a:t> </a:t>
            </a:r>
            <a:r>
              <a:rPr sz="1059" spc="13" dirty="0">
                <a:latin typeface="Arial"/>
                <a:cs typeface="Arial"/>
              </a:rPr>
              <a:t>30,</a:t>
            </a:r>
            <a:r>
              <a:rPr sz="1059" spc="9" dirty="0">
                <a:latin typeface="Arial"/>
                <a:cs typeface="Arial"/>
              </a:rPr>
              <a:t> </a:t>
            </a:r>
            <a:r>
              <a:rPr sz="1059" spc="18" dirty="0">
                <a:latin typeface="Arial"/>
                <a:cs typeface="Arial"/>
              </a:rPr>
              <a:t>2023</a:t>
            </a:r>
            <a:endParaRPr sz="1059" dirty="0">
              <a:latin typeface="Arial"/>
              <a:cs typeface="Arial"/>
            </a:endParaRPr>
          </a:p>
          <a:p>
            <a:pPr>
              <a:spcBef>
                <a:spcPts val="43"/>
              </a:spcBef>
            </a:pPr>
            <a:endParaRPr sz="882" dirty="0">
              <a:latin typeface="Times New Roman"/>
              <a:cs typeface="Times New Roman"/>
            </a:endParaRPr>
          </a:p>
          <a:p>
            <a:pPr marL="11206" marR="4483">
              <a:lnSpc>
                <a:spcPct val="104200"/>
              </a:lnSpc>
            </a:pPr>
            <a:r>
              <a:rPr sz="1059" spc="13" dirty="0">
                <a:latin typeface="Arial"/>
                <a:cs typeface="Arial"/>
              </a:rPr>
              <a:t>Includes</a:t>
            </a:r>
            <a:r>
              <a:rPr sz="1059" spc="9" dirty="0">
                <a:latin typeface="Arial"/>
                <a:cs typeface="Arial"/>
              </a:rPr>
              <a:t> </a:t>
            </a:r>
            <a:r>
              <a:rPr sz="1059" spc="18" dirty="0">
                <a:latin typeface="Arial"/>
                <a:cs typeface="Arial"/>
              </a:rPr>
              <a:t>CAS</a:t>
            </a:r>
            <a:r>
              <a:rPr sz="1059" spc="9" dirty="0">
                <a:latin typeface="Arial"/>
                <a:cs typeface="Arial"/>
              </a:rPr>
              <a:t> </a:t>
            </a:r>
            <a:r>
              <a:rPr sz="1059" spc="18" dirty="0">
                <a:latin typeface="Arial"/>
                <a:cs typeface="Arial"/>
              </a:rPr>
              <a:t>(TFEM</a:t>
            </a:r>
            <a:r>
              <a:rPr sz="1059" spc="9" dirty="0">
                <a:latin typeface="Arial"/>
                <a:cs typeface="Arial"/>
              </a:rPr>
              <a:t> </a:t>
            </a:r>
            <a:r>
              <a:rPr sz="1059" spc="18" dirty="0">
                <a:latin typeface="Arial"/>
                <a:cs typeface="Arial"/>
              </a:rPr>
              <a:t>CAS</a:t>
            </a:r>
            <a:r>
              <a:rPr sz="1059" spc="9" dirty="0">
                <a:latin typeface="Arial"/>
                <a:cs typeface="Arial"/>
              </a:rPr>
              <a:t> </a:t>
            </a:r>
            <a:r>
              <a:rPr sz="1059" spc="18" dirty="0">
                <a:latin typeface="Arial"/>
                <a:cs typeface="Arial"/>
              </a:rPr>
              <a:t>and</a:t>
            </a:r>
            <a:r>
              <a:rPr sz="1059" spc="-13" dirty="0">
                <a:latin typeface="Arial"/>
                <a:cs typeface="Arial"/>
              </a:rPr>
              <a:t> </a:t>
            </a:r>
            <a:r>
              <a:rPr sz="1059" spc="18" dirty="0">
                <a:latin typeface="Arial"/>
                <a:cs typeface="Arial"/>
              </a:rPr>
              <a:t>TCAR),</a:t>
            </a:r>
            <a:r>
              <a:rPr sz="1059" spc="9" dirty="0">
                <a:latin typeface="Arial"/>
                <a:cs typeface="Arial"/>
              </a:rPr>
              <a:t> </a:t>
            </a:r>
            <a:r>
              <a:rPr sz="1059" spc="18" dirty="0">
                <a:latin typeface="Arial"/>
                <a:cs typeface="Arial"/>
              </a:rPr>
              <a:t>CEA,</a:t>
            </a:r>
            <a:r>
              <a:rPr sz="1059" spc="9" dirty="0">
                <a:latin typeface="Arial"/>
                <a:cs typeface="Arial"/>
              </a:rPr>
              <a:t> </a:t>
            </a:r>
            <a:r>
              <a:rPr sz="1059" spc="18" dirty="0">
                <a:latin typeface="Arial"/>
                <a:cs typeface="Arial"/>
              </a:rPr>
              <a:t>E</a:t>
            </a:r>
            <a:r>
              <a:rPr sz="1059" spc="-66" dirty="0">
                <a:latin typeface="Arial"/>
                <a:cs typeface="Arial"/>
              </a:rPr>
              <a:t>V</a:t>
            </a:r>
            <a:r>
              <a:rPr sz="1059" spc="18" dirty="0">
                <a:latin typeface="Arial"/>
                <a:cs typeface="Arial"/>
              </a:rPr>
              <a:t>AR,</a:t>
            </a:r>
            <a:r>
              <a:rPr sz="1059" spc="9" dirty="0">
                <a:latin typeface="Arial"/>
                <a:cs typeface="Arial"/>
              </a:rPr>
              <a:t> </a:t>
            </a:r>
            <a:r>
              <a:rPr sz="1059" spc="13" dirty="0">
                <a:latin typeface="Arial"/>
                <a:cs typeface="Arial"/>
              </a:rPr>
              <a:t>INFRA,</a:t>
            </a:r>
            <a:r>
              <a:rPr sz="1059" spc="9" dirty="0">
                <a:latin typeface="Arial"/>
                <a:cs typeface="Arial"/>
              </a:rPr>
              <a:t> </a:t>
            </a:r>
            <a:r>
              <a:rPr sz="1059" spc="18" dirty="0">
                <a:latin typeface="Arial"/>
                <a:cs typeface="Arial"/>
              </a:rPr>
              <a:t>LEAM</a:t>
            </a:r>
            <a:r>
              <a:rPr sz="1059" spc="-124" dirty="0">
                <a:latin typeface="Arial"/>
                <a:cs typeface="Arial"/>
              </a:rPr>
              <a:t>P</a:t>
            </a:r>
            <a:r>
              <a:rPr sz="1059" spc="9" dirty="0">
                <a:latin typeface="Arial"/>
                <a:cs typeface="Arial"/>
              </a:rPr>
              <a:t>, </a:t>
            </a:r>
            <a:r>
              <a:rPr sz="1059" spc="18" dirty="0">
                <a:latin typeface="Arial"/>
                <a:cs typeface="Arial"/>
              </a:rPr>
              <a:t>OAAA,</a:t>
            </a:r>
            <a:r>
              <a:rPr sz="1059" spc="9" dirty="0">
                <a:latin typeface="Arial"/>
                <a:cs typeface="Arial"/>
              </a:rPr>
              <a:t> </a:t>
            </a:r>
            <a:r>
              <a:rPr sz="1059" spc="13" dirty="0">
                <a:latin typeface="Arial"/>
                <a:cs typeface="Arial"/>
              </a:rPr>
              <a:t>PVI,</a:t>
            </a:r>
            <a:r>
              <a:rPr sz="1059" spc="9" dirty="0">
                <a:latin typeface="Arial"/>
                <a:cs typeface="Arial"/>
              </a:rPr>
              <a:t> </a:t>
            </a:r>
            <a:r>
              <a:rPr sz="1059" spc="18" dirty="0">
                <a:latin typeface="Arial"/>
                <a:cs typeface="Arial"/>
              </a:rPr>
              <a:t>SUPRA,</a:t>
            </a:r>
            <a:r>
              <a:rPr sz="1059" spc="9" dirty="0">
                <a:latin typeface="Arial"/>
                <a:cs typeface="Arial"/>
              </a:rPr>
              <a:t> </a:t>
            </a:r>
            <a:r>
              <a:rPr sz="1059" spc="18" dirty="0">
                <a:latin typeface="Arial"/>
                <a:cs typeface="Arial"/>
              </a:rPr>
              <a:t>and</a:t>
            </a:r>
            <a:r>
              <a:rPr sz="1059" spc="-13" dirty="0">
                <a:latin typeface="Arial"/>
                <a:cs typeface="Arial"/>
              </a:rPr>
              <a:t> </a:t>
            </a:r>
            <a:r>
              <a:rPr sz="1059" spc="18" dirty="0">
                <a:latin typeface="Arial"/>
                <a:cs typeface="Arial"/>
              </a:rPr>
              <a:t>TE</a:t>
            </a:r>
            <a:r>
              <a:rPr sz="1059" spc="-66" dirty="0">
                <a:latin typeface="Arial"/>
                <a:cs typeface="Arial"/>
              </a:rPr>
              <a:t>V</a:t>
            </a:r>
            <a:r>
              <a:rPr sz="1059" spc="22" dirty="0">
                <a:latin typeface="Arial"/>
                <a:cs typeface="Arial"/>
              </a:rPr>
              <a:t>AR</a:t>
            </a:r>
            <a:r>
              <a:rPr sz="1059" spc="9" dirty="0">
                <a:latin typeface="Arial"/>
                <a:cs typeface="Arial"/>
              </a:rPr>
              <a:t> </a:t>
            </a:r>
            <a:r>
              <a:rPr sz="1059" spc="13" dirty="0">
                <a:latin typeface="Arial"/>
                <a:cs typeface="Arial"/>
              </a:rPr>
              <a:t>procedures</a:t>
            </a:r>
            <a:r>
              <a:rPr sz="1059" spc="9" dirty="0">
                <a:latin typeface="Arial"/>
                <a:cs typeface="Arial"/>
              </a:rPr>
              <a:t> </a:t>
            </a:r>
            <a:r>
              <a:rPr sz="1059" spc="13" dirty="0">
                <a:latin typeface="Arial"/>
                <a:cs typeface="Arial"/>
              </a:rPr>
              <a:t>onl</a:t>
            </a:r>
            <a:r>
              <a:rPr sz="1059" spc="-71" dirty="0">
                <a:latin typeface="Arial"/>
                <a:cs typeface="Arial"/>
              </a:rPr>
              <a:t>y</a:t>
            </a:r>
            <a:r>
              <a:rPr sz="1059" spc="9" dirty="0">
                <a:latin typeface="Arial"/>
                <a:cs typeface="Arial"/>
              </a:rPr>
              <a:t>. Antiplatelet is </a:t>
            </a:r>
            <a:r>
              <a:rPr sz="1059" spc="13" dirty="0">
                <a:latin typeface="Arial"/>
                <a:cs typeface="Arial"/>
              </a:rPr>
              <a:t>defined</a:t>
            </a:r>
            <a:r>
              <a:rPr sz="1059" spc="9" dirty="0">
                <a:latin typeface="Arial"/>
                <a:cs typeface="Arial"/>
              </a:rPr>
              <a:t> </a:t>
            </a:r>
            <a:r>
              <a:rPr sz="1059" spc="13" dirty="0">
                <a:latin typeface="Arial"/>
                <a:cs typeface="Arial"/>
              </a:rPr>
              <a:t>as</a:t>
            </a:r>
            <a:r>
              <a:rPr sz="1059" spc="-53" dirty="0">
                <a:latin typeface="Arial"/>
                <a:cs typeface="Arial"/>
              </a:rPr>
              <a:t> </a:t>
            </a:r>
            <a:r>
              <a:rPr sz="1059" spc="18" dirty="0">
                <a:latin typeface="Arial"/>
                <a:cs typeface="Arial"/>
              </a:rPr>
              <a:t>ASA</a:t>
            </a:r>
            <a:r>
              <a:rPr sz="1059" spc="-53" dirty="0">
                <a:latin typeface="Arial"/>
                <a:cs typeface="Arial"/>
              </a:rPr>
              <a:t> </a:t>
            </a:r>
            <a:r>
              <a:rPr sz="1059" spc="13" dirty="0">
                <a:latin typeface="Arial"/>
                <a:cs typeface="Arial"/>
              </a:rPr>
              <a:t>or</a:t>
            </a:r>
            <a:r>
              <a:rPr sz="1059" spc="9" dirty="0">
                <a:latin typeface="Arial"/>
                <a:cs typeface="Arial"/>
              </a:rPr>
              <a:t> </a:t>
            </a:r>
            <a:r>
              <a:rPr sz="1059" spc="18" dirty="0">
                <a:latin typeface="Arial"/>
                <a:cs typeface="Arial"/>
              </a:rPr>
              <a:t>P2Y12</a:t>
            </a:r>
            <a:r>
              <a:rPr sz="1059" spc="9" dirty="0">
                <a:latin typeface="Arial"/>
                <a:cs typeface="Arial"/>
              </a:rPr>
              <a:t> inhibito</a:t>
            </a:r>
            <a:r>
              <a:rPr sz="1059" spc="-53" dirty="0">
                <a:latin typeface="Arial"/>
                <a:cs typeface="Arial"/>
              </a:rPr>
              <a:t>r</a:t>
            </a:r>
            <a:r>
              <a:rPr sz="1059" spc="9" dirty="0">
                <a:latin typeface="Arial"/>
                <a:cs typeface="Arial"/>
              </a:rPr>
              <a:t>. </a:t>
            </a:r>
            <a:r>
              <a:rPr sz="1059" spc="18" dirty="0">
                <a:latin typeface="Arial"/>
                <a:cs typeface="Arial"/>
              </a:rPr>
              <a:t>Cases</a:t>
            </a:r>
            <a:r>
              <a:rPr sz="1059" spc="9" dirty="0">
                <a:latin typeface="Arial"/>
                <a:cs typeface="Arial"/>
              </a:rPr>
              <a:t> </a:t>
            </a:r>
            <a:r>
              <a:rPr sz="1059" spc="13" dirty="0">
                <a:latin typeface="Arial"/>
                <a:cs typeface="Arial"/>
              </a:rPr>
              <a:t>are</a:t>
            </a:r>
            <a:r>
              <a:rPr sz="1059" spc="9" dirty="0">
                <a:latin typeface="Arial"/>
                <a:cs typeface="Arial"/>
              </a:rPr>
              <a:t> </a:t>
            </a:r>
            <a:r>
              <a:rPr sz="1059" spc="13" dirty="0">
                <a:latin typeface="Arial"/>
                <a:cs typeface="Arial"/>
              </a:rPr>
              <a:t>excluded</a:t>
            </a:r>
            <a:r>
              <a:rPr sz="1059" spc="9" dirty="0">
                <a:latin typeface="Arial"/>
                <a:cs typeface="Arial"/>
              </a:rPr>
              <a:t> </a:t>
            </a:r>
            <a:r>
              <a:rPr sz="1059" spc="4" dirty="0">
                <a:latin typeface="Arial"/>
                <a:cs typeface="Arial"/>
              </a:rPr>
              <a:t>if</a:t>
            </a:r>
            <a:r>
              <a:rPr sz="1059" spc="9" dirty="0">
                <a:latin typeface="Arial"/>
                <a:cs typeface="Arial"/>
              </a:rPr>
              <a:t> (1) </a:t>
            </a:r>
            <a:r>
              <a:rPr sz="1059" spc="13" dirty="0">
                <a:latin typeface="Arial"/>
                <a:cs typeface="Arial"/>
              </a:rPr>
              <a:t>Discharge</a:t>
            </a:r>
            <a:r>
              <a:rPr sz="1059" spc="9" dirty="0">
                <a:latin typeface="Arial"/>
                <a:cs typeface="Arial"/>
              </a:rPr>
              <a:t> </a:t>
            </a:r>
            <a:r>
              <a:rPr sz="1059" spc="13" dirty="0">
                <a:latin typeface="Arial"/>
                <a:cs typeface="Arial"/>
              </a:rPr>
              <a:t>Statin</a:t>
            </a:r>
            <a:r>
              <a:rPr sz="1059" spc="9" dirty="0">
                <a:latin typeface="Arial"/>
                <a:cs typeface="Arial"/>
              </a:rPr>
              <a:t> </a:t>
            </a:r>
            <a:r>
              <a:rPr sz="1059" spc="18" dirty="0">
                <a:latin typeface="Arial"/>
                <a:cs typeface="Arial"/>
              </a:rPr>
              <a:t>=</a:t>
            </a:r>
            <a:r>
              <a:rPr sz="1059" spc="9" dirty="0">
                <a:latin typeface="Arial"/>
                <a:cs typeface="Arial"/>
              </a:rPr>
              <a:t> </a:t>
            </a:r>
            <a:r>
              <a:rPr sz="1059" spc="13" dirty="0">
                <a:latin typeface="Arial"/>
                <a:cs typeface="Arial"/>
              </a:rPr>
              <a:t>“No,</a:t>
            </a:r>
            <a:r>
              <a:rPr sz="1059" spc="9" dirty="0">
                <a:latin typeface="Arial"/>
                <a:cs typeface="Arial"/>
              </a:rPr>
              <a:t> for </a:t>
            </a:r>
            <a:r>
              <a:rPr sz="1059" spc="13" dirty="0">
                <a:latin typeface="Arial"/>
                <a:cs typeface="Arial"/>
              </a:rPr>
              <a:t>medical</a:t>
            </a:r>
            <a:r>
              <a:rPr sz="1059" spc="9" dirty="0">
                <a:latin typeface="Arial"/>
                <a:cs typeface="Arial"/>
              </a:rPr>
              <a:t> </a:t>
            </a:r>
            <a:r>
              <a:rPr sz="1059" spc="13" dirty="0">
                <a:latin typeface="Arial"/>
                <a:cs typeface="Arial"/>
              </a:rPr>
              <a:t>reason”</a:t>
            </a:r>
            <a:r>
              <a:rPr sz="1059" spc="9" dirty="0">
                <a:latin typeface="Arial"/>
                <a:cs typeface="Arial"/>
              </a:rPr>
              <a:t> </a:t>
            </a:r>
            <a:r>
              <a:rPr sz="1059" spc="22" dirty="0">
                <a:latin typeface="Arial"/>
                <a:cs typeface="Arial"/>
              </a:rPr>
              <a:t>OR</a:t>
            </a:r>
            <a:r>
              <a:rPr sz="1059" spc="9" dirty="0">
                <a:latin typeface="Arial"/>
                <a:cs typeface="Arial"/>
              </a:rPr>
              <a:t> (2)</a:t>
            </a:r>
            <a:r>
              <a:rPr sz="1059" spc="13" dirty="0">
                <a:latin typeface="Arial"/>
                <a:cs typeface="Arial"/>
              </a:rPr>
              <a:t> Both</a:t>
            </a:r>
            <a:r>
              <a:rPr sz="1059" spc="9" dirty="0">
                <a:latin typeface="Arial"/>
                <a:cs typeface="Arial"/>
              </a:rPr>
              <a:t> </a:t>
            </a:r>
            <a:r>
              <a:rPr sz="1059" spc="13" dirty="0">
                <a:latin typeface="Arial"/>
                <a:cs typeface="Arial"/>
              </a:rPr>
              <a:t>Discharge</a:t>
            </a:r>
            <a:r>
              <a:rPr sz="1059" spc="-53" dirty="0">
                <a:latin typeface="Arial"/>
                <a:cs typeface="Arial"/>
              </a:rPr>
              <a:t> </a:t>
            </a:r>
            <a:r>
              <a:rPr sz="1059" spc="18" dirty="0">
                <a:latin typeface="Arial"/>
                <a:cs typeface="Arial"/>
              </a:rPr>
              <a:t>ASA</a:t>
            </a:r>
            <a:r>
              <a:rPr sz="1059" spc="-53" dirty="0">
                <a:latin typeface="Arial"/>
                <a:cs typeface="Arial"/>
              </a:rPr>
              <a:t> </a:t>
            </a:r>
            <a:r>
              <a:rPr sz="1059" spc="18" dirty="0">
                <a:latin typeface="Arial"/>
                <a:cs typeface="Arial"/>
              </a:rPr>
              <a:t>=</a:t>
            </a:r>
            <a:r>
              <a:rPr sz="1059" spc="9" dirty="0">
                <a:latin typeface="Arial"/>
                <a:cs typeface="Arial"/>
              </a:rPr>
              <a:t> </a:t>
            </a:r>
            <a:r>
              <a:rPr sz="1059" spc="13" dirty="0">
                <a:latin typeface="Arial"/>
                <a:cs typeface="Arial"/>
              </a:rPr>
              <a:t>“No,</a:t>
            </a:r>
            <a:r>
              <a:rPr sz="1059" spc="9" dirty="0">
                <a:latin typeface="Arial"/>
                <a:cs typeface="Arial"/>
              </a:rPr>
              <a:t> for </a:t>
            </a:r>
            <a:r>
              <a:rPr sz="1059" spc="13" dirty="0">
                <a:latin typeface="Arial"/>
                <a:cs typeface="Arial"/>
              </a:rPr>
              <a:t>medical</a:t>
            </a:r>
            <a:r>
              <a:rPr sz="1059" spc="9" dirty="0">
                <a:latin typeface="Arial"/>
                <a:cs typeface="Arial"/>
              </a:rPr>
              <a:t> </a:t>
            </a:r>
            <a:r>
              <a:rPr sz="1059" spc="13" dirty="0">
                <a:latin typeface="Arial"/>
                <a:cs typeface="Arial"/>
              </a:rPr>
              <a:t>reason”</a:t>
            </a:r>
            <a:r>
              <a:rPr sz="1059" spc="-53" dirty="0">
                <a:latin typeface="Arial"/>
                <a:cs typeface="Arial"/>
              </a:rPr>
              <a:t> </a:t>
            </a:r>
            <a:r>
              <a:rPr sz="1059" spc="22" dirty="0">
                <a:latin typeface="Arial"/>
                <a:cs typeface="Arial"/>
              </a:rPr>
              <a:t>AND</a:t>
            </a:r>
            <a:r>
              <a:rPr sz="1059" spc="9" dirty="0">
                <a:latin typeface="Arial"/>
                <a:cs typeface="Arial"/>
              </a:rPr>
              <a:t> </a:t>
            </a:r>
            <a:r>
              <a:rPr sz="1059" spc="13" dirty="0">
                <a:latin typeface="Arial"/>
                <a:cs typeface="Arial"/>
              </a:rPr>
              <a:t>Discharge</a:t>
            </a:r>
            <a:r>
              <a:rPr sz="1059" spc="9" dirty="0">
                <a:latin typeface="Arial"/>
                <a:cs typeface="Arial"/>
              </a:rPr>
              <a:t> </a:t>
            </a:r>
            <a:r>
              <a:rPr sz="1059" spc="18" dirty="0">
                <a:latin typeface="Arial"/>
                <a:cs typeface="Arial"/>
              </a:rPr>
              <a:t>P2Y12</a:t>
            </a:r>
            <a:r>
              <a:rPr sz="1059" spc="9" dirty="0">
                <a:latin typeface="Arial"/>
                <a:cs typeface="Arial"/>
              </a:rPr>
              <a:t> inhibitor </a:t>
            </a:r>
            <a:r>
              <a:rPr sz="1059" spc="18" dirty="0">
                <a:latin typeface="Arial"/>
                <a:cs typeface="Arial"/>
              </a:rPr>
              <a:t>=</a:t>
            </a:r>
            <a:r>
              <a:rPr sz="1059" spc="9" dirty="0">
                <a:latin typeface="Arial"/>
                <a:cs typeface="Arial"/>
              </a:rPr>
              <a:t> </a:t>
            </a:r>
            <a:r>
              <a:rPr sz="1059" spc="13" dirty="0">
                <a:latin typeface="Arial"/>
                <a:cs typeface="Arial"/>
              </a:rPr>
              <a:t>“No,</a:t>
            </a:r>
            <a:r>
              <a:rPr sz="1059" spc="9" dirty="0">
                <a:latin typeface="Arial"/>
                <a:cs typeface="Arial"/>
              </a:rPr>
              <a:t> for </a:t>
            </a:r>
            <a:r>
              <a:rPr sz="1059" spc="13" dirty="0">
                <a:latin typeface="Arial"/>
                <a:cs typeface="Arial"/>
              </a:rPr>
              <a:t>medical</a:t>
            </a:r>
            <a:r>
              <a:rPr sz="1059" spc="9" dirty="0">
                <a:latin typeface="Arial"/>
                <a:cs typeface="Arial"/>
              </a:rPr>
              <a:t> </a:t>
            </a:r>
            <a:r>
              <a:rPr sz="1059" spc="13" dirty="0">
                <a:latin typeface="Arial"/>
                <a:cs typeface="Arial"/>
              </a:rPr>
              <a:t>reason”</a:t>
            </a:r>
            <a:r>
              <a:rPr sz="1059" spc="9" dirty="0">
                <a:latin typeface="Arial"/>
                <a:cs typeface="Arial"/>
              </a:rPr>
              <a:t> </a:t>
            </a:r>
            <a:r>
              <a:rPr sz="1059" spc="22" dirty="0">
                <a:latin typeface="Arial"/>
                <a:cs typeface="Arial"/>
              </a:rPr>
              <a:t>OR</a:t>
            </a:r>
            <a:r>
              <a:rPr sz="1059" spc="9" dirty="0">
                <a:latin typeface="Arial"/>
                <a:cs typeface="Arial"/>
              </a:rPr>
              <a:t> (3)</a:t>
            </a:r>
            <a:r>
              <a:rPr sz="1059" spc="-53" dirty="0">
                <a:latin typeface="Arial"/>
                <a:cs typeface="Arial"/>
              </a:rPr>
              <a:t> </a:t>
            </a:r>
            <a:r>
              <a:rPr sz="1059" spc="18" dirty="0">
                <a:latin typeface="Arial"/>
                <a:cs typeface="Arial"/>
              </a:rPr>
              <a:t>An</a:t>
            </a:r>
            <a:r>
              <a:rPr sz="1059" spc="9" dirty="0">
                <a:latin typeface="Arial"/>
                <a:cs typeface="Arial"/>
              </a:rPr>
              <a:t> </a:t>
            </a:r>
            <a:r>
              <a:rPr sz="1059" spc="13" dirty="0">
                <a:latin typeface="Arial"/>
                <a:cs typeface="Arial"/>
              </a:rPr>
              <a:t>in-hospital death</a:t>
            </a:r>
            <a:r>
              <a:rPr sz="1059" spc="9" dirty="0">
                <a:latin typeface="Arial"/>
                <a:cs typeface="Arial"/>
              </a:rPr>
              <a:t> </a:t>
            </a:r>
            <a:r>
              <a:rPr sz="1059" spc="13" dirty="0">
                <a:latin typeface="Arial"/>
                <a:cs typeface="Arial"/>
              </a:rPr>
              <a:t>occurred.</a:t>
            </a:r>
            <a:endParaRPr sz="1059" dirty="0">
              <a:latin typeface="Arial"/>
              <a:cs typeface="Arial"/>
            </a:endParaRPr>
          </a:p>
          <a:p>
            <a:pPr>
              <a:spcBef>
                <a:spcPts val="45"/>
              </a:spcBef>
            </a:pPr>
            <a:endParaRPr sz="971" dirty="0">
              <a:latin typeface="Times New Roman"/>
              <a:cs typeface="Times New Roman"/>
            </a:endParaRPr>
          </a:p>
          <a:p>
            <a:pPr marL="11206" marR="352444">
              <a:lnSpc>
                <a:spcPts val="1262"/>
              </a:lnSpc>
            </a:pPr>
            <a:r>
              <a:rPr sz="1059" dirty="0">
                <a:latin typeface="Arial"/>
                <a:cs typeface="Arial"/>
              </a:rPr>
              <a:t>The</a:t>
            </a:r>
            <a:r>
              <a:rPr sz="1059" spc="-4" dirty="0">
                <a:latin typeface="Arial"/>
                <a:cs typeface="Arial"/>
              </a:rPr>
              <a:t> </a:t>
            </a:r>
            <a:r>
              <a:rPr sz="1059" dirty="0">
                <a:latin typeface="Arial"/>
                <a:cs typeface="Arial"/>
              </a:rPr>
              <a:t>table</a:t>
            </a:r>
            <a:r>
              <a:rPr sz="1059" spc="-4" dirty="0">
                <a:latin typeface="Arial"/>
                <a:cs typeface="Arial"/>
              </a:rPr>
              <a:t> </a:t>
            </a:r>
            <a:r>
              <a:rPr sz="1059" dirty="0">
                <a:latin typeface="Arial"/>
                <a:cs typeface="Arial"/>
              </a:rPr>
              <a:t>below</a:t>
            </a:r>
            <a:r>
              <a:rPr sz="1059" spc="-4" dirty="0">
                <a:latin typeface="Arial"/>
                <a:cs typeface="Arial"/>
              </a:rPr>
              <a:t> </a:t>
            </a:r>
            <a:r>
              <a:rPr sz="1059" dirty="0">
                <a:latin typeface="Arial"/>
                <a:cs typeface="Arial"/>
              </a:rPr>
              <a:t>gives</a:t>
            </a:r>
            <a:r>
              <a:rPr sz="1059" spc="-4" dirty="0">
                <a:latin typeface="Arial"/>
                <a:cs typeface="Arial"/>
              </a:rPr>
              <a:t> </a:t>
            </a:r>
            <a:r>
              <a:rPr sz="1059" dirty="0">
                <a:latin typeface="Arial"/>
                <a:cs typeface="Arial"/>
              </a:rPr>
              <a:t>the</a:t>
            </a:r>
            <a:r>
              <a:rPr sz="1059" spc="-4" dirty="0">
                <a:latin typeface="Arial"/>
                <a:cs typeface="Arial"/>
              </a:rPr>
              <a:t> </a:t>
            </a:r>
            <a:r>
              <a:rPr sz="1059" dirty="0">
                <a:latin typeface="Arial"/>
                <a:cs typeface="Arial"/>
              </a:rPr>
              <a:t>number</a:t>
            </a:r>
            <a:r>
              <a:rPr sz="1059" spc="-4" dirty="0">
                <a:latin typeface="Arial"/>
                <a:cs typeface="Arial"/>
              </a:rPr>
              <a:t> of </a:t>
            </a:r>
            <a:r>
              <a:rPr sz="1059" dirty="0">
                <a:latin typeface="Arial"/>
                <a:cs typeface="Arial"/>
              </a:rPr>
              <a:t>procedures</a:t>
            </a:r>
            <a:r>
              <a:rPr sz="1059" spc="-4" dirty="0">
                <a:latin typeface="Arial"/>
                <a:cs typeface="Arial"/>
              </a:rPr>
              <a:t> </a:t>
            </a:r>
            <a:r>
              <a:rPr sz="1059" dirty="0">
                <a:latin typeface="Arial"/>
                <a:cs typeface="Arial"/>
              </a:rPr>
              <a:t>meeting</a:t>
            </a:r>
            <a:r>
              <a:rPr sz="1059" spc="-4" dirty="0">
                <a:latin typeface="Arial"/>
                <a:cs typeface="Arial"/>
              </a:rPr>
              <a:t> </a:t>
            </a:r>
            <a:r>
              <a:rPr sz="1059" dirty="0">
                <a:latin typeface="Arial"/>
                <a:cs typeface="Arial"/>
              </a:rPr>
              <a:t>the</a:t>
            </a:r>
            <a:r>
              <a:rPr sz="1059" spc="-4" dirty="0">
                <a:latin typeface="Arial"/>
                <a:cs typeface="Arial"/>
              </a:rPr>
              <a:t> </a:t>
            </a:r>
            <a:r>
              <a:rPr sz="1059" dirty="0">
                <a:latin typeface="Arial"/>
                <a:cs typeface="Arial"/>
              </a:rPr>
              <a:t>inclusion</a:t>
            </a:r>
            <a:r>
              <a:rPr sz="1059" spc="-4" dirty="0">
                <a:latin typeface="Arial"/>
                <a:cs typeface="Arial"/>
              </a:rPr>
              <a:t> </a:t>
            </a:r>
            <a:r>
              <a:rPr sz="1059" dirty="0">
                <a:latin typeface="Arial"/>
                <a:cs typeface="Arial"/>
              </a:rPr>
              <a:t>criteria,</a:t>
            </a:r>
            <a:r>
              <a:rPr sz="1059" spc="-4" dirty="0">
                <a:latin typeface="Arial"/>
                <a:cs typeface="Arial"/>
              </a:rPr>
              <a:t> </a:t>
            </a:r>
            <a:r>
              <a:rPr sz="1059" dirty="0">
                <a:latin typeface="Arial"/>
                <a:cs typeface="Arial"/>
              </a:rPr>
              <a:t>and</a:t>
            </a:r>
            <a:r>
              <a:rPr sz="1059" spc="-4" dirty="0">
                <a:latin typeface="Arial"/>
                <a:cs typeface="Arial"/>
              </a:rPr>
              <a:t> </a:t>
            </a:r>
            <a:r>
              <a:rPr sz="1059" dirty="0">
                <a:latin typeface="Arial"/>
                <a:cs typeface="Arial"/>
              </a:rPr>
              <a:t>the</a:t>
            </a:r>
            <a:r>
              <a:rPr sz="1059" spc="-4" dirty="0">
                <a:latin typeface="Arial"/>
                <a:cs typeface="Arial"/>
              </a:rPr>
              <a:t> </a:t>
            </a:r>
            <a:r>
              <a:rPr sz="1059" dirty="0">
                <a:latin typeface="Arial"/>
                <a:cs typeface="Arial"/>
              </a:rPr>
              <a:t>percentage</a:t>
            </a:r>
            <a:r>
              <a:rPr sz="1059" spc="-4" dirty="0">
                <a:latin typeface="Arial"/>
                <a:cs typeface="Arial"/>
              </a:rPr>
              <a:t> of </a:t>
            </a:r>
            <a:r>
              <a:rPr sz="1059" dirty="0">
                <a:latin typeface="Arial"/>
                <a:cs typeface="Arial"/>
              </a:rPr>
              <a:t>those</a:t>
            </a:r>
            <a:r>
              <a:rPr sz="1059" spc="-4" dirty="0">
                <a:latin typeface="Arial"/>
                <a:cs typeface="Arial"/>
              </a:rPr>
              <a:t> </a:t>
            </a:r>
            <a:r>
              <a:rPr sz="1059" dirty="0">
                <a:latin typeface="Arial"/>
                <a:cs typeface="Arial"/>
              </a:rPr>
              <a:t>procedures</a:t>
            </a:r>
            <a:r>
              <a:rPr sz="1059" spc="-4" dirty="0">
                <a:latin typeface="Arial"/>
                <a:cs typeface="Arial"/>
              </a:rPr>
              <a:t> </a:t>
            </a:r>
            <a:r>
              <a:rPr sz="1059" dirty="0">
                <a:latin typeface="Arial"/>
                <a:cs typeface="Arial"/>
              </a:rPr>
              <a:t>where patients</a:t>
            </a:r>
            <a:r>
              <a:rPr sz="1059" spc="-4" dirty="0">
                <a:latin typeface="Arial"/>
                <a:cs typeface="Arial"/>
              </a:rPr>
              <a:t> </a:t>
            </a:r>
            <a:r>
              <a:rPr sz="1059" dirty="0">
                <a:latin typeface="Arial"/>
                <a:cs typeface="Arial"/>
              </a:rPr>
              <a:t>received</a:t>
            </a:r>
            <a:r>
              <a:rPr sz="1059" spc="-4" dirty="0">
                <a:latin typeface="Arial"/>
                <a:cs typeface="Arial"/>
              </a:rPr>
              <a:t> </a:t>
            </a:r>
            <a:r>
              <a:rPr sz="1059" dirty="0">
                <a:latin typeface="Arial"/>
                <a:cs typeface="Arial"/>
              </a:rPr>
              <a:t>discharge</a:t>
            </a:r>
            <a:r>
              <a:rPr sz="1059" spc="-4" dirty="0">
                <a:latin typeface="Arial"/>
                <a:cs typeface="Arial"/>
              </a:rPr>
              <a:t> </a:t>
            </a:r>
            <a:r>
              <a:rPr sz="1059" dirty="0">
                <a:latin typeface="Arial"/>
                <a:cs typeface="Arial"/>
              </a:rPr>
              <a:t>medications.</a:t>
            </a:r>
          </a:p>
          <a:p>
            <a:pPr marL="1409775">
              <a:spcBef>
                <a:spcPts val="627"/>
              </a:spcBef>
              <a:tabLst>
                <a:tab pos="3927871" algn="l"/>
                <a:tab pos="5293941" algn="l"/>
                <a:tab pos="6514887" algn="l"/>
                <a:tab pos="7376105" algn="l"/>
              </a:tabLst>
            </a:pPr>
            <a:r>
              <a:rPr sz="971" b="1" spc="9" dirty="0">
                <a:latin typeface="Arial"/>
                <a:cs typeface="Arial"/>
              </a:rPr>
              <a:t>Number</a:t>
            </a:r>
            <a:r>
              <a:rPr sz="971" b="1" spc="4" dirty="0">
                <a:latin typeface="Arial"/>
                <a:cs typeface="Arial"/>
              </a:rPr>
              <a:t> </a:t>
            </a:r>
            <a:r>
              <a:rPr sz="971" b="1" spc="9" dirty="0">
                <a:latin typeface="Arial"/>
                <a:cs typeface="Arial"/>
              </a:rPr>
              <a:t>of</a:t>
            </a:r>
            <a:r>
              <a:rPr sz="971" b="1" spc="4" dirty="0">
                <a:latin typeface="Arial"/>
                <a:cs typeface="Arial"/>
              </a:rPr>
              <a:t> </a:t>
            </a:r>
            <a:r>
              <a:rPr sz="971" b="1" spc="9" dirty="0">
                <a:latin typeface="Arial"/>
                <a:cs typeface="Arial"/>
              </a:rPr>
              <a:t>Procedures</a:t>
            </a:r>
            <a:r>
              <a:rPr sz="971" b="1" spc="4" dirty="0">
                <a:latin typeface="Arial"/>
                <a:cs typeface="Arial"/>
              </a:rPr>
              <a:t> at</a:t>
            </a:r>
            <a:r>
              <a:rPr sz="971" b="1" spc="-13" dirty="0">
                <a:latin typeface="Arial"/>
                <a:cs typeface="Arial"/>
              </a:rPr>
              <a:t> </a:t>
            </a:r>
            <a:r>
              <a:rPr sz="971" b="1" spc="-66" dirty="0">
                <a:latin typeface="Arial"/>
                <a:cs typeface="Arial"/>
              </a:rPr>
              <a:t>Y</a:t>
            </a:r>
            <a:r>
              <a:rPr sz="971" b="1" spc="9" dirty="0">
                <a:latin typeface="Arial"/>
                <a:cs typeface="Arial"/>
              </a:rPr>
              <a:t>our</a:t>
            </a:r>
            <a:r>
              <a:rPr sz="971" b="1" spc="4" dirty="0">
                <a:latin typeface="Arial"/>
                <a:cs typeface="Arial"/>
              </a:rPr>
              <a:t> </a:t>
            </a:r>
            <a:r>
              <a:rPr sz="971" b="1" spc="9" dirty="0">
                <a:latin typeface="Arial"/>
                <a:cs typeface="Arial"/>
              </a:rPr>
              <a:t>Center</a:t>
            </a:r>
            <a:r>
              <a:rPr sz="971" b="1" dirty="0">
                <a:latin typeface="Arial"/>
                <a:cs typeface="Arial"/>
              </a:rPr>
              <a:t>	</a:t>
            </a:r>
            <a:r>
              <a:rPr sz="971" b="1" spc="9" dirty="0" err="1">
                <a:latin typeface="Arial"/>
                <a:cs typeface="Arial"/>
              </a:rPr>
              <a:t>Antiplatelet+Statin</a:t>
            </a:r>
            <a:r>
              <a:rPr sz="971" b="1" dirty="0">
                <a:latin typeface="Arial"/>
                <a:cs typeface="Arial"/>
              </a:rPr>
              <a:t>	</a:t>
            </a:r>
            <a:r>
              <a:rPr sz="971" b="1" spc="9" dirty="0">
                <a:latin typeface="Arial"/>
                <a:cs typeface="Arial"/>
              </a:rPr>
              <a:t>Antiplatelet</a:t>
            </a:r>
            <a:r>
              <a:rPr sz="971" b="1" spc="4" dirty="0">
                <a:latin typeface="Arial"/>
                <a:cs typeface="Arial"/>
              </a:rPr>
              <a:t> </a:t>
            </a:r>
            <a:r>
              <a:rPr sz="971" b="1" spc="9" dirty="0">
                <a:latin typeface="Arial"/>
                <a:cs typeface="Arial"/>
              </a:rPr>
              <a:t>Only</a:t>
            </a:r>
            <a:r>
              <a:rPr sz="971" b="1" dirty="0">
                <a:latin typeface="Arial"/>
                <a:cs typeface="Arial"/>
              </a:rPr>
              <a:t>	</a:t>
            </a:r>
            <a:r>
              <a:rPr sz="971" b="1" spc="9" dirty="0">
                <a:latin typeface="Arial"/>
                <a:cs typeface="Arial"/>
              </a:rPr>
              <a:t>Statin</a:t>
            </a:r>
            <a:r>
              <a:rPr sz="971" b="1" spc="4" dirty="0">
                <a:latin typeface="Arial"/>
                <a:cs typeface="Arial"/>
              </a:rPr>
              <a:t> </a:t>
            </a:r>
            <a:r>
              <a:rPr sz="971" b="1" spc="9" dirty="0">
                <a:latin typeface="Arial"/>
                <a:cs typeface="Arial"/>
              </a:rPr>
              <a:t>Only</a:t>
            </a:r>
            <a:r>
              <a:rPr sz="971" b="1" dirty="0">
                <a:latin typeface="Arial"/>
                <a:cs typeface="Arial"/>
              </a:rPr>
              <a:t>	</a:t>
            </a:r>
            <a:r>
              <a:rPr sz="971" b="1" spc="9" dirty="0">
                <a:latin typeface="Arial"/>
                <a:cs typeface="Arial"/>
              </a:rPr>
              <a:t>Neither</a:t>
            </a:r>
            <a:endParaRPr sz="971" dirty="0">
              <a:latin typeface="Arial"/>
              <a:cs typeface="Arial"/>
            </a:endParaRPr>
          </a:p>
        </p:txBody>
      </p:sp>
      <p:graphicFrame>
        <p:nvGraphicFramePr>
          <p:cNvPr id="2" name="object 2"/>
          <p:cNvGraphicFramePr>
            <a:graphicFrameLocks noGrp="1"/>
          </p:cNvGraphicFramePr>
          <p:nvPr/>
        </p:nvGraphicFramePr>
        <p:xfrm>
          <a:off x="2131918" y="3026148"/>
          <a:ext cx="7928127" cy="345133"/>
        </p:xfrm>
        <a:graphic>
          <a:graphicData uri="http://schemas.openxmlformats.org/drawingml/2006/table">
            <a:tbl>
              <a:tblPr firstRow="1" bandRow="1">
                <a:tableStyleId>{2D5ABB26-0587-4C30-8999-92F81FD0307C}</a:tableStyleId>
              </a:tblPr>
              <a:tblGrid>
                <a:gridCol w="2197991">
                  <a:extLst>
                    <a:ext uri="{9D8B030D-6E8A-4147-A177-3AD203B41FA5}">
                      <a16:colId xmlns:a16="http://schemas.microsoft.com/office/drawing/2014/main" val="20000"/>
                    </a:ext>
                  </a:extLst>
                </a:gridCol>
                <a:gridCol w="2129178">
                  <a:extLst>
                    <a:ext uri="{9D8B030D-6E8A-4147-A177-3AD203B41FA5}">
                      <a16:colId xmlns:a16="http://schemas.microsoft.com/office/drawing/2014/main" val="20001"/>
                    </a:ext>
                  </a:extLst>
                </a:gridCol>
                <a:gridCol w="1347551">
                  <a:extLst>
                    <a:ext uri="{9D8B030D-6E8A-4147-A177-3AD203B41FA5}">
                      <a16:colId xmlns:a16="http://schemas.microsoft.com/office/drawing/2014/main" val="20002"/>
                    </a:ext>
                  </a:extLst>
                </a:gridCol>
                <a:gridCol w="1071121">
                  <a:extLst>
                    <a:ext uri="{9D8B030D-6E8A-4147-A177-3AD203B41FA5}">
                      <a16:colId xmlns:a16="http://schemas.microsoft.com/office/drawing/2014/main" val="20003"/>
                    </a:ext>
                  </a:extLst>
                </a:gridCol>
                <a:gridCol w="757513">
                  <a:extLst>
                    <a:ext uri="{9D8B030D-6E8A-4147-A177-3AD203B41FA5}">
                      <a16:colId xmlns:a16="http://schemas.microsoft.com/office/drawing/2014/main" val="20004"/>
                    </a:ext>
                  </a:extLst>
                </a:gridCol>
                <a:gridCol w="424773">
                  <a:extLst>
                    <a:ext uri="{9D8B030D-6E8A-4147-A177-3AD203B41FA5}">
                      <a16:colId xmlns:a16="http://schemas.microsoft.com/office/drawing/2014/main" val="20005"/>
                    </a:ext>
                  </a:extLst>
                </a:gridCol>
              </a:tblGrid>
              <a:tr h="159683">
                <a:tc>
                  <a:txBody>
                    <a:bodyPr/>
                    <a:lstStyle/>
                    <a:p>
                      <a:pPr marL="34925">
                        <a:lnSpc>
                          <a:spcPct val="100000"/>
                        </a:lnSpc>
                      </a:pPr>
                      <a:r>
                        <a:rPr sz="800" spc="-90">
                          <a:latin typeface="Arial"/>
                          <a:cs typeface="Arial"/>
                        </a:rPr>
                        <a:t>Y</a:t>
                      </a:r>
                      <a:r>
                        <a:rPr sz="800">
                          <a:latin typeface="Arial"/>
                          <a:cs typeface="Arial"/>
                        </a:rPr>
                        <a:t>our</a:t>
                      </a:r>
                      <a:r>
                        <a:rPr sz="800" spc="5">
                          <a:latin typeface="Arial"/>
                          <a:cs typeface="Arial"/>
                        </a:rPr>
                        <a:t> </a:t>
                      </a:r>
                      <a:r>
                        <a:rPr sz="800">
                          <a:latin typeface="Arial"/>
                          <a:cs typeface="Arial"/>
                        </a:rPr>
                        <a:t>Region</a:t>
                      </a:r>
                      <a:r>
                        <a:rPr sz="800" spc="5">
                          <a:latin typeface="Arial"/>
                          <a:cs typeface="Arial"/>
                        </a:rPr>
                        <a:t> </a:t>
                      </a:r>
                      <a:r>
                        <a:rPr sz="800">
                          <a:latin typeface="Arial"/>
                          <a:cs typeface="Arial"/>
                        </a:rPr>
                        <a:t>Overall</a:t>
                      </a:r>
                    </a:p>
                  </a:txBody>
                  <a:tcPr marL="0" marR="0" marT="0" marB="0">
                    <a:lnT w="20319">
                      <a:solidFill>
                        <a:srgbClr val="DDDDDD"/>
                      </a:solidFill>
                      <a:prstDash val="solid"/>
                    </a:lnT>
                    <a:lnB w="10794">
                      <a:solidFill>
                        <a:srgbClr val="DDDDDD"/>
                      </a:solidFill>
                      <a:prstDash val="solid"/>
                    </a:lnB>
                  </a:tcPr>
                </a:tc>
                <a:tc>
                  <a:txBody>
                    <a:bodyPr/>
                    <a:lstStyle/>
                    <a:p>
                      <a:pPr marL="1480820">
                        <a:lnSpc>
                          <a:spcPct val="100000"/>
                        </a:lnSpc>
                      </a:pPr>
                      <a:r>
                        <a:rPr sz="800">
                          <a:latin typeface="Arial"/>
                          <a:cs typeface="Arial"/>
                        </a:rPr>
                        <a:t>7051</a:t>
                      </a:r>
                    </a:p>
                  </a:txBody>
                  <a:tcPr marL="0" marR="0" marT="0" marB="0">
                    <a:lnT w="20319">
                      <a:solidFill>
                        <a:srgbClr val="DDDDDD"/>
                      </a:solidFill>
                      <a:prstDash val="solid"/>
                    </a:lnT>
                    <a:lnB w="10794">
                      <a:solidFill>
                        <a:srgbClr val="DDDDDD"/>
                      </a:solidFill>
                      <a:prstDash val="solid"/>
                    </a:lnB>
                  </a:tcPr>
                </a:tc>
                <a:tc>
                  <a:txBody>
                    <a:bodyPr/>
                    <a:lstStyle/>
                    <a:p>
                      <a:pPr marL="33020" algn="ctr">
                        <a:lnSpc>
                          <a:spcPct val="100000"/>
                        </a:lnSpc>
                      </a:pPr>
                      <a:r>
                        <a:rPr sz="800">
                          <a:latin typeface="Arial"/>
                          <a:cs typeface="Arial"/>
                        </a:rPr>
                        <a:t>88%</a:t>
                      </a:r>
                    </a:p>
                  </a:txBody>
                  <a:tcPr marL="0" marR="0" marT="0" marB="0">
                    <a:lnT w="20319">
                      <a:solidFill>
                        <a:srgbClr val="DDDDDD"/>
                      </a:solidFill>
                      <a:prstDash val="solid"/>
                    </a:lnT>
                    <a:lnB w="10794">
                      <a:solidFill>
                        <a:srgbClr val="DDDDDD"/>
                      </a:solidFill>
                      <a:prstDash val="solid"/>
                    </a:lnB>
                  </a:tcPr>
                </a:tc>
                <a:tc>
                  <a:txBody>
                    <a:bodyPr/>
                    <a:lstStyle/>
                    <a:p>
                      <a:pPr marL="210820" algn="ctr">
                        <a:lnSpc>
                          <a:spcPct val="100000"/>
                        </a:lnSpc>
                      </a:pPr>
                      <a:r>
                        <a:rPr sz="800">
                          <a:latin typeface="Arial"/>
                          <a:cs typeface="Arial"/>
                        </a:rPr>
                        <a:t>8%</a:t>
                      </a:r>
                    </a:p>
                  </a:txBody>
                  <a:tcPr marL="0" marR="0" marT="0" marB="0">
                    <a:lnT w="20319">
                      <a:solidFill>
                        <a:srgbClr val="DDDDDD"/>
                      </a:solidFill>
                      <a:prstDash val="solid"/>
                    </a:lnT>
                    <a:lnB w="10794">
                      <a:solidFill>
                        <a:srgbClr val="DDDDDD"/>
                      </a:solidFill>
                      <a:prstDash val="solid"/>
                    </a:lnB>
                  </a:tcPr>
                </a:tc>
                <a:tc>
                  <a:txBody>
                    <a:bodyPr/>
                    <a:lstStyle/>
                    <a:p>
                      <a:pPr marL="411480">
                        <a:lnSpc>
                          <a:spcPct val="100000"/>
                        </a:lnSpc>
                      </a:pPr>
                      <a:r>
                        <a:rPr sz="800">
                          <a:latin typeface="Arial"/>
                          <a:cs typeface="Arial"/>
                        </a:rPr>
                        <a:t>3%</a:t>
                      </a:r>
                    </a:p>
                  </a:txBody>
                  <a:tcPr marL="0" marR="0" marT="0" marB="0">
                    <a:lnT w="20319">
                      <a:solidFill>
                        <a:srgbClr val="DDDDDD"/>
                      </a:solidFill>
                      <a:prstDash val="solid"/>
                    </a:lnT>
                    <a:lnB w="10794">
                      <a:solidFill>
                        <a:srgbClr val="DDDDDD"/>
                      </a:solidFill>
                      <a:prstDash val="solid"/>
                    </a:lnB>
                  </a:tcPr>
                </a:tc>
                <a:tc>
                  <a:txBody>
                    <a:bodyPr/>
                    <a:lstStyle/>
                    <a:p>
                      <a:pPr marL="267335">
                        <a:lnSpc>
                          <a:spcPct val="100000"/>
                        </a:lnSpc>
                      </a:pPr>
                      <a:r>
                        <a:rPr sz="800">
                          <a:latin typeface="Arial"/>
                          <a:cs typeface="Arial"/>
                        </a:rPr>
                        <a:t>1%</a:t>
                      </a:r>
                    </a:p>
                  </a:txBody>
                  <a:tcPr marL="0" marR="0" marT="0" marB="0">
                    <a:lnT w="20319">
                      <a:solidFill>
                        <a:srgbClr val="DDDDDD"/>
                      </a:solidFill>
                      <a:prstDash val="solid"/>
                    </a:lnT>
                    <a:lnB w="10794">
                      <a:solidFill>
                        <a:srgbClr val="DDDDDD"/>
                      </a:solidFill>
                      <a:prstDash val="solid"/>
                    </a:lnB>
                  </a:tcPr>
                </a:tc>
                <a:extLst>
                  <a:ext uri="{0D108BD9-81ED-4DB2-BD59-A6C34878D82A}">
                    <a16:rowId xmlns:a16="http://schemas.microsoft.com/office/drawing/2014/main" val="10000"/>
                  </a:ext>
                </a:extLst>
              </a:tr>
              <a:tr h="185450">
                <a:tc>
                  <a:txBody>
                    <a:bodyPr/>
                    <a:lstStyle/>
                    <a:p>
                      <a:pPr marL="34925">
                        <a:lnSpc>
                          <a:spcPct val="100000"/>
                        </a:lnSpc>
                      </a:pPr>
                      <a:r>
                        <a:rPr sz="800">
                          <a:latin typeface="Arial"/>
                          <a:cs typeface="Arial"/>
                        </a:rPr>
                        <a:t>VQI</a:t>
                      </a:r>
                      <a:r>
                        <a:rPr sz="800" spc="5">
                          <a:latin typeface="Arial"/>
                          <a:cs typeface="Arial"/>
                        </a:rPr>
                        <a:t> </a:t>
                      </a:r>
                      <a:r>
                        <a:rPr sz="800">
                          <a:latin typeface="Arial"/>
                          <a:cs typeface="Arial"/>
                        </a:rPr>
                        <a:t>Overall</a:t>
                      </a:r>
                    </a:p>
                  </a:txBody>
                  <a:tcPr marL="0" marR="0" marT="0" marB="0">
                    <a:lnT w="10794">
                      <a:solidFill>
                        <a:srgbClr val="DDDDDD"/>
                      </a:solidFill>
                      <a:prstDash val="solid"/>
                    </a:lnT>
                  </a:tcPr>
                </a:tc>
                <a:tc>
                  <a:txBody>
                    <a:bodyPr/>
                    <a:lstStyle/>
                    <a:p>
                      <a:pPr marL="1351915">
                        <a:lnSpc>
                          <a:spcPct val="100000"/>
                        </a:lnSpc>
                      </a:pPr>
                      <a:r>
                        <a:rPr sz="800" spc="-75">
                          <a:latin typeface="Arial"/>
                          <a:cs typeface="Arial"/>
                        </a:rPr>
                        <a:t>1</a:t>
                      </a:r>
                      <a:r>
                        <a:rPr sz="800">
                          <a:latin typeface="Arial"/>
                          <a:cs typeface="Arial"/>
                        </a:rPr>
                        <a:t>12903</a:t>
                      </a:r>
                    </a:p>
                  </a:txBody>
                  <a:tcPr marL="0" marR="0" marT="0" marB="0">
                    <a:lnT w="10794">
                      <a:solidFill>
                        <a:srgbClr val="DDDDDD"/>
                      </a:solidFill>
                      <a:prstDash val="solid"/>
                    </a:lnT>
                  </a:tcPr>
                </a:tc>
                <a:tc>
                  <a:txBody>
                    <a:bodyPr/>
                    <a:lstStyle/>
                    <a:p>
                      <a:pPr marL="33020" algn="ctr">
                        <a:lnSpc>
                          <a:spcPct val="100000"/>
                        </a:lnSpc>
                      </a:pPr>
                      <a:r>
                        <a:rPr sz="800">
                          <a:latin typeface="Arial"/>
                          <a:cs typeface="Arial"/>
                        </a:rPr>
                        <a:t>87%</a:t>
                      </a:r>
                    </a:p>
                  </a:txBody>
                  <a:tcPr marL="0" marR="0" marT="0" marB="0">
                    <a:lnT w="10794">
                      <a:solidFill>
                        <a:srgbClr val="DDDDDD"/>
                      </a:solidFill>
                      <a:prstDash val="solid"/>
                    </a:lnT>
                  </a:tcPr>
                </a:tc>
                <a:tc>
                  <a:txBody>
                    <a:bodyPr/>
                    <a:lstStyle/>
                    <a:p>
                      <a:pPr marL="210820" algn="ctr">
                        <a:lnSpc>
                          <a:spcPct val="100000"/>
                        </a:lnSpc>
                      </a:pPr>
                      <a:r>
                        <a:rPr sz="800">
                          <a:latin typeface="Arial"/>
                          <a:cs typeface="Arial"/>
                        </a:rPr>
                        <a:t>8%</a:t>
                      </a:r>
                    </a:p>
                  </a:txBody>
                  <a:tcPr marL="0" marR="0" marT="0" marB="0">
                    <a:lnT w="10794">
                      <a:solidFill>
                        <a:srgbClr val="DDDDDD"/>
                      </a:solidFill>
                      <a:prstDash val="solid"/>
                    </a:lnT>
                  </a:tcPr>
                </a:tc>
                <a:tc>
                  <a:txBody>
                    <a:bodyPr/>
                    <a:lstStyle/>
                    <a:p>
                      <a:pPr marL="411480">
                        <a:lnSpc>
                          <a:spcPct val="100000"/>
                        </a:lnSpc>
                      </a:pPr>
                      <a:r>
                        <a:rPr sz="800">
                          <a:latin typeface="Arial"/>
                          <a:cs typeface="Arial"/>
                        </a:rPr>
                        <a:t>3%</a:t>
                      </a:r>
                    </a:p>
                  </a:txBody>
                  <a:tcPr marL="0" marR="0" marT="0" marB="0">
                    <a:lnT w="10794">
                      <a:solidFill>
                        <a:srgbClr val="DDDDDD"/>
                      </a:solidFill>
                      <a:prstDash val="solid"/>
                    </a:lnT>
                  </a:tcPr>
                </a:tc>
                <a:tc>
                  <a:txBody>
                    <a:bodyPr/>
                    <a:lstStyle/>
                    <a:p>
                      <a:pPr marL="267335">
                        <a:lnSpc>
                          <a:spcPct val="100000"/>
                        </a:lnSpc>
                      </a:pPr>
                      <a:r>
                        <a:rPr sz="800" dirty="0">
                          <a:latin typeface="Arial"/>
                          <a:cs typeface="Arial"/>
                        </a:rPr>
                        <a:t>2%</a:t>
                      </a:r>
                    </a:p>
                  </a:txBody>
                  <a:tcPr marL="0" marR="0" marT="0" marB="0">
                    <a:lnT w="10794">
                      <a:solidFill>
                        <a:srgbClr val="DDDDDD"/>
                      </a:solidFill>
                      <a:prstDash val="solid"/>
                    </a:lnT>
                  </a:tcPr>
                </a:tc>
                <a:extLst>
                  <a:ext uri="{0D108BD9-81ED-4DB2-BD59-A6C34878D82A}">
                    <a16:rowId xmlns:a16="http://schemas.microsoft.com/office/drawing/2014/main" val="10001"/>
                  </a:ext>
                </a:extLst>
              </a:tr>
            </a:tbl>
          </a:graphicData>
        </a:graphic>
      </p:graphicFrame>
      <p:sp>
        <p:nvSpPr>
          <p:cNvPr id="8" name="object 3">
            <a:extLst>
              <a:ext uri="{FF2B5EF4-FFF2-40B4-BE49-F238E27FC236}">
                <a16:creationId xmlns:a16="http://schemas.microsoft.com/office/drawing/2014/main" id="{7FA70371-3FE1-90EA-B808-D2662218D2BA}"/>
              </a:ext>
            </a:extLst>
          </p:cNvPr>
          <p:cNvSpPr/>
          <p:nvPr/>
        </p:nvSpPr>
        <p:spPr>
          <a:xfrm>
            <a:off x="2565399" y="3796216"/>
            <a:ext cx="7061201" cy="292208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23C5DD-317D-B349-5DC3-29CAFFCB388E}"/>
              </a:ext>
            </a:extLst>
          </p:cNvPr>
          <p:cNvSpPr>
            <a:spLocks noGrp="1"/>
          </p:cNvSpPr>
          <p:nvPr>
            <p:ph type="ctrTitle"/>
          </p:nvPr>
        </p:nvSpPr>
        <p:spPr>
          <a:xfrm>
            <a:off x="2460396" y="3230328"/>
            <a:ext cx="9662474" cy="2123658"/>
          </a:xfrm>
        </p:spPr>
        <p:txBody>
          <a:bodyPr>
            <a:normAutofit fontScale="90000"/>
          </a:bodyPr>
          <a:lstStyle/>
          <a:p>
            <a:r>
              <a:rPr lang="en-US" dirty="0">
                <a:solidFill>
                  <a:srgbClr val="002060"/>
                </a:solidFill>
                <a:latin typeface="Calibri"/>
                <a:cs typeface="Calibri"/>
              </a:rPr>
              <a:t>Post Op Hypertension and Hypotension IV Meds for CEA/TFEM CAS/TCAR Patients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400" b="0" dirty="0">
                <a:solidFill>
                  <a:schemeClr val="bg1">
                    <a:lumMod val="50000"/>
                  </a:schemeClr>
                </a:solidFill>
                <a:latin typeface="Calibri"/>
                <a:cs typeface="Calibri"/>
              </a:rPr>
              <a:t>Rosha Nodine – VQI Data Manager</a:t>
            </a:r>
            <a:br>
              <a:rPr lang="en-US" sz="2400" b="0" dirty="0">
                <a:solidFill>
                  <a:schemeClr val="bg1">
                    <a:lumMod val="50000"/>
                  </a:schemeClr>
                </a:solidFill>
                <a:latin typeface="Calibri"/>
                <a:cs typeface="Calibri"/>
              </a:rPr>
            </a:br>
            <a:r>
              <a:rPr lang="en-US" sz="2400" b="0" dirty="0">
                <a:solidFill>
                  <a:schemeClr val="bg1">
                    <a:lumMod val="50000"/>
                  </a:schemeClr>
                </a:solidFill>
                <a:latin typeface="Calibri"/>
                <a:cs typeface="Calibri"/>
              </a:rPr>
              <a:t>         Carson Mansion – STS Data Manager</a:t>
            </a:r>
            <a:endParaRPr lang="en-US" b="0" dirty="0">
              <a:solidFill>
                <a:schemeClr val="bg1">
                  <a:lumMod val="50000"/>
                </a:schemeClr>
              </a:solidFill>
              <a:latin typeface="Calibri"/>
              <a:cs typeface="Calibri"/>
            </a:endParaRPr>
          </a:p>
        </p:txBody>
      </p:sp>
      <p:sp>
        <p:nvSpPr>
          <p:cNvPr id="5" name="Subtitle 4">
            <a:extLst>
              <a:ext uri="{FF2B5EF4-FFF2-40B4-BE49-F238E27FC236}">
                <a16:creationId xmlns:a16="http://schemas.microsoft.com/office/drawing/2014/main" id="{58346FCC-6A20-E4AF-64B4-FE6278C4A64F}"/>
              </a:ext>
            </a:extLst>
          </p:cNvPr>
          <p:cNvSpPr>
            <a:spLocks noGrp="1"/>
          </p:cNvSpPr>
          <p:nvPr>
            <p:ph type="subTitle" idx="1"/>
          </p:nvPr>
        </p:nvSpPr>
        <p:spPr>
          <a:xfrm>
            <a:off x="4216877" y="5353986"/>
            <a:ext cx="4477681" cy="572029"/>
          </a:xfrm>
        </p:spPr>
        <p:txBody>
          <a:bodyPr vert="horz" lIns="91440" tIns="45720" rIns="91440" bIns="45720" rtlCol="0" anchor="t">
            <a:normAutofit/>
          </a:bodyPr>
          <a:lstStyle/>
          <a:p>
            <a:r>
              <a:rPr lang="en-US" b="0">
                <a:solidFill>
                  <a:schemeClr val="bg1">
                    <a:lumMod val="50000"/>
                  </a:schemeClr>
                </a:solidFill>
                <a:latin typeface="Calibri"/>
                <a:cs typeface="Calibri"/>
              </a:rPr>
              <a:t>Date: 8/1/23</a:t>
            </a:r>
            <a:endParaRPr lang="en-US" b="0" dirty="0">
              <a:solidFill>
                <a:schemeClr val="bg1">
                  <a:lumMod val="50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EB1ECE8-76A1-F40C-3B4D-52FC2DFB9540}"/>
              </a:ext>
            </a:extLst>
          </p:cNvPr>
          <p:cNvPicPr>
            <a:picLocks noChangeAspect="1"/>
          </p:cNvPicPr>
          <p:nvPr/>
        </p:nvPicPr>
        <p:blipFill>
          <a:blip r:embed="rId4"/>
          <a:stretch>
            <a:fillRect/>
          </a:stretch>
        </p:blipFill>
        <p:spPr>
          <a:xfrm>
            <a:off x="3243973" y="1150830"/>
            <a:ext cx="5704053" cy="1222908"/>
          </a:xfrm>
          <a:prstGeom prst="rect">
            <a:avLst/>
          </a:prstGeom>
        </p:spPr>
      </p:pic>
    </p:spTree>
    <p:custDataLst>
      <p:tags r:id="rId1"/>
    </p:custDataLst>
    <p:extLst>
      <p:ext uri="{BB962C8B-B14F-4D97-AF65-F5344CB8AC3E}">
        <p14:creationId xmlns:p14="http://schemas.microsoft.com/office/powerpoint/2010/main" val="29714989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C0B2FA-31BE-44DA-A626-FCC56DC87DC5}"/>
              </a:ext>
            </a:extLst>
          </p:cNvPr>
          <p:cNvSpPr>
            <a:spLocks noGrp="1"/>
          </p:cNvSpPr>
          <p:nvPr>
            <p:ph type="title"/>
          </p:nvPr>
        </p:nvSpPr>
        <p:spPr>
          <a:xfrm>
            <a:off x="425627" y="142487"/>
            <a:ext cx="10515600" cy="657024"/>
          </a:xfrm>
        </p:spPr>
        <p:txBody>
          <a:bodyPr anchor="ctr">
            <a:noAutofit/>
          </a:bodyPr>
          <a:lstStyle/>
          <a:p>
            <a:r>
              <a:rPr lang="en-US" sz="2800" dirty="0">
                <a:solidFill>
                  <a:srgbClr val="002060"/>
                </a:solidFill>
                <a:latin typeface="Calibri" panose="020F0502020204030204" pitchFamily="34" charset="0"/>
                <a:cs typeface="Calibri" panose="020F0502020204030204" pitchFamily="34" charset="0"/>
              </a:rPr>
              <a:t>SBAR: Hypo-Hypertension in CEA/CAS Population</a:t>
            </a:r>
            <a:br>
              <a:rPr lang="en-US" sz="2800" dirty="0">
                <a:solidFill>
                  <a:srgbClr val="002060"/>
                </a:solidFill>
                <a:latin typeface="Calibri" panose="020F0502020204030204" pitchFamily="34" charset="0"/>
                <a:cs typeface="Calibri" panose="020F0502020204030204" pitchFamily="34" charset="0"/>
              </a:rPr>
            </a:br>
            <a:r>
              <a:rPr lang="en-US" sz="1100" b="0" dirty="0">
                <a:solidFill>
                  <a:srgbClr val="002060"/>
                </a:solidFill>
                <a:latin typeface="Calibri" panose="020F0502020204030204" pitchFamily="34" charset="0"/>
                <a:cs typeface="Calibri" panose="020F0502020204030204" pitchFamily="34" charset="0"/>
              </a:rPr>
              <a:t>Primary Author: Rosha Nodine, BAAS; Secondary Author: Carson Mansion, MS; Team Members: Liza Singh, NP; Franklin Farid, MD; Executive Sponsor: Dennis Gable, MD</a:t>
            </a:r>
            <a:endParaRPr lang="en-US" sz="2800" b="0" dirty="0">
              <a:solidFill>
                <a:srgbClr val="00206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1D54FC8-E99C-4E7B-B052-A7A79B34FDDE}"/>
              </a:ext>
            </a:extLst>
          </p:cNvPr>
          <p:cNvSpPr>
            <a:spLocks noGrp="1"/>
          </p:cNvSpPr>
          <p:nvPr>
            <p:ph type="sldNum" sz="quarter" idx="4"/>
          </p:nvPr>
        </p:nvSpPr>
        <p:spPr>
          <a:prstGeom prst="rect">
            <a:avLst/>
          </a:prstGeom>
        </p:spPr>
        <p:txBody>
          <a:bodyPr lIns="0" tIns="0" rIns="0" bIns="0" anchor="ctr" anchorCtr="1">
            <a:noAutofit/>
          </a:bodyPr>
          <a:lstStyle>
            <a:defPPr>
              <a:defRPr lang="en-US"/>
            </a:defPPr>
            <a:lvl1pPr marL="0" algn="l" defTabSz="914400" rtl="0" eaLnBrk="1" latinLnBrk="0" hangingPunct="1">
              <a:defRPr sz="449" b="0" i="0" kern="1200">
                <a:solidFill>
                  <a:srgbClr val="555555"/>
                </a:solidFill>
                <a:latin typeface="+mn-lt"/>
                <a:ea typeface="Sharp Sans" pitchFamily="2" charset="0"/>
                <a:cs typeface="Sharp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4B22B80-EF97-46AA-A50A-5EBAEFA81002}" type="slidenum">
              <a:rPr kumimoji="0" lang="en-US" sz="449" b="0" i="0" u="none" strike="noStrike" kern="1200" cap="none" spc="0" normalizeH="0" baseline="0" noProof="0" smtClean="0">
                <a:ln>
                  <a:noFill/>
                </a:ln>
                <a:solidFill>
                  <a:srgbClr val="555555"/>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449" b="0" i="0" u="none" strike="noStrike" kern="1200" cap="none" spc="0" normalizeH="0" baseline="0" noProof="0" dirty="0">
              <a:ln>
                <a:noFill/>
              </a:ln>
              <a:solidFill>
                <a:srgbClr val="555555"/>
              </a:solidFill>
              <a:effectLst/>
              <a:uLnTx/>
              <a:uFillTx/>
              <a:latin typeface="Arial"/>
            </a:endParaRPr>
          </a:p>
        </p:txBody>
      </p:sp>
      <p:graphicFrame>
        <p:nvGraphicFramePr>
          <p:cNvPr id="10" name="Table 9">
            <a:extLst>
              <a:ext uri="{FF2B5EF4-FFF2-40B4-BE49-F238E27FC236}">
                <a16:creationId xmlns:a16="http://schemas.microsoft.com/office/drawing/2014/main" id="{59AB52EA-6A9F-93C2-6B99-ABEECA6246A6}"/>
              </a:ext>
            </a:extLst>
          </p:cNvPr>
          <p:cNvGraphicFramePr>
            <a:graphicFrameLocks noGrp="1"/>
          </p:cNvGraphicFramePr>
          <p:nvPr/>
        </p:nvGraphicFramePr>
        <p:xfrm>
          <a:off x="425627" y="799511"/>
          <a:ext cx="11471000" cy="6071143"/>
        </p:xfrm>
        <a:graphic>
          <a:graphicData uri="http://schemas.openxmlformats.org/drawingml/2006/table">
            <a:tbl>
              <a:tblPr firstRow="1" bandRow="1">
                <a:tableStyleId>{5940675A-B579-460E-94D1-54222C63F5DA}</a:tableStyleId>
              </a:tblPr>
              <a:tblGrid>
                <a:gridCol w="1490849">
                  <a:extLst>
                    <a:ext uri="{9D8B030D-6E8A-4147-A177-3AD203B41FA5}">
                      <a16:colId xmlns:a16="http://schemas.microsoft.com/office/drawing/2014/main" val="3456554194"/>
                    </a:ext>
                  </a:extLst>
                </a:gridCol>
                <a:gridCol w="9980151">
                  <a:extLst>
                    <a:ext uri="{9D8B030D-6E8A-4147-A177-3AD203B41FA5}">
                      <a16:colId xmlns:a16="http://schemas.microsoft.com/office/drawing/2014/main" val="2066211445"/>
                    </a:ext>
                  </a:extLst>
                </a:gridCol>
              </a:tblGrid>
              <a:tr h="724404">
                <a:tc>
                  <a:txBody>
                    <a:bodyPr/>
                    <a:lstStyle/>
                    <a:p>
                      <a:pPr marL="0" marR="0" lvl="0" indent="0" algn="ctr" defTabSz="914400" eaLnBrk="1" fontAlgn="auto" latinLnBrk="0" hangingPunct="1">
                        <a:lnSpc>
                          <a:spcPct val="100000"/>
                        </a:lnSpc>
                        <a:spcBef>
                          <a:spcPts val="0"/>
                        </a:spcBef>
                        <a:spcAft>
                          <a:spcPts val="0"/>
                        </a:spcAft>
                        <a:buClrTx/>
                        <a:buSzTx/>
                        <a:buFont typeface="+mj-lt"/>
                        <a:buNone/>
                        <a:tabLst/>
                        <a:defRPr/>
                      </a:pPr>
                      <a:r>
                        <a:rPr lang="en-US" sz="4400" b="1" dirty="0">
                          <a:solidFill>
                            <a:schemeClr val="bg1"/>
                          </a:solidFill>
                          <a:latin typeface="Calibri" panose="020F0502020204030204" pitchFamily="34" charset="0"/>
                          <a:cs typeface="Calibri" panose="020F0502020204030204" pitchFamily="34" charset="0"/>
                        </a:rPr>
                        <a:t>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2060"/>
                    </a:solidFill>
                  </a:tcPr>
                </a:tc>
                <a:tc>
                  <a:txBody>
                    <a:bodyPr/>
                    <a:lstStyle/>
                    <a:p>
                      <a:pPr marL="228600" indent="-228600" rtl="0">
                        <a:buFont typeface="+mj-lt"/>
                        <a:buAutoNum type="arabicPeriod"/>
                      </a:pPr>
                      <a:r>
                        <a:rPr lang="en-US" sz="1100" b="0" i="0" u="none" strike="noStrike" kern="1200" noProof="0" dirty="0">
                          <a:solidFill>
                            <a:srgbClr val="002060"/>
                          </a:solidFill>
                          <a:latin typeface="Calibri"/>
                        </a:rPr>
                        <a:t>The use of post op hypertensive and hypotensive IV medications for carotid endarterectomy (CEA), transfemoral carotid artery stent (CAS) and transcarotid artery repair (TCAR) is higher than the national average within Vascular Quality Initiative (VQI).  Looking into this will promote better patient care through possible unnecessary use of medication as well as relieving financial burden to the patient and the hospital.</a:t>
                      </a:r>
                      <a:endParaRPr lang="en-US" dirty="0">
                        <a:latin typeface="Calibri"/>
                        <a:cs typeface="Calibri"/>
                      </a:endParaRPr>
                    </a:p>
                    <a:p>
                      <a:pPr marL="228600" lvl="0" indent="-228600">
                        <a:buFont typeface="+mj-lt"/>
                        <a:buAutoNum type="arabicPeriod"/>
                      </a:pPr>
                      <a:endParaRPr lang="en-US" sz="1050" kern="1200" dirty="0">
                        <a:solidFill>
                          <a:srgbClr val="002060"/>
                        </a:solidFill>
                        <a:latin typeface="Calibri"/>
                        <a:ea typeface="+mn-ea"/>
                        <a:cs typeface="Calibri"/>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29842291"/>
                  </a:ext>
                </a:extLst>
              </a:tr>
              <a:tr h="847553">
                <a:tc>
                  <a:txBody>
                    <a:bodyPr/>
                    <a:lstStyle/>
                    <a:p>
                      <a:pPr marL="0" indent="0" algn="ctr">
                        <a:buFont typeface="+mj-lt"/>
                        <a:buNone/>
                      </a:pPr>
                      <a:r>
                        <a:rPr lang="en-US" sz="4400" b="1" dirty="0">
                          <a:solidFill>
                            <a:schemeClr val="bg1"/>
                          </a:solidFill>
                          <a:latin typeface="Calibri" panose="020F0502020204030204" pitchFamily="34" charset="0"/>
                          <a:cs typeface="Calibri" panose="020F0502020204030204" pitchFamily="34" charset="0"/>
                        </a:rPr>
                        <a:t>B</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2060"/>
                    </a:solidFill>
                  </a:tcPr>
                </a:tc>
                <a:tc>
                  <a:txBody>
                    <a:bodyPr/>
                    <a:lstStyle/>
                    <a:p>
                      <a:pPr marL="228600" indent="-228600">
                        <a:buFont typeface="+mj-lt"/>
                        <a:buAutoNum type="arabicPeriod"/>
                      </a:pPr>
                      <a:r>
                        <a:rPr lang="en-US" sz="1050" dirty="0">
                          <a:solidFill>
                            <a:srgbClr val="002060"/>
                          </a:solidFill>
                          <a:latin typeface="Calibri"/>
                          <a:cs typeface="Calibri"/>
                        </a:rPr>
                        <a:t>In the VQI regional report published on 3/10/23, Baylor Scott and White The Heart Hospital – Plano (THHBP) average for IV medications to treat hypertension and hypotension postop for CEAs, CASs and TCARs was higher than the national average.  Specific breakdown appendix. There was a concern for patients getting unnecessary medication therapy.  This was discussed in Vascular POCMA to find possible reasons behind the high average comparative to the national average and possible solutions.  Through entering data in VQI it was noticed by the registry site manager, that the parameters of the orders for the IV medication used to treat hemodynamic stabilization were not standardized. </a:t>
                      </a:r>
                      <a:endParaRPr lang="en-US" sz="105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05616092"/>
                  </a:ext>
                </a:extLst>
              </a:tr>
              <a:tr h="3281550">
                <a:tc>
                  <a:txBody>
                    <a:bodyPr/>
                    <a:lstStyle/>
                    <a:p>
                      <a:pPr marL="0" indent="0" algn="ctr">
                        <a:buFont typeface="+mj-lt"/>
                        <a:buNone/>
                      </a:pPr>
                      <a:r>
                        <a:rPr lang="en-US" sz="4400" b="1" dirty="0">
                          <a:solidFill>
                            <a:schemeClr val="bg1"/>
                          </a:solidFill>
                          <a:latin typeface="Calibri" panose="020F0502020204030204" pitchFamily="34" charset="0"/>
                          <a:cs typeface="Calibri" panose="020F0502020204030204" pitchFamily="34" charset="0"/>
                        </a:rPr>
                        <a:t>A</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2060"/>
                    </a:solidFill>
                  </a:tcPr>
                </a:tc>
                <a:tc>
                  <a:txBody>
                    <a:bodyPr/>
                    <a:lstStyle/>
                    <a:p>
                      <a:pPr marL="0" indent="0">
                        <a:buFont typeface="+mj-lt"/>
                        <a:buNone/>
                      </a:pPr>
                      <a:r>
                        <a:rPr lang="en-US" sz="1050" dirty="0">
                          <a:solidFill>
                            <a:srgbClr val="002060"/>
                          </a:solidFill>
                          <a:latin typeface="Calibri"/>
                          <a:cs typeface="Calibri"/>
                        </a:rPr>
                        <a:t>Using VQI benchmarked data to support center level practice standards there is a need to reduce the hypertension/hypotension IV medications given to patients postop. </a:t>
                      </a:r>
                    </a:p>
                    <a:p>
                      <a:pPr marL="0" indent="0">
                        <a:buFont typeface="+mj-lt"/>
                        <a:buNone/>
                      </a:pPr>
                      <a:r>
                        <a:rPr lang="en-US" sz="1050" dirty="0">
                          <a:solidFill>
                            <a:srgbClr val="002060"/>
                          </a:solidFill>
                          <a:latin typeface="Calibri"/>
                          <a:cs typeface="Calibri"/>
                        </a:rPr>
                        <a:t>Possible contributing issues that need to be addressed:</a:t>
                      </a:r>
                    </a:p>
                    <a:p>
                      <a:pPr marL="228600" indent="-228600">
                        <a:buFont typeface="Arial" panose="020B0604020202020204" pitchFamily="34" charset="0"/>
                        <a:buChar char="•"/>
                      </a:pPr>
                      <a:r>
                        <a:rPr lang="en-US" sz="1050" dirty="0">
                          <a:solidFill>
                            <a:srgbClr val="002060"/>
                          </a:solidFill>
                          <a:latin typeface="Calibri"/>
                          <a:cs typeface="Calibri"/>
                        </a:rPr>
                        <a:t>Are orders for these medications appropriate</a:t>
                      </a:r>
                    </a:p>
                    <a:p>
                      <a:pPr marL="685800" lvl="1" indent="-228600">
                        <a:buFont typeface="Arial" panose="020B0604020202020204" pitchFamily="34" charset="0"/>
                        <a:buChar char="•"/>
                      </a:pPr>
                      <a:r>
                        <a:rPr lang="en-US" sz="1050" dirty="0">
                          <a:solidFill>
                            <a:srgbClr val="002060"/>
                          </a:solidFill>
                          <a:latin typeface="Calibri"/>
                          <a:cs typeface="Calibri"/>
                        </a:rPr>
                        <a:t>Are these medication orders part of an order sets or are all of these orders individual orders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rgbClr val="002060"/>
                          </a:solidFill>
                          <a:latin typeface="Calibri"/>
                          <a:cs typeface="Calibri"/>
                        </a:rPr>
                        <a:t>Do we have too many different orders with different parameters that may cause patients to get medication when not medically necessary</a:t>
                      </a:r>
                    </a:p>
                    <a:p>
                      <a:pPr marL="685800" lvl="1" indent="-228600">
                        <a:buFont typeface="Arial" panose="020B0604020202020204" pitchFamily="34" charset="0"/>
                        <a:buChar char="•"/>
                      </a:pPr>
                      <a:r>
                        <a:rPr lang="en-US" sz="1050" dirty="0">
                          <a:solidFill>
                            <a:srgbClr val="002060"/>
                          </a:solidFill>
                          <a:latin typeface="Calibri"/>
                          <a:cs typeface="Calibri"/>
                        </a:rPr>
                        <a:t>Are these different orders appropriate practice for each patient’s level of care</a:t>
                      </a:r>
                    </a:p>
                    <a:p>
                      <a:pPr marL="228600" lvl="0" indent="-228600">
                        <a:buFont typeface="Arial" panose="020B0604020202020204" pitchFamily="34" charset="0"/>
                        <a:buChar char="•"/>
                      </a:pPr>
                      <a:r>
                        <a:rPr lang="en-US" sz="1050" dirty="0">
                          <a:solidFill>
                            <a:srgbClr val="002060"/>
                          </a:solidFill>
                          <a:latin typeface="Calibri"/>
                          <a:cs typeface="Calibri"/>
                        </a:rPr>
                        <a:t>Are there too many different orders used by practitioners in their practice</a:t>
                      </a:r>
                    </a:p>
                    <a:p>
                      <a:pPr marL="228600" lvl="0" indent="-228600">
                        <a:buFont typeface="Arial" panose="020B0604020202020204" pitchFamily="34" charset="0"/>
                        <a:buChar char="•"/>
                      </a:pPr>
                      <a:r>
                        <a:rPr lang="en-US" sz="1050" dirty="0">
                          <a:solidFill>
                            <a:srgbClr val="002060"/>
                          </a:solidFill>
                          <a:latin typeface="Calibri"/>
                          <a:cs typeface="Calibri"/>
                        </a:rPr>
                        <a:t>Are Nurses following the parameters appropriately</a:t>
                      </a:r>
                    </a:p>
                    <a:p>
                      <a:pPr marL="228600" lvl="0" indent="-228600">
                        <a:buFont typeface="Arial" panose="020B0604020202020204" pitchFamily="34" charset="0"/>
                        <a:buChar char="•"/>
                      </a:pPr>
                      <a:r>
                        <a:rPr lang="en-US" sz="1050" dirty="0">
                          <a:solidFill>
                            <a:srgbClr val="002060"/>
                          </a:solidFill>
                          <a:latin typeface="Calibri"/>
                          <a:cs typeface="Calibri"/>
                        </a:rPr>
                        <a:t>Is there a trend with a particular procedure or acuity</a:t>
                      </a:r>
                    </a:p>
                    <a:p>
                      <a:pPr marL="0" lvl="0" indent="0">
                        <a:buFont typeface="Arial" panose="020B0604020202020204" pitchFamily="34" charset="0"/>
                        <a:buNone/>
                      </a:pPr>
                      <a:r>
                        <a:rPr lang="en-US" sz="1050" dirty="0">
                          <a:solidFill>
                            <a:srgbClr val="002060"/>
                          </a:solidFill>
                          <a:latin typeface="Calibri"/>
                          <a:cs typeface="Calibri"/>
                        </a:rPr>
                        <a:t>To find this we will look at each case to find:</a:t>
                      </a:r>
                    </a:p>
                    <a:p>
                      <a:pPr marL="171450" lvl="0" indent="-171450">
                        <a:buFont typeface="Arial" panose="020B0604020202020204" pitchFamily="34" charset="0"/>
                        <a:buChar char="•"/>
                      </a:pPr>
                      <a:r>
                        <a:rPr lang="en-US" sz="1050" dirty="0">
                          <a:solidFill>
                            <a:srgbClr val="002060"/>
                          </a:solidFill>
                          <a:latin typeface="Calibri"/>
                          <a:cs typeface="Calibri"/>
                        </a:rPr>
                        <a:t>How many orders are used within the hospital</a:t>
                      </a:r>
                    </a:p>
                    <a:p>
                      <a:pPr marL="171450" lvl="0" indent="-171450">
                        <a:buFont typeface="Arial" panose="020B0604020202020204" pitchFamily="34" charset="0"/>
                        <a:buChar char="•"/>
                      </a:pPr>
                      <a:r>
                        <a:rPr lang="en-US" sz="1050" dirty="0">
                          <a:solidFill>
                            <a:srgbClr val="002060"/>
                          </a:solidFill>
                          <a:latin typeface="Calibri"/>
                          <a:cs typeface="Calibri"/>
                        </a:rPr>
                        <a:t>How many orders were used in one visit</a:t>
                      </a:r>
                    </a:p>
                    <a:p>
                      <a:pPr marL="171450" lvl="0" indent="-171450">
                        <a:buFont typeface="Arial" panose="020B0604020202020204" pitchFamily="34" charset="0"/>
                        <a:buChar char="•"/>
                      </a:pPr>
                      <a:r>
                        <a:rPr lang="en-US" sz="1050" dirty="0">
                          <a:solidFill>
                            <a:srgbClr val="002060"/>
                          </a:solidFill>
                          <a:latin typeface="Calibri"/>
                          <a:cs typeface="Calibri"/>
                        </a:rPr>
                        <a:t>How many different orders each practitioner uses</a:t>
                      </a:r>
                    </a:p>
                    <a:p>
                      <a:pPr marL="171450" lvl="0" indent="-171450">
                        <a:buFont typeface="Arial" panose="020B0604020202020204" pitchFamily="34" charset="0"/>
                        <a:buChar char="•"/>
                      </a:pPr>
                      <a:r>
                        <a:rPr lang="en-US" sz="1050" dirty="0">
                          <a:solidFill>
                            <a:srgbClr val="002060"/>
                          </a:solidFill>
                          <a:latin typeface="Calibri"/>
                          <a:cs typeface="Calibri"/>
                        </a:rPr>
                        <a:t>Are there specific orders where medication is given the most/least</a:t>
                      </a:r>
                    </a:p>
                    <a:p>
                      <a:pPr marL="0" indent="0">
                        <a:buFont typeface="+mj-lt"/>
                        <a:buNone/>
                      </a:pPr>
                      <a:r>
                        <a:rPr lang="en-US" sz="1050" dirty="0">
                          <a:solidFill>
                            <a:srgbClr val="002060"/>
                          </a:solidFill>
                          <a:latin typeface="Calibri"/>
                          <a:cs typeface="Calibri"/>
                        </a:rPr>
                        <a:t>Future analysis:</a:t>
                      </a:r>
                    </a:p>
                    <a:p>
                      <a:pPr marL="171450" indent="-171450">
                        <a:buFont typeface="Arial" panose="020B0604020202020204" pitchFamily="34" charset="0"/>
                        <a:buChar char="•"/>
                      </a:pPr>
                      <a:r>
                        <a:rPr lang="en-US" sz="1050" dirty="0">
                          <a:solidFill>
                            <a:srgbClr val="002060"/>
                          </a:solidFill>
                          <a:latin typeface="Calibri"/>
                          <a:cs typeface="Calibri"/>
                        </a:rPr>
                        <a:t>Analyze the correlation between number of times patient required IV medication therapy treatment for hemodynamic stabilization and the associated patient outcome</a:t>
                      </a:r>
                    </a:p>
                    <a:p>
                      <a:pPr marL="171450" indent="-171450">
                        <a:buFont typeface="Arial" panose="020B0604020202020204" pitchFamily="34" charset="0"/>
                        <a:buChar char="•"/>
                      </a:pPr>
                      <a:r>
                        <a:rPr lang="en-US" sz="1050" dirty="0">
                          <a:solidFill>
                            <a:srgbClr val="002060"/>
                          </a:solidFill>
                          <a:latin typeface="Calibri"/>
                          <a:cs typeface="Calibri"/>
                        </a:rPr>
                        <a:t>Look into the medically necessity of the medications for higher risk cases</a:t>
                      </a:r>
                    </a:p>
                    <a:p>
                      <a:pPr marL="171450" indent="-171450">
                        <a:buFont typeface="Arial" panose="020B0604020202020204" pitchFamily="34" charset="0"/>
                        <a:buChar char="•"/>
                      </a:pPr>
                      <a:r>
                        <a:rPr lang="en-US" sz="1050" dirty="0">
                          <a:solidFill>
                            <a:srgbClr val="002060"/>
                          </a:solidFill>
                          <a:latin typeface="Calibri"/>
                          <a:cs typeface="Calibri"/>
                        </a:rPr>
                        <a:t>Potential cost savings with reducing the use of these medications</a:t>
                      </a:r>
                    </a:p>
                    <a:p>
                      <a:pPr marL="171450" indent="-171450">
                        <a:buFont typeface="Arial" panose="020B0604020202020204" pitchFamily="34" charset="0"/>
                        <a:buChar char="•"/>
                      </a:pPr>
                      <a:r>
                        <a:rPr lang="en-US" sz="1050" dirty="0">
                          <a:solidFill>
                            <a:srgbClr val="002060"/>
                          </a:solidFill>
                          <a:latin typeface="Calibri"/>
                          <a:cs typeface="Calibri"/>
                        </a:rPr>
                        <a:t>Was the patient already being optimized when sent to the floor</a:t>
                      </a:r>
                    </a:p>
                    <a:p>
                      <a:pPr marL="171450" lvl="0" indent="-171450">
                        <a:buFont typeface="Arial" panose="020B0604020202020204" pitchFamily="34" charset="0"/>
                        <a:buChar char="•"/>
                      </a:pPr>
                      <a:r>
                        <a:rPr lang="en-US" sz="1050" dirty="0">
                          <a:solidFill>
                            <a:srgbClr val="002060"/>
                          </a:solidFill>
                          <a:latin typeface="Calibri"/>
                          <a:cs typeface="Calibri"/>
                        </a:rPr>
                        <a:t>Are nurses taking BP before administering medication</a:t>
                      </a:r>
                    </a:p>
                    <a:p>
                      <a:pPr marL="171450" lvl="0" indent="-171450">
                        <a:buFont typeface="Arial" panose="020B0604020202020204" pitchFamily="34" charset="0"/>
                        <a:buChar char="•"/>
                      </a:pPr>
                      <a:r>
                        <a:rPr lang="en-US" sz="1050" dirty="0">
                          <a:solidFill>
                            <a:srgbClr val="002060"/>
                          </a:solidFill>
                          <a:latin typeface="Calibri"/>
                          <a:cs typeface="Calibri"/>
                        </a:rPr>
                        <a:t>Are nurses administering medication within the parameters</a:t>
                      </a:r>
                    </a:p>
                    <a:p>
                      <a:pPr marL="171450" indent="-171450">
                        <a:buFont typeface="Arial" panose="020B0604020202020204" pitchFamily="34" charset="0"/>
                        <a:buChar char="•"/>
                      </a:pPr>
                      <a:endParaRPr lang="en-US" sz="1050" dirty="0">
                        <a:solidFill>
                          <a:srgbClr val="002060"/>
                        </a:solidFill>
                        <a:latin typeface="Calibri"/>
                        <a:cs typeface="Calibri"/>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76438298"/>
                  </a:ext>
                </a:extLst>
              </a:tr>
              <a:tr h="849710">
                <a:tc>
                  <a:txBody>
                    <a:bodyPr/>
                    <a:lstStyle/>
                    <a:p>
                      <a:pPr marL="0" indent="0" algn="ctr">
                        <a:buFont typeface="+mj-lt"/>
                        <a:buNone/>
                      </a:pPr>
                      <a:r>
                        <a:rPr lang="en-US" sz="4400" b="1" dirty="0">
                          <a:solidFill>
                            <a:schemeClr val="bg1"/>
                          </a:solidFill>
                          <a:latin typeface="Calibri" panose="020F0502020204030204" pitchFamily="34" charset="0"/>
                          <a:cs typeface="Calibri" panose="020F0502020204030204" pitchFamily="34" charset="0"/>
                        </a:rPr>
                        <a:t>R</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2060"/>
                    </a:solidFill>
                  </a:tcPr>
                </a:tc>
                <a:tc>
                  <a:txBody>
                    <a:bodyPr/>
                    <a:lstStyle/>
                    <a:p>
                      <a:pPr marL="228600" indent="-228600">
                        <a:buFont typeface="+mj-lt"/>
                        <a:buAutoNum type="arabicPeriod"/>
                      </a:pPr>
                      <a:r>
                        <a:rPr lang="en-US" sz="1050" dirty="0">
                          <a:solidFill>
                            <a:srgbClr val="002060"/>
                          </a:solidFill>
                          <a:latin typeface="Calibri"/>
                          <a:cs typeface="Calibri"/>
                        </a:rPr>
                        <a:t>Standardize parameters and add to the postop order set</a:t>
                      </a:r>
                      <a:endParaRPr lang="en-US" sz="1050" dirty="0">
                        <a:solidFill>
                          <a:srgbClr val="002060"/>
                        </a:solidFill>
                        <a:latin typeface="Calibri" panose="020F0502020204030204" pitchFamily="34" charset="0"/>
                        <a:cs typeface="Calibri" panose="020F0502020204030204" pitchFamily="34" charset="0"/>
                      </a:endParaRPr>
                    </a:p>
                    <a:p>
                      <a:pPr marL="228600" indent="-228600">
                        <a:buFont typeface="+mj-lt"/>
                        <a:buAutoNum type="arabicPeriod"/>
                      </a:pPr>
                      <a:r>
                        <a:rPr lang="en-US" sz="1050" dirty="0">
                          <a:solidFill>
                            <a:srgbClr val="002060"/>
                          </a:solidFill>
                          <a:latin typeface="Calibri"/>
                          <a:cs typeface="Calibri"/>
                        </a:rPr>
                        <a:t>Stabilization to optimization patients prior to procedure through ERAS or preop order set or at home medications</a:t>
                      </a:r>
                    </a:p>
                    <a:p>
                      <a:pPr marL="228600" indent="-228600">
                        <a:buFont typeface="+mj-lt"/>
                        <a:buAutoNum type="arabicPeriod"/>
                      </a:pPr>
                      <a:r>
                        <a:rPr lang="en-US" sz="1050" dirty="0">
                          <a:solidFill>
                            <a:srgbClr val="002060"/>
                          </a:solidFill>
                          <a:latin typeface="Calibri" panose="020F0502020204030204" pitchFamily="34" charset="0"/>
                          <a:cs typeface="Calibri" panose="020F0502020204030204" pitchFamily="34" charset="0"/>
                        </a:rPr>
                        <a:t>Education practitioners/nurses on the use of these medications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71286879"/>
                  </a:ext>
                </a:extLst>
              </a:tr>
            </a:tbl>
          </a:graphicData>
        </a:graphic>
      </p:graphicFrame>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E52EEDC-0B0C-9AE3-3C99-4FB476EAF645}"/>
                  </a:ext>
                </a:extLst>
              </p14:cNvPr>
              <p14:cNvContentPartPr/>
              <p14:nvPr/>
            </p14:nvContentPartPr>
            <p14:xfrm>
              <a:off x="2243331" y="2835631"/>
              <a:ext cx="2459520" cy="58680"/>
            </p14:xfrm>
          </p:contentPart>
        </mc:Choice>
        <mc:Fallback xmlns="">
          <p:pic>
            <p:nvPicPr>
              <p:cNvPr id="6" name="Ink 5">
                <a:extLst>
                  <a:ext uri="{FF2B5EF4-FFF2-40B4-BE49-F238E27FC236}">
                    <a16:creationId xmlns:a16="http://schemas.microsoft.com/office/drawing/2014/main" id="{EE52EEDC-0B0C-9AE3-3C99-4FB476EAF645}"/>
                  </a:ext>
                </a:extLst>
              </p:cNvPr>
              <p:cNvPicPr/>
              <p:nvPr/>
            </p:nvPicPr>
            <p:blipFill>
              <a:blip r:embed="rId3"/>
              <a:stretch>
                <a:fillRect/>
              </a:stretch>
            </p:blipFill>
            <p:spPr>
              <a:xfrm>
                <a:off x="2189331" y="2727991"/>
                <a:ext cx="256716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CC4F029-1B96-A088-06C5-C5F93A011DEF}"/>
                  </a:ext>
                </a:extLst>
              </p14:cNvPr>
              <p14:cNvContentPartPr/>
              <p14:nvPr/>
            </p14:nvContentPartPr>
            <p14:xfrm>
              <a:off x="2205531" y="3459511"/>
              <a:ext cx="4071600" cy="49320"/>
            </p14:xfrm>
          </p:contentPart>
        </mc:Choice>
        <mc:Fallback xmlns="">
          <p:pic>
            <p:nvPicPr>
              <p:cNvPr id="15" name="Ink 14">
                <a:extLst>
                  <a:ext uri="{FF2B5EF4-FFF2-40B4-BE49-F238E27FC236}">
                    <a16:creationId xmlns:a16="http://schemas.microsoft.com/office/drawing/2014/main" id="{9CC4F029-1B96-A088-06C5-C5F93A011DEF}"/>
                  </a:ext>
                </a:extLst>
              </p:cNvPr>
              <p:cNvPicPr/>
              <p:nvPr/>
            </p:nvPicPr>
            <p:blipFill>
              <a:blip r:embed="rId5"/>
              <a:stretch>
                <a:fillRect/>
              </a:stretch>
            </p:blipFill>
            <p:spPr>
              <a:xfrm>
                <a:off x="2151531" y="3351511"/>
                <a:ext cx="41792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4AD39246-EBD9-54DD-C262-B4518C713730}"/>
                  </a:ext>
                </a:extLst>
              </p14:cNvPr>
              <p14:cNvContentPartPr/>
              <p14:nvPr/>
            </p14:nvContentPartPr>
            <p14:xfrm>
              <a:off x="2205531" y="3638791"/>
              <a:ext cx="2705040" cy="57960"/>
            </p14:xfrm>
          </p:contentPart>
        </mc:Choice>
        <mc:Fallback xmlns="">
          <p:pic>
            <p:nvPicPr>
              <p:cNvPr id="16" name="Ink 15">
                <a:extLst>
                  <a:ext uri="{FF2B5EF4-FFF2-40B4-BE49-F238E27FC236}">
                    <a16:creationId xmlns:a16="http://schemas.microsoft.com/office/drawing/2014/main" id="{4AD39246-EBD9-54DD-C262-B4518C713730}"/>
                  </a:ext>
                </a:extLst>
              </p:cNvPr>
              <p:cNvPicPr/>
              <p:nvPr/>
            </p:nvPicPr>
            <p:blipFill>
              <a:blip r:embed="rId7"/>
              <a:stretch>
                <a:fillRect/>
              </a:stretch>
            </p:blipFill>
            <p:spPr>
              <a:xfrm>
                <a:off x="2151531" y="3530791"/>
                <a:ext cx="28126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7768819A-7E02-7911-90DA-EB95522AA02E}"/>
                  </a:ext>
                </a:extLst>
              </p14:cNvPr>
              <p14:cNvContentPartPr/>
              <p14:nvPr/>
            </p14:nvContentPartPr>
            <p14:xfrm>
              <a:off x="2214891" y="3827071"/>
              <a:ext cx="2855880" cy="360"/>
            </p14:xfrm>
          </p:contentPart>
        </mc:Choice>
        <mc:Fallback xmlns="">
          <p:pic>
            <p:nvPicPr>
              <p:cNvPr id="17" name="Ink 16">
                <a:extLst>
                  <a:ext uri="{FF2B5EF4-FFF2-40B4-BE49-F238E27FC236}">
                    <a16:creationId xmlns:a16="http://schemas.microsoft.com/office/drawing/2014/main" id="{7768819A-7E02-7911-90DA-EB95522AA02E}"/>
                  </a:ext>
                </a:extLst>
              </p:cNvPr>
              <p:cNvPicPr/>
              <p:nvPr/>
            </p:nvPicPr>
            <p:blipFill>
              <a:blip r:embed="rId9"/>
              <a:stretch>
                <a:fillRect/>
              </a:stretch>
            </p:blipFill>
            <p:spPr>
              <a:xfrm>
                <a:off x="2160891" y="3719431"/>
                <a:ext cx="2963520" cy="216000"/>
              </a:xfrm>
              <a:prstGeom prst="rect">
                <a:avLst/>
              </a:prstGeom>
            </p:spPr>
          </p:pic>
        </mc:Fallback>
      </mc:AlternateContent>
    </p:spTree>
    <p:extLst>
      <p:ext uri="{BB962C8B-B14F-4D97-AF65-F5344CB8AC3E}">
        <p14:creationId xmlns:p14="http://schemas.microsoft.com/office/powerpoint/2010/main" val="188361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89EC24-13BD-FC5D-7206-CE5597A27EBC}"/>
              </a:ext>
            </a:extLst>
          </p:cNvPr>
          <p:cNvSpPr>
            <a:spLocks noGrp="1"/>
          </p:cNvSpPr>
          <p:nvPr>
            <p:ph type="ctrTitle"/>
          </p:nvPr>
        </p:nvSpPr>
        <p:spPr>
          <a:xfrm>
            <a:off x="2516457" y="1936925"/>
            <a:ext cx="8512325" cy="2289842"/>
          </a:xfrm>
        </p:spPr>
        <p:txBody>
          <a:bodyPr/>
          <a:lstStyle/>
          <a:p>
            <a:r>
              <a:rPr lang="en-US" dirty="0"/>
              <a:t>CEA and TCAR – Hypertension</a:t>
            </a:r>
            <a:br>
              <a:rPr lang="en-US" dirty="0"/>
            </a:br>
            <a:r>
              <a:rPr lang="en-US" dirty="0"/>
              <a:t>TFEM CAS - Hypotension </a:t>
            </a:r>
          </a:p>
        </p:txBody>
      </p:sp>
    </p:spTree>
    <p:extLst>
      <p:ext uri="{BB962C8B-B14F-4D97-AF65-F5344CB8AC3E}">
        <p14:creationId xmlns:p14="http://schemas.microsoft.com/office/powerpoint/2010/main" val="175096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DA9DE-A5D9-6355-1E63-C186AA63360A}"/>
              </a:ext>
            </a:extLst>
          </p:cNvPr>
          <p:cNvSpPr>
            <a:spLocks noGrp="1"/>
          </p:cNvSpPr>
          <p:nvPr>
            <p:ph idx="1"/>
          </p:nvPr>
        </p:nvSpPr>
        <p:spPr>
          <a:xfrm>
            <a:off x="152400" y="2053779"/>
            <a:ext cx="6219825" cy="2159892"/>
          </a:xfrm>
        </p:spPr>
        <p:txBody>
          <a:bodyPr>
            <a:noAutofit/>
          </a:bodyPr>
          <a:lstStyle/>
          <a:p>
            <a:pPr algn="ctr"/>
            <a:r>
              <a:rPr lang="en-US" sz="4400" b="1" dirty="0">
                <a:solidFill>
                  <a:srgbClr val="002060"/>
                </a:solidFill>
              </a:rPr>
              <a:t>In-Person</a:t>
            </a:r>
          </a:p>
          <a:p>
            <a:pPr algn="ctr"/>
            <a:r>
              <a:rPr lang="en-US" sz="4400" b="1" dirty="0">
                <a:solidFill>
                  <a:srgbClr val="002060"/>
                </a:solidFill>
              </a:rPr>
              <a:t>Regional Registration </a:t>
            </a:r>
          </a:p>
          <a:p>
            <a:pPr algn="ctr"/>
            <a:r>
              <a:rPr lang="en-US" sz="4400" b="1" dirty="0">
                <a:solidFill>
                  <a:srgbClr val="002060"/>
                </a:solidFill>
              </a:rPr>
              <a:t>QR Code</a:t>
            </a:r>
          </a:p>
          <a:p>
            <a:pPr algn="ctr"/>
            <a:endParaRPr lang="en-US" b="1" i="1" dirty="0">
              <a:solidFill>
                <a:srgbClr val="C00000"/>
              </a:solidFill>
            </a:endParaRPr>
          </a:p>
          <a:p>
            <a:pPr algn="ctr"/>
            <a:r>
              <a:rPr lang="en-US" sz="2000" b="1" i="1" u="sng" dirty="0">
                <a:solidFill>
                  <a:srgbClr val="C00000"/>
                </a:solidFill>
              </a:rPr>
              <a:t>REMOTE ATTENDEES </a:t>
            </a:r>
            <a:r>
              <a:rPr lang="en-US" sz="2000" b="1" i="1" dirty="0">
                <a:solidFill>
                  <a:srgbClr val="C00000"/>
                </a:solidFill>
              </a:rPr>
              <a:t>- DO NOT USE THE QR CODE</a:t>
            </a:r>
          </a:p>
        </p:txBody>
      </p:sp>
      <p:pic>
        <p:nvPicPr>
          <p:cNvPr id="7" name="Picture 6">
            <a:extLst>
              <a:ext uri="{FF2B5EF4-FFF2-40B4-BE49-F238E27FC236}">
                <a16:creationId xmlns:a16="http://schemas.microsoft.com/office/drawing/2014/main" id="{2A209128-FE9F-FA0F-D662-64B8AEEFDE6F}"/>
              </a:ext>
            </a:extLst>
          </p:cNvPr>
          <p:cNvPicPr>
            <a:picLocks noChangeAspect="1"/>
          </p:cNvPicPr>
          <p:nvPr/>
        </p:nvPicPr>
        <p:blipFill>
          <a:blip r:embed="rId2"/>
          <a:stretch>
            <a:fillRect/>
          </a:stretch>
        </p:blipFill>
        <p:spPr>
          <a:xfrm>
            <a:off x="8350173" y="1797888"/>
            <a:ext cx="3441777" cy="3419761"/>
          </a:xfrm>
          <a:prstGeom prst="rect">
            <a:avLst/>
          </a:prstGeom>
        </p:spPr>
      </p:pic>
    </p:spTree>
    <p:extLst>
      <p:ext uri="{BB962C8B-B14F-4D97-AF65-F5344CB8AC3E}">
        <p14:creationId xmlns:p14="http://schemas.microsoft.com/office/powerpoint/2010/main" val="4279276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20C214-0679-C840-CD26-5B998AECAB7B}"/>
              </a:ext>
            </a:extLst>
          </p:cNvPr>
          <p:cNvSpPr>
            <a:spLocks noGrp="1"/>
          </p:cNvSpPr>
          <p:nvPr>
            <p:ph type="title"/>
          </p:nvPr>
        </p:nvSpPr>
        <p:spPr>
          <a:xfrm>
            <a:off x="203199" y="0"/>
            <a:ext cx="6908800" cy="932687"/>
          </a:xfrm>
        </p:spPr>
        <p:txBody>
          <a:bodyPr/>
          <a:lstStyle/>
          <a:p>
            <a:r>
              <a:rPr lang="en-US" dirty="0"/>
              <a:t>Meds Compared by Procedure</a:t>
            </a:r>
          </a:p>
        </p:txBody>
      </p:sp>
      <p:sp>
        <p:nvSpPr>
          <p:cNvPr id="4" name="Slide Number Placeholder 3">
            <a:extLst>
              <a:ext uri="{FF2B5EF4-FFF2-40B4-BE49-F238E27FC236}">
                <a16:creationId xmlns:a16="http://schemas.microsoft.com/office/drawing/2014/main" id="{7D1A9C15-438D-B4FD-82D1-B9154FF43045}"/>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AF5480F-9F1E-84A7-76B2-CDA63C5C6B39}"/>
              </a:ext>
            </a:extLst>
          </p:cNvPr>
          <p:cNvSpPr txBox="1"/>
          <p:nvPr/>
        </p:nvSpPr>
        <p:spPr>
          <a:xfrm>
            <a:off x="10812379" y="59605"/>
            <a:ext cx="11764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Pulled from VQI</a:t>
            </a:r>
          </a:p>
        </p:txBody>
      </p:sp>
      <p:graphicFrame>
        <p:nvGraphicFramePr>
          <p:cNvPr id="7" name="Chart 6">
            <a:extLst>
              <a:ext uri="{FF2B5EF4-FFF2-40B4-BE49-F238E27FC236}">
                <a16:creationId xmlns:a16="http://schemas.microsoft.com/office/drawing/2014/main" id="{E7C98E5C-91DC-4D28-88D1-011FFE295359}"/>
              </a:ext>
            </a:extLst>
          </p:cNvPr>
          <p:cNvGraphicFramePr/>
          <p:nvPr/>
        </p:nvGraphicFramePr>
        <p:xfrm>
          <a:off x="3959257" y="735290"/>
          <a:ext cx="5489935" cy="29600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6859290-D001-4299-846B-54471E97B187}"/>
              </a:ext>
            </a:extLst>
          </p:cNvPr>
          <p:cNvGraphicFramePr/>
          <p:nvPr/>
        </p:nvGraphicFramePr>
        <p:xfrm>
          <a:off x="6908800" y="3695307"/>
          <a:ext cx="4975274" cy="26607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7944D34E-D7E3-4FC3-BB0D-2BB5E27F42AB}"/>
              </a:ext>
            </a:extLst>
          </p:cNvPr>
          <p:cNvGraphicFramePr/>
          <p:nvPr/>
        </p:nvGraphicFramePr>
        <p:xfrm>
          <a:off x="885833" y="3429000"/>
          <a:ext cx="5137133" cy="292700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535716CC-59F6-DD8E-8DAF-AC4478C048F7}"/>
              </a:ext>
            </a:extLst>
          </p:cNvPr>
          <p:cNvSpPr txBox="1"/>
          <p:nvPr/>
        </p:nvSpPr>
        <p:spPr>
          <a:xfrm>
            <a:off x="318983" y="822272"/>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Jan 22 – Aug 23</a:t>
            </a:r>
          </a:p>
        </p:txBody>
      </p:sp>
    </p:spTree>
    <p:extLst>
      <p:ext uri="{BB962C8B-B14F-4D97-AF65-F5344CB8AC3E}">
        <p14:creationId xmlns:p14="http://schemas.microsoft.com/office/powerpoint/2010/main" val="1529181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89EC24-13BD-FC5D-7206-CE5597A27EBC}"/>
              </a:ext>
            </a:extLst>
          </p:cNvPr>
          <p:cNvSpPr>
            <a:spLocks noGrp="1"/>
          </p:cNvSpPr>
          <p:nvPr>
            <p:ph type="ctrTitle"/>
          </p:nvPr>
        </p:nvSpPr>
        <p:spPr>
          <a:xfrm>
            <a:off x="2516457" y="1936925"/>
            <a:ext cx="8512325" cy="2289842"/>
          </a:xfrm>
        </p:spPr>
        <p:txBody>
          <a:bodyPr/>
          <a:lstStyle/>
          <a:p>
            <a:r>
              <a:rPr lang="en-US" dirty="0"/>
              <a:t>Asymptomatic vs Symptomatic </a:t>
            </a:r>
          </a:p>
        </p:txBody>
      </p:sp>
    </p:spTree>
    <p:extLst>
      <p:ext uri="{BB962C8B-B14F-4D97-AF65-F5344CB8AC3E}">
        <p14:creationId xmlns:p14="http://schemas.microsoft.com/office/powerpoint/2010/main" val="393285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FF2BC6-442A-CDEC-DCE2-4498895A0C51}"/>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D902C4F-1D5B-9579-3154-8D361863F338}"/>
              </a:ext>
            </a:extLst>
          </p:cNvPr>
          <p:cNvSpPr txBox="1"/>
          <p:nvPr/>
        </p:nvSpPr>
        <p:spPr>
          <a:xfrm>
            <a:off x="153566" y="128006"/>
            <a:ext cx="4786078" cy="654418"/>
          </a:xfrm>
          <a:prstGeom prst="rect">
            <a:avLst/>
          </a:prstGeom>
        </p:spPr>
        <p:txBody>
          <a:bodyPr vert="horz" lIns="91440" tIns="45720" rIns="91440" bIns="45720" rtlCol="0" anchor="ctr">
            <a:noAutofit/>
          </a:bodyPr>
          <a:lstStyle>
            <a:lvl1pPr>
              <a:lnSpc>
                <a:spcPct val="90000"/>
              </a:lnSpc>
              <a:spcBef>
                <a:spcPct val="0"/>
              </a:spcBef>
              <a:buNone/>
              <a:defRPr sz="3200" b="1" i="0" baseline="0">
                <a:solidFill>
                  <a:srgbClr val="54585A"/>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4585A"/>
                </a:solidFill>
                <a:effectLst/>
                <a:uLnTx/>
                <a:uFillTx/>
                <a:latin typeface="Arial"/>
                <a:ea typeface="+mj-ea"/>
                <a:cs typeface="+mj-cs"/>
              </a:rPr>
              <a:t>VQI Dashboard Reports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54585A"/>
              </a:solidFill>
              <a:effectLst/>
              <a:uLnTx/>
              <a:uFillTx/>
              <a:latin typeface="Arial"/>
              <a:ea typeface="+mj-ea"/>
              <a:cs typeface="+mj-cs"/>
            </a:endParaRPr>
          </a:p>
        </p:txBody>
      </p:sp>
      <p:graphicFrame>
        <p:nvGraphicFramePr>
          <p:cNvPr id="9" name="Chart 8">
            <a:extLst>
              <a:ext uri="{FF2B5EF4-FFF2-40B4-BE49-F238E27FC236}">
                <a16:creationId xmlns:a16="http://schemas.microsoft.com/office/drawing/2014/main" id="{6C479FFB-3AB6-4AB9-9AD1-96C394B75B51}"/>
              </a:ext>
            </a:extLst>
          </p:cNvPr>
          <p:cNvGraphicFramePr>
            <a:graphicFrameLocks/>
          </p:cNvGraphicFramePr>
          <p:nvPr/>
        </p:nvGraphicFramePr>
        <p:xfrm>
          <a:off x="838379" y="3196637"/>
          <a:ext cx="6004453" cy="34005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36B1D2D8-876B-4E4F-8727-F5E1B0799692}"/>
              </a:ext>
            </a:extLst>
          </p:cNvPr>
          <p:cNvGraphicFramePr>
            <a:graphicFrameLocks/>
          </p:cNvGraphicFramePr>
          <p:nvPr/>
        </p:nvGraphicFramePr>
        <p:xfrm>
          <a:off x="6877379" y="3356735"/>
          <a:ext cx="5147035" cy="32887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76C4F046-AD1C-4C8F-8429-6FD74D5788DA}"/>
              </a:ext>
            </a:extLst>
          </p:cNvPr>
          <p:cNvGraphicFramePr>
            <a:graphicFrameLocks/>
          </p:cNvGraphicFramePr>
          <p:nvPr/>
        </p:nvGraphicFramePr>
        <p:xfrm>
          <a:off x="4343103" y="114262"/>
          <a:ext cx="5496418" cy="3170535"/>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Straight Arrow Connector 2">
            <a:extLst>
              <a:ext uri="{FF2B5EF4-FFF2-40B4-BE49-F238E27FC236}">
                <a16:creationId xmlns:a16="http://schemas.microsoft.com/office/drawing/2014/main" id="{8FD05D63-AB79-7816-276B-2C61937D536E}"/>
              </a:ext>
            </a:extLst>
          </p:cNvPr>
          <p:cNvCxnSpPr>
            <a:cxnSpLocks/>
          </p:cNvCxnSpPr>
          <p:nvPr/>
        </p:nvCxnSpPr>
        <p:spPr>
          <a:xfrm flipV="1">
            <a:off x="2071744" y="5946128"/>
            <a:ext cx="0" cy="35414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5" name="Straight Arrow Connector 4">
            <a:extLst>
              <a:ext uri="{FF2B5EF4-FFF2-40B4-BE49-F238E27FC236}">
                <a16:creationId xmlns:a16="http://schemas.microsoft.com/office/drawing/2014/main" id="{61B22BAB-3CD4-1D63-DC60-2CF94092D4E3}"/>
              </a:ext>
            </a:extLst>
          </p:cNvPr>
          <p:cNvCxnSpPr>
            <a:cxnSpLocks/>
          </p:cNvCxnSpPr>
          <p:nvPr/>
        </p:nvCxnSpPr>
        <p:spPr>
          <a:xfrm flipV="1">
            <a:off x="4343103" y="5946128"/>
            <a:ext cx="0" cy="35414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AF9E5C48-0F70-3C30-EC28-19ADF0398A67}"/>
              </a:ext>
            </a:extLst>
          </p:cNvPr>
          <p:cNvCxnSpPr>
            <a:cxnSpLocks/>
          </p:cNvCxnSpPr>
          <p:nvPr/>
        </p:nvCxnSpPr>
        <p:spPr>
          <a:xfrm flipV="1">
            <a:off x="5324822" y="2948486"/>
            <a:ext cx="0" cy="33631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CB8A6BBE-2DD7-BE07-806D-D245B08B10CF}"/>
              </a:ext>
            </a:extLst>
          </p:cNvPr>
          <p:cNvCxnSpPr>
            <a:cxnSpLocks/>
          </p:cNvCxnSpPr>
          <p:nvPr/>
        </p:nvCxnSpPr>
        <p:spPr>
          <a:xfrm flipV="1">
            <a:off x="7237171" y="2895772"/>
            <a:ext cx="0" cy="42469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123FC75E-AB8B-184C-6F9F-AC3BC3A85624}"/>
              </a:ext>
            </a:extLst>
          </p:cNvPr>
          <p:cNvCxnSpPr>
            <a:cxnSpLocks/>
          </p:cNvCxnSpPr>
          <p:nvPr/>
        </p:nvCxnSpPr>
        <p:spPr>
          <a:xfrm flipV="1">
            <a:off x="9061125" y="5948233"/>
            <a:ext cx="0" cy="35203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8D2A6221-2501-3E47-2355-818D9262C788}"/>
              </a:ext>
            </a:extLst>
          </p:cNvPr>
          <p:cNvCxnSpPr>
            <a:cxnSpLocks/>
          </p:cNvCxnSpPr>
          <p:nvPr/>
        </p:nvCxnSpPr>
        <p:spPr>
          <a:xfrm flipV="1">
            <a:off x="11013908" y="5946128"/>
            <a:ext cx="0" cy="41604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020CE8A5-4A50-511F-C5B6-241A618FE1FB}"/>
              </a:ext>
            </a:extLst>
          </p:cNvPr>
          <p:cNvSpPr txBox="1"/>
          <p:nvPr/>
        </p:nvSpPr>
        <p:spPr>
          <a:xfrm>
            <a:off x="10812379" y="59605"/>
            <a:ext cx="11764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Pulled from VQI</a:t>
            </a:r>
          </a:p>
        </p:txBody>
      </p:sp>
    </p:spTree>
    <p:extLst>
      <p:ext uri="{BB962C8B-B14F-4D97-AF65-F5344CB8AC3E}">
        <p14:creationId xmlns:p14="http://schemas.microsoft.com/office/powerpoint/2010/main" val="78921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89EC24-13BD-FC5D-7206-CE5597A27EBC}"/>
              </a:ext>
            </a:extLst>
          </p:cNvPr>
          <p:cNvSpPr>
            <a:spLocks noGrp="1"/>
          </p:cNvSpPr>
          <p:nvPr>
            <p:ph type="ctrTitle"/>
          </p:nvPr>
        </p:nvSpPr>
        <p:spPr>
          <a:xfrm>
            <a:off x="1658042" y="2925970"/>
            <a:ext cx="5649138" cy="893763"/>
          </a:xfrm>
        </p:spPr>
        <p:txBody>
          <a:bodyPr/>
          <a:lstStyle/>
          <a:p>
            <a:r>
              <a:rPr lang="en-US" dirty="0"/>
              <a:t>CEA Hypertension</a:t>
            </a:r>
          </a:p>
        </p:txBody>
      </p:sp>
    </p:spTree>
    <p:extLst>
      <p:ext uri="{BB962C8B-B14F-4D97-AF65-F5344CB8AC3E}">
        <p14:creationId xmlns:p14="http://schemas.microsoft.com/office/powerpoint/2010/main" val="2339566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A96D1-F9BD-4326-4FC6-528AE3A78C2B}"/>
              </a:ext>
            </a:extLst>
          </p:cNvPr>
          <p:cNvSpPr>
            <a:spLocks noGrp="1"/>
          </p:cNvSpPr>
          <p:nvPr>
            <p:ph type="title"/>
          </p:nvPr>
        </p:nvSpPr>
        <p:spPr>
          <a:xfrm>
            <a:off x="221502" y="0"/>
            <a:ext cx="8225379" cy="932687"/>
          </a:xfrm>
        </p:spPr>
        <p:txBody>
          <a:bodyPr/>
          <a:lstStyle/>
          <a:p>
            <a:r>
              <a:rPr lang="en-US" dirty="0"/>
              <a:t>CEA Hypertension IV Meds by Order</a:t>
            </a:r>
          </a:p>
        </p:txBody>
      </p:sp>
      <p:sp>
        <p:nvSpPr>
          <p:cNvPr id="4" name="Slide Number Placeholder 3">
            <a:extLst>
              <a:ext uri="{FF2B5EF4-FFF2-40B4-BE49-F238E27FC236}">
                <a16:creationId xmlns:a16="http://schemas.microsoft.com/office/drawing/2014/main" id="{B7F73839-18FB-4A2F-15EF-A71753B4D1F1}"/>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419EA5D1-5740-5215-5A02-C481CE41F6DA}"/>
              </a:ext>
            </a:extLst>
          </p:cNvPr>
          <p:cNvSpPr txBox="1"/>
          <p:nvPr/>
        </p:nvSpPr>
        <p:spPr>
          <a:xfrm>
            <a:off x="371988" y="816880"/>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graphicFrame>
        <p:nvGraphicFramePr>
          <p:cNvPr id="7" name="Chart 6">
            <a:extLst>
              <a:ext uri="{FF2B5EF4-FFF2-40B4-BE49-F238E27FC236}">
                <a16:creationId xmlns:a16="http://schemas.microsoft.com/office/drawing/2014/main" id="{24281B6D-E8C4-23F5-94B8-B18585C8A737}"/>
              </a:ext>
            </a:extLst>
          </p:cNvPr>
          <p:cNvGraphicFramePr>
            <a:graphicFrameLocks/>
          </p:cNvGraphicFramePr>
          <p:nvPr/>
        </p:nvGraphicFramePr>
        <p:xfrm>
          <a:off x="960735" y="741465"/>
          <a:ext cx="10270530" cy="5608685"/>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a:extLst>
              <a:ext uri="{FF2B5EF4-FFF2-40B4-BE49-F238E27FC236}">
                <a16:creationId xmlns:a16="http://schemas.microsoft.com/office/drawing/2014/main" id="{2A6BE2F2-4F9D-29F1-7BF7-C4785917D10E}"/>
              </a:ext>
            </a:extLst>
          </p:cNvPr>
          <p:cNvCxnSpPr/>
          <p:nvPr/>
        </p:nvCxnSpPr>
        <p:spPr>
          <a:xfrm>
            <a:off x="3409950" y="4533900"/>
            <a:ext cx="0" cy="352425"/>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BACDFD1C-D6AE-012F-63DB-8DD1BFC07A7D}"/>
              </a:ext>
            </a:extLst>
          </p:cNvPr>
          <p:cNvCxnSpPr/>
          <p:nvPr/>
        </p:nvCxnSpPr>
        <p:spPr>
          <a:xfrm>
            <a:off x="4219575" y="4495800"/>
            <a:ext cx="0" cy="40005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165C4BC3-6D63-D515-035C-9FC64F19E390}"/>
              </a:ext>
            </a:extLst>
          </p:cNvPr>
          <p:cNvCxnSpPr/>
          <p:nvPr/>
        </p:nvCxnSpPr>
        <p:spPr>
          <a:xfrm>
            <a:off x="6096000" y="4495800"/>
            <a:ext cx="0" cy="43815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ED222614-F836-3F71-F302-BD1D2FB1FB76}"/>
              </a:ext>
            </a:extLst>
          </p:cNvPr>
          <p:cNvCxnSpPr/>
          <p:nvPr/>
        </p:nvCxnSpPr>
        <p:spPr>
          <a:xfrm>
            <a:off x="3750906" y="5383763"/>
            <a:ext cx="279918" cy="0"/>
          </a:xfrm>
          <a:prstGeom prst="straightConnector1">
            <a:avLst/>
          </a:prstGeom>
          <a:ln>
            <a:solidFill>
              <a:srgbClr val="00B050"/>
            </a:solidFill>
            <a:headEnd type="triangle"/>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5534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7729345-B11D-4328-A090-5BA246F3CF5D}"/>
              </a:ext>
            </a:extLst>
          </p:cNvPr>
          <p:cNvGraphicFramePr>
            <a:graphicFrameLocks/>
          </p:cNvGraphicFramePr>
          <p:nvPr/>
        </p:nvGraphicFramePr>
        <p:xfrm>
          <a:off x="1645920" y="1007268"/>
          <a:ext cx="8448199" cy="5376907"/>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98DDEBEA-9B42-200D-59C4-AFDEA023BA5F}"/>
              </a:ext>
            </a:extLst>
          </p:cNvPr>
          <p:cNvSpPr>
            <a:spLocks noGrp="1"/>
          </p:cNvSpPr>
          <p:nvPr>
            <p:ph type="title"/>
          </p:nvPr>
        </p:nvSpPr>
        <p:spPr>
          <a:xfrm>
            <a:off x="105878" y="0"/>
            <a:ext cx="12086122" cy="932687"/>
          </a:xfrm>
        </p:spPr>
        <p:txBody>
          <a:bodyPr/>
          <a:lstStyle/>
          <a:p>
            <a:r>
              <a:rPr lang="en-US" dirty="0"/>
              <a:t>CEA Hypertension IV Medication</a:t>
            </a:r>
            <a:br>
              <a:rPr lang="en-US" dirty="0"/>
            </a:br>
            <a:r>
              <a:rPr lang="en-US" sz="2400" dirty="0"/>
              <a:t>Number of Different Orders by Clinician</a:t>
            </a:r>
            <a:endParaRPr lang="en-US" dirty="0"/>
          </a:p>
        </p:txBody>
      </p:sp>
      <p:sp>
        <p:nvSpPr>
          <p:cNvPr id="4" name="Slide Number Placeholder 3">
            <a:extLst>
              <a:ext uri="{FF2B5EF4-FFF2-40B4-BE49-F238E27FC236}">
                <a16:creationId xmlns:a16="http://schemas.microsoft.com/office/drawing/2014/main" id="{7BB63836-1BE0-9D41-DF76-26F298D044F4}"/>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A0C3D33-FE64-FA3D-79D1-91C8B366C27E}"/>
              </a:ext>
            </a:extLst>
          </p:cNvPr>
          <p:cNvSpPr txBox="1"/>
          <p:nvPr/>
        </p:nvSpPr>
        <p:spPr>
          <a:xfrm>
            <a:off x="318983" y="870679"/>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sp>
        <p:nvSpPr>
          <p:cNvPr id="6" name="Oval 5">
            <a:extLst>
              <a:ext uri="{FF2B5EF4-FFF2-40B4-BE49-F238E27FC236}">
                <a16:creationId xmlns:a16="http://schemas.microsoft.com/office/drawing/2014/main" id="{DAC8F9DD-C5EC-722F-D2E0-A0EB92E25DF6}"/>
              </a:ext>
            </a:extLst>
          </p:cNvPr>
          <p:cNvSpPr/>
          <p:nvPr/>
        </p:nvSpPr>
        <p:spPr>
          <a:xfrm>
            <a:off x="3017863" y="4475192"/>
            <a:ext cx="819150" cy="4095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Oval 7">
            <a:extLst>
              <a:ext uri="{FF2B5EF4-FFF2-40B4-BE49-F238E27FC236}">
                <a16:creationId xmlns:a16="http://schemas.microsoft.com/office/drawing/2014/main" id="{16F6910A-0F25-C0AD-24BF-0C2EBB92258E}"/>
              </a:ext>
            </a:extLst>
          </p:cNvPr>
          <p:cNvSpPr/>
          <p:nvPr/>
        </p:nvSpPr>
        <p:spPr>
          <a:xfrm>
            <a:off x="7065126" y="5441157"/>
            <a:ext cx="819150" cy="4095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lowchart: Connector 9">
            <a:extLst>
              <a:ext uri="{FF2B5EF4-FFF2-40B4-BE49-F238E27FC236}">
                <a16:creationId xmlns:a16="http://schemas.microsoft.com/office/drawing/2014/main" id="{F87DCAC5-421E-A3F4-C15F-17867E4E57DC}"/>
              </a:ext>
            </a:extLst>
          </p:cNvPr>
          <p:cNvSpPr/>
          <p:nvPr/>
        </p:nvSpPr>
        <p:spPr>
          <a:xfrm>
            <a:off x="5376145" y="3215889"/>
            <a:ext cx="987748" cy="959663"/>
          </a:xfrm>
          <a:prstGeom prst="flowChartConnector">
            <a:avLst/>
          </a:prstGeom>
          <a:solidFill>
            <a:srgbClr val="E7EEF3"/>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0EA47BF6-99D0-A111-98E3-8B1C83F1D5F4}"/>
              </a:ext>
            </a:extLst>
          </p:cNvPr>
          <p:cNvSpPr txBox="1"/>
          <p:nvPr/>
        </p:nvSpPr>
        <p:spPr>
          <a:xfrm>
            <a:off x="5394614" y="3511054"/>
            <a:ext cx="95081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11</a:t>
            </a:r>
            <a:r>
              <a:rPr kumimoji="0" lang="en-US" sz="1800" b="0" i="0" u="none" strike="noStrike" kern="1200" cap="none" spc="0" normalizeH="0" baseline="0" noProof="0" dirty="0">
                <a:ln>
                  <a:noFill/>
                </a:ln>
                <a:solidFill>
                  <a:prstClr val="black"/>
                </a:solidFill>
                <a:effectLst/>
                <a:uLnTx/>
                <a:uFillTx/>
                <a:latin typeface="Arial"/>
                <a:ea typeface="+mn-ea"/>
                <a:cs typeface="+mn-cs"/>
              </a:rPr>
              <a:t> THH</a:t>
            </a:r>
          </a:p>
        </p:txBody>
      </p:sp>
    </p:spTree>
    <p:extLst>
      <p:ext uri="{BB962C8B-B14F-4D97-AF65-F5344CB8AC3E}">
        <p14:creationId xmlns:p14="http://schemas.microsoft.com/office/powerpoint/2010/main" val="33032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27B3068-3208-44C6-90B7-683C96D6B173}"/>
              </a:ext>
            </a:extLst>
          </p:cNvPr>
          <p:cNvGraphicFramePr>
            <a:graphicFrameLocks/>
          </p:cNvGraphicFramePr>
          <p:nvPr/>
        </p:nvGraphicFramePr>
        <p:xfrm>
          <a:off x="877598" y="1027764"/>
          <a:ext cx="10751907" cy="480247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98DDEBEA-9B42-200D-59C4-AFDEA023BA5F}"/>
              </a:ext>
            </a:extLst>
          </p:cNvPr>
          <p:cNvSpPr>
            <a:spLocks noGrp="1"/>
          </p:cNvSpPr>
          <p:nvPr>
            <p:ph type="title"/>
          </p:nvPr>
        </p:nvSpPr>
        <p:spPr>
          <a:xfrm>
            <a:off x="372423" y="0"/>
            <a:ext cx="8130553" cy="932687"/>
          </a:xfrm>
        </p:spPr>
        <p:txBody>
          <a:bodyPr/>
          <a:lstStyle/>
          <a:p>
            <a:r>
              <a:rPr lang="en-US" dirty="0"/>
              <a:t>CEA Hypertension IV Meds by Clinician </a:t>
            </a:r>
          </a:p>
        </p:txBody>
      </p:sp>
      <p:sp>
        <p:nvSpPr>
          <p:cNvPr id="4" name="Slide Number Placeholder 3">
            <a:extLst>
              <a:ext uri="{FF2B5EF4-FFF2-40B4-BE49-F238E27FC236}">
                <a16:creationId xmlns:a16="http://schemas.microsoft.com/office/drawing/2014/main" id="{7BB63836-1BE0-9D41-DF76-26F298D044F4}"/>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A0C3D33-FE64-FA3D-79D1-91C8B366C27E}"/>
              </a:ext>
            </a:extLst>
          </p:cNvPr>
          <p:cNvSpPr txBox="1"/>
          <p:nvPr/>
        </p:nvSpPr>
        <p:spPr>
          <a:xfrm>
            <a:off x="318983" y="752985"/>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sp>
        <p:nvSpPr>
          <p:cNvPr id="5" name="Oval 4">
            <a:extLst>
              <a:ext uri="{FF2B5EF4-FFF2-40B4-BE49-F238E27FC236}">
                <a16:creationId xmlns:a16="http://schemas.microsoft.com/office/drawing/2014/main" id="{F6C42AC1-3804-7821-BBED-9BB281C4A1A5}"/>
              </a:ext>
            </a:extLst>
          </p:cNvPr>
          <p:cNvSpPr/>
          <p:nvPr/>
        </p:nvSpPr>
        <p:spPr>
          <a:xfrm>
            <a:off x="4729162" y="2457970"/>
            <a:ext cx="885825" cy="302922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Oval 6">
            <a:extLst>
              <a:ext uri="{FF2B5EF4-FFF2-40B4-BE49-F238E27FC236}">
                <a16:creationId xmlns:a16="http://schemas.microsoft.com/office/drawing/2014/main" id="{CCB62E5D-2820-839A-0DFB-0189C1977A5D}"/>
              </a:ext>
            </a:extLst>
          </p:cNvPr>
          <p:cNvSpPr/>
          <p:nvPr/>
        </p:nvSpPr>
        <p:spPr>
          <a:xfrm>
            <a:off x="7011613" y="1788622"/>
            <a:ext cx="1009650" cy="378170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68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62238A8-D4A7-4F86-A4D5-4C22B19E5CF5}"/>
              </a:ext>
            </a:extLst>
          </p:cNvPr>
          <p:cNvGraphicFramePr>
            <a:graphicFrameLocks/>
          </p:cNvGraphicFramePr>
          <p:nvPr/>
        </p:nvGraphicFramePr>
        <p:xfrm>
          <a:off x="6350925" y="1820487"/>
          <a:ext cx="5607722" cy="37482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28D5FABF-57B2-D2D2-A1FA-6E5EA3909123}"/>
              </a:ext>
            </a:extLst>
          </p:cNvPr>
          <p:cNvSpPr>
            <a:spLocks noGrp="1"/>
          </p:cNvSpPr>
          <p:nvPr>
            <p:ph type="title"/>
          </p:nvPr>
        </p:nvSpPr>
        <p:spPr>
          <a:xfrm>
            <a:off x="-1" y="3"/>
            <a:ext cx="9785023" cy="932687"/>
          </a:xfrm>
        </p:spPr>
        <p:txBody>
          <a:bodyPr/>
          <a:lstStyle/>
          <a:p>
            <a:r>
              <a:rPr lang="en-US" dirty="0"/>
              <a:t>CEA Hypertension IV Meds by Clinician </a:t>
            </a:r>
          </a:p>
        </p:txBody>
      </p:sp>
      <p:sp>
        <p:nvSpPr>
          <p:cNvPr id="4" name="Slide Number Placeholder 3">
            <a:extLst>
              <a:ext uri="{FF2B5EF4-FFF2-40B4-BE49-F238E27FC236}">
                <a16:creationId xmlns:a16="http://schemas.microsoft.com/office/drawing/2014/main" id="{B24146FA-6459-3623-2390-1889CAA1AFAD}"/>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4E61A1B-6014-53E6-D5F1-9093B0CB150A}"/>
              </a:ext>
            </a:extLst>
          </p:cNvPr>
          <p:cNvSpPr txBox="1"/>
          <p:nvPr/>
        </p:nvSpPr>
        <p:spPr>
          <a:xfrm>
            <a:off x="318983" y="752985"/>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cxnSp>
        <p:nvCxnSpPr>
          <p:cNvPr id="13" name="Straight Arrow Connector 12">
            <a:extLst>
              <a:ext uri="{FF2B5EF4-FFF2-40B4-BE49-F238E27FC236}">
                <a16:creationId xmlns:a16="http://schemas.microsoft.com/office/drawing/2014/main" id="{D13F6F5D-54BE-DBFD-79C4-B17F8D41B64A}"/>
              </a:ext>
            </a:extLst>
          </p:cNvPr>
          <p:cNvCxnSpPr/>
          <p:nvPr/>
        </p:nvCxnSpPr>
        <p:spPr>
          <a:xfrm>
            <a:off x="9076805" y="3286194"/>
            <a:ext cx="0" cy="60960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2" name="Chart 1">
            <a:extLst>
              <a:ext uri="{FF2B5EF4-FFF2-40B4-BE49-F238E27FC236}">
                <a16:creationId xmlns:a16="http://schemas.microsoft.com/office/drawing/2014/main" id="{FFA92E3D-AD1B-47F6-A816-81DCB88CFE74}"/>
              </a:ext>
            </a:extLst>
          </p:cNvPr>
          <p:cNvGraphicFramePr>
            <a:graphicFrameLocks/>
          </p:cNvGraphicFramePr>
          <p:nvPr/>
        </p:nvGraphicFramePr>
        <p:xfrm>
          <a:off x="488278" y="1685672"/>
          <a:ext cx="5607722" cy="4140166"/>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1A9ED1E9-B268-4E73-6C2F-4C9B2B220BD1}"/>
              </a:ext>
            </a:extLst>
          </p:cNvPr>
          <p:cNvSpPr/>
          <p:nvPr/>
        </p:nvSpPr>
        <p:spPr>
          <a:xfrm>
            <a:off x="8965872" y="2227933"/>
            <a:ext cx="819150" cy="4095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0A4983A7-4E0B-BEA2-BB1D-08377362F340}"/>
              </a:ext>
            </a:extLst>
          </p:cNvPr>
          <p:cNvSpPr txBox="1"/>
          <p:nvPr/>
        </p:nvSpPr>
        <p:spPr>
          <a:xfrm>
            <a:off x="2791410" y="1171801"/>
            <a:ext cx="617446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Hypotension Meds Ordered and Received by Highest ordering Clinicians</a:t>
            </a:r>
          </a:p>
        </p:txBody>
      </p:sp>
    </p:spTree>
    <p:extLst>
      <p:ext uri="{BB962C8B-B14F-4D97-AF65-F5344CB8AC3E}">
        <p14:creationId xmlns:p14="http://schemas.microsoft.com/office/powerpoint/2010/main" val="39901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E4878C2-CBDE-4787-80A4-063743D14666}"/>
              </a:ext>
            </a:extLst>
          </p:cNvPr>
          <p:cNvGraphicFramePr>
            <a:graphicFrameLocks/>
          </p:cNvGraphicFramePr>
          <p:nvPr/>
        </p:nvGraphicFramePr>
        <p:xfrm>
          <a:off x="1074329" y="1083882"/>
          <a:ext cx="9398850" cy="5098077"/>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F743FE75-93C7-0D67-44A1-58302A79038F}"/>
              </a:ext>
            </a:extLst>
          </p:cNvPr>
          <p:cNvSpPr>
            <a:spLocks noGrp="1"/>
          </p:cNvSpPr>
          <p:nvPr>
            <p:ph type="title"/>
          </p:nvPr>
        </p:nvSpPr>
        <p:spPr>
          <a:xfrm>
            <a:off x="138545" y="0"/>
            <a:ext cx="10013133" cy="932687"/>
          </a:xfrm>
        </p:spPr>
        <p:txBody>
          <a:bodyPr/>
          <a:lstStyle/>
          <a:p>
            <a:r>
              <a:rPr lang="en-US" dirty="0"/>
              <a:t>CEA Hypertension IV Meds </a:t>
            </a:r>
            <a:br>
              <a:rPr lang="en-US" dirty="0"/>
            </a:br>
            <a:r>
              <a:rPr lang="en-US" sz="2400" dirty="0"/>
              <a:t>by Physician Performing Procedure</a:t>
            </a:r>
            <a:endParaRPr lang="en-US" dirty="0"/>
          </a:p>
        </p:txBody>
      </p:sp>
      <p:sp>
        <p:nvSpPr>
          <p:cNvPr id="4" name="Slide Number Placeholder 3">
            <a:extLst>
              <a:ext uri="{FF2B5EF4-FFF2-40B4-BE49-F238E27FC236}">
                <a16:creationId xmlns:a16="http://schemas.microsoft.com/office/drawing/2014/main" id="{2B3B0525-5245-2357-4012-B21AC4E74BD8}"/>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B20B177-1156-AB41-DB32-5BB825A2BC38}"/>
              </a:ext>
            </a:extLst>
          </p:cNvPr>
          <p:cNvSpPr txBox="1"/>
          <p:nvPr/>
        </p:nvSpPr>
        <p:spPr>
          <a:xfrm>
            <a:off x="318983" y="822272"/>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Jan 22 – Aug 23</a:t>
            </a:r>
          </a:p>
        </p:txBody>
      </p:sp>
      <p:sp>
        <p:nvSpPr>
          <p:cNvPr id="9" name="Oval 8">
            <a:extLst>
              <a:ext uri="{FF2B5EF4-FFF2-40B4-BE49-F238E27FC236}">
                <a16:creationId xmlns:a16="http://schemas.microsoft.com/office/drawing/2014/main" id="{8B9FD099-CA7D-D68F-A9DC-104F4BD32AFA}"/>
              </a:ext>
            </a:extLst>
          </p:cNvPr>
          <p:cNvSpPr/>
          <p:nvPr/>
        </p:nvSpPr>
        <p:spPr>
          <a:xfrm>
            <a:off x="1483885" y="3858637"/>
            <a:ext cx="834340" cy="232332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1E354E6B-7C52-0CF0-C721-C566D508C08D}"/>
              </a:ext>
            </a:extLst>
          </p:cNvPr>
          <p:cNvSpPr txBox="1"/>
          <p:nvPr/>
        </p:nvSpPr>
        <p:spPr>
          <a:xfrm>
            <a:off x="10812379" y="59605"/>
            <a:ext cx="11764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Pulled from VQI</a:t>
            </a:r>
          </a:p>
        </p:txBody>
      </p:sp>
      <p:cxnSp>
        <p:nvCxnSpPr>
          <p:cNvPr id="12" name="Straight Connector 11">
            <a:extLst>
              <a:ext uri="{FF2B5EF4-FFF2-40B4-BE49-F238E27FC236}">
                <a16:creationId xmlns:a16="http://schemas.microsoft.com/office/drawing/2014/main" id="{C36A5ED9-8BFB-6A05-011B-18A2F8DB17A5}"/>
              </a:ext>
            </a:extLst>
          </p:cNvPr>
          <p:cNvCxnSpPr>
            <a:cxnSpLocks/>
          </p:cNvCxnSpPr>
          <p:nvPr/>
        </p:nvCxnSpPr>
        <p:spPr>
          <a:xfrm flipH="1">
            <a:off x="1639164" y="4219018"/>
            <a:ext cx="7771302" cy="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2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89EC24-13BD-FC5D-7206-CE5597A27EBC}"/>
              </a:ext>
            </a:extLst>
          </p:cNvPr>
          <p:cNvSpPr>
            <a:spLocks noGrp="1"/>
          </p:cNvSpPr>
          <p:nvPr>
            <p:ph type="ctrTitle"/>
          </p:nvPr>
        </p:nvSpPr>
        <p:spPr>
          <a:xfrm>
            <a:off x="1658042" y="2925970"/>
            <a:ext cx="5649138" cy="893763"/>
          </a:xfrm>
        </p:spPr>
        <p:txBody>
          <a:bodyPr/>
          <a:lstStyle/>
          <a:p>
            <a:r>
              <a:rPr lang="en-US" dirty="0"/>
              <a:t>TCAR Hypertension</a:t>
            </a:r>
          </a:p>
        </p:txBody>
      </p:sp>
    </p:spTree>
    <p:extLst>
      <p:ext uri="{BB962C8B-B14F-4D97-AF65-F5344CB8AC3E}">
        <p14:creationId xmlns:p14="http://schemas.microsoft.com/office/powerpoint/2010/main" val="2112015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BC27139-A1FB-F1B5-FA25-77B7562CCE4E}"/>
              </a:ext>
            </a:extLst>
          </p:cNvPr>
          <p:cNvSpPr>
            <a:spLocks noGrp="1"/>
          </p:cNvSpPr>
          <p:nvPr>
            <p:ph idx="1"/>
          </p:nvPr>
        </p:nvSpPr>
        <p:spPr>
          <a:xfrm>
            <a:off x="1489378" y="1633490"/>
            <a:ext cx="4733291" cy="1068941"/>
          </a:xfrm>
        </p:spPr>
        <p:txBody>
          <a:bodyPr>
            <a:normAutofit/>
          </a:bodyPr>
          <a:lstStyle/>
          <a:p>
            <a:r>
              <a:rPr lang="en-US" sz="1800" dirty="0">
                <a:solidFill>
                  <a:srgbClr val="002060"/>
                </a:solidFill>
              </a:rPr>
              <a:t>Click “Participants” in the box at the top or bottom of your screen. </a:t>
            </a:r>
          </a:p>
          <a:p>
            <a:endParaRPr lang="en-US" sz="2000" dirty="0"/>
          </a:p>
        </p:txBody>
      </p:sp>
      <p:sp>
        <p:nvSpPr>
          <p:cNvPr id="8" name="Text Placeholder 7">
            <a:extLst>
              <a:ext uri="{FF2B5EF4-FFF2-40B4-BE49-F238E27FC236}">
                <a16:creationId xmlns:a16="http://schemas.microsoft.com/office/drawing/2014/main" id="{9C1FA109-B2FB-F85F-BF9E-5E32776C8B5A}"/>
              </a:ext>
            </a:extLst>
          </p:cNvPr>
          <p:cNvSpPr>
            <a:spLocks noGrp="1"/>
          </p:cNvSpPr>
          <p:nvPr>
            <p:ph type="body" sz="quarter" idx="11"/>
          </p:nvPr>
        </p:nvSpPr>
        <p:spPr/>
        <p:txBody>
          <a:bodyPr/>
          <a:lstStyle/>
          <a:p>
            <a:r>
              <a:rPr lang="en-US" dirty="0"/>
              <a:t>Before we get started, please sign in.</a:t>
            </a:r>
          </a:p>
        </p:txBody>
      </p:sp>
      <p:sp>
        <p:nvSpPr>
          <p:cNvPr id="9" name="Content Placeholder 8">
            <a:extLst>
              <a:ext uri="{FF2B5EF4-FFF2-40B4-BE49-F238E27FC236}">
                <a16:creationId xmlns:a16="http://schemas.microsoft.com/office/drawing/2014/main" id="{7DA8709A-B2AE-46DA-71E7-410203E3DF22}"/>
              </a:ext>
            </a:extLst>
          </p:cNvPr>
          <p:cNvSpPr>
            <a:spLocks noGrp="1"/>
          </p:cNvSpPr>
          <p:nvPr>
            <p:ph idx="12"/>
          </p:nvPr>
        </p:nvSpPr>
        <p:spPr>
          <a:xfrm>
            <a:off x="1503730" y="2739719"/>
            <a:ext cx="4687187" cy="673400"/>
          </a:xfrm>
        </p:spPr>
        <p:txBody>
          <a:bodyPr>
            <a:normAutofit fontScale="85000" lnSpcReduction="20000"/>
          </a:bodyPr>
          <a:lstStyle/>
          <a:p>
            <a:r>
              <a:rPr lang="en-US" sz="2100" dirty="0">
                <a:solidFill>
                  <a:srgbClr val="002060"/>
                </a:solidFill>
              </a:rPr>
              <a:t>If your full name is not listed, hover next </a:t>
            </a:r>
            <a:br>
              <a:rPr lang="en-US" sz="2100" dirty="0">
                <a:solidFill>
                  <a:srgbClr val="002060"/>
                </a:solidFill>
              </a:rPr>
            </a:br>
            <a:r>
              <a:rPr lang="en-US" sz="2100" dirty="0">
                <a:solidFill>
                  <a:srgbClr val="002060"/>
                </a:solidFill>
              </a:rPr>
              <a:t>to your name and look for “rename”. Select &amp; sign in.</a:t>
            </a:r>
          </a:p>
          <a:p>
            <a:endParaRPr lang="en-US" sz="2000" dirty="0"/>
          </a:p>
        </p:txBody>
      </p:sp>
      <p:sp>
        <p:nvSpPr>
          <p:cNvPr id="10" name="Content Placeholder 9">
            <a:extLst>
              <a:ext uri="{FF2B5EF4-FFF2-40B4-BE49-F238E27FC236}">
                <a16:creationId xmlns:a16="http://schemas.microsoft.com/office/drawing/2014/main" id="{BA7FA015-92C6-F742-8317-B3F3DBBD619E}"/>
              </a:ext>
            </a:extLst>
          </p:cNvPr>
          <p:cNvSpPr>
            <a:spLocks noGrp="1"/>
          </p:cNvSpPr>
          <p:nvPr>
            <p:ph idx="13"/>
          </p:nvPr>
        </p:nvSpPr>
        <p:spPr>
          <a:xfrm>
            <a:off x="1535482" y="3835660"/>
            <a:ext cx="4921301" cy="2019944"/>
          </a:xfrm>
        </p:spPr>
        <p:txBody>
          <a:bodyPr>
            <a:normAutofit lnSpcReduction="10000"/>
          </a:bodyPr>
          <a:lstStyle/>
          <a:p>
            <a:r>
              <a:rPr lang="en-US" sz="1900" dirty="0">
                <a:solidFill>
                  <a:srgbClr val="002060"/>
                </a:solidFill>
              </a:rPr>
              <a:t>Can’t sign in? Email Angela Churilla at achurilla@svspso.org &amp; include the identifier you were signed in under (ex: LM7832) or phone number.</a:t>
            </a:r>
          </a:p>
          <a:p>
            <a:r>
              <a:rPr lang="en-US" sz="1900" b="1" dirty="0">
                <a:solidFill>
                  <a:srgbClr val="C00000"/>
                </a:solidFill>
              </a:rPr>
              <a:t>*NOTE:  Credit is </a:t>
            </a:r>
            <a:r>
              <a:rPr lang="en-US" sz="1900" b="1" u="sng" dirty="0">
                <a:solidFill>
                  <a:srgbClr val="C00000"/>
                </a:solidFill>
              </a:rPr>
              <a:t>NOT</a:t>
            </a:r>
            <a:r>
              <a:rPr lang="en-US" sz="1900" b="1" dirty="0">
                <a:solidFill>
                  <a:srgbClr val="C00000"/>
                </a:solidFill>
              </a:rPr>
              <a:t> given to any attendee or speaker that does not have an </a:t>
            </a:r>
            <a:r>
              <a:rPr lang="en-US" sz="1900" b="1" u="sng" dirty="0">
                <a:solidFill>
                  <a:srgbClr val="C00000"/>
                </a:solidFill>
              </a:rPr>
              <a:t> </a:t>
            </a:r>
            <a:r>
              <a:rPr lang="en-US" sz="2600" b="1" u="sng" dirty="0">
                <a:solidFill>
                  <a:srgbClr val="C00000"/>
                </a:solidFill>
              </a:rPr>
              <a:t>ACTIVE</a:t>
            </a:r>
            <a:r>
              <a:rPr lang="en-US" sz="1900" b="1" u="sng" dirty="0">
                <a:solidFill>
                  <a:srgbClr val="C00000"/>
                </a:solidFill>
              </a:rPr>
              <a:t> </a:t>
            </a:r>
            <a:r>
              <a:rPr lang="en-US" sz="1900" b="1" dirty="0">
                <a:solidFill>
                  <a:srgbClr val="C00000"/>
                </a:solidFill>
              </a:rPr>
              <a:t>PATHWAYS user account. </a:t>
            </a:r>
            <a:endParaRPr lang="en-US" sz="2000" dirty="0"/>
          </a:p>
        </p:txBody>
      </p:sp>
      <p:sp>
        <p:nvSpPr>
          <p:cNvPr id="2" name="Title 1"/>
          <p:cNvSpPr>
            <a:spLocks noGrp="1"/>
          </p:cNvSpPr>
          <p:nvPr>
            <p:ph type="title"/>
          </p:nvPr>
        </p:nvSpPr>
        <p:spPr>
          <a:xfrm>
            <a:off x="344245" y="401880"/>
            <a:ext cx="6320323" cy="533400"/>
          </a:xfrm>
        </p:spPr>
        <p:txBody>
          <a:bodyPr>
            <a:normAutofit/>
          </a:bodyPr>
          <a:lstStyle/>
          <a:p>
            <a:r>
              <a:rPr lang="en-US" dirty="0">
                <a:solidFill>
                  <a:srgbClr val="002060"/>
                </a:solidFill>
              </a:rPr>
              <a:t>Remote Meeting Attendance Credit</a:t>
            </a:r>
          </a:p>
        </p:txBody>
      </p:sp>
      <p:pic>
        <p:nvPicPr>
          <p:cNvPr id="11" name="Graphic 11" descr="Badge with solid fill">
            <a:extLst>
              <a:ext uri="{FF2B5EF4-FFF2-40B4-BE49-F238E27FC236}">
                <a16:creationId xmlns:a16="http://schemas.microsoft.com/office/drawing/2014/main" id="{86F3C197-8519-9E0C-A74E-AB79844BAF3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409" y="2661448"/>
            <a:ext cx="846321" cy="846321"/>
          </a:xfrm>
          <a:prstGeom prst="rect">
            <a:avLst/>
          </a:prstGeom>
        </p:spPr>
      </p:pic>
      <p:pic>
        <p:nvPicPr>
          <p:cNvPr id="12" name="Graphic 13" descr="Badge 3 with solid fill">
            <a:extLst>
              <a:ext uri="{FF2B5EF4-FFF2-40B4-BE49-F238E27FC236}">
                <a16:creationId xmlns:a16="http://schemas.microsoft.com/office/drawing/2014/main" id="{3DED3933-5066-348C-6916-CE8CF40C2A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409" y="3835660"/>
            <a:ext cx="846321" cy="846321"/>
          </a:xfrm>
          <a:prstGeom prst="rect">
            <a:avLst/>
          </a:prstGeom>
        </p:spPr>
      </p:pic>
      <p:pic>
        <p:nvPicPr>
          <p:cNvPr id="13" name="Graphic 15" descr="Badge 1 with solid fill">
            <a:extLst>
              <a:ext uri="{FF2B5EF4-FFF2-40B4-BE49-F238E27FC236}">
                <a16:creationId xmlns:a16="http://schemas.microsoft.com/office/drawing/2014/main" id="{20EBCBB5-E055-4B20-C374-7741624EAEB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409" y="1544713"/>
            <a:ext cx="846321" cy="846321"/>
          </a:xfrm>
          <a:prstGeom prst="rect">
            <a:avLst/>
          </a:prstGeom>
        </p:spPr>
      </p:pic>
    </p:spTree>
    <p:extLst>
      <p:ext uri="{BB962C8B-B14F-4D97-AF65-F5344CB8AC3E}">
        <p14:creationId xmlns:p14="http://schemas.microsoft.com/office/powerpoint/2010/main" val="1188642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A96D1-F9BD-4326-4FC6-528AE3A78C2B}"/>
              </a:ext>
            </a:extLst>
          </p:cNvPr>
          <p:cNvSpPr>
            <a:spLocks noGrp="1"/>
          </p:cNvSpPr>
          <p:nvPr>
            <p:ph type="title"/>
          </p:nvPr>
        </p:nvSpPr>
        <p:spPr>
          <a:xfrm>
            <a:off x="221502" y="0"/>
            <a:ext cx="8231833" cy="932687"/>
          </a:xfrm>
        </p:spPr>
        <p:txBody>
          <a:bodyPr/>
          <a:lstStyle/>
          <a:p>
            <a:r>
              <a:rPr lang="en-US" dirty="0"/>
              <a:t>TCAR Hypertension IV Med Orders</a:t>
            </a:r>
          </a:p>
        </p:txBody>
      </p:sp>
      <p:sp>
        <p:nvSpPr>
          <p:cNvPr id="4" name="Slide Number Placeholder 3">
            <a:extLst>
              <a:ext uri="{FF2B5EF4-FFF2-40B4-BE49-F238E27FC236}">
                <a16:creationId xmlns:a16="http://schemas.microsoft.com/office/drawing/2014/main" id="{B7F73839-18FB-4A2F-15EF-A71753B4D1F1}"/>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37E5B62B-1289-8E9A-4B79-CF535880FAD6}"/>
              </a:ext>
            </a:extLst>
          </p:cNvPr>
          <p:cNvGraphicFramePr>
            <a:graphicFrameLocks/>
          </p:cNvGraphicFramePr>
          <p:nvPr/>
        </p:nvGraphicFramePr>
        <p:xfrm>
          <a:off x="830633" y="1014595"/>
          <a:ext cx="10530734" cy="535202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419EA5D1-5740-5215-5A02-C481CE41F6DA}"/>
              </a:ext>
            </a:extLst>
          </p:cNvPr>
          <p:cNvSpPr txBox="1"/>
          <p:nvPr/>
        </p:nvSpPr>
        <p:spPr>
          <a:xfrm>
            <a:off x="318983" y="752985"/>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spTree>
    <p:extLst>
      <p:ext uri="{BB962C8B-B14F-4D97-AF65-F5344CB8AC3E}">
        <p14:creationId xmlns:p14="http://schemas.microsoft.com/office/powerpoint/2010/main" val="2488732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104785C1-578B-4655-B34B-834D799A64DB}"/>
              </a:ext>
            </a:extLst>
          </p:cNvPr>
          <p:cNvGraphicFramePr>
            <a:graphicFrameLocks/>
          </p:cNvGraphicFramePr>
          <p:nvPr/>
        </p:nvGraphicFramePr>
        <p:xfrm>
          <a:off x="6994187" y="2218333"/>
          <a:ext cx="5197813" cy="3435319"/>
        </p:xfrm>
        <a:graphic>
          <a:graphicData uri="http://schemas.openxmlformats.org/drawingml/2006/chart">
            <c:chart xmlns:c="http://schemas.openxmlformats.org/drawingml/2006/chart" xmlns:r="http://schemas.openxmlformats.org/officeDocument/2006/relationships" r:id="rId2"/>
          </a:graphicData>
        </a:graphic>
      </p:graphicFrame>
      <p:sp>
        <p:nvSpPr>
          <p:cNvPr id="14" name="Flowchart: Connector 13">
            <a:extLst>
              <a:ext uri="{FF2B5EF4-FFF2-40B4-BE49-F238E27FC236}">
                <a16:creationId xmlns:a16="http://schemas.microsoft.com/office/drawing/2014/main" id="{40001058-1891-05F5-0A2F-58683D728C99}"/>
              </a:ext>
            </a:extLst>
          </p:cNvPr>
          <p:cNvSpPr/>
          <p:nvPr/>
        </p:nvSpPr>
        <p:spPr>
          <a:xfrm>
            <a:off x="9185933" y="3710165"/>
            <a:ext cx="827630" cy="759660"/>
          </a:xfrm>
          <a:prstGeom prst="flowChartConnector">
            <a:avLst/>
          </a:prstGeom>
          <a:solidFill>
            <a:srgbClr val="E7EEF3"/>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13" name="Chart 12">
            <a:extLst>
              <a:ext uri="{FF2B5EF4-FFF2-40B4-BE49-F238E27FC236}">
                <a16:creationId xmlns:a16="http://schemas.microsoft.com/office/drawing/2014/main" id="{9164F0D3-B2E4-4621-BD71-FC69F8A7DB01}"/>
              </a:ext>
            </a:extLst>
          </p:cNvPr>
          <p:cNvGraphicFramePr>
            <a:graphicFrameLocks/>
          </p:cNvGraphicFramePr>
          <p:nvPr/>
        </p:nvGraphicFramePr>
        <p:xfrm>
          <a:off x="372423" y="1524131"/>
          <a:ext cx="6736732" cy="353807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98DDEBEA-9B42-200D-59C4-AFDEA023BA5F}"/>
              </a:ext>
            </a:extLst>
          </p:cNvPr>
          <p:cNvSpPr>
            <a:spLocks noGrp="1"/>
          </p:cNvSpPr>
          <p:nvPr>
            <p:ph type="title"/>
          </p:nvPr>
        </p:nvSpPr>
        <p:spPr>
          <a:xfrm>
            <a:off x="372423" y="0"/>
            <a:ext cx="10999211" cy="932687"/>
          </a:xfrm>
        </p:spPr>
        <p:txBody>
          <a:bodyPr/>
          <a:lstStyle/>
          <a:p>
            <a:r>
              <a:rPr lang="en-US" dirty="0"/>
              <a:t>TCAR Hypertension IV Meds Ordered by Clinician</a:t>
            </a:r>
          </a:p>
        </p:txBody>
      </p:sp>
      <p:sp>
        <p:nvSpPr>
          <p:cNvPr id="4" name="Slide Number Placeholder 3">
            <a:extLst>
              <a:ext uri="{FF2B5EF4-FFF2-40B4-BE49-F238E27FC236}">
                <a16:creationId xmlns:a16="http://schemas.microsoft.com/office/drawing/2014/main" id="{7BB63836-1BE0-9D41-DF76-26F298D044F4}"/>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A0C3D33-FE64-FA3D-79D1-91C8B366C27E}"/>
              </a:ext>
            </a:extLst>
          </p:cNvPr>
          <p:cNvSpPr txBox="1"/>
          <p:nvPr/>
        </p:nvSpPr>
        <p:spPr>
          <a:xfrm>
            <a:off x="318983" y="752985"/>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sp>
        <p:nvSpPr>
          <p:cNvPr id="5" name="Oval 4">
            <a:extLst>
              <a:ext uri="{FF2B5EF4-FFF2-40B4-BE49-F238E27FC236}">
                <a16:creationId xmlns:a16="http://schemas.microsoft.com/office/drawing/2014/main" id="{BC705687-ABA7-00B4-EF74-FB6252EC267A}"/>
              </a:ext>
            </a:extLst>
          </p:cNvPr>
          <p:cNvSpPr/>
          <p:nvPr/>
        </p:nvSpPr>
        <p:spPr>
          <a:xfrm>
            <a:off x="1879663" y="3169007"/>
            <a:ext cx="599574" cy="160972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Oval 7">
            <a:extLst>
              <a:ext uri="{FF2B5EF4-FFF2-40B4-BE49-F238E27FC236}">
                <a16:creationId xmlns:a16="http://schemas.microsoft.com/office/drawing/2014/main" id="{8860AAC5-F6E6-3A06-12E6-7DED993D5131}"/>
              </a:ext>
            </a:extLst>
          </p:cNvPr>
          <p:cNvSpPr/>
          <p:nvPr/>
        </p:nvSpPr>
        <p:spPr>
          <a:xfrm>
            <a:off x="3088098" y="3169009"/>
            <a:ext cx="599574" cy="160972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7D171998-3399-C2B7-1C9C-326E73A25606}"/>
              </a:ext>
            </a:extLst>
          </p:cNvPr>
          <p:cNvSpPr/>
          <p:nvPr/>
        </p:nvSpPr>
        <p:spPr>
          <a:xfrm rot="5400000">
            <a:off x="10985691" y="3584920"/>
            <a:ext cx="599574" cy="160972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474995A9-FD55-8BE6-5999-4C10D8BEA257}"/>
              </a:ext>
            </a:extLst>
          </p:cNvPr>
          <p:cNvSpPr txBox="1"/>
          <p:nvPr/>
        </p:nvSpPr>
        <p:spPr>
          <a:xfrm>
            <a:off x="9175172" y="3905329"/>
            <a:ext cx="95081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7</a:t>
            </a:r>
            <a:r>
              <a:rPr kumimoji="0" lang="en-US" sz="1800" b="0" i="0" u="none" strike="noStrike" kern="1200" cap="none" spc="0" normalizeH="0" baseline="0" noProof="0" dirty="0">
                <a:ln>
                  <a:noFill/>
                </a:ln>
                <a:solidFill>
                  <a:prstClr val="black"/>
                </a:solidFill>
                <a:effectLst/>
                <a:uLnTx/>
                <a:uFillTx/>
                <a:latin typeface="Arial"/>
                <a:ea typeface="+mn-ea"/>
                <a:cs typeface="+mn-cs"/>
              </a:rPr>
              <a:t> THH</a:t>
            </a:r>
          </a:p>
        </p:txBody>
      </p:sp>
    </p:spTree>
    <p:extLst>
      <p:ext uri="{BB962C8B-B14F-4D97-AF65-F5344CB8AC3E}">
        <p14:creationId xmlns:p14="http://schemas.microsoft.com/office/powerpoint/2010/main" val="224631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DEBEA-9B42-200D-59C4-AFDEA023BA5F}"/>
              </a:ext>
            </a:extLst>
          </p:cNvPr>
          <p:cNvSpPr>
            <a:spLocks noGrp="1"/>
          </p:cNvSpPr>
          <p:nvPr>
            <p:ph type="title"/>
          </p:nvPr>
        </p:nvSpPr>
        <p:spPr>
          <a:xfrm>
            <a:off x="372423" y="0"/>
            <a:ext cx="10853296" cy="932687"/>
          </a:xfrm>
        </p:spPr>
        <p:txBody>
          <a:bodyPr/>
          <a:lstStyle/>
          <a:p>
            <a:r>
              <a:rPr lang="en-US" dirty="0"/>
              <a:t>TCAR Hypertension IV Meds Ordered by Clinician</a:t>
            </a:r>
          </a:p>
        </p:txBody>
      </p:sp>
      <p:sp>
        <p:nvSpPr>
          <p:cNvPr id="4" name="Slide Number Placeholder 3">
            <a:extLst>
              <a:ext uri="{FF2B5EF4-FFF2-40B4-BE49-F238E27FC236}">
                <a16:creationId xmlns:a16="http://schemas.microsoft.com/office/drawing/2014/main" id="{7BB63836-1BE0-9D41-DF76-26F298D044F4}"/>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A0C3D33-FE64-FA3D-79D1-91C8B366C27E}"/>
              </a:ext>
            </a:extLst>
          </p:cNvPr>
          <p:cNvSpPr txBox="1"/>
          <p:nvPr/>
        </p:nvSpPr>
        <p:spPr>
          <a:xfrm>
            <a:off x="318983" y="752985"/>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graphicFrame>
        <p:nvGraphicFramePr>
          <p:cNvPr id="5" name="Chart 4">
            <a:extLst>
              <a:ext uri="{FF2B5EF4-FFF2-40B4-BE49-F238E27FC236}">
                <a16:creationId xmlns:a16="http://schemas.microsoft.com/office/drawing/2014/main" id="{3B37F8AF-5D5E-46D2-AB39-E19A22A686A3}"/>
              </a:ext>
            </a:extLst>
          </p:cNvPr>
          <p:cNvGraphicFramePr>
            <a:graphicFrameLocks/>
          </p:cNvGraphicFramePr>
          <p:nvPr/>
        </p:nvGraphicFramePr>
        <p:xfrm>
          <a:off x="318983" y="1948190"/>
          <a:ext cx="5861901" cy="35594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2CBFB3CA-D0A2-4BE4-AAB5-583039B44EDF}"/>
              </a:ext>
            </a:extLst>
          </p:cNvPr>
          <p:cNvGraphicFramePr>
            <a:graphicFrameLocks/>
          </p:cNvGraphicFramePr>
          <p:nvPr/>
        </p:nvGraphicFramePr>
        <p:xfrm>
          <a:off x="6593527" y="1988719"/>
          <a:ext cx="5395274" cy="341800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3CAA88B-A05B-FAF9-D31A-25CEE2467929}"/>
              </a:ext>
            </a:extLst>
          </p:cNvPr>
          <p:cNvSpPr txBox="1"/>
          <p:nvPr/>
        </p:nvSpPr>
        <p:spPr>
          <a:xfrm>
            <a:off x="2800464" y="1451279"/>
            <a:ext cx="617446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Hypotension Meds Ordered and Received by Highest ordering Clinicians</a:t>
            </a:r>
          </a:p>
        </p:txBody>
      </p:sp>
    </p:spTree>
    <p:extLst>
      <p:ext uri="{BB962C8B-B14F-4D97-AF65-F5344CB8AC3E}">
        <p14:creationId xmlns:p14="http://schemas.microsoft.com/office/powerpoint/2010/main" val="2760125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EFC67CC-3FFD-48B7-81BC-FFBB51A153C2}"/>
              </a:ext>
            </a:extLst>
          </p:cNvPr>
          <p:cNvGraphicFramePr>
            <a:graphicFrameLocks/>
          </p:cNvGraphicFramePr>
          <p:nvPr/>
        </p:nvGraphicFramePr>
        <p:xfrm>
          <a:off x="650450" y="1114611"/>
          <a:ext cx="10616556" cy="521342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77650C2A-F133-54FE-1C85-CBE9ECEBD0D0}"/>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Title 2">
            <a:extLst>
              <a:ext uri="{FF2B5EF4-FFF2-40B4-BE49-F238E27FC236}">
                <a16:creationId xmlns:a16="http://schemas.microsoft.com/office/drawing/2014/main" id="{E01E8DD2-60DC-4FD7-B651-035AB51E2924}"/>
              </a:ext>
            </a:extLst>
          </p:cNvPr>
          <p:cNvSpPr>
            <a:spLocks noGrp="1"/>
          </p:cNvSpPr>
          <p:nvPr>
            <p:ph type="title"/>
          </p:nvPr>
        </p:nvSpPr>
        <p:spPr>
          <a:xfrm>
            <a:off x="318983" y="0"/>
            <a:ext cx="10118796" cy="932687"/>
          </a:xfrm>
        </p:spPr>
        <p:txBody>
          <a:bodyPr/>
          <a:lstStyle/>
          <a:p>
            <a:r>
              <a:rPr lang="en-US" dirty="0"/>
              <a:t>TCAR Hypertension IV Meds </a:t>
            </a:r>
            <a:br>
              <a:rPr lang="en-US" dirty="0"/>
            </a:br>
            <a:r>
              <a:rPr lang="en-US" sz="2400" dirty="0"/>
              <a:t>by Physician Performing Procedure</a:t>
            </a:r>
            <a:endParaRPr lang="en-US" dirty="0"/>
          </a:p>
        </p:txBody>
      </p:sp>
      <p:sp>
        <p:nvSpPr>
          <p:cNvPr id="7" name="TextBox 6">
            <a:extLst>
              <a:ext uri="{FF2B5EF4-FFF2-40B4-BE49-F238E27FC236}">
                <a16:creationId xmlns:a16="http://schemas.microsoft.com/office/drawing/2014/main" id="{D3017767-038C-897A-3BDF-06B4A83BA70D}"/>
              </a:ext>
            </a:extLst>
          </p:cNvPr>
          <p:cNvSpPr txBox="1"/>
          <p:nvPr/>
        </p:nvSpPr>
        <p:spPr>
          <a:xfrm>
            <a:off x="318983" y="850355"/>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Jan 22 – Aug 23</a:t>
            </a:r>
          </a:p>
        </p:txBody>
      </p:sp>
      <p:cxnSp>
        <p:nvCxnSpPr>
          <p:cNvPr id="3" name="Straight Arrow Connector 2">
            <a:extLst>
              <a:ext uri="{FF2B5EF4-FFF2-40B4-BE49-F238E27FC236}">
                <a16:creationId xmlns:a16="http://schemas.microsoft.com/office/drawing/2014/main" id="{71B2EB43-FA50-9CD0-6981-B20AC12373A9}"/>
              </a:ext>
            </a:extLst>
          </p:cNvPr>
          <p:cNvCxnSpPr>
            <a:cxnSpLocks/>
          </p:cNvCxnSpPr>
          <p:nvPr/>
        </p:nvCxnSpPr>
        <p:spPr>
          <a:xfrm>
            <a:off x="1751267" y="1366787"/>
            <a:ext cx="0" cy="466725"/>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E749D4C4-9647-DA01-38B7-71F8EE036F9F}"/>
              </a:ext>
            </a:extLst>
          </p:cNvPr>
          <p:cNvCxnSpPr/>
          <p:nvPr/>
        </p:nvCxnSpPr>
        <p:spPr>
          <a:xfrm>
            <a:off x="7801551" y="1903333"/>
            <a:ext cx="0" cy="51435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DBD851C7-39C7-2E97-E0F8-FC90AC609723}"/>
              </a:ext>
            </a:extLst>
          </p:cNvPr>
          <p:cNvSpPr txBox="1"/>
          <p:nvPr/>
        </p:nvSpPr>
        <p:spPr>
          <a:xfrm>
            <a:off x="10812379" y="59605"/>
            <a:ext cx="11764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Pulled from VQI</a:t>
            </a:r>
          </a:p>
        </p:txBody>
      </p:sp>
      <p:cxnSp>
        <p:nvCxnSpPr>
          <p:cNvPr id="13" name="Straight Connector 12">
            <a:extLst>
              <a:ext uri="{FF2B5EF4-FFF2-40B4-BE49-F238E27FC236}">
                <a16:creationId xmlns:a16="http://schemas.microsoft.com/office/drawing/2014/main" id="{07B99D61-DDA4-6B70-C04B-64FD7807CE9D}"/>
              </a:ext>
            </a:extLst>
          </p:cNvPr>
          <p:cNvCxnSpPr>
            <a:cxnSpLocks/>
          </p:cNvCxnSpPr>
          <p:nvPr/>
        </p:nvCxnSpPr>
        <p:spPr>
          <a:xfrm flipH="1">
            <a:off x="1028688" y="5135348"/>
            <a:ext cx="9298004" cy="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36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89EC24-13BD-FC5D-7206-CE5597A27EBC}"/>
              </a:ext>
            </a:extLst>
          </p:cNvPr>
          <p:cNvSpPr>
            <a:spLocks noGrp="1"/>
          </p:cNvSpPr>
          <p:nvPr>
            <p:ph type="ctrTitle"/>
          </p:nvPr>
        </p:nvSpPr>
        <p:spPr>
          <a:xfrm>
            <a:off x="1658042" y="2925970"/>
            <a:ext cx="5649138" cy="893763"/>
          </a:xfrm>
        </p:spPr>
        <p:txBody>
          <a:bodyPr/>
          <a:lstStyle/>
          <a:p>
            <a:r>
              <a:rPr lang="en-US" dirty="0"/>
              <a:t>TFEM CAS Hypotension</a:t>
            </a:r>
          </a:p>
        </p:txBody>
      </p:sp>
    </p:spTree>
    <p:extLst>
      <p:ext uri="{BB962C8B-B14F-4D97-AF65-F5344CB8AC3E}">
        <p14:creationId xmlns:p14="http://schemas.microsoft.com/office/powerpoint/2010/main" val="417107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A96D1-F9BD-4326-4FC6-528AE3A78C2B}"/>
              </a:ext>
            </a:extLst>
          </p:cNvPr>
          <p:cNvSpPr>
            <a:spLocks noGrp="1"/>
          </p:cNvSpPr>
          <p:nvPr>
            <p:ph type="title"/>
          </p:nvPr>
        </p:nvSpPr>
        <p:spPr>
          <a:xfrm>
            <a:off x="221503" y="0"/>
            <a:ext cx="8504208" cy="932687"/>
          </a:xfrm>
        </p:spPr>
        <p:txBody>
          <a:bodyPr/>
          <a:lstStyle/>
          <a:p>
            <a:r>
              <a:rPr lang="en-US" dirty="0"/>
              <a:t>TFEM CAS Hypotension IV Meds by Order</a:t>
            </a:r>
          </a:p>
        </p:txBody>
      </p:sp>
      <p:sp>
        <p:nvSpPr>
          <p:cNvPr id="4" name="Slide Number Placeholder 3">
            <a:extLst>
              <a:ext uri="{FF2B5EF4-FFF2-40B4-BE49-F238E27FC236}">
                <a16:creationId xmlns:a16="http://schemas.microsoft.com/office/drawing/2014/main" id="{B7F73839-18FB-4A2F-15EF-A71753B4D1F1}"/>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419EA5D1-5740-5215-5A02-C481CE41F6DA}"/>
              </a:ext>
            </a:extLst>
          </p:cNvPr>
          <p:cNvSpPr txBox="1"/>
          <p:nvPr/>
        </p:nvSpPr>
        <p:spPr>
          <a:xfrm>
            <a:off x="318983" y="752985"/>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graphicFrame>
        <p:nvGraphicFramePr>
          <p:cNvPr id="5" name="Chart 4">
            <a:extLst>
              <a:ext uri="{FF2B5EF4-FFF2-40B4-BE49-F238E27FC236}">
                <a16:creationId xmlns:a16="http://schemas.microsoft.com/office/drawing/2014/main" id="{98548917-63CD-8D06-AF16-7B925B01BE9D}"/>
              </a:ext>
            </a:extLst>
          </p:cNvPr>
          <p:cNvGraphicFramePr>
            <a:graphicFrameLocks/>
          </p:cNvGraphicFramePr>
          <p:nvPr/>
        </p:nvGraphicFramePr>
        <p:xfrm>
          <a:off x="955850" y="1014595"/>
          <a:ext cx="10192442" cy="509042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Arrow Connector 6">
            <a:extLst>
              <a:ext uri="{FF2B5EF4-FFF2-40B4-BE49-F238E27FC236}">
                <a16:creationId xmlns:a16="http://schemas.microsoft.com/office/drawing/2014/main" id="{1A7BE330-D33C-4C7F-63DC-256D642225F8}"/>
              </a:ext>
            </a:extLst>
          </p:cNvPr>
          <p:cNvCxnSpPr/>
          <p:nvPr/>
        </p:nvCxnSpPr>
        <p:spPr>
          <a:xfrm>
            <a:off x="7762875" y="3819525"/>
            <a:ext cx="0" cy="45720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82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4774D2B3-85C3-46F1-B10A-8D3DE90F82FC}"/>
              </a:ext>
            </a:extLst>
          </p:cNvPr>
          <p:cNvGraphicFramePr>
            <a:graphicFrameLocks/>
          </p:cNvGraphicFramePr>
          <p:nvPr/>
        </p:nvGraphicFramePr>
        <p:xfrm>
          <a:off x="372423" y="1934185"/>
          <a:ext cx="7789172" cy="40741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C596E1FE-6F4B-B280-EAB2-1F558F202D8A}"/>
              </a:ext>
            </a:extLst>
          </p:cNvPr>
          <p:cNvGraphicFramePr>
            <a:graphicFrameLocks/>
          </p:cNvGraphicFramePr>
          <p:nvPr/>
        </p:nvGraphicFramePr>
        <p:xfrm>
          <a:off x="6814789" y="132797"/>
          <a:ext cx="6490524" cy="407418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98DDEBEA-9B42-200D-59C4-AFDEA023BA5F}"/>
              </a:ext>
            </a:extLst>
          </p:cNvPr>
          <p:cNvSpPr>
            <a:spLocks noGrp="1"/>
          </p:cNvSpPr>
          <p:nvPr>
            <p:ph type="title"/>
          </p:nvPr>
        </p:nvSpPr>
        <p:spPr>
          <a:xfrm>
            <a:off x="372424" y="0"/>
            <a:ext cx="8227248" cy="932687"/>
          </a:xfrm>
        </p:spPr>
        <p:txBody>
          <a:bodyPr/>
          <a:lstStyle/>
          <a:p>
            <a:r>
              <a:rPr lang="en-US" dirty="0"/>
              <a:t>TFEM CAS Hypotension IV Meds by Clinician </a:t>
            </a:r>
          </a:p>
        </p:txBody>
      </p:sp>
      <p:sp>
        <p:nvSpPr>
          <p:cNvPr id="4" name="Slide Number Placeholder 3">
            <a:extLst>
              <a:ext uri="{FF2B5EF4-FFF2-40B4-BE49-F238E27FC236}">
                <a16:creationId xmlns:a16="http://schemas.microsoft.com/office/drawing/2014/main" id="{7BB63836-1BE0-9D41-DF76-26F298D044F4}"/>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A0C3D33-FE64-FA3D-79D1-91C8B366C27E}"/>
              </a:ext>
            </a:extLst>
          </p:cNvPr>
          <p:cNvSpPr txBox="1"/>
          <p:nvPr/>
        </p:nvSpPr>
        <p:spPr>
          <a:xfrm>
            <a:off x="372423" y="871461"/>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sp>
        <p:nvSpPr>
          <p:cNvPr id="7" name="Oval 6">
            <a:extLst>
              <a:ext uri="{FF2B5EF4-FFF2-40B4-BE49-F238E27FC236}">
                <a16:creationId xmlns:a16="http://schemas.microsoft.com/office/drawing/2014/main" id="{A6DF5EB5-2BCB-D939-2D6D-E0DA5F5A4188}"/>
              </a:ext>
            </a:extLst>
          </p:cNvPr>
          <p:cNvSpPr/>
          <p:nvPr/>
        </p:nvSpPr>
        <p:spPr>
          <a:xfrm>
            <a:off x="6690190" y="2670637"/>
            <a:ext cx="903306" cy="310296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Oval 7">
            <a:extLst>
              <a:ext uri="{FF2B5EF4-FFF2-40B4-BE49-F238E27FC236}">
                <a16:creationId xmlns:a16="http://schemas.microsoft.com/office/drawing/2014/main" id="{3AE84FD5-2306-D5F0-875B-81940A083E1D}"/>
              </a:ext>
            </a:extLst>
          </p:cNvPr>
          <p:cNvSpPr/>
          <p:nvPr/>
        </p:nvSpPr>
        <p:spPr>
          <a:xfrm>
            <a:off x="4754183" y="2309315"/>
            <a:ext cx="1038224" cy="34642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A3FAA88C-FAB7-EDBB-DF1E-78A08BDCEC91}"/>
              </a:ext>
            </a:extLst>
          </p:cNvPr>
          <p:cNvSpPr/>
          <p:nvPr/>
        </p:nvSpPr>
        <p:spPr>
          <a:xfrm rot="5128396">
            <a:off x="7891381" y="1917342"/>
            <a:ext cx="704189" cy="65886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lowchart: Connector 9">
            <a:extLst>
              <a:ext uri="{FF2B5EF4-FFF2-40B4-BE49-F238E27FC236}">
                <a16:creationId xmlns:a16="http://schemas.microsoft.com/office/drawing/2014/main" id="{28E32C9D-85FF-9415-1518-81F2DE5FB2BC}"/>
              </a:ext>
            </a:extLst>
          </p:cNvPr>
          <p:cNvSpPr/>
          <p:nvPr/>
        </p:nvSpPr>
        <p:spPr>
          <a:xfrm>
            <a:off x="9649689" y="1864097"/>
            <a:ext cx="827632" cy="759676"/>
          </a:xfrm>
          <a:prstGeom prst="flowChartConnector">
            <a:avLst/>
          </a:prstGeom>
          <a:solidFill>
            <a:srgbClr val="E7EEF3"/>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38A32E40-0B8A-97E9-4C61-B78068E04A04}"/>
              </a:ext>
            </a:extLst>
          </p:cNvPr>
          <p:cNvSpPr txBox="1"/>
          <p:nvPr/>
        </p:nvSpPr>
        <p:spPr>
          <a:xfrm>
            <a:off x="9584646" y="2070921"/>
            <a:ext cx="95081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11</a:t>
            </a:r>
            <a:r>
              <a:rPr kumimoji="0" lang="en-US" sz="1800" b="0" i="0" u="none" strike="noStrike" kern="1200" cap="none" spc="0" normalizeH="0" baseline="0" noProof="0" dirty="0">
                <a:ln>
                  <a:noFill/>
                </a:ln>
                <a:solidFill>
                  <a:prstClr val="black"/>
                </a:solidFill>
                <a:effectLst/>
                <a:uLnTx/>
                <a:uFillTx/>
                <a:latin typeface="Arial"/>
                <a:ea typeface="+mn-ea"/>
                <a:cs typeface="+mn-cs"/>
              </a:rPr>
              <a:t> THH</a:t>
            </a:r>
          </a:p>
        </p:txBody>
      </p:sp>
    </p:spTree>
    <p:extLst>
      <p:ext uri="{BB962C8B-B14F-4D97-AF65-F5344CB8AC3E}">
        <p14:creationId xmlns:p14="http://schemas.microsoft.com/office/powerpoint/2010/main" val="193894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5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DEBEA-9B42-200D-59C4-AFDEA023BA5F}"/>
              </a:ext>
            </a:extLst>
          </p:cNvPr>
          <p:cNvSpPr>
            <a:spLocks noGrp="1"/>
          </p:cNvSpPr>
          <p:nvPr>
            <p:ph type="title"/>
          </p:nvPr>
        </p:nvSpPr>
        <p:spPr>
          <a:xfrm>
            <a:off x="372423" y="0"/>
            <a:ext cx="9180139" cy="932687"/>
          </a:xfrm>
        </p:spPr>
        <p:txBody>
          <a:bodyPr/>
          <a:lstStyle/>
          <a:p>
            <a:r>
              <a:rPr lang="en-US" dirty="0"/>
              <a:t>TFEM CAS Hypotension IV Meds by Clinician </a:t>
            </a:r>
          </a:p>
        </p:txBody>
      </p:sp>
      <p:sp>
        <p:nvSpPr>
          <p:cNvPr id="4" name="Slide Number Placeholder 3">
            <a:extLst>
              <a:ext uri="{FF2B5EF4-FFF2-40B4-BE49-F238E27FC236}">
                <a16:creationId xmlns:a16="http://schemas.microsoft.com/office/drawing/2014/main" id="{7BB63836-1BE0-9D41-DF76-26F298D044F4}"/>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A0C3D33-FE64-FA3D-79D1-91C8B366C27E}"/>
              </a:ext>
            </a:extLst>
          </p:cNvPr>
          <p:cNvSpPr txBox="1"/>
          <p:nvPr/>
        </p:nvSpPr>
        <p:spPr>
          <a:xfrm>
            <a:off x="318983" y="752985"/>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Dec 22 – July 23</a:t>
            </a:r>
          </a:p>
        </p:txBody>
      </p:sp>
      <p:graphicFrame>
        <p:nvGraphicFramePr>
          <p:cNvPr id="5" name="Chart 4">
            <a:extLst>
              <a:ext uri="{FF2B5EF4-FFF2-40B4-BE49-F238E27FC236}">
                <a16:creationId xmlns:a16="http://schemas.microsoft.com/office/drawing/2014/main" id="{47748734-AAC7-6683-FCB6-155CE5F1F2B1}"/>
              </a:ext>
            </a:extLst>
          </p:cNvPr>
          <p:cNvGraphicFramePr>
            <a:graphicFrameLocks/>
          </p:cNvGraphicFramePr>
          <p:nvPr/>
        </p:nvGraphicFramePr>
        <p:xfrm>
          <a:off x="504824" y="2057399"/>
          <a:ext cx="5162143" cy="34873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AC689C09-E798-40BF-85FE-EFFFBE117C33}"/>
              </a:ext>
            </a:extLst>
          </p:cNvPr>
          <p:cNvGraphicFramePr>
            <a:graphicFrameLocks/>
          </p:cNvGraphicFramePr>
          <p:nvPr/>
        </p:nvGraphicFramePr>
        <p:xfrm>
          <a:off x="6170447" y="2057400"/>
          <a:ext cx="5162143" cy="3570402"/>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6EC3546F-B6A4-EDBB-103A-BFDECF4EFBEC}"/>
              </a:ext>
            </a:extLst>
          </p:cNvPr>
          <p:cNvSpPr/>
          <p:nvPr/>
        </p:nvSpPr>
        <p:spPr>
          <a:xfrm>
            <a:off x="9405109" y="2291120"/>
            <a:ext cx="903306" cy="310296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60CAC272-C7EC-2E4F-6881-D3FE1C8E9227}"/>
              </a:ext>
            </a:extLst>
          </p:cNvPr>
          <p:cNvSpPr txBox="1"/>
          <p:nvPr/>
        </p:nvSpPr>
        <p:spPr>
          <a:xfrm>
            <a:off x="2691822" y="1382108"/>
            <a:ext cx="617446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Hypotension Meds Ordered and Received by Highest ordering Clinicians</a:t>
            </a:r>
          </a:p>
        </p:txBody>
      </p:sp>
    </p:spTree>
    <p:extLst>
      <p:ext uri="{BB962C8B-B14F-4D97-AF65-F5344CB8AC3E}">
        <p14:creationId xmlns:p14="http://schemas.microsoft.com/office/powerpoint/2010/main" val="242163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E51B7092-7EB5-4FB8-9B26-43E6AA646BB1}"/>
              </a:ext>
            </a:extLst>
          </p:cNvPr>
          <p:cNvGraphicFramePr>
            <a:graphicFrameLocks/>
          </p:cNvGraphicFramePr>
          <p:nvPr/>
        </p:nvGraphicFramePr>
        <p:xfrm>
          <a:off x="885524" y="1111968"/>
          <a:ext cx="9672497" cy="5125397"/>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F743FE75-93C7-0D67-44A1-58302A79038F}"/>
              </a:ext>
            </a:extLst>
          </p:cNvPr>
          <p:cNvSpPr>
            <a:spLocks noGrp="1"/>
          </p:cNvSpPr>
          <p:nvPr>
            <p:ph type="title"/>
          </p:nvPr>
        </p:nvSpPr>
        <p:spPr>
          <a:xfrm>
            <a:off x="203199" y="25458"/>
            <a:ext cx="6908800" cy="932687"/>
          </a:xfrm>
        </p:spPr>
        <p:txBody>
          <a:bodyPr/>
          <a:lstStyle/>
          <a:p>
            <a:r>
              <a:rPr lang="en-US" dirty="0"/>
              <a:t>TFEM CAS Hypotension IV Meds</a:t>
            </a:r>
            <a:br>
              <a:rPr lang="en-US" sz="3200" dirty="0"/>
            </a:br>
            <a:r>
              <a:rPr lang="en-US" sz="2400" dirty="0"/>
              <a:t>by Physician Performing Procedure</a:t>
            </a:r>
            <a:endParaRPr lang="en-US" dirty="0"/>
          </a:p>
        </p:txBody>
      </p:sp>
      <p:sp>
        <p:nvSpPr>
          <p:cNvPr id="4" name="Slide Number Placeholder 3">
            <a:extLst>
              <a:ext uri="{FF2B5EF4-FFF2-40B4-BE49-F238E27FC236}">
                <a16:creationId xmlns:a16="http://schemas.microsoft.com/office/drawing/2014/main" id="{2B3B0525-5245-2357-4012-B21AC4E74BD8}"/>
              </a:ext>
            </a:extLst>
          </p:cNvPr>
          <p:cNvSpPr>
            <a:spLocks noGrp="1"/>
          </p:cNvSpPr>
          <p:nvPr>
            <p:ph type="sldNum" sz="quarter" idx="4"/>
          </p:nvPr>
        </p:nvSpPr>
        <p:spPr/>
        <p:txBody>
          <a:bodyPr/>
          <a:lstStyle/>
          <a:p>
            <a:pPr marL="0" marR="0" lvl="0" indent="0" algn="r" defTabSz="855857" rtl="0" eaLnBrk="1" fontAlgn="auto" latinLnBrk="0" hangingPunct="1">
              <a:lnSpc>
                <a:spcPct val="100000"/>
              </a:lnSpc>
              <a:spcBef>
                <a:spcPts val="0"/>
              </a:spcBef>
              <a:spcAft>
                <a:spcPts val="0"/>
              </a:spcAft>
              <a:buClrTx/>
              <a:buSzTx/>
              <a:buFontTx/>
              <a:buNone/>
              <a:tabLst/>
              <a:defRPr/>
            </a:pPr>
            <a:fld id="{E4BE22E9-8450-4028-A8B2-CB890EA6702D}"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85585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B20B177-1156-AB41-DB32-5BB825A2BC38}"/>
              </a:ext>
            </a:extLst>
          </p:cNvPr>
          <p:cNvSpPr txBox="1"/>
          <p:nvPr/>
        </p:nvSpPr>
        <p:spPr>
          <a:xfrm>
            <a:off x="318983" y="850358"/>
            <a:ext cx="2707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Time period Jan 22 – Aug 23</a:t>
            </a:r>
          </a:p>
        </p:txBody>
      </p:sp>
      <p:sp>
        <p:nvSpPr>
          <p:cNvPr id="2" name="TextBox 1">
            <a:extLst>
              <a:ext uri="{FF2B5EF4-FFF2-40B4-BE49-F238E27FC236}">
                <a16:creationId xmlns:a16="http://schemas.microsoft.com/office/drawing/2014/main" id="{08CBD069-D6CA-ED85-D36E-4842C440D4EE}"/>
              </a:ext>
            </a:extLst>
          </p:cNvPr>
          <p:cNvSpPr txBox="1"/>
          <p:nvPr/>
        </p:nvSpPr>
        <p:spPr>
          <a:xfrm>
            <a:off x="10812379" y="59605"/>
            <a:ext cx="11764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Pulled from VQI</a:t>
            </a:r>
          </a:p>
        </p:txBody>
      </p:sp>
      <p:cxnSp>
        <p:nvCxnSpPr>
          <p:cNvPr id="11" name="Straight Connector 10">
            <a:extLst>
              <a:ext uri="{FF2B5EF4-FFF2-40B4-BE49-F238E27FC236}">
                <a16:creationId xmlns:a16="http://schemas.microsoft.com/office/drawing/2014/main" id="{BA236ADE-C6FB-7BED-6B3A-197F664F6078}"/>
              </a:ext>
            </a:extLst>
          </p:cNvPr>
          <p:cNvCxnSpPr>
            <a:cxnSpLocks/>
          </p:cNvCxnSpPr>
          <p:nvPr/>
        </p:nvCxnSpPr>
        <p:spPr>
          <a:xfrm flipH="1">
            <a:off x="1357460" y="4356960"/>
            <a:ext cx="8531258" cy="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5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D03D-1440-A194-D080-BD9248CA1C3D}"/>
              </a:ext>
            </a:extLst>
          </p:cNvPr>
          <p:cNvSpPr>
            <a:spLocks noGrp="1"/>
          </p:cNvSpPr>
          <p:nvPr>
            <p:ph type="title"/>
          </p:nvPr>
        </p:nvSpPr>
        <p:spPr>
          <a:xfrm>
            <a:off x="260311" y="513907"/>
            <a:ext cx="6672924" cy="533400"/>
          </a:xfrm>
        </p:spPr>
        <p:txBody>
          <a:bodyPr>
            <a:normAutofit/>
          </a:bodyPr>
          <a:lstStyle/>
          <a:p>
            <a:r>
              <a:rPr lang="en-US" dirty="0"/>
              <a:t>CE/CME Meeting Attendance Credit</a:t>
            </a:r>
          </a:p>
        </p:txBody>
      </p:sp>
      <p:sp>
        <p:nvSpPr>
          <p:cNvPr id="3" name="Content Placeholder 2">
            <a:extLst>
              <a:ext uri="{FF2B5EF4-FFF2-40B4-BE49-F238E27FC236}">
                <a16:creationId xmlns:a16="http://schemas.microsoft.com/office/drawing/2014/main" id="{B1A3ABF2-F548-3C26-D89F-314F3FDDA480}"/>
              </a:ext>
            </a:extLst>
          </p:cNvPr>
          <p:cNvSpPr>
            <a:spLocks noGrp="1"/>
          </p:cNvSpPr>
          <p:nvPr>
            <p:ph idx="1"/>
          </p:nvPr>
        </p:nvSpPr>
        <p:spPr/>
        <p:txBody>
          <a:bodyPr>
            <a:normAutofit fontScale="85000" lnSpcReduction="20000"/>
          </a:bodyPr>
          <a:lstStyle/>
          <a:p>
            <a:r>
              <a:rPr lang="en-US" sz="3800" b="1" dirty="0">
                <a:solidFill>
                  <a:srgbClr val="CD2E29"/>
                </a:solidFill>
                <a:latin typeface="Calibri"/>
              </a:rPr>
              <a:t>P</a:t>
            </a:r>
            <a:r>
              <a:rPr lang="en-US" sz="2800" b="1" dirty="0">
                <a:solidFill>
                  <a:srgbClr val="002060"/>
                </a:solidFill>
                <a:latin typeface="Calibri"/>
              </a:rPr>
              <a:t>UT</a:t>
            </a:r>
            <a:r>
              <a:rPr lang="en-US" sz="2400" b="1" dirty="0">
                <a:solidFill>
                  <a:prstClr val="black"/>
                </a:solidFill>
                <a:latin typeface="Calibri"/>
              </a:rPr>
              <a:t> </a:t>
            </a:r>
            <a:r>
              <a:rPr lang="en-US" sz="2400" b="1" dirty="0">
                <a:solidFill>
                  <a:srgbClr val="002060"/>
                </a:solidFill>
                <a:latin typeface="Calibri"/>
              </a:rPr>
              <a:t>your FULL NAME in Zoom for remote attendees. Record of meeting attendance is required for CME/CE credit (no exceptions will be made)</a:t>
            </a:r>
          </a:p>
          <a:p>
            <a:endParaRPr lang="en-US" dirty="0"/>
          </a:p>
        </p:txBody>
      </p:sp>
      <p:sp>
        <p:nvSpPr>
          <p:cNvPr id="4" name="Text Placeholder 3">
            <a:extLst>
              <a:ext uri="{FF2B5EF4-FFF2-40B4-BE49-F238E27FC236}">
                <a16:creationId xmlns:a16="http://schemas.microsoft.com/office/drawing/2014/main" id="{701B88FD-3FD1-F45B-38E2-1535DE5BF267}"/>
              </a:ext>
            </a:extLst>
          </p:cNvPr>
          <p:cNvSpPr>
            <a:spLocks noGrp="1"/>
          </p:cNvSpPr>
          <p:nvPr>
            <p:ph type="body" sz="quarter" idx="11"/>
          </p:nvPr>
        </p:nvSpPr>
        <p:spPr>
          <a:xfrm>
            <a:off x="402267" y="1129533"/>
            <a:ext cx="5613721" cy="634285"/>
          </a:xfrm>
        </p:spPr>
        <p:txBody>
          <a:bodyPr/>
          <a:lstStyle/>
          <a:p>
            <a:pPr algn="ctr"/>
            <a:r>
              <a:rPr lang="en-US" b="1" dirty="0">
                <a:solidFill>
                  <a:srgbClr val="C00000"/>
                </a:solidFill>
              </a:rPr>
              <a:t>7 days to submit; no email reminder  </a:t>
            </a:r>
          </a:p>
        </p:txBody>
      </p:sp>
      <p:sp>
        <p:nvSpPr>
          <p:cNvPr id="5" name="Content Placeholder 4">
            <a:extLst>
              <a:ext uri="{FF2B5EF4-FFF2-40B4-BE49-F238E27FC236}">
                <a16:creationId xmlns:a16="http://schemas.microsoft.com/office/drawing/2014/main" id="{8964B6A8-E116-CA74-9D03-3F7F4F9F4B24}"/>
              </a:ext>
            </a:extLst>
          </p:cNvPr>
          <p:cNvSpPr>
            <a:spLocks noGrp="1"/>
          </p:cNvSpPr>
          <p:nvPr>
            <p:ph idx="12"/>
          </p:nvPr>
        </p:nvSpPr>
        <p:spPr>
          <a:xfrm>
            <a:off x="1724025" y="3599769"/>
            <a:ext cx="4384674" cy="1155381"/>
          </a:xfrm>
        </p:spPr>
        <p:txBody>
          <a:bodyPr>
            <a:normAutofit fontScale="85000" lnSpcReduction="20000"/>
          </a:bodyPr>
          <a:lstStyle/>
          <a:p>
            <a:r>
              <a:rPr lang="en-US" sz="3800" b="1" dirty="0">
                <a:solidFill>
                  <a:srgbClr val="CD2E29"/>
                </a:solidFill>
                <a:latin typeface="Calibri"/>
              </a:rPr>
              <a:t>S</a:t>
            </a:r>
            <a:r>
              <a:rPr lang="en-US" sz="3800" b="1" dirty="0">
                <a:solidFill>
                  <a:srgbClr val="002060"/>
                </a:solidFill>
                <a:latin typeface="Calibri"/>
              </a:rPr>
              <a:t>END</a:t>
            </a:r>
            <a:r>
              <a:rPr lang="en-US" sz="2800" dirty="0">
                <a:solidFill>
                  <a:srgbClr val="CD2E29"/>
                </a:solidFill>
                <a:latin typeface="Calibri"/>
              </a:rPr>
              <a:t> </a:t>
            </a:r>
            <a:r>
              <a:rPr lang="en-US" sz="2400" b="1" dirty="0">
                <a:solidFill>
                  <a:srgbClr val="002060"/>
                </a:solidFill>
                <a:latin typeface="Calibri"/>
              </a:rPr>
              <a:t>an email to achurilla@svspso.org with names of group members that are sharing 1 device</a:t>
            </a:r>
          </a:p>
          <a:p>
            <a:endParaRPr lang="en-US" dirty="0"/>
          </a:p>
        </p:txBody>
      </p:sp>
      <p:sp>
        <p:nvSpPr>
          <p:cNvPr id="6" name="Content Placeholder 5">
            <a:extLst>
              <a:ext uri="{FF2B5EF4-FFF2-40B4-BE49-F238E27FC236}">
                <a16:creationId xmlns:a16="http://schemas.microsoft.com/office/drawing/2014/main" id="{BB071B18-CB1E-0475-6600-05833CB47233}"/>
              </a:ext>
            </a:extLst>
          </p:cNvPr>
          <p:cNvSpPr>
            <a:spLocks noGrp="1"/>
          </p:cNvSpPr>
          <p:nvPr>
            <p:ph idx="13"/>
          </p:nvPr>
        </p:nvSpPr>
        <p:spPr>
          <a:xfrm>
            <a:off x="1711326" y="5243331"/>
            <a:ext cx="4634390" cy="1155381"/>
          </a:xfrm>
        </p:spPr>
        <p:txBody>
          <a:bodyPr>
            <a:normAutofit fontScale="40000" lnSpcReduction="20000"/>
          </a:bodyPr>
          <a:lstStyle/>
          <a:p>
            <a:r>
              <a:rPr lang="en-US" sz="9800" b="1" dirty="0">
                <a:solidFill>
                  <a:srgbClr val="CD2E29"/>
                </a:solidFill>
                <a:latin typeface="Calibri"/>
              </a:rPr>
              <a:t>O</a:t>
            </a:r>
            <a:r>
              <a:rPr lang="en-US" sz="6000" b="1" dirty="0">
                <a:solidFill>
                  <a:srgbClr val="002060"/>
                </a:solidFill>
                <a:latin typeface="Calibri"/>
              </a:rPr>
              <a:t>FFICALLY </a:t>
            </a:r>
            <a:r>
              <a:rPr lang="en-US" sz="5000" b="1" dirty="0">
                <a:solidFill>
                  <a:srgbClr val="002060"/>
                </a:solidFill>
                <a:latin typeface="Calibri"/>
              </a:rPr>
              <a:t>apply</a:t>
            </a:r>
            <a:r>
              <a:rPr lang="en-US" sz="5000" dirty="0">
                <a:solidFill>
                  <a:srgbClr val="002060"/>
                </a:solidFill>
                <a:latin typeface="Calibri"/>
              </a:rPr>
              <a:t> </a:t>
            </a:r>
            <a:r>
              <a:rPr lang="en-US" sz="5000" b="1" dirty="0">
                <a:solidFill>
                  <a:srgbClr val="002060"/>
                </a:solidFill>
                <a:latin typeface="Calibri"/>
              </a:rPr>
              <a:t>for CME/CE credit by clicking the URL or QR code provided</a:t>
            </a:r>
          </a:p>
          <a:p>
            <a:r>
              <a:rPr lang="en-US" sz="5000" b="1" dirty="0">
                <a:solidFill>
                  <a:prstClr val="black"/>
                </a:solidFill>
                <a:latin typeface="Calibri"/>
              </a:rPr>
              <a:t>                     </a:t>
            </a:r>
            <a:endParaRPr lang="en-US" sz="5000" dirty="0"/>
          </a:p>
        </p:txBody>
      </p:sp>
      <p:sp>
        <p:nvSpPr>
          <p:cNvPr id="9" name="TextBox 8">
            <a:extLst>
              <a:ext uri="{FF2B5EF4-FFF2-40B4-BE49-F238E27FC236}">
                <a16:creationId xmlns:a16="http://schemas.microsoft.com/office/drawing/2014/main" id="{F433F187-04F2-98FE-A2F9-4A11DF257134}"/>
              </a:ext>
            </a:extLst>
          </p:cNvPr>
          <p:cNvSpPr txBox="1"/>
          <p:nvPr/>
        </p:nvSpPr>
        <p:spPr>
          <a:xfrm>
            <a:off x="6774543" y="4544441"/>
            <a:ext cx="6904298" cy="369332"/>
          </a:xfrm>
          <a:prstGeom prst="rect">
            <a:avLst/>
          </a:prstGeom>
          <a:noFill/>
        </p:spPr>
        <p:txBody>
          <a:bodyPr wrap="square">
            <a:spAutoFit/>
          </a:bodyPr>
          <a:lstStyle/>
          <a:p>
            <a:pPr algn="ctr"/>
            <a:r>
              <a:rPr lang="en-US" dirty="0">
                <a:hlinkClick r:id="rId3"/>
              </a:rPr>
              <a:t>November 3, 2023 - Southern</a:t>
            </a:r>
            <a:endParaRPr lang="en-US" sz="1800" b="1" dirty="0">
              <a:solidFill>
                <a:prstClr val="black"/>
              </a:solidFill>
              <a:latin typeface="Calibri"/>
            </a:endParaRPr>
          </a:p>
        </p:txBody>
      </p:sp>
      <p:sp>
        <p:nvSpPr>
          <p:cNvPr id="11" name="TextBox 10">
            <a:extLst>
              <a:ext uri="{FF2B5EF4-FFF2-40B4-BE49-F238E27FC236}">
                <a16:creationId xmlns:a16="http://schemas.microsoft.com/office/drawing/2014/main" id="{0832DB9A-19F4-5B02-DBB2-58B8FEB82143}"/>
              </a:ext>
            </a:extLst>
          </p:cNvPr>
          <p:cNvSpPr txBox="1"/>
          <p:nvPr/>
        </p:nvSpPr>
        <p:spPr>
          <a:xfrm rot="19970081">
            <a:off x="7737687" y="4527009"/>
            <a:ext cx="3921447" cy="584775"/>
          </a:xfrm>
          <a:prstGeom prst="rect">
            <a:avLst/>
          </a:prstGeom>
          <a:noFill/>
        </p:spPr>
        <p:txBody>
          <a:bodyPr wrap="square" rtlCol="0">
            <a:spAutoFit/>
          </a:bodyPr>
          <a:lstStyle/>
          <a:p>
            <a:endParaRPr lang="en-US" sz="3200" dirty="0"/>
          </a:p>
        </p:txBody>
      </p:sp>
      <p:sp>
        <p:nvSpPr>
          <p:cNvPr id="12" name="TextBox 11">
            <a:extLst>
              <a:ext uri="{FF2B5EF4-FFF2-40B4-BE49-F238E27FC236}">
                <a16:creationId xmlns:a16="http://schemas.microsoft.com/office/drawing/2014/main" id="{40A285EB-680D-A955-5108-56344B3DEEB5}"/>
              </a:ext>
            </a:extLst>
          </p:cNvPr>
          <p:cNvSpPr txBox="1"/>
          <p:nvPr/>
        </p:nvSpPr>
        <p:spPr>
          <a:xfrm rot="19970081">
            <a:off x="7740669" y="4539349"/>
            <a:ext cx="3867389" cy="584775"/>
          </a:xfrm>
          <a:prstGeom prst="rect">
            <a:avLst/>
          </a:prstGeom>
          <a:noFill/>
        </p:spPr>
        <p:txBody>
          <a:bodyPr wrap="square" rtlCol="0">
            <a:spAutoFit/>
          </a:bodyPr>
          <a:lstStyle/>
          <a:p>
            <a:endParaRPr lang="en-US" sz="3200" dirty="0"/>
          </a:p>
        </p:txBody>
      </p:sp>
      <p:sp>
        <p:nvSpPr>
          <p:cNvPr id="13" name="TextBox 12">
            <a:extLst>
              <a:ext uri="{FF2B5EF4-FFF2-40B4-BE49-F238E27FC236}">
                <a16:creationId xmlns:a16="http://schemas.microsoft.com/office/drawing/2014/main" id="{23E0854B-9301-BCA7-9E3A-8BCA254465AC}"/>
              </a:ext>
            </a:extLst>
          </p:cNvPr>
          <p:cNvSpPr txBox="1"/>
          <p:nvPr/>
        </p:nvSpPr>
        <p:spPr>
          <a:xfrm rot="19970081">
            <a:off x="7893069" y="4691749"/>
            <a:ext cx="3867389" cy="584775"/>
          </a:xfrm>
          <a:prstGeom prst="rect">
            <a:avLst/>
          </a:prstGeom>
          <a:noFill/>
        </p:spPr>
        <p:txBody>
          <a:bodyPr wrap="square" rtlCol="0">
            <a:spAutoFit/>
          </a:bodyPr>
          <a:lstStyle/>
          <a:p>
            <a:endParaRPr lang="en-US" sz="3200" dirty="0"/>
          </a:p>
        </p:txBody>
      </p:sp>
      <p:pic>
        <p:nvPicPr>
          <p:cNvPr id="8" name="Picture 7">
            <a:extLst>
              <a:ext uri="{FF2B5EF4-FFF2-40B4-BE49-F238E27FC236}">
                <a16:creationId xmlns:a16="http://schemas.microsoft.com/office/drawing/2014/main" id="{8F6C75AE-FD9D-CB8A-DF5F-195F8C54D463}"/>
              </a:ext>
            </a:extLst>
          </p:cNvPr>
          <p:cNvPicPr>
            <a:picLocks noChangeAspect="1"/>
          </p:cNvPicPr>
          <p:nvPr/>
        </p:nvPicPr>
        <p:blipFill>
          <a:blip r:embed="rId4"/>
          <a:stretch>
            <a:fillRect/>
          </a:stretch>
        </p:blipFill>
        <p:spPr>
          <a:xfrm>
            <a:off x="9440770" y="2092230"/>
            <a:ext cx="1571844" cy="1571844"/>
          </a:xfrm>
          <a:prstGeom prst="rect">
            <a:avLst/>
          </a:prstGeom>
        </p:spPr>
      </p:pic>
    </p:spTree>
    <p:extLst>
      <p:ext uri="{BB962C8B-B14F-4D97-AF65-F5344CB8AC3E}">
        <p14:creationId xmlns:p14="http://schemas.microsoft.com/office/powerpoint/2010/main" val="1587392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D577-CABE-4DD1-906B-657A45823FF0}"/>
              </a:ext>
            </a:extLst>
          </p:cNvPr>
          <p:cNvSpPr>
            <a:spLocks noGrp="1"/>
          </p:cNvSpPr>
          <p:nvPr>
            <p:ph type="title"/>
          </p:nvPr>
        </p:nvSpPr>
        <p:spPr/>
        <p:txBody>
          <a:bodyPr/>
          <a:lstStyle/>
          <a:p>
            <a:r>
              <a:rPr lang="en-US" dirty="0"/>
              <a:t>Please Identify Yourself</a:t>
            </a:r>
          </a:p>
        </p:txBody>
      </p:sp>
      <p:pic>
        <p:nvPicPr>
          <p:cNvPr id="4" name="Picture 3">
            <a:extLst>
              <a:ext uri="{FF2B5EF4-FFF2-40B4-BE49-F238E27FC236}">
                <a16:creationId xmlns:a16="http://schemas.microsoft.com/office/drawing/2014/main" id="{D91354B5-9240-A01D-3BF6-E3771FBF5640}"/>
              </a:ext>
            </a:extLst>
          </p:cNvPr>
          <p:cNvPicPr>
            <a:picLocks noChangeAspect="1"/>
          </p:cNvPicPr>
          <p:nvPr/>
        </p:nvPicPr>
        <p:blipFill>
          <a:blip r:embed="rId2"/>
          <a:stretch>
            <a:fillRect/>
          </a:stretch>
        </p:blipFill>
        <p:spPr>
          <a:xfrm>
            <a:off x="7506816" y="2225612"/>
            <a:ext cx="4382187" cy="3139601"/>
          </a:xfrm>
          <a:prstGeom prst="rect">
            <a:avLst/>
          </a:prstGeom>
        </p:spPr>
      </p:pic>
      <p:sp>
        <p:nvSpPr>
          <p:cNvPr id="5" name="TextBox 4">
            <a:extLst>
              <a:ext uri="{FF2B5EF4-FFF2-40B4-BE49-F238E27FC236}">
                <a16:creationId xmlns:a16="http://schemas.microsoft.com/office/drawing/2014/main" id="{BCFD8F95-C864-C22A-334D-21D2E667253F}"/>
              </a:ext>
            </a:extLst>
          </p:cNvPr>
          <p:cNvSpPr txBox="1"/>
          <p:nvPr/>
        </p:nvSpPr>
        <p:spPr>
          <a:xfrm>
            <a:off x="418641" y="2087252"/>
            <a:ext cx="6731306" cy="3416320"/>
          </a:xfrm>
          <a:prstGeom prst="rect">
            <a:avLst/>
          </a:prstGeom>
          <a:noFill/>
        </p:spPr>
        <p:txBody>
          <a:bodyPr wrap="square" rtlCol="0">
            <a:spAutoFit/>
          </a:bodyPr>
          <a:lstStyle/>
          <a:p>
            <a:r>
              <a:rPr lang="en-US" sz="3600" dirty="0"/>
              <a:t>Please provide your full name before we begin our data review.</a:t>
            </a:r>
          </a:p>
          <a:p>
            <a:endParaRPr lang="en-US" sz="3600" dirty="0"/>
          </a:p>
          <a:p>
            <a:r>
              <a:rPr lang="en-US" sz="3600" dirty="0"/>
              <a:t>Those that do not, you will be removed from the call due to compliance requirements.</a:t>
            </a:r>
          </a:p>
        </p:txBody>
      </p:sp>
      <p:sp>
        <p:nvSpPr>
          <p:cNvPr id="6" name="Rectangle 5">
            <a:extLst>
              <a:ext uri="{FF2B5EF4-FFF2-40B4-BE49-F238E27FC236}">
                <a16:creationId xmlns:a16="http://schemas.microsoft.com/office/drawing/2014/main" id="{DF82379B-17BB-98F7-8721-B5F4D110876F}"/>
              </a:ext>
            </a:extLst>
          </p:cNvPr>
          <p:cNvSpPr/>
          <p:nvPr/>
        </p:nvSpPr>
        <p:spPr>
          <a:xfrm>
            <a:off x="7350370" y="5078776"/>
            <a:ext cx="372454" cy="66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109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E97D-8F2E-AB1B-D1ED-3259F2B7E46F}"/>
              </a:ext>
            </a:extLst>
          </p:cNvPr>
          <p:cNvSpPr>
            <a:spLocks noGrp="1"/>
          </p:cNvSpPr>
          <p:nvPr>
            <p:ph type="ctrTitle"/>
          </p:nvPr>
        </p:nvSpPr>
        <p:spPr>
          <a:xfrm>
            <a:off x="409575" y="1713052"/>
            <a:ext cx="5467349" cy="1115873"/>
          </a:xfrm>
        </p:spPr>
        <p:txBody>
          <a:bodyPr/>
          <a:lstStyle/>
          <a:p>
            <a:r>
              <a:rPr lang="en-US" sz="4800" dirty="0"/>
              <a:t>VQI National Update</a:t>
            </a:r>
          </a:p>
        </p:txBody>
      </p:sp>
      <p:sp>
        <p:nvSpPr>
          <p:cNvPr id="3" name="Subtitle 2">
            <a:extLst>
              <a:ext uri="{FF2B5EF4-FFF2-40B4-BE49-F238E27FC236}">
                <a16:creationId xmlns:a16="http://schemas.microsoft.com/office/drawing/2014/main" id="{3F83C1FD-F64C-C787-3396-8A92A2C803B8}"/>
              </a:ext>
            </a:extLst>
          </p:cNvPr>
          <p:cNvSpPr>
            <a:spLocks noGrp="1"/>
          </p:cNvSpPr>
          <p:nvPr>
            <p:ph type="subTitle" idx="1"/>
          </p:nvPr>
        </p:nvSpPr>
        <p:spPr>
          <a:xfrm>
            <a:off x="409575" y="4635648"/>
            <a:ext cx="5467349" cy="1250802"/>
          </a:xfrm>
        </p:spPr>
        <p:txBody>
          <a:bodyPr>
            <a:normAutofit/>
          </a:bodyPr>
          <a:lstStyle/>
          <a:p>
            <a:r>
              <a:rPr lang="en-US" dirty="0"/>
              <a:t>Caroline Morgan, RN</a:t>
            </a:r>
          </a:p>
          <a:p>
            <a:r>
              <a:rPr lang="en-US" dirty="0"/>
              <a:t>Director of Clinical Operations, SVS PSO</a:t>
            </a:r>
          </a:p>
        </p:txBody>
      </p:sp>
    </p:spTree>
    <p:extLst>
      <p:ext uri="{BB962C8B-B14F-4D97-AF65-F5344CB8AC3E}">
        <p14:creationId xmlns:p14="http://schemas.microsoft.com/office/powerpoint/2010/main" val="785268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0369" y="348158"/>
            <a:ext cx="7801071" cy="838633"/>
          </a:xfrm>
        </p:spPr>
        <p:txBody>
          <a:bodyPr>
            <a:normAutofit/>
          </a:bodyPr>
          <a:lstStyle/>
          <a:p>
            <a:r>
              <a:rPr lang="en-US" sz="3200" dirty="0"/>
              <a:t>VQI Participation</a:t>
            </a:r>
          </a:p>
        </p:txBody>
      </p:sp>
      <p:pic>
        <p:nvPicPr>
          <p:cNvPr id="3" name="Picture 2">
            <a:extLst>
              <a:ext uri="{FF2B5EF4-FFF2-40B4-BE49-F238E27FC236}">
                <a16:creationId xmlns:a16="http://schemas.microsoft.com/office/drawing/2014/main" id="{043E7747-0DAA-4130-843F-FC7417BCD9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26" t="39022" r="712"/>
          <a:stretch/>
        </p:blipFill>
        <p:spPr>
          <a:xfrm>
            <a:off x="95748" y="1741820"/>
            <a:ext cx="8672148" cy="4580328"/>
          </a:xfrm>
          <a:prstGeom prst="rect">
            <a:avLst/>
          </a:prstGeom>
        </p:spPr>
      </p:pic>
      <p:sp>
        <p:nvSpPr>
          <p:cNvPr id="5" name="Content Placeholder 6">
            <a:extLst>
              <a:ext uri="{FF2B5EF4-FFF2-40B4-BE49-F238E27FC236}">
                <a16:creationId xmlns:a16="http://schemas.microsoft.com/office/drawing/2014/main" id="{1BC27139-A1FB-F1B5-FA25-77B7562CCE4E}"/>
              </a:ext>
            </a:extLst>
          </p:cNvPr>
          <p:cNvSpPr txBox="1">
            <a:spLocks/>
          </p:cNvSpPr>
          <p:nvPr/>
        </p:nvSpPr>
        <p:spPr>
          <a:xfrm>
            <a:off x="8767896" y="1973829"/>
            <a:ext cx="3355760" cy="4466455"/>
          </a:xfrm>
          <a:prstGeom prst="rect">
            <a:avLst/>
          </a:prstGeom>
        </p:spPr>
        <p:txBody>
          <a:bodyPr>
            <a:noAutofit/>
          </a:bodyPr>
          <a:lstStyle>
            <a:lvl1pPr marL="228600" indent="-228600" algn="l" defTabSz="914400" rtl="0" eaLnBrk="1" latinLnBrk="0" hangingPunct="1">
              <a:lnSpc>
                <a:spcPct val="90000"/>
              </a:lnSpc>
              <a:spcBef>
                <a:spcPts val="1000"/>
              </a:spcBef>
              <a:buClr>
                <a:srgbClr val="80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0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buNone/>
            </a:pPr>
            <a:r>
              <a:rPr lang="en-US" sz="1000" b="1" dirty="0">
                <a:solidFill>
                  <a:srgbClr val="659B88"/>
                </a:solidFill>
              </a:rPr>
              <a:t>Canadian Vascular Quality Initiative </a:t>
            </a:r>
            <a:r>
              <a:rPr lang="en-US" sz="1000" b="1" dirty="0"/>
              <a:t>| 7 Centers</a:t>
            </a:r>
            <a:br>
              <a:rPr lang="en-US" sz="1000" b="1" dirty="0"/>
            </a:br>
            <a:r>
              <a:rPr lang="en-US" sz="1000" b="1" dirty="0">
                <a:solidFill>
                  <a:srgbClr val="744E5B"/>
                </a:solidFill>
              </a:rPr>
              <a:t>Carolinas Vascular Quality Group </a:t>
            </a:r>
            <a:r>
              <a:rPr lang="en-US" sz="1000" b="1" dirty="0"/>
              <a:t>| 40 Centers</a:t>
            </a:r>
            <a:br>
              <a:rPr lang="en-US" sz="1000" b="1" dirty="0"/>
            </a:br>
            <a:r>
              <a:rPr lang="en-US" sz="1000" b="1" dirty="0">
                <a:solidFill>
                  <a:srgbClr val="A56C8E"/>
                </a:solidFill>
              </a:rPr>
              <a:t>Great Lakes Vascular Study Group </a:t>
            </a:r>
            <a:r>
              <a:rPr lang="en-US" sz="1000" b="1" dirty="0"/>
              <a:t>| 63 Centers</a:t>
            </a:r>
            <a:br>
              <a:rPr lang="en-US" sz="1000" b="1" dirty="0"/>
            </a:br>
            <a:r>
              <a:rPr lang="en-US" sz="1000" b="1" dirty="0">
                <a:solidFill>
                  <a:srgbClr val="EB8115"/>
                </a:solidFill>
              </a:rPr>
              <a:t>Michigan Vascular Study Group </a:t>
            </a:r>
            <a:r>
              <a:rPr lang="en-US" sz="1000" b="1" dirty="0"/>
              <a:t>| 37 Centers</a:t>
            </a:r>
            <a:br>
              <a:rPr lang="en-US" sz="1000" b="1" dirty="0"/>
            </a:br>
            <a:r>
              <a:rPr lang="en-US" sz="1000" b="1" dirty="0">
                <a:solidFill>
                  <a:srgbClr val="787D7A"/>
                </a:solidFill>
              </a:rPr>
              <a:t>Mid-America Vascular Study Group </a:t>
            </a:r>
            <a:r>
              <a:rPr lang="en-US" sz="1000" b="1" dirty="0"/>
              <a:t>| 74 Centers</a:t>
            </a:r>
            <a:br>
              <a:rPr lang="en-US" sz="1000" b="1" dirty="0"/>
            </a:br>
            <a:r>
              <a:rPr lang="en-US" sz="1000" b="1" dirty="0">
                <a:solidFill>
                  <a:srgbClr val="5BA9D8"/>
                </a:solidFill>
              </a:rPr>
              <a:t>Mid-Atlantic Vascular Study Group </a:t>
            </a:r>
            <a:r>
              <a:rPr lang="en-US" sz="1000" b="1" dirty="0"/>
              <a:t>| 90 Centers</a:t>
            </a:r>
            <a:br>
              <a:rPr lang="en-US" sz="1000" b="1" dirty="0"/>
            </a:br>
            <a:r>
              <a:rPr lang="en-US" sz="1000" b="1" dirty="0" err="1">
                <a:solidFill>
                  <a:srgbClr val="9986AB"/>
                </a:solidFill>
              </a:rPr>
              <a:t>MidSouth</a:t>
            </a:r>
            <a:r>
              <a:rPr lang="en-US" sz="1000" b="1" dirty="0">
                <a:solidFill>
                  <a:srgbClr val="9986AB"/>
                </a:solidFill>
              </a:rPr>
              <a:t> Vascular Study Group </a:t>
            </a:r>
            <a:r>
              <a:rPr lang="en-US" sz="1000" b="1" dirty="0"/>
              <a:t>| 27 Centers</a:t>
            </a:r>
            <a:br>
              <a:rPr lang="en-US" sz="1000" b="1" dirty="0"/>
            </a:br>
            <a:r>
              <a:rPr lang="en-US" sz="1000" b="1" dirty="0">
                <a:solidFill>
                  <a:srgbClr val="85B2C1"/>
                </a:solidFill>
              </a:rPr>
              <a:t>Midwest Vascular Collaborative </a:t>
            </a:r>
            <a:r>
              <a:rPr lang="en-US" sz="1000" b="1" dirty="0"/>
              <a:t>| 51 Centers</a:t>
            </a:r>
            <a:br>
              <a:rPr lang="en-US" sz="1000" b="1" dirty="0"/>
            </a:br>
            <a:r>
              <a:rPr lang="en-US" sz="1000" b="1" dirty="0">
                <a:solidFill>
                  <a:srgbClr val="736237"/>
                </a:solidFill>
              </a:rPr>
              <a:t>Northern California Vascular Study Group </a:t>
            </a:r>
            <a:r>
              <a:rPr lang="en-US" sz="1000" b="1" dirty="0"/>
              <a:t>| 27 Centers</a:t>
            </a:r>
            <a:br>
              <a:rPr lang="en-US" sz="1000" b="1" dirty="0"/>
            </a:br>
            <a:r>
              <a:rPr lang="en-US" sz="1000" b="1" dirty="0">
                <a:solidFill>
                  <a:srgbClr val="CBC034"/>
                </a:solidFill>
              </a:rPr>
              <a:t>Pacific NW Vascular Study Group </a:t>
            </a:r>
            <a:r>
              <a:rPr lang="en-US" sz="1000" b="1" dirty="0"/>
              <a:t>| 41 Centers</a:t>
            </a:r>
            <a:br>
              <a:rPr lang="en-US" sz="1000" b="1" dirty="0"/>
            </a:br>
            <a:r>
              <a:rPr lang="en-US" sz="1000" b="1" dirty="0">
                <a:solidFill>
                  <a:srgbClr val="AC7F4D"/>
                </a:solidFill>
              </a:rPr>
              <a:t>Rocky Mountain Vascular Quality Initiative </a:t>
            </a:r>
            <a:r>
              <a:rPr lang="en-US" sz="1000" b="1" dirty="0"/>
              <a:t>| 58 Centers</a:t>
            </a:r>
            <a:br>
              <a:rPr lang="en-US" sz="1000" b="1" dirty="0"/>
            </a:br>
            <a:r>
              <a:rPr lang="en-US" sz="1000" b="1" dirty="0">
                <a:solidFill>
                  <a:srgbClr val="9986AB"/>
                </a:solidFill>
              </a:rPr>
              <a:t>Southeastern Vascular Study Group </a:t>
            </a:r>
            <a:r>
              <a:rPr lang="en-US" sz="1000" b="1" dirty="0"/>
              <a:t>| 140 Centers</a:t>
            </a:r>
            <a:br>
              <a:rPr lang="en-US" sz="1000" b="1" dirty="0"/>
            </a:br>
            <a:r>
              <a:rPr lang="en-US" sz="1000" b="1" dirty="0">
                <a:solidFill>
                  <a:srgbClr val="B57886"/>
                </a:solidFill>
              </a:rPr>
              <a:t>Southern California VOICE </a:t>
            </a:r>
            <a:r>
              <a:rPr lang="en-US" sz="1000" b="1" dirty="0"/>
              <a:t>| 42 Centers</a:t>
            </a:r>
            <a:br>
              <a:rPr lang="en-US" sz="1000" b="1" dirty="0"/>
            </a:br>
            <a:r>
              <a:rPr lang="en-US" sz="1000" b="1" dirty="0">
                <a:solidFill>
                  <a:srgbClr val="64855E"/>
                </a:solidFill>
              </a:rPr>
              <a:t>Southern Vascular Outcomes Network </a:t>
            </a:r>
            <a:r>
              <a:rPr lang="en-US" sz="1000" b="1" dirty="0"/>
              <a:t>| 114 Centers</a:t>
            </a:r>
            <a:br>
              <a:rPr lang="en-US" sz="1000" b="1" dirty="0"/>
            </a:br>
            <a:r>
              <a:rPr lang="en-US" sz="1000" b="1" dirty="0">
                <a:solidFill>
                  <a:srgbClr val="A8B753"/>
                </a:solidFill>
              </a:rPr>
              <a:t>Upper Midwest Vascular Network </a:t>
            </a:r>
            <a:r>
              <a:rPr lang="en-US" sz="1000" b="1" dirty="0"/>
              <a:t>| 66 Centers</a:t>
            </a:r>
            <a:br>
              <a:rPr lang="en-US" sz="1000" b="1" dirty="0"/>
            </a:br>
            <a:r>
              <a:rPr lang="en-US" sz="1000" b="1" dirty="0">
                <a:solidFill>
                  <a:srgbClr val="4C8942"/>
                </a:solidFill>
              </a:rPr>
              <a:t>Vascular Study Group of Greater New York </a:t>
            </a:r>
            <a:r>
              <a:rPr lang="en-US" sz="1000" b="1" dirty="0"/>
              <a:t>| 47 Centers</a:t>
            </a:r>
            <a:br>
              <a:rPr lang="en-US" sz="1000" b="1" dirty="0"/>
            </a:br>
            <a:r>
              <a:rPr lang="en-US" sz="1000" b="1" dirty="0">
                <a:solidFill>
                  <a:srgbClr val="8869B2"/>
                </a:solidFill>
              </a:rPr>
              <a:t>Vascular Study Group of New England </a:t>
            </a:r>
            <a:r>
              <a:rPr lang="en-US" sz="1000" b="1" dirty="0"/>
              <a:t>| 51 Centers</a:t>
            </a:r>
            <a:br>
              <a:rPr lang="en-US" sz="1000" b="1" dirty="0"/>
            </a:br>
            <a:r>
              <a:rPr lang="en-US" sz="1000" b="1" dirty="0">
                <a:solidFill>
                  <a:srgbClr val="93947E"/>
                </a:solidFill>
              </a:rPr>
              <a:t>Virginias Vascular Study Group </a:t>
            </a:r>
            <a:r>
              <a:rPr lang="en-US" sz="1000" b="1" dirty="0"/>
              <a:t>| 45 Centers</a:t>
            </a:r>
            <a:br>
              <a:rPr lang="en-US" sz="1000" b="1" dirty="0"/>
            </a:br>
            <a:r>
              <a:rPr lang="en-US" sz="1000" b="1" dirty="0">
                <a:solidFill>
                  <a:srgbClr val="890927"/>
                </a:solidFill>
              </a:rPr>
              <a:t>Singapore</a:t>
            </a:r>
            <a:r>
              <a:rPr lang="en-US" sz="1000" b="1" dirty="0"/>
              <a:t> | 1 Center</a:t>
            </a:r>
            <a:br>
              <a:rPr lang="en-US" sz="1000" b="1" dirty="0"/>
            </a:br>
            <a:r>
              <a:rPr lang="en-US" sz="1000" b="1" dirty="0">
                <a:solidFill>
                  <a:schemeClr val="accent2">
                    <a:lumMod val="75000"/>
                  </a:schemeClr>
                </a:solidFill>
              </a:rPr>
              <a:t>TOTAL CENTERS | 1 ,022 Centers</a:t>
            </a:r>
          </a:p>
          <a:p>
            <a:pPr marL="0" indent="0">
              <a:lnSpc>
                <a:spcPct val="150000"/>
              </a:lnSpc>
              <a:buNone/>
            </a:pPr>
            <a:br>
              <a:rPr lang="en-US" sz="1000" dirty="0"/>
            </a:br>
            <a:br>
              <a:rPr lang="en-US" sz="1000" dirty="0"/>
            </a:br>
            <a:endParaRPr lang="en-US" sz="1000" dirty="0"/>
          </a:p>
        </p:txBody>
      </p:sp>
      <p:sp>
        <p:nvSpPr>
          <p:cNvPr id="2" name="TextBox 1"/>
          <p:cNvSpPr txBox="1"/>
          <p:nvPr/>
        </p:nvSpPr>
        <p:spPr>
          <a:xfrm>
            <a:off x="1102182" y="4944862"/>
            <a:ext cx="597205"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(VOICE)</a:t>
            </a:r>
          </a:p>
        </p:txBody>
      </p:sp>
      <p:sp>
        <p:nvSpPr>
          <p:cNvPr id="6" name="TextBox 5"/>
          <p:cNvSpPr txBox="1"/>
          <p:nvPr/>
        </p:nvSpPr>
        <p:spPr>
          <a:xfrm>
            <a:off x="8767896" y="1626981"/>
            <a:ext cx="2897358" cy="400110"/>
          </a:xfrm>
          <a:prstGeom prst="rect">
            <a:avLst/>
          </a:prstGeom>
          <a:noFill/>
        </p:spPr>
        <p:txBody>
          <a:bodyPr wrap="square" rtlCol="0">
            <a:spAutoFit/>
          </a:bodyPr>
          <a:lstStyle/>
          <a:p>
            <a:r>
              <a:rPr lang="en-US" sz="2000" dirty="0">
                <a:solidFill>
                  <a:srgbClr val="131C47"/>
                </a:solidFill>
              </a:rPr>
              <a:t>Regional </a:t>
            </a:r>
            <a:r>
              <a:rPr lang="en-US" sz="2000" dirty="0">
                <a:solidFill>
                  <a:schemeClr val="accent2">
                    <a:lumMod val="75000"/>
                  </a:schemeClr>
                </a:solidFill>
              </a:rPr>
              <a:t>Breakdown</a:t>
            </a:r>
          </a:p>
        </p:txBody>
      </p:sp>
      <p:sp>
        <p:nvSpPr>
          <p:cNvPr id="7" name="Rectangle 6"/>
          <p:cNvSpPr/>
          <p:nvPr/>
        </p:nvSpPr>
        <p:spPr>
          <a:xfrm>
            <a:off x="8844106" y="2000934"/>
            <a:ext cx="29473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959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Procedures Captured</a:t>
            </a:r>
          </a:p>
        </p:txBody>
      </p:sp>
      <p:graphicFrame>
        <p:nvGraphicFramePr>
          <p:cNvPr id="2" name="Table 1">
            <a:extLst>
              <a:ext uri="{FF2B5EF4-FFF2-40B4-BE49-F238E27FC236}">
                <a16:creationId xmlns:a16="http://schemas.microsoft.com/office/drawing/2014/main" id="{51494DBE-BBB7-2CAF-29C0-896188E8F3D3}"/>
              </a:ext>
            </a:extLst>
          </p:cNvPr>
          <p:cNvGraphicFramePr>
            <a:graphicFrameLocks noGrp="1"/>
          </p:cNvGraphicFramePr>
          <p:nvPr/>
        </p:nvGraphicFramePr>
        <p:xfrm>
          <a:off x="5900647" y="6018826"/>
          <a:ext cx="5054600" cy="285071"/>
        </p:xfrm>
        <a:graphic>
          <a:graphicData uri="http://schemas.openxmlformats.org/drawingml/2006/table">
            <a:tbl>
              <a:tblPr>
                <a:tableStyleId>{5C22544A-7EE6-4342-B048-85BDC9FD1C3A}</a:tableStyleId>
              </a:tblPr>
              <a:tblGrid>
                <a:gridCol w="5054600">
                  <a:extLst>
                    <a:ext uri="{9D8B030D-6E8A-4147-A177-3AD203B41FA5}">
                      <a16:colId xmlns:a16="http://schemas.microsoft.com/office/drawing/2014/main" val="20000"/>
                    </a:ext>
                  </a:extLst>
                </a:gridCol>
              </a:tblGrid>
              <a:tr h="0">
                <a:tc>
                  <a:txBody>
                    <a:bodyPr/>
                    <a:lstStyle/>
                    <a:p>
                      <a:pPr algn="ctr" fontAlgn="b"/>
                      <a:r>
                        <a:rPr lang="en-US" sz="900" u="none" strike="noStrike" dirty="0">
                          <a:solidFill>
                            <a:schemeClr val="tx1"/>
                          </a:solidFill>
                          <a:effectLst/>
                        </a:rPr>
                        <a:t>Total Procedure Volume reflects net procedures added to the registry for the month</a:t>
                      </a:r>
                      <a:endParaRPr lang="en-US" sz="900" b="0" i="0" u="none" strike="noStrike" dirty="0">
                        <a:solidFill>
                          <a:schemeClr val="tx1"/>
                        </a:solidFill>
                        <a:effectLst/>
                        <a:latin typeface="Calibri" charset="0"/>
                      </a:endParaRPr>
                    </a:p>
                  </a:txBody>
                  <a:tcPr marL="0" marR="0" marT="0" marB="0" anchor="b">
                    <a:noFill/>
                  </a:tcPr>
                </a:tc>
                <a:extLst>
                  <a:ext uri="{0D108BD9-81ED-4DB2-BD59-A6C34878D82A}">
                    <a16:rowId xmlns:a16="http://schemas.microsoft.com/office/drawing/2014/main" val="10000"/>
                  </a:ext>
                </a:extLst>
              </a:tr>
              <a:tr h="147911">
                <a:tc>
                  <a:txBody>
                    <a:bodyPr/>
                    <a:lstStyle/>
                    <a:p>
                      <a:pPr algn="ctr" fontAlgn="b"/>
                      <a:endParaRPr lang="en-US" sz="900" b="0" i="0" u="none" strike="noStrike" dirty="0">
                        <a:solidFill>
                          <a:schemeClr val="tx1"/>
                        </a:solidFill>
                        <a:effectLst/>
                        <a:latin typeface="Calibri" charset="0"/>
                      </a:endParaRPr>
                    </a:p>
                  </a:txBody>
                  <a:tcPr marL="0" marR="0" marT="0" marB="0" anchor="b">
                    <a:noFill/>
                  </a:tcPr>
                </a:tc>
                <a:extLst>
                  <a:ext uri="{0D108BD9-81ED-4DB2-BD59-A6C34878D82A}">
                    <a16:rowId xmlns:a16="http://schemas.microsoft.com/office/drawing/2014/main" val="10001"/>
                  </a:ext>
                </a:extLst>
              </a:tr>
            </a:tbl>
          </a:graphicData>
        </a:graphic>
      </p:graphicFrame>
      <p:sp>
        <p:nvSpPr>
          <p:cNvPr id="8" name="TextBox 7"/>
          <p:cNvSpPr txBox="1"/>
          <p:nvPr/>
        </p:nvSpPr>
        <p:spPr>
          <a:xfrm>
            <a:off x="6670767" y="1878208"/>
            <a:ext cx="3727268" cy="738664"/>
          </a:xfrm>
          <a:prstGeom prst="rect">
            <a:avLst/>
          </a:prstGeom>
          <a:noFill/>
        </p:spPr>
        <p:txBody>
          <a:bodyPr wrap="square" rtlCol="0">
            <a:spAutoFit/>
          </a:bodyPr>
          <a:lstStyle/>
          <a:p>
            <a:pPr algn="ctr"/>
            <a:r>
              <a:rPr lang="en-US" sz="2400" dirty="0"/>
              <a:t>VQI Total Procedure Volume</a:t>
            </a:r>
          </a:p>
          <a:p>
            <a:endParaRPr lang="en-US" dirty="0"/>
          </a:p>
        </p:txBody>
      </p:sp>
      <p:graphicFrame>
        <p:nvGraphicFramePr>
          <p:cNvPr id="9" name="Chart 8"/>
          <p:cNvGraphicFramePr>
            <a:graphicFrameLocks/>
          </p:cNvGraphicFramePr>
          <p:nvPr/>
        </p:nvGraphicFramePr>
        <p:xfrm>
          <a:off x="4888366" y="2347027"/>
          <a:ext cx="6573886" cy="3583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nvGraphicFramePr>
        <p:xfrm>
          <a:off x="730370" y="1972562"/>
          <a:ext cx="3568700" cy="4331335"/>
        </p:xfrm>
        <a:graphic>
          <a:graphicData uri="http://schemas.openxmlformats.org/drawingml/2006/table">
            <a:tbl>
              <a:tblPr/>
              <a:tblGrid>
                <a:gridCol w="2400300">
                  <a:extLst>
                    <a:ext uri="{9D8B030D-6E8A-4147-A177-3AD203B41FA5}">
                      <a16:colId xmlns:a16="http://schemas.microsoft.com/office/drawing/2014/main" val="1267227370"/>
                    </a:ext>
                  </a:extLst>
                </a:gridCol>
                <a:gridCol w="1168400">
                  <a:extLst>
                    <a:ext uri="{9D8B030D-6E8A-4147-A177-3AD203B41FA5}">
                      <a16:colId xmlns:a16="http://schemas.microsoft.com/office/drawing/2014/main" val="2111475194"/>
                    </a:ext>
                  </a:extLst>
                </a:gridCol>
              </a:tblGrid>
              <a:tr h="278765">
                <a:tc>
                  <a:txBody>
                    <a:bodyPr/>
                    <a:lstStyle/>
                    <a:p>
                      <a:pPr algn="l" rtl="0" fontAlgn="ctr"/>
                      <a:r>
                        <a:rPr lang="en-US" sz="1300" b="1" i="0" u="none" strike="noStrike">
                          <a:solidFill>
                            <a:srgbClr val="FFFFFF"/>
                          </a:solidFill>
                          <a:effectLst/>
                          <a:latin typeface="Arial Narrow" panose="020B0606020202030204" pitchFamily="34" charset="0"/>
                        </a:rPr>
                        <a:t>TOTAL PROCEDURES CAPTURED</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00000"/>
                    </a:solidFill>
                  </a:tcPr>
                </a:tc>
                <a:tc rowSpan="2">
                  <a:txBody>
                    <a:bodyPr/>
                    <a:lstStyle/>
                    <a:p>
                      <a:pPr algn="r" rtl="0" fontAlgn="ctr"/>
                      <a:r>
                        <a:rPr lang="en-US" sz="2000" b="1" i="0" u="none" strike="noStrike">
                          <a:solidFill>
                            <a:srgbClr val="FFFFFF"/>
                          </a:solidFill>
                          <a:effectLst/>
                          <a:latin typeface="Arial Narrow" panose="020B0606020202030204" pitchFamily="34" charset="0"/>
                        </a:rPr>
                        <a:t>1,153,531</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2302450470"/>
                  </a:ext>
                </a:extLst>
              </a:tr>
              <a:tr h="278765">
                <a:tc>
                  <a:txBody>
                    <a:bodyPr/>
                    <a:lstStyle/>
                    <a:p>
                      <a:pPr algn="l" rtl="0" fontAlgn="ctr"/>
                      <a:r>
                        <a:rPr lang="en-US" sz="1300" b="1" i="0" u="none" strike="noStrike">
                          <a:solidFill>
                            <a:srgbClr val="FFFFFF"/>
                          </a:solidFill>
                          <a:effectLst/>
                          <a:latin typeface="Arial Narrow" panose="020B0606020202030204" pitchFamily="34" charset="0"/>
                        </a:rPr>
                        <a:t> (as of 10/1/2023)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C00000"/>
                    </a:solidFill>
                  </a:tcPr>
                </a:tc>
                <a:tc vMerge="1">
                  <a:txBody>
                    <a:bodyPr/>
                    <a:lstStyle/>
                    <a:p>
                      <a:endParaRPr lang="en-US"/>
                    </a:p>
                  </a:txBody>
                  <a:tcPr/>
                </a:tc>
                <a:extLst>
                  <a:ext uri="{0D108BD9-81ED-4DB2-BD59-A6C34878D82A}">
                    <a16:rowId xmlns:a16="http://schemas.microsoft.com/office/drawing/2014/main" val="3120211806"/>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Peripheral Vascular Intervention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r" rtl="0" fontAlgn="ctr"/>
                      <a:r>
                        <a:rPr lang="en-US" sz="1200" b="0" i="0" u="none" strike="noStrike">
                          <a:solidFill>
                            <a:srgbClr val="000000"/>
                          </a:solidFill>
                          <a:effectLst/>
                          <a:latin typeface="Franklin Gothic Book" panose="020B0503020102020204" pitchFamily="34" charset="0"/>
                        </a:rPr>
                        <a:t>399,362</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299393769"/>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Carotid Endarterectomy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rtl="0" fontAlgn="ctr"/>
                      <a:r>
                        <a:rPr lang="en-US" sz="1200" b="0" i="0" u="none" strike="noStrike">
                          <a:solidFill>
                            <a:srgbClr val="000000"/>
                          </a:solidFill>
                          <a:effectLst/>
                          <a:latin typeface="Franklin Gothic Book" panose="020B0503020102020204" pitchFamily="34" charset="0"/>
                        </a:rPr>
                        <a:t>202,995</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2841848309"/>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Infra-Inguinal Bypass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r" rtl="0" fontAlgn="ctr"/>
                      <a:r>
                        <a:rPr lang="en-US" sz="1200" b="0" i="0" u="none" strike="noStrike">
                          <a:solidFill>
                            <a:srgbClr val="000000"/>
                          </a:solidFill>
                          <a:effectLst/>
                          <a:latin typeface="Franklin Gothic Book" panose="020B0503020102020204" pitchFamily="34" charset="0"/>
                        </a:rPr>
                        <a:t>84,711</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742066068"/>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Endovascular AAA Repair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r" rtl="0" fontAlgn="ctr"/>
                      <a:r>
                        <a:rPr lang="en-US" sz="1200" b="0" i="0" u="none" strike="noStrike">
                          <a:solidFill>
                            <a:srgbClr val="000000"/>
                          </a:solidFill>
                          <a:effectLst/>
                          <a:latin typeface="Franklin Gothic Book" panose="020B0503020102020204" pitchFamily="34" charset="0"/>
                        </a:rPr>
                        <a:t>84,460</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613071399"/>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Hemodialysis Access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rtl="0" fontAlgn="ctr"/>
                      <a:r>
                        <a:rPr lang="en-US" sz="1200" b="0" i="0" u="none" strike="noStrike">
                          <a:solidFill>
                            <a:srgbClr val="000000"/>
                          </a:solidFill>
                          <a:effectLst/>
                          <a:latin typeface="Franklin Gothic Book" panose="020B0503020102020204" pitchFamily="34" charset="0"/>
                        </a:rPr>
                        <a:t>79,600</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740259454"/>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Carotid Artery Stent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r" rtl="0" fontAlgn="ctr"/>
                      <a:r>
                        <a:rPr lang="en-US" sz="1200" b="0" i="0" u="none" strike="noStrike">
                          <a:solidFill>
                            <a:srgbClr val="000000"/>
                          </a:solidFill>
                          <a:effectLst/>
                          <a:latin typeface="Franklin Gothic Book" panose="020B0503020102020204" pitchFamily="34" charset="0"/>
                        </a:rPr>
                        <a:t>110,945</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4120636527"/>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Varicose Vein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r" rtl="0" fontAlgn="ctr"/>
                      <a:r>
                        <a:rPr lang="en-US" sz="1200" b="0" i="0" u="none" strike="noStrike">
                          <a:solidFill>
                            <a:srgbClr val="000000"/>
                          </a:solidFill>
                          <a:effectLst/>
                          <a:latin typeface="Franklin Gothic Book" panose="020B0503020102020204" pitchFamily="34" charset="0"/>
                        </a:rPr>
                        <a:t>64,039</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59265452"/>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Supra-Inguinal Bypass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rtl="0" fontAlgn="ctr"/>
                      <a:r>
                        <a:rPr lang="en-US" sz="1200" b="0" i="0" u="none" strike="noStrike">
                          <a:solidFill>
                            <a:srgbClr val="000000"/>
                          </a:solidFill>
                          <a:effectLst/>
                          <a:latin typeface="Franklin Gothic Book" panose="020B0503020102020204" pitchFamily="34" charset="0"/>
                        </a:rPr>
                        <a:t>27,063</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4288471904"/>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Thoracic and Complex EVAR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r" rtl="0" fontAlgn="ctr"/>
                      <a:r>
                        <a:rPr lang="en-US" sz="1200" b="0" i="0" u="none" strike="noStrike">
                          <a:solidFill>
                            <a:srgbClr val="000000"/>
                          </a:solidFill>
                          <a:effectLst/>
                          <a:latin typeface="Franklin Gothic Book" panose="020B0503020102020204" pitchFamily="34" charset="0"/>
                        </a:rPr>
                        <a:t>30,969</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2060163357"/>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Lower Extremity Amputations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r" rtl="0" fontAlgn="ctr"/>
                      <a:r>
                        <a:rPr lang="en-US" sz="1200" b="0" i="0" u="none" strike="noStrike">
                          <a:solidFill>
                            <a:srgbClr val="000000"/>
                          </a:solidFill>
                          <a:effectLst/>
                          <a:latin typeface="Franklin Gothic Book" panose="020B0503020102020204" pitchFamily="34" charset="0"/>
                        </a:rPr>
                        <a:t>30,369</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713613906"/>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IVC Filter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rtl="0" fontAlgn="ctr"/>
                      <a:r>
                        <a:rPr lang="en-US" sz="1200" b="0" i="0" u="none" strike="noStrike">
                          <a:solidFill>
                            <a:srgbClr val="000000"/>
                          </a:solidFill>
                          <a:effectLst/>
                          <a:latin typeface="Franklin Gothic Book" panose="020B0503020102020204" pitchFamily="34" charset="0"/>
                        </a:rPr>
                        <a:t>18,770</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224715947"/>
                  </a:ext>
                </a:extLst>
              </a:tr>
              <a:tr h="278765">
                <a:tc>
                  <a:txBody>
                    <a:bodyPr/>
                    <a:lstStyle/>
                    <a:p>
                      <a:pPr algn="l" rtl="0" fontAlgn="ctr"/>
                      <a:r>
                        <a:rPr lang="en-US" sz="1200" b="0" i="0" u="none" strike="noStrike">
                          <a:solidFill>
                            <a:srgbClr val="000000"/>
                          </a:solidFill>
                          <a:effectLst/>
                          <a:latin typeface="Franklin Gothic Book" panose="020B0503020102020204" pitchFamily="34" charset="0"/>
                        </a:rPr>
                        <a:t> Open AAA Repair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r" rtl="0" fontAlgn="ctr"/>
                      <a:r>
                        <a:rPr lang="en-US" sz="1200" b="0" i="0" u="none" strike="noStrike">
                          <a:solidFill>
                            <a:srgbClr val="000000"/>
                          </a:solidFill>
                          <a:effectLst/>
                          <a:latin typeface="Franklin Gothic Book" panose="020B0503020102020204" pitchFamily="34" charset="0"/>
                        </a:rPr>
                        <a:t>18,485</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4196674125"/>
                  </a:ext>
                </a:extLst>
              </a:tr>
              <a:tr h="219075">
                <a:tc>
                  <a:txBody>
                    <a:bodyPr/>
                    <a:lstStyle/>
                    <a:p>
                      <a:pPr algn="l" rtl="0" fontAlgn="ctr"/>
                      <a:r>
                        <a:rPr lang="en-US" sz="1200" b="0" i="0" u="none" strike="noStrike">
                          <a:solidFill>
                            <a:srgbClr val="000000"/>
                          </a:solidFill>
                          <a:effectLst/>
                          <a:latin typeface="Franklin Gothic Book" panose="020B0503020102020204" pitchFamily="34" charset="0"/>
                        </a:rPr>
                        <a:t> Vascular Medicine Consult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r" rtl="0" fontAlgn="ctr"/>
                      <a:r>
                        <a:rPr lang="en-US" sz="1200" b="0" i="0" u="none" strike="noStrike">
                          <a:solidFill>
                            <a:srgbClr val="000000"/>
                          </a:solidFill>
                          <a:effectLst/>
                          <a:latin typeface="Franklin Gothic Book" panose="020B0503020102020204" pitchFamily="34" charset="0"/>
                        </a:rPr>
                        <a:t>1,523</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527441760"/>
                  </a:ext>
                </a:extLst>
              </a:tr>
              <a:tr h="209550">
                <a:tc>
                  <a:txBody>
                    <a:bodyPr/>
                    <a:lstStyle/>
                    <a:p>
                      <a:pPr algn="l" rtl="0" fontAlgn="ctr"/>
                      <a:r>
                        <a:rPr lang="en-US" sz="1200" b="0" i="0" u="none" strike="noStrike">
                          <a:solidFill>
                            <a:srgbClr val="000000"/>
                          </a:solidFill>
                          <a:effectLst/>
                          <a:latin typeface="Franklin Gothic Book" panose="020B0503020102020204" pitchFamily="34" charset="0"/>
                        </a:rPr>
                        <a:t> Venous Stent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rtl="0" fontAlgn="ctr"/>
                      <a:r>
                        <a:rPr lang="en-US" sz="1200" b="0" i="0" u="none" strike="noStrike" dirty="0">
                          <a:solidFill>
                            <a:srgbClr val="000000"/>
                          </a:solidFill>
                          <a:effectLst/>
                          <a:latin typeface="Franklin Gothic Book" panose="020B0503020102020204" pitchFamily="34" charset="0"/>
                        </a:rPr>
                        <a:t>240</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961349308"/>
                  </a:ext>
                </a:extLst>
              </a:tr>
            </a:tbl>
          </a:graphicData>
        </a:graphic>
      </p:graphicFrame>
    </p:spTree>
    <p:extLst>
      <p:ext uri="{BB962C8B-B14F-4D97-AF65-F5344CB8AC3E}">
        <p14:creationId xmlns:p14="http://schemas.microsoft.com/office/powerpoint/2010/main" val="2180216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4F2E-3DD3-6898-A2FA-1FE3E1E724B0}"/>
              </a:ext>
            </a:extLst>
          </p:cNvPr>
          <p:cNvSpPr>
            <a:spLocks noGrp="1"/>
          </p:cNvSpPr>
          <p:nvPr>
            <p:ph type="title"/>
          </p:nvPr>
        </p:nvSpPr>
        <p:spPr>
          <a:xfrm>
            <a:off x="425042" y="731520"/>
            <a:ext cx="10326875" cy="407312"/>
          </a:xfrm>
        </p:spPr>
        <p:txBody>
          <a:bodyPr>
            <a:normAutofit fontScale="90000"/>
          </a:bodyPr>
          <a:lstStyle/>
          <a:p>
            <a:r>
              <a:rPr lang="en-US" sz="4400" dirty="0">
                <a:solidFill>
                  <a:schemeClr val="tx1"/>
                </a:solidFill>
              </a:rPr>
              <a:t> Regional Meeting CME/CE Credit  </a:t>
            </a:r>
            <a:br>
              <a:rPr lang="en-US" sz="4400" dirty="0">
                <a:solidFill>
                  <a:srgbClr val="C00000"/>
                </a:solidFill>
                <a:latin typeface="Calibri"/>
              </a:rPr>
            </a:br>
            <a:endParaRPr lang="en-US" dirty="0"/>
          </a:p>
        </p:txBody>
      </p:sp>
      <p:graphicFrame>
        <p:nvGraphicFramePr>
          <p:cNvPr id="6" name="TextBox 2">
            <a:extLst>
              <a:ext uri="{FF2B5EF4-FFF2-40B4-BE49-F238E27FC236}">
                <a16:creationId xmlns:a16="http://schemas.microsoft.com/office/drawing/2014/main" id="{E2641764-1AD9-5F3E-FBC5-FA389912E579}"/>
              </a:ext>
            </a:extLst>
          </p:cNvPr>
          <p:cNvGraphicFramePr/>
          <p:nvPr>
            <p:extLst>
              <p:ext uri="{D42A27DB-BD31-4B8C-83A1-F6EECF244321}">
                <p14:modId xmlns:p14="http://schemas.microsoft.com/office/powerpoint/2010/main" val="4033144586"/>
              </p:ext>
            </p:extLst>
          </p:nvPr>
        </p:nvGraphicFramePr>
        <p:xfrm>
          <a:off x="-431148" y="1138831"/>
          <a:ext cx="11426925" cy="5418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8520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1B5C-4547-2D97-CF0E-73C5F1DB568E}"/>
              </a:ext>
            </a:extLst>
          </p:cNvPr>
          <p:cNvSpPr>
            <a:spLocks noGrp="1"/>
          </p:cNvSpPr>
          <p:nvPr>
            <p:ph type="title"/>
          </p:nvPr>
        </p:nvSpPr>
        <p:spPr>
          <a:xfrm>
            <a:off x="571500" y="677733"/>
            <a:ext cx="10782300" cy="389068"/>
          </a:xfrm>
        </p:spPr>
        <p:txBody>
          <a:bodyPr>
            <a:normAutofit fontScale="90000"/>
          </a:bodyPr>
          <a:lstStyle/>
          <a:p>
            <a:r>
              <a:rPr lang="en-US" sz="3600" dirty="0">
                <a:solidFill>
                  <a:srgbClr val="002060"/>
                </a:solidFill>
              </a:rPr>
              <a:t>2023 VQI@VAM Wrap Up</a:t>
            </a:r>
            <a:br>
              <a:rPr lang="en-US" sz="4400"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67ECFDE6-186F-1F2A-D618-11DD80BF5F95}"/>
              </a:ext>
            </a:extLst>
          </p:cNvPr>
          <p:cNvSpPr>
            <a:spLocks noGrp="1"/>
          </p:cNvSpPr>
          <p:nvPr>
            <p:ph type="body" sz="quarter" idx="10"/>
          </p:nvPr>
        </p:nvSpPr>
        <p:spPr>
          <a:xfrm>
            <a:off x="1524000" y="935915"/>
            <a:ext cx="9813925" cy="4855285"/>
          </a:xfrm>
        </p:spPr>
        <p:txBody>
          <a:bodyPr/>
          <a:lstStyle/>
          <a:p>
            <a:r>
              <a:rPr lang="en-US" dirty="0">
                <a:solidFill>
                  <a:srgbClr val="002060"/>
                </a:solidFill>
              </a:rPr>
              <a:t>Recordings &amp; slides available on the VQI@VAM Planner</a:t>
            </a:r>
          </a:p>
          <a:p>
            <a:pPr lvl="1"/>
            <a:r>
              <a:rPr lang="en-US" dirty="0">
                <a:solidFill>
                  <a:srgbClr val="002060"/>
                </a:solidFill>
              </a:rPr>
              <a:t>Log into the Planner  </a:t>
            </a:r>
            <a:r>
              <a:rPr lang="en-US" dirty="0">
                <a:hlinkClick r:id="rId3"/>
              </a:rPr>
              <a:t>https://2023svsvam.eventscribe.net/</a:t>
            </a:r>
            <a:endParaRPr lang="en-US" dirty="0"/>
          </a:p>
          <a:p>
            <a:pPr lvl="1"/>
            <a:r>
              <a:rPr lang="en-US" dirty="0">
                <a:solidFill>
                  <a:srgbClr val="002060"/>
                </a:solidFill>
              </a:rPr>
              <a:t>Select Full Schedule</a:t>
            </a:r>
          </a:p>
          <a:p>
            <a:pPr lvl="1"/>
            <a:r>
              <a:rPr lang="en-US" dirty="0">
                <a:solidFill>
                  <a:srgbClr val="002060"/>
                </a:solidFill>
              </a:rPr>
              <a:t>Select your preferred day</a:t>
            </a:r>
          </a:p>
          <a:p>
            <a:pPr lvl="1"/>
            <a:r>
              <a:rPr lang="en-US" dirty="0">
                <a:solidFill>
                  <a:srgbClr val="002060"/>
                </a:solidFill>
              </a:rPr>
              <a:t>Select your session</a:t>
            </a:r>
          </a:p>
          <a:p>
            <a:endParaRPr lang="en-US" dirty="0"/>
          </a:p>
        </p:txBody>
      </p:sp>
      <p:pic>
        <p:nvPicPr>
          <p:cNvPr id="7" name="Picture 6">
            <a:extLst>
              <a:ext uri="{FF2B5EF4-FFF2-40B4-BE49-F238E27FC236}">
                <a16:creationId xmlns:a16="http://schemas.microsoft.com/office/drawing/2014/main" id="{69152A06-6A56-C619-2292-FEF7D0D83A7A}"/>
              </a:ext>
            </a:extLst>
          </p:cNvPr>
          <p:cNvPicPr>
            <a:picLocks noChangeAspect="1"/>
          </p:cNvPicPr>
          <p:nvPr/>
        </p:nvPicPr>
        <p:blipFill>
          <a:blip r:embed="rId4"/>
          <a:stretch>
            <a:fillRect/>
          </a:stretch>
        </p:blipFill>
        <p:spPr>
          <a:xfrm>
            <a:off x="1122526" y="3105149"/>
            <a:ext cx="9680248" cy="1254224"/>
          </a:xfrm>
          <a:prstGeom prst="rect">
            <a:avLst/>
          </a:prstGeom>
        </p:spPr>
      </p:pic>
      <p:pic>
        <p:nvPicPr>
          <p:cNvPr id="11" name="Picture 10">
            <a:extLst>
              <a:ext uri="{FF2B5EF4-FFF2-40B4-BE49-F238E27FC236}">
                <a16:creationId xmlns:a16="http://schemas.microsoft.com/office/drawing/2014/main" id="{26ACB671-6343-F250-6743-9E766AAE87B8}"/>
              </a:ext>
            </a:extLst>
          </p:cNvPr>
          <p:cNvPicPr>
            <a:picLocks noChangeAspect="1"/>
          </p:cNvPicPr>
          <p:nvPr/>
        </p:nvPicPr>
        <p:blipFill>
          <a:blip r:embed="rId5"/>
          <a:stretch>
            <a:fillRect/>
          </a:stretch>
        </p:blipFill>
        <p:spPr>
          <a:xfrm>
            <a:off x="2600157" y="4359373"/>
            <a:ext cx="6477333" cy="2216264"/>
          </a:xfrm>
          <a:prstGeom prst="rect">
            <a:avLst/>
          </a:prstGeom>
        </p:spPr>
      </p:pic>
    </p:spTree>
    <p:extLst>
      <p:ext uri="{BB962C8B-B14F-4D97-AF65-F5344CB8AC3E}">
        <p14:creationId xmlns:p14="http://schemas.microsoft.com/office/powerpoint/2010/main" val="2749757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BC27139-A1FB-F1B5-FA25-77B7562CCE4E}"/>
              </a:ext>
            </a:extLst>
          </p:cNvPr>
          <p:cNvSpPr>
            <a:spLocks noGrp="1"/>
          </p:cNvSpPr>
          <p:nvPr>
            <p:ph idx="1"/>
          </p:nvPr>
        </p:nvSpPr>
        <p:spPr>
          <a:xfrm>
            <a:off x="1489379" y="1633490"/>
            <a:ext cx="4384674" cy="1068941"/>
          </a:xfrm>
        </p:spPr>
        <p:txBody>
          <a:bodyPr>
            <a:normAutofit/>
          </a:bodyPr>
          <a:lstStyle/>
          <a:p>
            <a:r>
              <a:rPr lang="en-US" sz="2000" dirty="0">
                <a:solidFill>
                  <a:srgbClr val="002060"/>
                </a:solidFill>
              </a:rPr>
              <a:t>Registry specific pages – deeper dive into each of the SVS VQI’s 14 registries</a:t>
            </a:r>
          </a:p>
          <a:p>
            <a:endParaRPr lang="en-US" sz="2000" dirty="0"/>
          </a:p>
        </p:txBody>
      </p:sp>
      <p:sp>
        <p:nvSpPr>
          <p:cNvPr id="8" name="Text Placeholder 7">
            <a:extLst>
              <a:ext uri="{FF2B5EF4-FFF2-40B4-BE49-F238E27FC236}">
                <a16:creationId xmlns:a16="http://schemas.microsoft.com/office/drawing/2014/main" id="{9C1FA109-B2FB-F85F-BF9E-5E32776C8B5A}"/>
              </a:ext>
            </a:extLst>
          </p:cNvPr>
          <p:cNvSpPr>
            <a:spLocks noGrp="1"/>
          </p:cNvSpPr>
          <p:nvPr>
            <p:ph type="body" sz="quarter" idx="11"/>
          </p:nvPr>
        </p:nvSpPr>
        <p:spPr/>
        <p:txBody>
          <a:bodyPr/>
          <a:lstStyle/>
          <a:p>
            <a:r>
              <a:rPr lang="en-US" dirty="0">
                <a:solidFill>
                  <a:srgbClr val="002060"/>
                </a:solidFill>
              </a:rPr>
              <a:t>If not, here’s just a peek at what you’re missing!</a:t>
            </a:r>
          </a:p>
        </p:txBody>
      </p:sp>
      <p:sp>
        <p:nvSpPr>
          <p:cNvPr id="9" name="Content Placeholder 8">
            <a:extLst>
              <a:ext uri="{FF2B5EF4-FFF2-40B4-BE49-F238E27FC236}">
                <a16:creationId xmlns:a16="http://schemas.microsoft.com/office/drawing/2014/main" id="{7DA8709A-B2AE-46DA-71E7-410203E3DF22}"/>
              </a:ext>
            </a:extLst>
          </p:cNvPr>
          <p:cNvSpPr>
            <a:spLocks noGrp="1"/>
          </p:cNvSpPr>
          <p:nvPr>
            <p:ph idx="12"/>
          </p:nvPr>
        </p:nvSpPr>
        <p:spPr>
          <a:xfrm>
            <a:off x="1503730" y="2561316"/>
            <a:ext cx="5293357" cy="673400"/>
          </a:xfrm>
        </p:spPr>
        <p:txBody>
          <a:bodyPr>
            <a:noAutofit/>
          </a:bodyPr>
          <a:lstStyle/>
          <a:p>
            <a:r>
              <a:rPr lang="en-US" sz="2000" dirty="0">
                <a:solidFill>
                  <a:srgbClr val="002060"/>
                </a:solidFill>
              </a:rPr>
              <a:t>The ability to view the VQI.org website in your preferred language! Don’t see your preferred language, reach out to see about getting it added to the site</a:t>
            </a:r>
          </a:p>
        </p:txBody>
      </p:sp>
      <p:sp>
        <p:nvSpPr>
          <p:cNvPr id="10" name="Content Placeholder 9">
            <a:extLst>
              <a:ext uri="{FF2B5EF4-FFF2-40B4-BE49-F238E27FC236}">
                <a16:creationId xmlns:a16="http://schemas.microsoft.com/office/drawing/2014/main" id="{BA7FA015-92C6-F742-8317-B3F3DBBD619E}"/>
              </a:ext>
            </a:extLst>
          </p:cNvPr>
          <p:cNvSpPr>
            <a:spLocks noGrp="1"/>
          </p:cNvSpPr>
          <p:nvPr>
            <p:ph idx="13"/>
          </p:nvPr>
        </p:nvSpPr>
        <p:spPr>
          <a:xfrm>
            <a:off x="1503730" y="3835370"/>
            <a:ext cx="4384674" cy="366794"/>
          </a:xfrm>
        </p:spPr>
        <p:txBody>
          <a:bodyPr>
            <a:noAutofit/>
          </a:bodyPr>
          <a:lstStyle/>
          <a:p>
            <a:r>
              <a:rPr lang="en-US" sz="2000" dirty="0">
                <a:solidFill>
                  <a:srgbClr val="002060"/>
                </a:solidFill>
              </a:rPr>
              <a:t>New webinars &amp; presentations added regularly – either on the main events page, or in Members Only</a:t>
            </a:r>
          </a:p>
        </p:txBody>
      </p:sp>
      <p:sp>
        <p:nvSpPr>
          <p:cNvPr id="2" name="Title 1"/>
          <p:cNvSpPr>
            <a:spLocks noGrp="1"/>
          </p:cNvSpPr>
          <p:nvPr>
            <p:ph type="title"/>
          </p:nvPr>
        </p:nvSpPr>
        <p:spPr/>
        <p:txBody>
          <a:bodyPr>
            <a:normAutofit fontScale="90000"/>
          </a:bodyPr>
          <a:lstStyle/>
          <a:p>
            <a:r>
              <a:rPr lang="en-US" dirty="0"/>
              <a:t>Have you checked out the new VQI Website? </a:t>
            </a:r>
          </a:p>
        </p:txBody>
      </p:sp>
      <p:pic>
        <p:nvPicPr>
          <p:cNvPr id="11" name="Graphic 11" descr="Badge with solid fill">
            <a:extLst>
              <a:ext uri="{FF2B5EF4-FFF2-40B4-BE49-F238E27FC236}">
                <a16:creationId xmlns:a16="http://schemas.microsoft.com/office/drawing/2014/main" id="{86F3C197-8519-9E0C-A74E-AB79844BAF3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409" y="2661448"/>
            <a:ext cx="846321" cy="846321"/>
          </a:xfrm>
          <a:prstGeom prst="rect">
            <a:avLst/>
          </a:prstGeom>
        </p:spPr>
      </p:pic>
      <p:pic>
        <p:nvPicPr>
          <p:cNvPr id="12" name="Graphic 13" descr="Badge 3 with solid fill">
            <a:extLst>
              <a:ext uri="{FF2B5EF4-FFF2-40B4-BE49-F238E27FC236}">
                <a16:creationId xmlns:a16="http://schemas.microsoft.com/office/drawing/2014/main" id="{3DED3933-5066-348C-6916-CE8CF40C2A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409" y="3835660"/>
            <a:ext cx="846321" cy="846321"/>
          </a:xfrm>
          <a:prstGeom prst="rect">
            <a:avLst/>
          </a:prstGeom>
        </p:spPr>
      </p:pic>
      <p:pic>
        <p:nvPicPr>
          <p:cNvPr id="13" name="Graphic 15" descr="Badge 1 with solid fill">
            <a:extLst>
              <a:ext uri="{FF2B5EF4-FFF2-40B4-BE49-F238E27FC236}">
                <a16:creationId xmlns:a16="http://schemas.microsoft.com/office/drawing/2014/main" id="{20EBCBB5-E055-4B20-C374-7741624EAEB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409" y="1544713"/>
            <a:ext cx="846321" cy="846321"/>
          </a:xfrm>
          <a:prstGeom prst="rect">
            <a:avLst/>
          </a:prstGeom>
        </p:spPr>
      </p:pic>
      <p:pic>
        <p:nvPicPr>
          <p:cNvPr id="5" name="Picture 4">
            <a:extLst>
              <a:ext uri="{FF2B5EF4-FFF2-40B4-BE49-F238E27FC236}">
                <a16:creationId xmlns:a16="http://schemas.microsoft.com/office/drawing/2014/main" id="{E4FCF935-80A0-16A7-7100-3B749A7C1C1D}"/>
              </a:ext>
            </a:extLst>
          </p:cNvPr>
          <p:cNvPicPr>
            <a:picLocks noChangeAspect="1"/>
          </p:cNvPicPr>
          <p:nvPr/>
        </p:nvPicPr>
        <p:blipFill>
          <a:blip r:embed="rId9"/>
          <a:stretch>
            <a:fillRect/>
          </a:stretch>
        </p:blipFill>
        <p:spPr>
          <a:xfrm>
            <a:off x="6931126" y="3110372"/>
            <a:ext cx="5769594" cy="2893396"/>
          </a:xfrm>
          <a:prstGeom prst="rect">
            <a:avLst/>
          </a:prstGeom>
        </p:spPr>
      </p:pic>
      <p:pic>
        <p:nvPicPr>
          <p:cNvPr id="15" name="Picture 14">
            <a:extLst>
              <a:ext uri="{FF2B5EF4-FFF2-40B4-BE49-F238E27FC236}">
                <a16:creationId xmlns:a16="http://schemas.microsoft.com/office/drawing/2014/main" id="{D31903A8-4443-B2C7-6E69-378F12B687B5}"/>
              </a:ext>
            </a:extLst>
          </p:cNvPr>
          <p:cNvPicPr>
            <a:picLocks noChangeAspect="1"/>
          </p:cNvPicPr>
          <p:nvPr/>
        </p:nvPicPr>
        <p:blipFill>
          <a:blip r:embed="rId10"/>
          <a:stretch>
            <a:fillRect/>
          </a:stretch>
        </p:blipFill>
        <p:spPr>
          <a:xfrm>
            <a:off x="7496538" y="98014"/>
            <a:ext cx="5780157" cy="2893397"/>
          </a:xfrm>
          <a:prstGeom prst="rect">
            <a:avLst/>
          </a:prstGeom>
        </p:spPr>
      </p:pic>
      <p:sp>
        <p:nvSpPr>
          <p:cNvPr id="16" name="TextBox 15">
            <a:extLst>
              <a:ext uri="{FF2B5EF4-FFF2-40B4-BE49-F238E27FC236}">
                <a16:creationId xmlns:a16="http://schemas.microsoft.com/office/drawing/2014/main" id="{5F0E6FB8-C362-E401-9342-F3D1F30B1B41}"/>
              </a:ext>
            </a:extLst>
          </p:cNvPr>
          <p:cNvSpPr txBox="1"/>
          <p:nvPr/>
        </p:nvSpPr>
        <p:spPr>
          <a:xfrm>
            <a:off x="657409" y="5138792"/>
            <a:ext cx="5011871" cy="923330"/>
          </a:xfrm>
          <a:prstGeom prst="rect">
            <a:avLst/>
          </a:prstGeom>
          <a:noFill/>
        </p:spPr>
        <p:txBody>
          <a:bodyPr wrap="square" rtlCol="0">
            <a:spAutoFit/>
          </a:bodyPr>
          <a:lstStyle/>
          <a:p>
            <a:r>
              <a:rPr lang="en-US" dirty="0">
                <a:solidFill>
                  <a:srgbClr val="002060"/>
                </a:solidFill>
              </a:rPr>
              <a:t>For more information about the VQI website, contact Jen Correa, SVS PSO Marketing Manager, at </a:t>
            </a:r>
            <a:r>
              <a:rPr lang="en-US" dirty="0">
                <a:hlinkClick r:id="rId11"/>
              </a:rPr>
              <a:t>jcorrea@svspso.org</a:t>
            </a:r>
            <a:r>
              <a:rPr lang="en-US" dirty="0"/>
              <a:t>. </a:t>
            </a:r>
          </a:p>
        </p:txBody>
      </p:sp>
    </p:spTree>
    <p:extLst>
      <p:ext uri="{BB962C8B-B14F-4D97-AF65-F5344CB8AC3E}">
        <p14:creationId xmlns:p14="http://schemas.microsoft.com/office/powerpoint/2010/main" val="2971855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908E4B-FB67-BC28-63FE-506BD959AF3B}"/>
              </a:ext>
            </a:extLst>
          </p:cNvPr>
          <p:cNvSpPr>
            <a:spLocks noGrp="1"/>
          </p:cNvSpPr>
          <p:nvPr>
            <p:ph sz="half" idx="13"/>
          </p:nvPr>
        </p:nvSpPr>
        <p:spPr/>
        <p:txBody>
          <a:bodyPr/>
          <a:lstStyle/>
          <a:p>
            <a:r>
              <a:rPr lang="en-US" dirty="0"/>
              <a:t>Find information that is not publicly shared on the VQI Website (ex: Quality Guide, Specific Registry Webinars, etc.…)</a:t>
            </a:r>
          </a:p>
          <a:p>
            <a:r>
              <a:rPr lang="en-US" dirty="0"/>
              <a:t>Find links and other information for upcoming Regional Group meetings</a:t>
            </a:r>
          </a:p>
          <a:p>
            <a:endParaRPr lang="en-US" dirty="0"/>
          </a:p>
          <a:p>
            <a:endParaRPr lang="en-US" dirty="0"/>
          </a:p>
          <a:p>
            <a:endParaRPr lang="en-US" dirty="0"/>
          </a:p>
        </p:txBody>
      </p:sp>
      <p:sp>
        <p:nvSpPr>
          <p:cNvPr id="5" name="Title 4">
            <a:extLst>
              <a:ext uri="{FF2B5EF4-FFF2-40B4-BE49-F238E27FC236}">
                <a16:creationId xmlns:a16="http://schemas.microsoft.com/office/drawing/2014/main" id="{E9166796-F716-3BBB-F34F-937C506B5829}"/>
              </a:ext>
            </a:extLst>
          </p:cNvPr>
          <p:cNvSpPr>
            <a:spLocks noGrp="1"/>
          </p:cNvSpPr>
          <p:nvPr>
            <p:ph type="title"/>
          </p:nvPr>
        </p:nvSpPr>
        <p:spPr>
          <a:xfrm>
            <a:off x="5010940" y="1043444"/>
            <a:ext cx="6075368" cy="1135497"/>
          </a:xfrm>
        </p:spPr>
        <p:txBody>
          <a:bodyPr>
            <a:normAutofit/>
          </a:bodyPr>
          <a:lstStyle/>
          <a:p>
            <a:r>
              <a:rPr lang="en-US" dirty="0"/>
              <a:t>VQI Members Only</a:t>
            </a:r>
          </a:p>
        </p:txBody>
      </p:sp>
      <p:sp>
        <p:nvSpPr>
          <p:cNvPr id="6" name="Subtitle 5">
            <a:extLst>
              <a:ext uri="{FF2B5EF4-FFF2-40B4-BE49-F238E27FC236}">
                <a16:creationId xmlns:a16="http://schemas.microsoft.com/office/drawing/2014/main" id="{EBB897BF-8B9D-F676-3C16-AA5EC92F79E2}"/>
              </a:ext>
            </a:extLst>
          </p:cNvPr>
          <p:cNvSpPr>
            <a:spLocks noGrp="1"/>
          </p:cNvSpPr>
          <p:nvPr>
            <p:ph type="subTitle" idx="1"/>
          </p:nvPr>
        </p:nvSpPr>
        <p:spPr>
          <a:xfrm>
            <a:off x="347064" y="4874777"/>
            <a:ext cx="3607453" cy="1358901"/>
          </a:xfrm>
        </p:spPr>
        <p:txBody>
          <a:bodyPr>
            <a:normAutofit/>
          </a:bodyPr>
          <a:lstStyle/>
          <a:p>
            <a:r>
              <a:rPr lang="en-US" dirty="0">
                <a:solidFill>
                  <a:srgbClr val="FF8717"/>
                </a:solidFill>
              </a:rPr>
              <a:t>Access to information exclusively available to members of the SVS VQI </a:t>
            </a:r>
          </a:p>
        </p:txBody>
      </p:sp>
      <p:sp>
        <p:nvSpPr>
          <p:cNvPr id="8" name="Content Placeholder 7">
            <a:extLst>
              <a:ext uri="{FF2B5EF4-FFF2-40B4-BE49-F238E27FC236}">
                <a16:creationId xmlns:a16="http://schemas.microsoft.com/office/drawing/2014/main" id="{316F6909-9215-F6D7-6985-85727521D9A1}"/>
              </a:ext>
            </a:extLst>
          </p:cNvPr>
          <p:cNvSpPr>
            <a:spLocks noGrp="1"/>
          </p:cNvSpPr>
          <p:nvPr>
            <p:ph sz="half" idx="14"/>
          </p:nvPr>
        </p:nvSpPr>
        <p:spPr/>
        <p:txBody>
          <a:bodyPr>
            <a:normAutofit lnSpcReduction="10000"/>
          </a:bodyPr>
          <a:lstStyle/>
          <a:p>
            <a:r>
              <a:rPr lang="en-US" dirty="0"/>
              <a:t>Remember, access to the Members Only area of the VQI Website requires a different login than your PATHWAYS user account</a:t>
            </a:r>
          </a:p>
          <a:p>
            <a:r>
              <a:rPr lang="en-US" dirty="0"/>
              <a:t>For account access, email Jen Correa at: </a:t>
            </a:r>
            <a:r>
              <a:rPr lang="en-US" dirty="0">
                <a:solidFill>
                  <a:srgbClr val="FF8717"/>
                </a:solidFill>
                <a:hlinkClick r:id="rId3">
                  <a:extLst>
                    <a:ext uri="{A12FA001-AC4F-418D-AE19-62706E023703}">
                      <ahyp:hlinkClr xmlns:ahyp="http://schemas.microsoft.com/office/drawing/2018/hyperlinkcolor" val="tx"/>
                    </a:ext>
                  </a:extLst>
                </a:hlinkClick>
              </a:rPr>
              <a:t>jcorrea@svspso.org</a:t>
            </a:r>
            <a:r>
              <a:rPr lang="en-US" dirty="0">
                <a:solidFill>
                  <a:srgbClr val="FF8717"/>
                </a:solidFill>
              </a:rPr>
              <a:t> </a:t>
            </a:r>
            <a:r>
              <a:rPr lang="en-US" dirty="0"/>
              <a:t>to receive your username and temporary password</a:t>
            </a:r>
          </a:p>
        </p:txBody>
      </p:sp>
      <p:pic>
        <p:nvPicPr>
          <p:cNvPr id="11" name="Picture 10">
            <a:extLst>
              <a:ext uri="{FF2B5EF4-FFF2-40B4-BE49-F238E27FC236}">
                <a16:creationId xmlns:a16="http://schemas.microsoft.com/office/drawing/2014/main" id="{4B354ECC-B798-7156-C7D1-58E4E347455F}"/>
              </a:ext>
            </a:extLst>
          </p:cNvPr>
          <p:cNvPicPr>
            <a:picLocks noChangeAspect="1"/>
          </p:cNvPicPr>
          <p:nvPr/>
        </p:nvPicPr>
        <p:blipFill>
          <a:blip r:embed="rId4"/>
          <a:stretch>
            <a:fillRect/>
          </a:stretch>
        </p:blipFill>
        <p:spPr>
          <a:xfrm>
            <a:off x="238318" y="195719"/>
            <a:ext cx="4284834" cy="3233281"/>
          </a:xfrm>
          <a:prstGeom prst="rect">
            <a:avLst/>
          </a:prstGeom>
        </p:spPr>
      </p:pic>
    </p:spTree>
    <p:extLst>
      <p:ext uri="{BB962C8B-B14F-4D97-AF65-F5344CB8AC3E}">
        <p14:creationId xmlns:p14="http://schemas.microsoft.com/office/powerpoint/2010/main" val="2351376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203200" y="171162"/>
            <a:ext cx="4475326" cy="2049524"/>
          </a:xfrm>
          <a:prstGeom prst="ellipse">
            <a:avLst/>
          </a:prstGeom>
        </p:spPr>
        <p:txBody>
          <a:bodyPr vert="horz" lIns="91440" tIns="45720" rIns="91440" bIns="45720" rtlCol="0" anchor="ctr">
            <a:normAutofit/>
          </a:bodyPr>
          <a:lstStyle/>
          <a:p>
            <a:r>
              <a:rPr lang="en-US" sz="2800" kern="1200" dirty="0">
                <a:solidFill>
                  <a:srgbClr val="FFFFFF"/>
                </a:solidFill>
                <a:latin typeface="+mj-lt"/>
                <a:ea typeface="+mj-ea"/>
                <a:cs typeface="+mj-cs"/>
              </a:rPr>
              <a:t>FDA </a:t>
            </a:r>
            <a:r>
              <a:rPr lang="en-US" sz="2800" dirty="0">
                <a:solidFill>
                  <a:srgbClr val="FFFFFF"/>
                </a:solidFill>
              </a:rPr>
              <a:t>Communications</a:t>
            </a:r>
            <a:endParaRPr lang="en-US" sz="2800"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176E3BD0-7563-952A-1086-F851116D4D6E}"/>
              </a:ext>
            </a:extLst>
          </p:cNvPr>
          <p:cNvSpPr txBox="1"/>
          <p:nvPr/>
        </p:nvSpPr>
        <p:spPr>
          <a:xfrm>
            <a:off x="4435366" y="2066531"/>
            <a:ext cx="7387377" cy="738664"/>
          </a:xfrm>
          <a:prstGeom prst="rect">
            <a:avLst/>
          </a:prstGeom>
          <a:noFill/>
        </p:spPr>
        <p:txBody>
          <a:bodyPr wrap="square" rtlCol="0">
            <a:spAutoFit/>
          </a:bodyPr>
          <a:lstStyle/>
          <a:p>
            <a:r>
              <a:rPr lang="en-US" sz="2400" dirty="0">
                <a:hlinkClick r:id="rId2"/>
              </a:rPr>
              <a:t>https://www.vqi.org/resources/fda-communication/</a:t>
            </a:r>
            <a:endParaRPr lang="en-US" sz="2400" dirty="0"/>
          </a:p>
          <a:p>
            <a:endParaRPr lang="en-US" dirty="0"/>
          </a:p>
        </p:txBody>
      </p:sp>
      <p:pic>
        <p:nvPicPr>
          <p:cNvPr id="8" name="Picture 7">
            <a:extLst>
              <a:ext uri="{FF2B5EF4-FFF2-40B4-BE49-F238E27FC236}">
                <a16:creationId xmlns:a16="http://schemas.microsoft.com/office/drawing/2014/main" id="{0A48C45B-FB33-8CFF-A2DD-027A9AF71C41}"/>
              </a:ext>
            </a:extLst>
          </p:cNvPr>
          <p:cNvPicPr>
            <a:picLocks noChangeAspect="1"/>
          </p:cNvPicPr>
          <p:nvPr/>
        </p:nvPicPr>
        <p:blipFill>
          <a:blip r:embed="rId3"/>
          <a:stretch>
            <a:fillRect/>
          </a:stretch>
        </p:blipFill>
        <p:spPr>
          <a:xfrm>
            <a:off x="4678526" y="2805195"/>
            <a:ext cx="6369783" cy="3816034"/>
          </a:xfrm>
          <a:prstGeom prst="rect">
            <a:avLst/>
          </a:prstGeom>
        </p:spPr>
      </p:pic>
    </p:spTree>
    <p:extLst>
      <p:ext uri="{BB962C8B-B14F-4D97-AF65-F5344CB8AC3E}">
        <p14:creationId xmlns:p14="http://schemas.microsoft.com/office/powerpoint/2010/main" val="3455071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156DC9-6BBA-511F-10BF-63CBFFDFE3B7}"/>
              </a:ext>
            </a:extLst>
          </p:cNvPr>
          <p:cNvSpPr>
            <a:spLocks noGrp="1"/>
          </p:cNvSpPr>
          <p:nvPr>
            <p:ph type="title"/>
          </p:nvPr>
        </p:nvSpPr>
        <p:spPr>
          <a:xfrm>
            <a:off x="342900" y="365125"/>
            <a:ext cx="5559136" cy="1325563"/>
          </a:xfrm>
        </p:spPr>
        <p:txBody>
          <a:bodyPr>
            <a:normAutofit/>
          </a:bodyPr>
          <a:lstStyle/>
          <a:p>
            <a:r>
              <a:rPr lang="en-US" dirty="0"/>
              <a:t>Readmission Study  University of Rochester</a:t>
            </a:r>
          </a:p>
        </p:txBody>
      </p:sp>
      <p:sp>
        <p:nvSpPr>
          <p:cNvPr id="6" name="Content Placeholder 5">
            <a:extLst>
              <a:ext uri="{FF2B5EF4-FFF2-40B4-BE49-F238E27FC236}">
                <a16:creationId xmlns:a16="http://schemas.microsoft.com/office/drawing/2014/main" id="{5304BE4F-AB3D-F158-41A1-ED086C4EDC88}"/>
              </a:ext>
            </a:extLst>
          </p:cNvPr>
          <p:cNvSpPr>
            <a:spLocks noGrp="1"/>
          </p:cNvSpPr>
          <p:nvPr>
            <p:ph sz="half" idx="2"/>
          </p:nvPr>
        </p:nvSpPr>
        <p:spPr>
          <a:xfrm>
            <a:off x="6586538" y="1690685"/>
            <a:ext cx="5414962" cy="4295445"/>
          </a:xfrm>
        </p:spPr>
        <p:txBody>
          <a:bodyPr>
            <a:normAutofit fontScale="62500" lnSpcReduction="20000"/>
          </a:bodyPr>
          <a:lstStyle/>
          <a:p>
            <a:pPr marL="0" marR="0" indent="0">
              <a:lnSpc>
                <a:spcPct val="107000"/>
              </a:lnSpc>
              <a:spcBef>
                <a:spcPts val="0"/>
              </a:spcBef>
              <a:spcAft>
                <a:spcPts val="800"/>
              </a:spcAft>
              <a:buNone/>
            </a:pPr>
            <a:r>
              <a:rPr lang="en-US" sz="3700" kern="100" dirty="0">
                <a:effectLst/>
                <a:latin typeface="Calibri" panose="020F0502020204030204" pitchFamily="34" charset="0"/>
                <a:ea typeface="Calibri" panose="020F0502020204030204" pitchFamily="34" charset="0"/>
                <a:cs typeface="Times New Roman" panose="02020603050405020304" pitchFamily="18" charset="0"/>
              </a:rPr>
              <a:t>Benefits determined by the study include:</a:t>
            </a:r>
          </a:p>
          <a:p>
            <a:pPr marL="342900" marR="0" lvl="0" indent="-342900">
              <a:lnSpc>
                <a:spcPct val="107000"/>
              </a:lnSpc>
              <a:spcBef>
                <a:spcPts val="0"/>
              </a:spcBef>
              <a:spcAft>
                <a:spcPts val="0"/>
              </a:spcAft>
              <a:buFont typeface="Symbol" panose="05050102010706020507" pitchFamily="18" charset="2"/>
              <a:buChar char=""/>
            </a:pPr>
            <a:r>
              <a:rPr lang="en-US" sz="3700" dirty="0">
                <a:effectLst/>
                <a:latin typeface="Calibri" panose="020F0502020204030204" pitchFamily="34" charset="0"/>
                <a:ea typeface="Calibri" panose="020F0502020204030204" pitchFamily="34" charset="0"/>
                <a:cs typeface="Times New Roman" panose="02020603050405020304" pitchFamily="18" charset="0"/>
              </a:rPr>
              <a:t>More accurate capture of complications after discharge/use of LTFU form for complications prior to 9 mos.</a:t>
            </a:r>
          </a:p>
          <a:p>
            <a:pPr marL="342900" marR="0" lvl="0" indent="-342900">
              <a:lnSpc>
                <a:spcPct val="107000"/>
              </a:lnSpc>
              <a:spcBef>
                <a:spcPts val="0"/>
              </a:spcBef>
              <a:spcAft>
                <a:spcPts val="0"/>
              </a:spcAft>
              <a:buFont typeface="Symbol" panose="05050102010706020507" pitchFamily="18" charset="2"/>
              <a:buChar char=""/>
            </a:pPr>
            <a:r>
              <a:rPr lang="en-US" sz="3700" dirty="0">
                <a:effectLst/>
                <a:latin typeface="Calibri" panose="020F0502020204030204" pitchFamily="34" charset="0"/>
                <a:ea typeface="Calibri" panose="020F0502020204030204" pitchFamily="34" charset="0"/>
                <a:cs typeface="Times New Roman" panose="02020603050405020304" pitchFamily="18" charset="0"/>
              </a:rPr>
              <a:t>Track </a:t>
            </a:r>
            <a:r>
              <a:rPr lang="en-US" sz="3700" dirty="0">
                <a:latin typeface="Calibri" panose="020F0502020204030204" pitchFamily="34" charset="0"/>
                <a:ea typeface="Calibri" panose="020F0502020204030204" pitchFamily="34" charset="0"/>
                <a:cs typeface="Times New Roman" panose="02020603050405020304" pitchFamily="18" charset="0"/>
              </a:rPr>
              <a:t>&amp; </a:t>
            </a:r>
            <a:r>
              <a:rPr lang="en-US" sz="3700" dirty="0">
                <a:effectLst/>
                <a:latin typeface="Calibri" panose="020F0502020204030204" pitchFamily="34" charset="0"/>
                <a:ea typeface="Calibri" panose="020F0502020204030204" pitchFamily="34" charset="0"/>
                <a:cs typeface="Times New Roman" panose="02020603050405020304" pitchFamily="18" charset="0"/>
              </a:rPr>
              <a:t>trend unplanned readmissions</a:t>
            </a:r>
          </a:p>
          <a:p>
            <a:pPr marL="342900" marR="0" lvl="0" indent="-342900">
              <a:lnSpc>
                <a:spcPct val="107000"/>
              </a:lnSpc>
              <a:spcBef>
                <a:spcPts val="0"/>
              </a:spcBef>
              <a:spcAft>
                <a:spcPts val="800"/>
              </a:spcAft>
              <a:buFont typeface="Symbol" panose="05050102010706020507" pitchFamily="18" charset="2"/>
              <a:buChar char=""/>
            </a:pPr>
            <a:r>
              <a:rPr lang="en-US" sz="3700" dirty="0">
                <a:effectLst/>
                <a:latin typeface="Calibri" panose="020F0502020204030204" pitchFamily="34" charset="0"/>
                <a:ea typeface="Calibri" panose="020F0502020204030204" pitchFamily="34" charset="0"/>
                <a:cs typeface="Times New Roman" panose="02020603050405020304" pitchFamily="18" charset="0"/>
              </a:rPr>
              <a:t>Identify the reason for unplanned readmissions</a:t>
            </a:r>
          </a:p>
          <a:p>
            <a:pPr marL="342900" marR="0" lvl="0" indent="-342900">
              <a:lnSpc>
                <a:spcPct val="107000"/>
              </a:lnSpc>
              <a:spcBef>
                <a:spcPts val="0"/>
              </a:spcBef>
              <a:spcAft>
                <a:spcPts val="0"/>
              </a:spcAft>
              <a:buFont typeface="Symbol" panose="05050102010706020507" pitchFamily="18" charset="2"/>
              <a:buChar char=""/>
            </a:pPr>
            <a:r>
              <a:rPr lang="en-US" sz="3700" dirty="0">
                <a:effectLst/>
                <a:latin typeface="Calibri" panose="020F0502020204030204" pitchFamily="34" charset="0"/>
                <a:ea typeface="Calibri" panose="020F0502020204030204" pitchFamily="34" charset="0"/>
                <a:cs typeface="Times New Roman" panose="02020603050405020304" pitchFamily="18" charset="0"/>
              </a:rPr>
              <a:t>Evidence based data to identify at risk patient populations </a:t>
            </a:r>
          </a:p>
          <a:p>
            <a:pPr marL="342900" marR="0" lvl="0" indent="-342900">
              <a:lnSpc>
                <a:spcPct val="107000"/>
              </a:lnSpc>
              <a:spcBef>
                <a:spcPts val="0"/>
              </a:spcBef>
              <a:spcAft>
                <a:spcPts val="800"/>
              </a:spcAft>
              <a:buFont typeface="Symbol" panose="05050102010706020507" pitchFamily="18" charset="2"/>
              <a:buChar char=""/>
            </a:pPr>
            <a:r>
              <a:rPr lang="en-US" sz="3700" dirty="0">
                <a:effectLst/>
                <a:latin typeface="Calibri" panose="020F0502020204030204" pitchFamily="34" charset="0"/>
                <a:ea typeface="Calibri" panose="020F0502020204030204" pitchFamily="34" charset="0"/>
                <a:cs typeface="Times New Roman" panose="02020603050405020304" pitchFamily="18" charset="0"/>
              </a:rPr>
              <a:t>Benchmark against Region and All VQI</a:t>
            </a:r>
          </a:p>
          <a:p>
            <a:pPr marL="342900" marR="0" lvl="0" indent="-342900">
              <a:lnSpc>
                <a:spcPct val="107000"/>
              </a:lnSpc>
              <a:spcBef>
                <a:spcPts val="0"/>
              </a:spcBef>
              <a:spcAft>
                <a:spcPts val="800"/>
              </a:spcAft>
              <a:buFont typeface="Symbol" panose="05050102010706020507" pitchFamily="18" charset="2"/>
              <a:buChar char=""/>
            </a:pPr>
            <a:endParaRPr lang="en-US" sz="2100" b="1" dirty="0">
              <a:solidFill>
                <a:srgbClr val="FF8717"/>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2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Content Placeholder 2"/>
          <p:cNvSpPr>
            <a:spLocks noGrp="1"/>
          </p:cNvSpPr>
          <p:nvPr>
            <p:ph sz="half" idx="1"/>
          </p:nvPr>
        </p:nvSpPr>
        <p:spPr>
          <a:xfrm>
            <a:off x="342900" y="2157413"/>
            <a:ext cx="5559136" cy="4019550"/>
          </a:xfrm>
        </p:spPr>
        <p:txBody>
          <a:bodyPr>
            <a:normAutofit fontScale="62500" lnSpcReduction="20000"/>
          </a:bodyPr>
          <a:lstStyle/>
          <a:p>
            <a:r>
              <a:rPr lang="en-US" sz="3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30d Readmission rates</a:t>
            </a:r>
          </a:p>
          <a:p>
            <a:pPr lvl="1"/>
            <a:r>
              <a:rPr lang="en-US" sz="3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Review of readmission cost</a:t>
            </a:r>
          </a:p>
          <a:p>
            <a:pPr lvl="1"/>
            <a:r>
              <a:rPr lang="en-US" sz="3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Frequency of readmissions</a:t>
            </a:r>
          </a:p>
          <a:p>
            <a:pPr lvl="1"/>
            <a:r>
              <a:rPr lang="en-US" sz="3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Frequency of reoperations &amp; cost</a:t>
            </a:r>
          </a:p>
          <a:p>
            <a:pPr lvl="1"/>
            <a:endParaRPr lang="en-US" sz="9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3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Univ Rochester piloting 30D readmission project</a:t>
            </a:r>
          </a:p>
          <a:p>
            <a:endParaRPr lang="en-US" sz="9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en-US" sz="3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To join the pilot or for questions contact Stacey Esposito at:</a:t>
            </a:r>
          </a:p>
          <a:p>
            <a:pPr marL="0" indent="0">
              <a:buNone/>
            </a:pPr>
            <a:r>
              <a:rPr lang="en-US" sz="3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Stacey_Esposito@URMC.Rochester.edu</a:t>
            </a: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8155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F899-C8EE-92CB-7825-F267DF45C8BA}"/>
              </a:ext>
            </a:extLst>
          </p:cNvPr>
          <p:cNvSpPr>
            <a:spLocks noGrp="1"/>
          </p:cNvSpPr>
          <p:nvPr>
            <p:ph type="title"/>
          </p:nvPr>
        </p:nvSpPr>
        <p:spPr>
          <a:xfrm>
            <a:off x="301214" y="348158"/>
            <a:ext cx="7049156" cy="838633"/>
          </a:xfrm>
        </p:spPr>
        <p:txBody>
          <a:bodyPr>
            <a:normAutofit/>
          </a:bodyPr>
          <a:lstStyle/>
          <a:p>
            <a:r>
              <a:rPr lang="en-US" sz="3200" dirty="0"/>
              <a:t>VQI Updates</a:t>
            </a:r>
          </a:p>
        </p:txBody>
      </p:sp>
      <p:sp>
        <p:nvSpPr>
          <p:cNvPr id="3" name="TextBox 2">
            <a:extLst>
              <a:ext uri="{FF2B5EF4-FFF2-40B4-BE49-F238E27FC236}">
                <a16:creationId xmlns:a16="http://schemas.microsoft.com/office/drawing/2014/main" id="{A9506A00-FC6F-5EAE-B85E-BB4807EFA2E4}"/>
              </a:ext>
            </a:extLst>
          </p:cNvPr>
          <p:cNvSpPr txBox="1"/>
          <p:nvPr/>
        </p:nvSpPr>
        <p:spPr>
          <a:xfrm>
            <a:off x="645459" y="1904104"/>
            <a:ext cx="10800677" cy="5755422"/>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rgbClr val="002060"/>
                </a:solidFill>
              </a:rPr>
              <a:t>Smoking Cessation launched as a new NQI June 2023 w/ variables added to all Arterial Registries – Early Q3 2023</a:t>
            </a:r>
          </a:p>
          <a:p>
            <a:pPr marL="342900" indent="-342900">
              <a:buFont typeface="Arial" panose="020B0604020202020204" pitchFamily="34" charset="0"/>
              <a:buChar char="•"/>
            </a:pPr>
            <a:r>
              <a:rPr lang="en-US" sz="2200" dirty="0">
                <a:solidFill>
                  <a:srgbClr val="002060"/>
                </a:solidFill>
              </a:rPr>
              <a:t>Help Text Enhancement Tool – May 2023</a:t>
            </a:r>
          </a:p>
          <a:p>
            <a:pPr marL="342900" indent="-342900">
              <a:buFont typeface="Arial" panose="020B0604020202020204" pitchFamily="34" charset="0"/>
              <a:buChar char="•"/>
            </a:pPr>
            <a:r>
              <a:rPr lang="en-US" sz="2200" dirty="0">
                <a:solidFill>
                  <a:srgbClr val="002060"/>
                </a:solidFill>
              </a:rPr>
              <a:t>Interactive plots for the Biannual Center and Regional Level Reports</a:t>
            </a:r>
          </a:p>
          <a:p>
            <a:pPr marL="342900" indent="-342900">
              <a:buFont typeface="Arial" panose="020B0604020202020204" pitchFamily="34" charset="0"/>
              <a:buChar char="•"/>
            </a:pPr>
            <a:r>
              <a:rPr lang="en-US" sz="2200" dirty="0">
                <a:solidFill>
                  <a:srgbClr val="002060"/>
                </a:solidFill>
              </a:rPr>
              <a:t>Retirement of most COVID Variables</a:t>
            </a:r>
          </a:p>
          <a:p>
            <a:pPr marL="342900" indent="-342900">
              <a:buFont typeface="Arial" panose="020B0604020202020204" pitchFamily="34" charset="0"/>
              <a:buChar char="•"/>
            </a:pPr>
            <a:r>
              <a:rPr lang="en-US" sz="2200" dirty="0">
                <a:solidFill>
                  <a:srgbClr val="002060"/>
                </a:solidFill>
              </a:rPr>
              <a:t>Retirement of &gt;500 Opioid variables</a:t>
            </a:r>
          </a:p>
          <a:p>
            <a:pPr marL="342900" indent="-342900">
              <a:buFont typeface="Arial" panose="020B0604020202020204" pitchFamily="34" charset="0"/>
              <a:buChar char="•"/>
            </a:pPr>
            <a:r>
              <a:rPr lang="en-US" sz="2200" dirty="0">
                <a:solidFill>
                  <a:srgbClr val="002060"/>
                </a:solidFill>
              </a:rPr>
              <a:t>Collection of Exercise Program variables in Lower Extremity Registries</a:t>
            </a:r>
          </a:p>
          <a:p>
            <a:endParaRPr lang="en-US" sz="2200" dirty="0">
              <a:solidFill>
                <a:srgbClr val="002060"/>
              </a:solidFill>
            </a:endParaRPr>
          </a:p>
          <a:p>
            <a:pPr marL="342900" indent="-342900">
              <a:buFont typeface="Arial" panose="020B0604020202020204" pitchFamily="34" charset="0"/>
              <a:buChar char="•"/>
            </a:pPr>
            <a:r>
              <a:rPr lang="en-US" sz="2400" dirty="0">
                <a:solidFill>
                  <a:srgbClr val="002060"/>
                </a:solidFill>
              </a:rPr>
              <a:t>In Development:</a:t>
            </a:r>
          </a:p>
          <a:p>
            <a:pPr marL="800100" lvl="1" indent="-342900">
              <a:buFont typeface="Courier New" panose="02070309020205020404" pitchFamily="49" charset="0"/>
              <a:buChar char="o"/>
            </a:pPr>
            <a:r>
              <a:rPr lang="en-US" sz="2200" dirty="0">
                <a:solidFill>
                  <a:srgbClr val="002060"/>
                </a:solidFill>
              </a:rPr>
              <a:t>Open Aorta Registry </a:t>
            </a:r>
          </a:p>
          <a:p>
            <a:pPr marL="800100" lvl="1" indent="-342900">
              <a:buFont typeface="Courier New" panose="02070309020205020404" pitchFamily="49" charset="0"/>
              <a:buChar char="o"/>
            </a:pPr>
            <a:r>
              <a:rPr lang="en-US" sz="2200" dirty="0">
                <a:solidFill>
                  <a:srgbClr val="002060"/>
                </a:solidFill>
              </a:rPr>
              <a:t>Infrainguinal/Suprainguinal Registry Follow-up reports</a:t>
            </a:r>
          </a:p>
          <a:p>
            <a:pPr marL="800100" lvl="1" indent="-342900">
              <a:buFont typeface="Courier New" panose="02070309020205020404" pitchFamily="49" charset="0"/>
              <a:buChar char="o"/>
            </a:pPr>
            <a:r>
              <a:rPr lang="en-US" sz="2200" dirty="0">
                <a:solidFill>
                  <a:srgbClr val="002060"/>
                </a:solidFill>
              </a:rPr>
              <a:t>Continued efforts for harmonization across registries</a:t>
            </a:r>
          </a:p>
          <a:p>
            <a:pPr marL="800100" lvl="1" indent="-342900">
              <a:buFont typeface="Courier New" panose="02070309020205020404" pitchFamily="49" charset="0"/>
              <a:buChar char="o"/>
            </a:pPr>
            <a:r>
              <a:rPr lang="en-US" sz="2200" dirty="0">
                <a:solidFill>
                  <a:srgbClr val="002060"/>
                </a:solidFill>
              </a:rPr>
              <a:t>Enhanced reporting measure for biannual reports</a:t>
            </a:r>
          </a:p>
          <a:p>
            <a:pPr marL="800100" lvl="1" indent="-342900">
              <a:buFont typeface="Courier New" panose="02070309020205020404" pitchFamily="49" charset="0"/>
              <a:buChar char="o"/>
            </a:pPr>
            <a:r>
              <a:rPr lang="en-US" sz="2200" dirty="0">
                <a:solidFill>
                  <a:srgbClr val="002060"/>
                </a:solidFill>
              </a:rPr>
              <a:t>EPIC integration into VQI. </a:t>
            </a:r>
            <a:r>
              <a:rPr lang="en-US" sz="2200" i="1" dirty="0">
                <a:solidFill>
                  <a:srgbClr val="C00000"/>
                </a:solidFill>
              </a:rPr>
              <a:t>Looking for Center volunteers</a:t>
            </a:r>
          </a:p>
          <a:p>
            <a:pPr marL="800100" lvl="1" indent="-342900">
              <a:buFont typeface="Courier New" panose="02070309020205020404" pitchFamily="49" charset="0"/>
              <a:buChar char="o"/>
            </a:pPr>
            <a:endParaRPr lang="en-US" sz="2200" dirty="0"/>
          </a:p>
          <a:p>
            <a:endParaRPr lang="en-US" dirty="0"/>
          </a:p>
          <a:p>
            <a:endParaRPr lang="en-US" dirty="0"/>
          </a:p>
        </p:txBody>
      </p:sp>
      <p:pic>
        <p:nvPicPr>
          <p:cNvPr id="5" name="Picture 4">
            <a:extLst>
              <a:ext uri="{FF2B5EF4-FFF2-40B4-BE49-F238E27FC236}">
                <a16:creationId xmlns:a16="http://schemas.microsoft.com/office/drawing/2014/main" id="{70F6FA91-CE07-BBD5-C1F2-6B22F5203AB4}"/>
              </a:ext>
            </a:extLst>
          </p:cNvPr>
          <p:cNvPicPr>
            <a:picLocks noChangeAspect="1"/>
          </p:cNvPicPr>
          <p:nvPr/>
        </p:nvPicPr>
        <p:blipFill>
          <a:blip r:embed="rId3"/>
          <a:stretch>
            <a:fillRect/>
          </a:stretch>
        </p:blipFill>
        <p:spPr>
          <a:xfrm>
            <a:off x="8390429" y="5193113"/>
            <a:ext cx="3156112" cy="1162110"/>
          </a:xfrm>
          <a:prstGeom prst="rect">
            <a:avLst/>
          </a:prstGeom>
        </p:spPr>
      </p:pic>
    </p:spTree>
    <p:extLst>
      <p:ext uri="{BB962C8B-B14F-4D97-AF65-F5344CB8AC3E}">
        <p14:creationId xmlns:p14="http://schemas.microsoft.com/office/powerpoint/2010/main" val="37047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1B49-A43A-F26C-5891-3B70B132D191}"/>
              </a:ext>
            </a:extLst>
          </p:cNvPr>
          <p:cNvSpPr>
            <a:spLocks noGrp="1"/>
          </p:cNvSpPr>
          <p:nvPr>
            <p:ph type="title"/>
          </p:nvPr>
        </p:nvSpPr>
        <p:spPr/>
        <p:txBody>
          <a:bodyPr/>
          <a:lstStyle/>
          <a:p>
            <a:r>
              <a:rPr lang="en-US" dirty="0"/>
              <a:t>Appreciation and Thanks</a:t>
            </a:r>
          </a:p>
        </p:txBody>
      </p:sp>
      <p:sp>
        <p:nvSpPr>
          <p:cNvPr id="4" name="TextBox 3">
            <a:extLst>
              <a:ext uri="{FF2B5EF4-FFF2-40B4-BE49-F238E27FC236}">
                <a16:creationId xmlns:a16="http://schemas.microsoft.com/office/drawing/2014/main" id="{25D2F537-B879-18AC-8F28-F271E1461B79}"/>
              </a:ext>
            </a:extLst>
          </p:cNvPr>
          <p:cNvSpPr txBox="1"/>
          <p:nvPr/>
        </p:nvSpPr>
        <p:spPr>
          <a:xfrm>
            <a:off x="1100748" y="2006082"/>
            <a:ext cx="10222008" cy="3908762"/>
          </a:xfrm>
          <a:prstGeom prst="rect">
            <a:avLst/>
          </a:prstGeom>
          <a:noFill/>
        </p:spPr>
        <p:txBody>
          <a:bodyPr wrap="square">
            <a:spAutoFit/>
          </a:bodyPr>
          <a:lstStyle/>
          <a:p>
            <a:pPr marL="0" indent="0">
              <a:buNone/>
            </a:pPr>
            <a:r>
              <a:rPr lang="en-US" sz="2800" dirty="0">
                <a:solidFill>
                  <a:srgbClr val="002060"/>
                </a:solidFill>
              </a:rPr>
              <a:t>Thank you to everyone who helped make this event possible:</a:t>
            </a:r>
          </a:p>
          <a:p>
            <a:pPr marL="0" indent="0">
              <a:buNone/>
            </a:pPr>
            <a:endParaRPr lang="en-US" sz="2400" dirty="0">
              <a:solidFill>
                <a:srgbClr val="002060"/>
              </a:solidFill>
            </a:endParaRPr>
          </a:p>
          <a:p>
            <a:r>
              <a:rPr lang="en-US" sz="2800" dirty="0">
                <a:solidFill>
                  <a:srgbClr val="002060"/>
                </a:solidFill>
              </a:rPr>
              <a:t>Sheila Coogan, MD - Regional Medical Director</a:t>
            </a:r>
          </a:p>
          <a:p>
            <a:r>
              <a:rPr lang="en-US" sz="2800" dirty="0">
                <a:solidFill>
                  <a:srgbClr val="002060"/>
                </a:solidFill>
              </a:rPr>
              <a:t>Rana Afifi, MD - Regional Associate Medical Director</a:t>
            </a:r>
          </a:p>
          <a:p>
            <a:r>
              <a:rPr lang="it-IT" sz="2800" dirty="0">
                <a:solidFill>
                  <a:srgbClr val="002060"/>
                </a:solidFill>
              </a:rPr>
              <a:t>Renee Palmer - Regional Lead Data Manager</a:t>
            </a:r>
            <a:endParaRPr lang="en-US" sz="2800" dirty="0">
              <a:solidFill>
                <a:srgbClr val="002060"/>
              </a:solidFill>
            </a:endParaRPr>
          </a:p>
          <a:p>
            <a:r>
              <a:rPr lang="en-US" sz="2800" dirty="0">
                <a:solidFill>
                  <a:srgbClr val="002060"/>
                </a:solidFill>
              </a:rPr>
              <a:t>Kaity Sullivan - SVS PSO Analytics Team</a:t>
            </a:r>
          </a:p>
          <a:p>
            <a:r>
              <a:rPr lang="en-US" sz="2800" dirty="0">
                <a:solidFill>
                  <a:srgbClr val="002060"/>
                </a:solidFill>
              </a:rPr>
              <a:t>Angela Churilla - SVS PSO Education &amp; Quality Manager</a:t>
            </a:r>
          </a:p>
          <a:p>
            <a:r>
              <a:rPr lang="en-US" sz="2800" dirty="0">
                <a:solidFill>
                  <a:srgbClr val="002060"/>
                </a:solidFill>
              </a:rPr>
              <a:t>Jennifer Correa – SVS PSO Marketing Manager</a:t>
            </a:r>
          </a:p>
          <a:p>
            <a:r>
              <a:rPr lang="en-US" sz="2800" dirty="0">
                <a:solidFill>
                  <a:srgbClr val="002060"/>
                </a:solidFill>
              </a:rPr>
              <a:t>SVS PSO Staff</a:t>
            </a:r>
          </a:p>
        </p:txBody>
      </p:sp>
    </p:spTree>
    <p:extLst>
      <p:ext uri="{BB962C8B-B14F-4D97-AF65-F5344CB8AC3E}">
        <p14:creationId xmlns:p14="http://schemas.microsoft.com/office/powerpoint/2010/main" val="2286801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593F-D3E5-2A8B-815F-F1FA205FBDAD}"/>
              </a:ext>
            </a:extLst>
          </p:cNvPr>
          <p:cNvSpPr>
            <a:spLocks noGrp="1"/>
          </p:cNvSpPr>
          <p:nvPr>
            <p:ph type="title"/>
          </p:nvPr>
        </p:nvSpPr>
        <p:spPr/>
        <p:txBody>
          <a:bodyPr/>
          <a:lstStyle/>
          <a:p>
            <a:r>
              <a:rPr lang="en-US" dirty="0"/>
              <a:t>CAS NCD</a:t>
            </a:r>
          </a:p>
        </p:txBody>
      </p:sp>
      <p:sp>
        <p:nvSpPr>
          <p:cNvPr id="4" name="TextBox 3">
            <a:extLst>
              <a:ext uri="{FF2B5EF4-FFF2-40B4-BE49-F238E27FC236}">
                <a16:creationId xmlns:a16="http://schemas.microsoft.com/office/drawing/2014/main" id="{40EFDC1E-A935-E591-ECE1-0FB3DB00D0B5}"/>
              </a:ext>
            </a:extLst>
          </p:cNvPr>
          <p:cNvSpPr txBox="1"/>
          <p:nvPr/>
        </p:nvSpPr>
        <p:spPr>
          <a:xfrm>
            <a:off x="572877" y="2554590"/>
            <a:ext cx="11226188" cy="3046988"/>
          </a:xfrm>
          <a:prstGeom prst="rect">
            <a:avLst/>
          </a:prstGeom>
          <a:noFill/>
        </p:spPr>
        <p:txBody>
          <a:bodyPr wrap="square">
            <a:spAutoFit/>
          </a:bodyPr>
          <a:lstStyle/>
          <a:p>
            <a:r>
              <a:rPr lang="en-US" sz="3200" dirty="0">
                <a:effectLst/>
                <a:latin typeface="Calibri" panose="020F0502020204030204" pitchFamily="34" charset="0"/>
                <a:ea typeface="Calibri" panose="020F0502020204030204" pitchFamily="34" charset="0"/>
              </a:rPr>
              <a:t>CMS made it clear in the ruling that centers </a:t>
            </a:r>
            <a:r>
              <a:rPr lang="en-US" sz="3200" b="1" u="sng" dirty="0">
                <a:effectLst/>
                <a:latin typeface="Calibri" panose="020F0502020204030204" pitchFamily="34" charset="0"/>
                <a:ea typeface="Calibri" panose="020F0502020204030204" pitchFamily="34" charset="0"/>
              </a:rPr>
              <a:t>must</a:t>
            </a:r>
            <a:r>
              <a:rPr lang="en-US" sz="3200" dirty="0">
                <a:effectLst/>
                <a:latin typeface="Calibri" panose="020F0502020204030204" pitchFamily="34" charset="0"/>
                <a:ea typeface="Calibri" panose="020F0502020204030204" pitchFamily="34" charset="0"/>
              </a:rPr>
              <a:t> establish and maintain institutional and physician standards to support a dedicated carotid stent program, including processes to </a:t>
            </a:r>
            <a:r>
              <a:rPr lang="en-US" sz="3200" dirty="0">
                <a:solidFill>
                  <a:srgbClr val="323A45"/>
                </a:solidFill>
                <a:effectLst/>
                <a:latin typeface="Calibri" panose="020F0502020204030204" pitchFamily="34" charset="0"/>
                <a:ea typeface="Calibri" panose="020F0502020204030204" pitchFamily="34" charset="0"/>
              </a:rPr>
              <a:t>ensure continuous quality improvement by assessing procedural outcomes and making necessary programmatic adjustments to assure patient safety.</a:t>
            </a:r>
            <a:endParaRPr lang="en-US" sz="3200" dirty="0"/>
          </a:p>
        </p:txBody>
      </p:sp>
    </p:spTree>
    <p:extLst>
      <p:ext uri="{BB962C8B-B14F-4D97-AF65-F5344CB8AC3E}">
        <p14:creationId xmlns:p14="http://schemas.microsoft.com/office/powerpoint/2010/main" val="2816017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06027-C0E9-8AB3-D87A-0DEF6958E0E3}"/>
              </a:ext>
            </a:extLst>
          </p:cNvPr>
          <p:cNvSpPr>
            <a:spLocks noGrp="1"/>
          </p:cNvSpPr>
          <p:nvPr>
            <p:ph type="title"/>
          </p:nvPr>
        </p:nvSpPr>
        <p:spPr>
          <a:xfrm>
            <a:off x="198304" y="348158"/>
            <a:ext cx="7152066" cy="838633"/>
          </a:xfrm>
        </p:spPr>
        <p:txBody>
          <a:bodyPr/>
          <a:lstStyle/>
          <a:p>
            <a:r>
              <a:rPr lang="en-US" dirty="0"/>
              <a:t>CAS Shared Decision Making</a:t>
            </a:r>
          </a:p>
        </p:txBody>
      </p:sp>
      <p:sp>
        <p:nvSpPr>
          <p:cNvPr id="3" name="TextBox 2">
            <a:extLst>
              <a:ext uri="{FF2B5EF4-FFF2-40B4-BE49-F238E27FC236}">
                <a16:creationId xmlns:a16="http://schemas.microsoft.com/office/drawing/2014/main" id="{0523C47E-6BFF-6C5C-5967-05FAB05735E8}"/>
              </a:ext>
            </a:extLst>
          </p:cNvPr>
          <p:cNvSpPr txBox="1"/>
          <p:nvPr/>
        </p:nvSpPr>
        <p:spPr>
          <a:xfrm>
            <a:off x="198304" y="1883884"/>
            <a:ext cx="11865166" cy="5078313"/>
          </a:xfrm>
          <a:prstGeom prst="rect">
            <a:avLst/>
          </a:prstGeom>
          <a:noFill/>
        </p:spPr>
        <p:txBody>
          <a:bodyPr wrap="square" rtlCol="0">
            <a:spAutoFit/>
          </a:bodyPr>
          <a:lstStyle/>
          <a:p>
            <a:r>
              <a:rPr lang="en-US" dirty="0"/>
              <a:t>As mandated </a:t>
            </a:r>
            <a:r>
              <a:rPr lang="en-US" sz="1800" dirty="0">
                <a:effectLst/>
                <a:latin typeface="Calibri" panose="020F0502020204030204" pitchFamily="34" charset="0"/>
                <a:ea typeface="Calibri" panose="020F0502020204030204" pitchFamily="34" charset="0"/>
                <a:cs typeface="Calibri" panose="020F0502020204030204" pitchFamily="34" charset="0"/>
              </a:rPr>
              <a:t>by CMS,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shared decision-making interaction should include</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dirty="0"/>
              <a:t> </a:t>
            </a:r>
            <a:r>
              <a:rPr lang="en-US" sz="1800" dirty="0">
                <a:effectLst/>
                <a:latin typeface="Calibri" panose="020F0502020204030204" pitchFamily="34" charset="0"/>
                <a:ea typeface="Calibri" panose="020F0502020204030204" pitchFamily="34" charset="0"/>
                <a:cs typeface="Calibri" panose="020F0502020204030204" pitchFamily="34" charset="0"/>
              </a:rPr>
              <a:t>Discussion of all treatment options for carotid stenosis to ensure the patient is familiar with and aware of all treatment options. Including Carotid Endarterectomy and endovascular Carotid Artery Stenting (Transfemoral and TCAR) and optimal medical therapy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Explanation of risks and benefits for each option specific to the beneficiary’s clinical condition.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Integration of clinical guidelines (e.g., patient comorbidities and concomitant treatments).</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Discussion and incorporation of the patient’s personal preferences and priorities in choosing a treatment plan</a:t>
            </a:r>
          </a:p>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17550" marR="0" indent="196850">
              <a:spcBef>
                <a:spcPts val="0"/>
              </a:spcBef>
              <a:spcAft>
                <a:spcPts val="0"/>
              </a:spcAft>
            </a:pPr>
            <a:r>
              <a:rPr lang="en-US" sz="1800" u="sng" dirty="0">
                <a:solidFill>
                  <a:srgbClr val="1F4E79"/>
                </a:solidFill>
                <a:effectLst/>
                <a:latin typeface="Calibri" panose="020F0502020204030204" pitchFamily="34" charset="0"/>
                <a:ea typeface="Calibri" panose="020F0502020204030204" pitchFamily="34" charset="0"/>
                <a:cs typeface="Calibri" panose="020F0502020204030204" pitchFamily="34" charset="0"/>
                <a:hlinkClick r:id="rId2"/>
              </a:rPr>
              <a:t>https://www.aan.com/Guidelines/home/GuidelineDetail/477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17550" marR="0" indent="196850">
              <a:spcBef>
                <a:spcPts val="0"/>
              </a:spcBef>
              <a:spcAft>
                <a:spcPts val="0"/>
              </a:spcAft>
            </a:pPr>
            <a:r>
              <a:rPr lang="en-US" sz="1800" u="sng" dirty="0">
                <a:solidFill>
                  <a:srgbClr val="1F4E79"/>
                </a:solidFill>
                <a:effectLst/>
                <a:latin typeface="Calibri" panose="020F0502020204030204" pitchFamily="34" charset="0"/>
                <a:ea typeface="Calibri" panose="020F0502020204030204" pitchFamily="34" charset="0"/>
                <a:cs typeface="Calibri" panose="020F0502020204030204" pitchFamily="34" charset="0"/>
                <a:hlinkClick r:id="rId3"/>
              </a:rPr>
              <a:t>https://www.ahajournals.org/doi/full/10.1161/01.cir.91.2.566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17550" marR="0" indent="196850">
              <a:spcBef>
                <a:spcPts val="0"/>
              </a:spcBef>
              <a:spcAft>
                <a:spcPts val="0"/>
              </a:spcAft>
            </a:pPr>
            <a:r>
              <a:rPr lang="en-US" sz="1800" u="sng" dirty="0">
                <a:solidFill>
                  <a:srgbClr val="1F4E79"/>
                </a:solidFill>
                <a:effectLst/>
                <a:latin typeface="Calibri" panose="020F0502020204030204" pitchFamily="34" charset="0"/>
                <a:ea typeface="Calibri" panose="020F0502020204030204" pitchFamily="34" charset="0"/>
                <a:cs typeface="Calibri" panose="020F0502020204030204" pitchFamily="34" charset="0"/>
                <a:hlinkClick r:id="rId4"/>
              </a:rPr>
              <a:t>https://www.jvascsurg.org/article/S0741-5214(21)00893-4/fulltext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1800" u="sng" dirty="0">
                <a:solidFill>
                  <a:srgbClr val="1F4E79"/>
                </a:solidFill>
                <a:effectLst/>
                <a:latin typeface="Calibri" panose="020F0502020204030204" pitchFamily="34" charset="0"/>
                <a:ea typeface="Calibri" panose="020F0502020204030204" pitchFamily="34" charset="0"/>
                <a:cs typeface="Calibri" panose="020F0502020204030204" pitchFamily="34" charset="0"/>
                <a:hlinkClick r:id="rId5"/>
              </a:rPr>
              <a:t>https://www.escardio.org/Councils/Council-on-Stroke/News/new-eso-guideline-released-on-endarterectomy-and-stenting-for-carotid-artery-ste</a:t>
            </a:r>
            <a:endParaRPr lang="en-US" sz="1800" u="sng" dirty="0">
              <a:solidFill>
                <a:srgbClr val="1F4E79"/>
              </a:solidFill>
              <a:effectLst/>
              <a:latin typeface="Calibri" panose="020F0502020204030204" pitchFamily="34" charset="0"/>
              <a:ea typeface="Calibri" panose="020F0502020204030204" pitchFamily="34" charset="0"/>
              <a:cs typeface="Calibri" panose="020F0502020204030204" pitchFamily="34" charset="0"/>
            </a:endParaRPr>
          </a:p>
          <a:p>
            <a:pPr marL="914400" marR="0">
              <a:spcBef>
                <a:spcPts val="0"/>
              </a:spcBef>
              <a:spcAft>
                <a:spcPts val="0"/>
              </a:spcAft>
            </a:pPr>
            <a:endParaRPr lang="en-US" sz="1800" u="sng" dirty="0">
              <a:solidFill>
                <a:srgbClr val="1F4E79"/>
              </a:solidFill>
              <a:effectLst/>
              <a:latin typeface="Calibri" panose="020F0502020204030204" pitchFamily="34" charset="0"/>
              <a:ea typeface="Calibri" panose="020F0502020204030204" pitchFamily="34" charset="0"/>
              <a:cs typeface="Calibri" panose="020F0502020204030204" pitchFamily="34" charset="0"/>
            </a:endParaRPr>
          </a:p>
          <a:p>
            <a:r>
              <a:rPr lang="en-US" sz="1800" dirty="0">
                <a:effectLst/>
                <a:latin typeface="Calibri" panose="020F0502020204030204" pitchFamily="34" charset="0"/>
                <a:ea typeface="Calibri" panose="020F0502020204030204" pitchFamily="34" charset="0"/>
                <a:cs typeface="Calibri" panose="020F0502020204030204" pitchFamily="34" charset="0"/>
                <a:hlinkClick r:id="rId6"/>
              </a:rPr>
              <a:t>https://www.cms.gov/medicare-coverage-database/view/ncacal-decision-memo.aspx?proposed=N&amp;ncaid=311</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For questions related to the CAS NCD, please contact Sarah Fulton at </a:t>
            </a:r>
            <a:r>
              <a:rPr lang="en-US" sz="1800" u="sng" dirty="0">
                <a:solidFill>
                  <a:srgbClr val="1F4E79"/>
                </a:solidFill>
                <a:effectLst/>
                <a:latin typeface="Calibri" panose="020F0502020204030204" pitchFamily="34" charset="0"/>
                <a:ea typeface="Calibri" panose="020F0502020204030204" pitchFamily="34" charset="0"/>
                <a:cs typeface="Calibri" panose="020F0502020204030204" pitchFamily="34" charset="0"/>
                <a:hlinkClick r:id="rId7"/>
              </a:rPr>
              <a:t>sarah.fulton@cms.hhs.gov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40401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5FD905-29FE-BC6E-A610-9C1808330F0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Cardiac Risk Index</a:t>
            </a:r>
          </a:p>
        </p:txBody>
      </p:sp>
      <p:sp>
        <p:nvSpPr>
          <p:cNvPr id="13" name="TextBox 12">
            <a:extLst>
              <a:ext uri="{FF2B5EF4-FFF2-40B4-BE49-F238E27FC236}">
                <a16:creationId xmlns:a16="http://schemas.microsoft.com/office/drawing/2014/main" id="{32836367-B6E3-E462-3AB1-42737ADEDC8C}"/>
              </a:ext>
            </a:extLst>
          </p:cNvPr>
          <p:cNvSpPr txBox="1"/>
          <p:nvPr/>
        </p:nvSpPr>
        <p:spPr>
          <a:xfrm>
            <a:off x="5257800" y="5803900"/>
            <a:ext cx="4406900" cy="381000"/>
          </a:xfrm>
          <a:prstGeom prst="rect">
            <a:avLst/>
          </a:prstGeom>
          <a:noFill/>
        </p:spPr>
        <p:txBody>
          <a:bodyPr wrap="square" rtlCol="0">
            <a:spAutoFit/>
          </a:bodyPr>
          <a:lstStyle/>
          <a:p>
            <a:r>
              <a:rPr lang="en-US" sz="1800" b="0" i="0" u="sng" strike="noStrike" baseline="0" dirty="0">
                <a:solidFill>
                  <a:srgbClr val="205D9F"/>
                </a:solidFill>
                <a:latin typeface="Red Hat Text Light"/>
              </a:rPr>
              <a:t>https://www.vqi.org/risk-calculators/</a:t>
            </a:r>
            <a:endParaRPr lang="en-US" dirty="0"/>
          </a:p>
        </p:txBody>
      </p:sp>
      <p:pic>
        <p:nvPicPr>
          <p:cNvPr id="14" name="Picture 13">
            <a:extLst>
              <a:ext uri="{FF2B5EF4-FFF2-40B4-BE49-F238E27FC236}">
                <a16:creationId xmlns:a16="http://schemas.microsoft.com/office/drawing/2014/main" id="{B49B0A34-9BEF-236C-2498-25C1490C9E46}"/>
              </a:ext>
            </a:extLst>
          </p:cNvPr>
          <p:cNvPicPr>
            <a:picLocks noChangeAspect="1"/>
          </p:cNvPicPr>
          <p:nvPr/>
        </p:nvPicPr>
        <p:blipFill>
          <a:blip r:embed="rId3"/>
          <a:stretch>
            <a:fillRect/>
          </a:stretch>
        </p:blipFill>
        <p:spPr>
          <a:xfrm>
            <a:off x="4216526" y="541432"/>
            <a:ext cx="7755882" cy="4969114"/>
          </a:xfrm>
          <a:prstGeom prst="rect">
            <a:avLst/>
          </a:prstGeom>
          <a:ln>
            <a:solidFill>
              <a:schemeClr val="tx1"/>
            </a:solidFill>
          </a:ln>
        </p:spPr>
      </p:pic>
    </p:spTree>
    <p:extLst>
      <p:ext uri="{BB962C8B-B14F-4D97-AF65-F5344CB8AC3E}">
        <p14:creationId xmlns:p14="http://schemas.microsoft.com/office/powerpoint/2010/main" val="2129842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430F-739D-415E-AA9D-166C1ED7E177}"/>
              </a:ext>
            </a:extLst>
          </p:cNvPr>
          <p:cNvSpPr>
            <a:spLocks noGrp="1"/>
          </p:cNvSpPr>
          <p:nvPr>
            <p:ph type="title"/>
          </p:nvPr>
        </p:nvSpPr>
        <p:spPr>
          <a:xfrm>
            <a:off x="839788" y="457199"/>
            <a:ext cx="3932237" cy="3249827"/>
          </a:xfrm>
        </p:spPr>
        <p:txBody>
          <a:bodyPr>
            <a:normAutofit/>
          </a:bodyPr>
          <a:lstStyle/>
          <a:p>
            <a:r>
              <a:rPr lang="en-US" dirty="0"/>
              <a:t>The VQI-CRI is also available in a mobile-friendly format</a:t>
            </a:r>
            <a:br>
              <a:rPr lang="en-US" dirty="0"/>
            </a:br>
            <a:endParaRPr lang="en-US" dirty="0"/>
          </a:p>
        </p:txBody>
      </p:sp>
      <p:pic>
        <p:nvPicPr>
          <p:cNvPr id="7" name="Picture 6">
            <a:extLst>
              <a:ext uri="{FF2B5EF4-FFF2-40B4-BE49-F238E27FC236}">
                <a16:creationId xmlns:a16="http://schemas.microsoft.com/office/drawing/2014/main" id="{FA614C8C-F77A-BE75-00B5-2F35DD7D59F9}"/>
              </a:ext>
            </a:extLst>
          </p:cNvPr>
          <p:cNvPicPr>
            <a:picLocks noChangeAspect="1"/>
          </p:cNvPicPr>
          <p:nvPr/>
        </p:nvPicPr>
        <p:blipFill>
          <a:blip r:embed="rId3"/>
          <a:stretch>
            <a:fillRect/>
          </a:stretch>
        </p:blipFill>
        <p:spPr>
          <a:xfrm>
            <a:off x="5203022" y="939114"/>
            <a:ext cx="6926540" cy="4127156"/>
          </a:xfrm>
          <a:prstGeom prst="rect">
            <a:avLst/>
          </a:prstGeom>
        </p:spPr>
      </p:pic>
      <p:sp>
        <p:nvSpPr>
          <p:cNvPr id="6" name="TextBox 5">
            <a:extLst>
              <a:ext uri="{FF2B5EF4-FFF2-40B4-BE49-F238E27FC236}">
                <a16:creationId xmlns:a16="http://schemas.microsoft.com/office/drawing/2014/main" id="{37CE3B95-B94F-9D0A-B4B3-0B02BB80D9D4}"/>
              </a:ext>
            </a:extLst>
          </p:cNvPr>
          <p:cNvSpPr txBox="1"/>
          <p:nvPr/>
        </p:nvSpPr>
        <p:spPr>
          <a:xfrm>
            <a:off x="3046956" y="3253728"/>
            <a:ext cx="6093912" cy="369332"/>
          </a:xfrm>
          <a:prstGeom prst="rect">
            <a:avLst/>
          </a:prstGeom>
          <a:noFill/>
        </p:spPr>
        <p:txBody>
          <a:bodyPr wrap="square">
            <a:spAutoFit/>
          </a:bodyPr>
          <a:lstStyle/>
          <a:p>
            <a:r>
              <a:rPr lang="en-US" b="0" dirty="0">
                <a:effectLst/>
              </a:rPr>
              <a:t> </a:t>
            </a:r>
            <a:endParaRPr lang="en-US" dirty="0"/>
          </a:p>
        </p:txBody>
      </p:sp>
      <p:sp>
        <p:nvSpPr>
          <p:cNvPr id="9" name="TextBox 8">
            <a:extLst>
              <a:ext uri="{FF2B5EF4-FFF2-40B4-BE49-F238E27FC236}">
                <a16:creationId xmlns:a16="http://schemas.microsoft.com/office/drawing/2014/main" id="{A548EADC-7B12-823D-963C-97837BA180CA}"/>
              </a:ext>
            </a:extLst>
          </p:cNvPr>
          <p:cNvSpPr txBox="1"/>
          <p:nvPr/>
        </p:nvSpPr>
        <p:spPr>
          <a:xfrm>
            <a:off x="3046956" y="3253728"/>
            <a:ext cx="6093912" cy="369332"/>
          </a:xfrm>
          <a:prstGeom prst="rect">
            <a:avLst/>
          </a:prstGeom>
          <a:noFill/>
        </p:spPr>
        <p:txBody>
          <a:bodyPr wrap="square">
            <a:spAutoFit/>
          </a:bodyPr>
          <a:lstStyle/>
          <a:p>
            <a:r>
              <a:rPr lang="en-US" b="0" dirty="0">
                <a:effectLst/>
              </a:rPr>
              <a:t> </a:t>
            </a:r>
            <a:endParaRPr lang="en-US" dirty="0"/>
          </a:p>
        </p:txBody>
      </p:sp>
      <p:sp>
        <p:nvSpPr>
          <p:cNvPr id="11" name="TextBox 10">
            <a:extLst>
              <a:ext uri="{FF2B5EF4-FFF2-40B4-BE49-F238E27FC236}">
                <a16:creationId xmlns:a16="http://schemas.microsoft.com/office/drawing/2014/main" id="{1F5AA716-8D16-7C41-D61F-EFCCCD476DDF}"/>
              </a:ext>
            </a:extLst>
          </p:cNvPr>
          <p:cNvSpPr txBox="1"/>
          <p:nvPr/>
        </p:nvSpPr>
        <p:spPr>
          <a:xfrm>
            <a:off x="3046956" y="3253728"/>
            <a:ext cx="6093912" cy="369332"/>
          </a:xfrm>
          <a:prstGeom prst="rect">
            <a:avLst/>
          </a:prstGeom>
          <a:noFill/>
        </p:spPr>
        <p:txBody>
          <a:bodyPr wrap="square">
            <a:spAutoFit/>
          </a:bodyPr>
          <a:lstStyle/>
          <a:p>
            <a:r>
              <a:rPr lang="en-US" b="0" dirty="0">
                <a:effectLst/>
              </a:rPr>
              <a:t> </a:t>
            </a:r>
            <a:endParaRPr lang="en-US" dirty="0"/>
          </a:p>
        </p:txBody>
      </p:sp>
      <p:sp>
        <p:nvSpPr>
          <p:cNvPr id="13" name="TextBox 12">
            <a:extLst>
              <a:ext uri="{FF2B5EF4-FFF2-40B4-BE49-F238E27FC236}">
                <a16:creationId xmlns:a16="http://schemas.microsoft.com/office/drawing/2014/main" id="{BE0C07E3-697F-76D0-A55E-861D7EAB2553}"/>
              </a:ext>
            </a:extLst>
          </p:cNvPr>
          <p:cNvSpPr txBox="1"/>
          <p:nvPr/>
        </p:nvSpPr>
        <p:spPr>
          <a:xfrm>
            <a:off x="3046956" y="3253728"/>
            <a:ext cx="6093912" cy="369332"/>
          </a:xfrm>
          <a:prstGeom prst="rect">
            <a:avLst/>
          </a:prstGeom>
          <a:noFill/>
        </p:spPr>
        <p:txBody>
          <a:bodyPr wrap="square">
            <a:spAutoFit/>
          </a:bodyPr>
          <a:lstStyle/>
          <a:p>
            <a:r>
              <a:rPr lang="en-US" b="0" dirty="0">
                <a:effectLst/>
              </a:rPr>
              <a:t> </a:t>
            </a:r>
            <a:endParaRPr lang="en-US" dirty="0"/>
          </a:p>
        </p:txBody>
      </p:sp>
      <p:sp>
        <p:nvSpPr>
          <p:cNvPr id="15" name="TextBox 14">
            <a:extLst>
              <a:ext uri="{FF2B5EF4-FFF2-40B4-BE49-F238E27FC236}">
                <a16:creationId xmlns:a16="http://schemas.microsoft.com/office/drawing/2014/main" id="{9E7C48B7-DC5C-5EC3-F325-8735F9FF422D}"/>
              </a:ext>
            </a:extLst>
          </p:cNvPr>
          <p:cNvSpPr txBox="1"/>
          <p:nvPr/>
        </p:nvSpPr>
        <p:spPr>
          <a:xfrm>
            <a:off x="3046956" y="3253728"/>
            <a:ext cx="6093912"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227822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4"/>
          <p:cNvSpPr txBox="1">
            <a:spLocks noGrp="1"/>
          </p:cNvSpPr>
          <p:nvPr>
            <p:ph type="ctrTitle"/>
          </p:nvPr>
        </p:nvSpPr>
        <p:spPr>
          <a:xfrm>
            <a:off x="648897" y="1578696"/>
            <a:ext cx="11178013" cy="66751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3808A"/>
              </a:buClr>
              <a:buSzPts val="4000"/>
              <a:buFont typeface="Mukta Light"/>
              <a:buNone/>
            </a:pPr>
            <a:r>
              <a:rPr lang="en-US" dirty="0"/>
              <a:t>Physician Snapshot Report Discussion</a:t>
            </a:r>
            <a:endParaRPr dirty="0"/>
          </a:p>
        </p:txBody>
      </p:sp>
    </p:spTree>
    <p:extLst>
      <p:ext uri="{BB962C8B-B14F-4D97-AF65-F5344CB8AC3E}">
        <p14:creationId xmlns:p14="http://schemas.microsoft.com/office/powerpoint/2010/main" val="2473476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pSp>
        <p:nvGrpSpPr>
          <p:cNvPr id="182" name="Google Shape;182;p25"/>
          <p:cNvGrpSpPr/>
          <p:nvPr/>
        </p:nvGrpSpPr>
        <p:grpSpPr>
          <a:xfrm>
            <a:off x="9774620" y="1280160"/>
            <a:ext cx="2343808" cy="4353385"/>
            <a:chOff x="4395117" y="1408335"/>
            <a:chExt cx="2846500" cy="4800822"/>
          </a:xfrm>
        </p:grpSpPr>
        <p:pic>
          <p:nvPicPr>
            <p:cNvPr id="183" name="Google Shape;183;p25"/>
            <p:cNvPicPr preferRelativeResize="0"/>
            <p:nvPr/>
          </p:nvPicPr>
          <p:blipFill rotWithShape="1">
            <a:blip r:embed="rId3">
              <a:alphaModFix/>
            </a:blip>
            <a:srcRect l="22679" t="4999" r="23981" b="5039"/>
            <a:stretch/>
          </p:blipFill>
          <p:spPr>
            <a:xfrm>
              <a:off x="4395117" y="1408335"/>
              <a:ext cx="2846500" cy="4800822"/>
            </a:xfrm>
            <a:prstGeom prst="rect">
              <a:avLst/>
            </a:prstGeom>
            <a:noFill/>
            <a:ln>
              <a:noFill/>
            </a:ln>
          </p:spPr>
        </p:pic>
        <p:pic>
          <p:nvPicPr>
            <p:cNvPr id="184" name="Google Shape;184;p25"/>
            <p:cNvPicPr preferRelativeResize="0"/>
            <p:nvPr/>
          </p:nvPicPr>
          <p:blipFill rotWithShape="1">
            <a:blip r:embed="rId4">
              <a:alphaModFix/>
            </a:blip>
            <a:srcRect t="8137"/>
            <a:stretch/>
          </p:blipFill>
          <p:spPr>
            <a:xfrm>
              <a:off x="4942638" y="2069175"/>
              <a:ext cx="1820900" cy="3481275"/>
            </a:xfrm>
            <a:prstGeom prst="rect">
              <a:avLst/>
            </a:prstGeom>
            <a:noFill/>
            <a:ln>
              <a:noFill/>
            </a:ln>
          </p:spPr>
        </p:pic>
      </p:grpSp>
      <p:sp>
        <p:nvSpPr>
          <p:cNvPr id="185" name="Google Shape;185;p25"/>
          <p:cNvSpPr txBox="1">
            <a:spLocks noGrp="1"/>
          </p:cNvSpPr>
          <p:nvPr>
            <p:ph type="body" idx="1"/>
          </p:nvPr>
        </p:nvSpPr>
        <p:spPr>
          <a:xfrm>
            <a:off x="289169" y="1407123"/>
            <a:ext cx="9485451" cy="3986810"/>
          </a:xfrm>
          <a:prstGeom prst="rect">
            <a:avLst/>
          </a:prstGeom>
          <a:noFill/>
          <a:ln>
            <a:noFill/>
          </a:ln>
        </p:spPr>
        <p:txBody>
          <a:bodyPr spcFirstLastPara="1" wrap="square" lIns="91425" tIns="45700" rIns="91425" bIns="45700" anchor="t" anchorCtr="0">
            <a:normAutofit fontScale="92500" lnSpcReduction="20000"/>
          </a:bodyPr>
          <a:lstStyle/>
          <a:p>
            <a:pPr marL="457200" marR="0" lvl="0" indent="-406400" algn="l" rtl="0">
              <a:lnSpc>
                <a:spcPct val="100000"/>
              </a:lnSpc>
              <a:spcBef>
                <a:spcPts val="360"/>
              </a:spcBef>
              <a:spcAft>
                <a:spcPts val="0"/>
              </a:spcAft>
              <a:buSzPct val="108108"/>
              <a:buFont typeface="Arial"/>
              <a:buChar char="•"/>
            </a:pPr>
            <a:r>
              <a:rPr lang="en-US" dirty="0"/>
              <a:t>Individual Physician Reporting for individual physicians to compare key outcomes against all VQI cases</a:t>
            </a:r>
            <a:endParaRPr dirty="0"/>
          </a:p>
          <a:p>
            <a:pPr marL="457200" marR="0" lvl="0" indent="-228600" algn="l" rtl="0">
              <a:lnSpc>
                <a:spcPct val="100000"/>
              </a:lnSpc>
              <a:spcBef>
                <a:spcPts val="360"/>
              </a:spcBef>
              <a:spcAft>
                <a:spcPts val="0"/>
              </a:spcAft>
              <a:buSzPct val="108108"/>
              <a:buFont typeface="Arial"/>
              <a:buNone/>
            </a:pPr>
            <a:endParaRPr dirty="0"/>
          </a:p>
          <a:p>
            <a:pPr marL="457200" marR="0" lvl="0" indent="-406400" algn="l" rtl="0">
              <a:lnSpc>
                <a:spcPct val="100000"/>
              </a:lnSpc>
              <a:spcBef>
                <a:spcPts val="360"/>
              </a:spcBef>
              <a:spcAft>
                <a:spcPts val="0"/>
              </a:spcAft>
              <a:buSzPct val="108108"/>
              <a:buFont typeface="Arial"/>
              <a:buChar char="•"/>
            </a:pPr>
            <a:r>
              <a:rPr lang="en-US" dirty="0"/>
              <a:t>Key features</a:t>
            </a:r>
            <a:endParaRPr dirty="0"/>
          </a:p>
          <a:p>
            <a:pPr marL="914400" lvl="1" indent="-406400" algn="l" rtl="0">
              <a:lnSpc>
                <a:spcPct val="100000"/>
              </a:lnSpc>
              <a:spcBef>
                <a:spcPts val="360"/>
              </a:spcBef>
              <a:spcAft>
                <a:spcPts val="0"/>
              </a:spcAft>
              <a:buSzPct val="126126"/>
              <a:buFont typeface="Arial"/>
              <a:buChar char="•"/>
            </a:pPr>
            <a:r>
              <a:rPr lang="en-US" dirty="0"/>
              <a:t>Flexible access: Available on your smart phone or through Pathways reports on your desktop</a:t>
            </a:r>
            <a:endParaRPr dirty="0"/>
          </a:p>
          <a:p>
            <a:pPr marL="914400" lvl="1" indent="-406400" algn="l" rtl="0">
              <a:lnSpc>
                <a:spcPct val="100000"/>
              </a:lnSpc>
              <a:spcBef>
                <a:spcPts val="360"/>
              </a:spcBef>
              <a:spcAft>
                <a:spcPts val="0"/>
              </a:spcAft>
              <a:buSzPct val="126126"/>
              <a:buFont typeface="Arial"/>
              <a:buChar char="•"/>
            </a:pPr>
            <a:r>
              <a:rPr lang="en-US" dirty="0"/>
              <a:t>Near real time data with nightly updates</a:t>
            </a:r>
            <a:endParaRPr dirty="0"/>
          </a:p>
          <a:p>
            <a:pPr marL="914400" lvl="1" indent="-406400" algn="l" rtl="0">
              <a:lnSpc>
                <a:spcPct val="100000"/>
              </a:lnSpc>
              <a:spcBef>
                <a:spcPts val="360"/>
              </a:spcBef>
              <a:spcAft>
                <a:spcPts val="0"/>
              </a:spcAft>
              <a:buSzPct val="126126"/>
              <a:buFont typeface="Arial"/>
              <a:buChar char="•"/>
            </a:pPr>
            <a:r>
              <a:rPr lang="en-US" dirty="0"/>
              <a:t>CEA, TCAR and TF-CAS available on the same report</a:t>
            </a:r>
            <a:endParaRPr dirty="0"/>
          </a:p>
          <a:p>
            <a:pPr marL="914400" lvl="1" indent="-381000" algn="l" rtl="0">
              <a:lnSpc>
                <a:spcPct val="100000"/>
              </a:lnSpc>
              <a:spcBef>
                <a:spcPts val="360"/>
              </a:spcBef>
              <a:spcAft>
                <a:spcPts val="0"/>
              </a:spcAft>
              <a:buSzPct val="108108"/>
              <a:buFont typeface="Arial"/>
              <a:buChar char="•"/>
            </a:pPr>
            <a:r>
              <a:rPr lang="en-US" dirty="0"/>
              <a:t>Flexible time interval views- default view is the last 365 days with options to adjust the date range</a:t>
            </a:r>
            <a:endParaRPr dirty="0"/>
          </a:p>
          <a:p>
            <a:pPr marL="914400" lvl="1" indent="-381000" algn="l" rtl="0">
              <a:lnSpc>
                <a:spcPct val="100000"/>
              </a:lnSpc>
              <a:spcBef>
                <a:spcPts val="360"/>
              </a:spcBef>
              <a:spcAft>
                <a:spcPts val="0"/>
              </a:spcAft>
              <a:buSzPct val="108108"/>
              <a:buFont typeface="Arial"/>
              <a:buChar char="•"/>
            </a:pPr>
            <a:r>
              <a:rPr lang="en-US" dirty="0"/>
              <a:t>Secured- viewable only by </a:t>
            </a:r>
            <a:r>
              <a:rPr lang="en-US" b="1" dirty="0"/>
              <a:t>you</a:t>
            </a:r>
            <a:r>
              <a:rPr lang="en-US" dirty="0"/>
              <a:t> via your VQI PATHWAYS password</a:t>
            </a:r>
            <a:endParaRPr dirty="0"/>
          </a:p>
          <a:p>
            <a:pPr marL="914400" lvl="1" indent="-228600" algn="l" rtl="0">
              <a:lnSpc>
                <a:spcPct val="100000"/>
              </a:lnSpc>
              <a:spcBef>
                <a:spcPts val="360"/>
              </a:spcBef>
              <a:spcAft>
                <a:spcPts val="0"/>
              </a:spcAft>
              <a:buSzPct val="108108"/>
              <a:buNone/>
            </a:pPr>
            <a:endParaRPr dirty="0"/>
          </a:p>
        </p:txBody>
      </p:sp>
      <p:sp>
        <p:nvSpPr>
          <p:cNvPr id="186" name="Google Shape;186;p25"/>
          <p:cNvSpPr txBox="1">
            <a:spLocks noGrp="1"/>
          </p:cNvSpPr>
          <p:nvPr>
            <p:ph type="title"/>
          </p:nvPr>
        </p:nvSpPr>
        <p:spPr>
          <a:xfrm>
            <a:off x="415732" y="502411"/>
            <a:ext cx="10789696" cy="665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C00000"/>
              </a:buClr>
              <a:buSzPct val="111111"/>
              <a:buFont typeface="Calibri"/>
              <a:buNone/>
            </a:pPr>
            <a:r>
              <a:rPr lang="en-US" sz="3600" dirty="0"/>
              <a:t>Introducing Physician Snapshot Reports for Carotid Treatment</a:t>
            </a:r>
            <a:endParaRPr sz="3600" dirty="0"/>
          </a:p>
        </p:txBody>
      </p:sp>
      <p:sp>
        <p:nvSpPr>
          <p:cNvPr id="187" name="Google Shape;187;p25"/>
          <p:cNvSpPr txBox="1">
            <a:spLocks noGrp="1"/>
          </p:cNvSpPr>
          <p:nvPr>
            <p:ph type="sldNum" idx="12"/>
          </p:nvPr>
        </p:nvSpPr>
        <p:spPr>
          <a:xfrm>
            <a:off x="173391" y="6530184"/>
            <a:ext cx="647400" cy="3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55</a:t>
            </a:fld>
            <a:endParaRPr sz="1000" b="0" i="0" u="none" strike="noStrike" cap="none" dirty="0">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p:nvPr/>
        </p:nvSpPr>
        <p:spPr>
          <a:xfrm>
            <a:off x="261256" y="475472"/>
            <a:ext cx="3243943"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0" i="0" u="none" strike="noStrike" cap="none" dirty="0">
                <a:solidFill>
                  <a:srgbClr val="192957"/>
                </a:solidFill>
                <a:latin typeface="Mukta Light"/>
                <a:ea typeface="Mukta Light"/>
                <a:cs typeface="Mukta Light"/>
                <a:sym typeface="Mukta Light"/>
              </a:rPr>
              <a:t>Compare Physician with VQI Average Annual Case Volume and Key Outcomes</a:t>
            </a:r>
            <a:endParaRPr sz="3200" dirty="0"/>
          </a:p>
        </p:txBody>
      </p:sp>
      <p:sp>
        <p:nvSpPr>
          <p:cNvPr id="194" name="Google Shape;194;p26"/>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56</a:t>
            </a:fld>
            <a:endParaRPr sz="1000" b="0" i="0" u="none" strike="noStrike" cap="none" dirty="0">
              <a:solidFill>
                <a:srgbClr val="FFFFFF"/>
              </a:solidFill>
              <a:latin typeface="Arial"/>
              <a:ea typeface="Arial"/>
              <a:cs typeface="Arial"/>
              <a:sym typeface="Arial"/>
            </a:endParaRPr>
          </a:p>
        </p:txBody>
      </p:sp>
      <p:sp>
        <p:nvSpPr>
          <p:cNvPr id="195" name="Google Shape;195;p26"/>
          <p:cNvSpPr txBox="1"/>
          <p:nvPr/>
        </p:nvSpPr>
        <p:spPr>
          <a:xfrm>
            <a:off x="612871" y="3676697"/>
            <a:ext cx="2540714" cy="1631175"/>
          </a:xfrm>
          <a:prstGeom prst="rect">
            <a:avLst/>
          </a:prstGeom>
          <a:solidFill>
            <a:schemeClr val="lt1"/>
          </a:solid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000"/>
            </a:pPr>
            <a:r>
              <a:rPr lang="en-US" sz="2000" b="0" i="0" u="none" strike="noStrike" cap="none" dirty="0">
                <a:solidFill>
                  <a:srgbClr val="3F3F3F"/>
                </a:solidFill>
                <a:latin typeface="Mukta Light"/>
                <a:ea typeface="Mukta Light"/>
                <a:cs typeface="Mukta Light"/>
                <a:sym typeface="Mukta Light"/>
              </a:rPr>
              <a:t>CEA vs TCAR vs TF-CAS, Asymptomatic vs Symptomatic Cases, </a:t>
            </a:r>
            <a:br>
              <a:rPr lang="en-US" sz="2000" b="0" i="0" u="none" strike="noStrike" cap="none" dirty="0">
                <a:solidFill>
                  <a:srgbClr val="3F3F3F"/>
                </a:solidFill>
                <a:latin typeface="Mukta Light"/>
                <a:ea typeface="Mukta Light"/>
                <a:cs typeface="Mukta Light"/>
                <a:sym typeface="Mukta Light"/>
              </a:rPr>
            </a:br>
            <a:r>
              <a:rPr lang="en-US" sz="2000" b="0" i="0" u="none" strike="noStrike" cap="none" dirty="0">
                <a:solidFill>
                  <a:srgbClr val="3F3F3F"/>
                </a:solidFill>
                <a:latin typeface="Mukta Light"/>
                <a:ea typeface="Mukta Light"/>
                <a:cs typeface="Mukta Light"/>
                <a:sym typeface="Mukta Light"/>
              </a:rPr>
              <a:t>Stroke, Death, MI</a:t>
            </a:r>
            <a:endParaRPr dirty="0"/>
          </a:p>
        </p:txBody>
      </p:sp>
      <p:grpSp>
        <p:nvGrpSpPr>
          <p:cNvPr id="196" name="Google Shape;196;p26"/>
          <p:cNvGrpSpPr/>
          <p:nvPr/>
        </p:nvGrpSpPr>
        <p:grpSpPr>
          <a:xfrm>
            <a:off x="3699501" y="559448"/>
            <a:ext cx="8092464" cy="5418020"/>
            <a:chOff x="3699501" y="226175"/>
            <a:chExt cx="8092464" cy="5418020"/>
          </a:xfrm>
        </p:grpSpPr>
        <p:pic>
          <p:nvPicPr>
            <p:cNvPr id="197" name="Google Shape;197;p26"/>
            <p:cNvPicPr preferRelativeResize="0"/>
            <p:nvPr/>
          </p:nvPicPr>
          <p:blipFill rotWithShape="1">
            <a:blip r:embed="rId3">
              <a:alphaModFix/>
            </a:blip>
            <a:srcRect r="71094"/>
            <a:stretch/>
          </p:blipFill>
          <p:spPr>
            <a:xfrm>
              <a:off x="3699501" y="226175"/>
              <a:ext cx="2653386" cy="5418020"/>
            </a:xfrm>
            <a:prstGeom prst="rect">
              <a:avLst/>
            </a:prstGeom>
            <a:noFill/>
            <a:ln>
              <a:noFill/>
            </a:ln>
          </p:spPr>
        </p:pic>
        <p:pic>
          <p:nvPicPr>
            <p:cNvPr id="198" name="Google Shape;198;p26"/>
            <p:cNvPicPr preferRelativeResize="0"/>
            <p:nvPr/>
          </p:nvPicPr>
          <p:blipFill rotWithShape="1">
            <a:blip r:embed="rId3">
              <a:alphaModFix/>
            </a:blip>
            <a:srcRect l="70631"/>
            <a:stretch/>
          </p:blipFill>
          <p:spPr>
            <a:xfrm>
              <a:off x="9096087" y="226175"/>
              <a:ext cx="2695878" cy="5418020"/>
            </a:xfrm>
            <a:prstGeom prst="rect">
              <a:avLst/>
            </a:prstGeom>
            <a:noFill/>
            <a:ln>
              <a:noFill/>
            </a:ln>
          </p:spPr>
        </p:pic>
        <p:pic>
          <p:nvPicPr>
            <p:cNvPr id="199" name="Google Shape;199;p26"/>
            <p:cNvPicPr preferRelativeResize="0"/>
            <p:nvPr/>
          </p:nvPicPr>
          <p:blipFill rotWithShape="1">
            <a:blip r:embed="rId3">
              <a:alphaModFix/>
            </a:blip>
            <a:srcRect l="36111" r="34004"/>
            <a:stretch/>
          </p:blipFill>
          <p:spPr>
            <a:xfrm>
              <a:off x="6352887" y="226175"/>
              <a:ext cx="2743200" cy="5418020"/>
            </a:xfrm>
            <a:prstGeom prst="rect">
              <a:avLst/>
            </a:prstGeom>
            <a:noFill/>
            <a:ln>
              <a:noFill/>
            </a:ln>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7"/>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57</a:t>
            </a:fld>
            <a:endParaRPr sz="1000" b="0" i="0" u="none" strike="noStrike" cap="none" dirty="0">
              <a:solidFill>
                <a:srgbClr val="FFFFFF"/>
              </a:solidFill>
              <a:latin typeface="Arial"/>
              <a:ea typeface="Arial"/>
              <a:cs typeface="Arial"/>
              <a:sym typeface="Arial"/>
            </a:endParaRPr>
          </a:p>
        </p:txBody>
      </p:sp>
      <p:sp>
        <p:nvSpPr>
          <p:cNvPr id="205" name="Google Shape;205;p27"/>
          <p:cNvSpPr txBox="1">
            <a:spLocks noGrp="1"/>
          </p:cNvSpPr>
          <p:nvPr>
            <p:ph type="title"/>
          </p:nvPr>
        </p:nvSpPr>
        <p:spPr>
          <a:xfrm>
            <a:off x="173391" y="328835"/>
            <a:ext cx="7607111" cy="6649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92957"/>
              </a:buClr>
              <a:buSzPts val="3200"/>
              <a:buFont typeface="Mukta Light"/>
              <a:buNone/>
            </a:pPr>
            <a:r>
              <a:rPr lang="en-US" dirty="0"/>
              <a:t>How do I access my Carotid snapshot?</a:t>
            </a:r>
            <a:endParaRPr dirty="0"/>
          </a:p>
        </p:txBody>
      </p:sp>
      <p:sp>
        <p:nvSpPr>
          <p:cNvPr id="206" name="Google Shape;206;p27"/>
          <p:cNvSpPr txBox="1"/>
          <p:nvPr/>
        </p:nvSpPr>
        <p:spPr>
          <a:xfrm>
            <a:off x="457200" y="1141401"/>
            <a:ext cx="11343373" cy="65556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ukta Light"/>
                <a:ea typeface="Mukta Light"/>
                <a:cs typeface="Mukta Light"/>
                <a:sym typeface="Mukta Light"/>
              </a:rPr>
              <a:t>Two Options:</a:t>
            </a:r>
            <a:endParaRPr dirty="0"/>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Mukta Light"/>
              <a:ea typeface="Mukta Light"/>
              <a:cs typeface="Mukta Light"/>
              <a:sym typeface="Mukta Light"/>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Mukta Light"/>
                <a:ea typeface="Mukta Light"/>
                <a:cs typeface="Mukta Light"/>
                <a:sym typeface="Mukta Light"/>
              </a:rPr>
              <a:t>1. An email with your URL entitled </a:t>
            </a:r>
            <a:r>
              <a:rPr lang="en-US" sz="2000" b="1" i="0" u="none" strike="noStrike" cap="none" dirty="0">
                <a:solidFill>
                  <a:srgbClr val="000000"/>
                </a:solidFill>
                <a:latin typeface="Mukta Light"/>
                <a:ea typeface="Mukta Light"/>
                <a:cs typeface="Mukta Light"/>
                <a:sym typeface="Mukta Light"/>
              </a:rPr>
              <a:t>View my Carotid Snapshot</a:t>
            </a:r>
            <a:r>
              <a:rPr lang="en-US" sz="2000" b="0" i="0" u="none" strike="noStrike" cap="none" dirty="0">
                <a:solidFill>
                  <a:srgbClr val="000000"/>
                </a:solidFill>
                <a:latin typeface="Mukta Light"/>
                <a:ea typeface="Mukta Light"/>
                <a:cs typeface="Mukta Light"/>
                <a:sym typeface="Mukta Light"/>
              </a:rPr>
              <a:t> was sent to the email on file for you in PATHWAYS- simply click the link and enter your PATHWAYS password</a:t>
            </a:r>
            <a:endParaRPr dirty="0"/>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Mukta Light"/>
              <a:ea typeface="Mukta Light"/>
              <a:cs typeface="Mukta Light"/>
              <a:sym typeface="Mukta Light"/>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Mukta Light"/>
                <a:ea typeface="Mukta Light"/>
                <a:cs typeface="Mukta Light"/>
                <a:sym typeface="Mukta Light"/>
              </a:rPr>
              <a:t>2</a:t>
            </a:r>
            <a:r>
              <a:rPr lang="en-US" sz="2400" b="0" i="0" u="none" strike="noStrike" cap="none" dirty="0">
                <a:solidFill>
                  <a:srgbClr val="000000"/>
                </a:solidFill>
                <a:latin typeface="Mukta Light"/>
                <a:ea typeface="Mukta Light"/>
                <a:cs typeface="Mukta Light"/>
                <a:sym typeface="Mukta Light"/>
              </a:rPr>
              <a:t>. </a:t>
            </a:r>
            <a:r>
              <a:rPr lang="en-US" sz="2000" b="0" i="0" u="none" strike="noStrike" cap="none" dirty="0">
                <a:solidFill>
                  <a:srgbClr val="000000"/>
                </a:solidFill>
                <a:latin typeface="Mukta Light"/>
                <a:ea typeface="Mukta Light"/>
                <a:cs typeface="Mukta Light"/>
                <a:sym typeface="Mukta Light"/>
              </a:rPr>
              <a:t>From a desktop computer- URL Access: </a:t>
            </a:r>
            <a:r>
              <a:rPr lang="en-US" sz="2000" b="0" i="0" u="sng" strike="noStrike" cap="none" dirty="0">
                <a:solidFill>
                  <a:srgbClr val="000000"/>
                </a:solidFill>
                <a:latin typeface="Mukta Light"/>
                <a:ea typeface="Mukta Light"/>
                <a:cs typeface="Mukta Light"/>
                <a:sym typeface="Mukta Light"/>
                <a:hlinkClick r:id="rId3">
                  <a:extLst>
                    <a:ext uri="{A12FA001-AC4F-418D-AE19-62706E023703}">
                      <ahyp:hlinkClr xmlns:ahyp="http://schemas.microsoft.com/office/drawing/2018/hyperlinkcolor" val="tx"/>
                    </a:ext>
                  </a:extLst>
                </a:hlinkClick>
              </a:rPr>
              <a:t>https://pathways.m2s.com</a:t>
            </a:r>
            <a:endParaRPr sz="2000" b="0" i="0" u="none" strike="noStrike" cap="none" dirty="0">
              <a:solidFill>
                <a:srgbClr val="000000"/>
              </a:solidFill>
              <a:latin typeface="Mukta Light"/>
              <a:ea typeface="Mukta Light"/>
              <a:cs typeface="Mukta Light"/>
              <a:sym typeface="Mukta Light"/>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Mukta Light"/>
                <a:ea typeface="Mukta Light"/>
                <a:cs typeface="Mukta Light"/>
                <a:sym typeface="Mukta Light"/>
              </a:rPr>
              <a:t>	-From the reporting menu in the top right, click the option for the Physician </a:t>
            </a:r>
            <a:endParaRPr sz="2000" b="0" i="0" u="none" strike="noStrike" cap="none" dirty="0">
              <a:solidFill>
                <a:srgbClr val="000000"/>
              </a:solidFill>
              <a:latin typeface="Mukta Light"/>
              <a:ea typeface="Mukta Light"/>
              <a:cs typeface="Mukta Light"/>
              <a:sym typeface="Mukta Light"/>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Mukta Light"/>
                <a:ea typeface="Mukta Light"/>
                <a:cs typeface="Mukta Light"/>
                <a:sym typeface="Mukta Light"/>
              </a:rPr>
              <a:t>	Snapshot Report</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Mukta Light"/>
                <a:ea typeface="Mukta Light"/>
                <a:cs typeface="Mukta Light"/>
                <a:sym typeface="Mukta Light"/>
              </a:rPr>
              <a:t> </a:t>
            </a:r>
            <a:endParaRPr dirty="0"/>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Mukta Light"/>
              <a:ea typeface="Mukta Light"/>
              <a:cs typeface="Mukta Light"/>
              <a:sym typeface="Mukta Light"/>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Mukta Light"/>
              <a:ea typeface="Mukta Light"/>
              <a:cs typeface="Mukta Light"/>
              <a:sym typeface="Mukta Light"/>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Mukta Light"/>
                <a:ea typeface="Mukta Light"/>
                <a:cs typeface="Mukta Light"/>
                <a:sym typeface="Mukta Light"/>
              </a:rPr>
              <a:t>Note: You will need your VQI PATHWAYS password to the view the report</a:t>
            </a:r>
            <a:endParaRPr dirty="0"/>
          </a:p>
          <a:p>
            <a:pPr marL="342900" marR="0" lvl="8"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Mukta Light"/>
                <a:ea typeface="Mukta Light"/>
                <a:cs typeface="Mukta Light"/>
                <a:sym typeface="Mukta Light"/>
              </a:rPr>
              <a:t>If you do not know your VQI PATHWAYS password, please see your VQI hospital manager </a:t>
            </a:r>
            <a:endParaRPr dirty="0"/>
          </a:p>
          <a:p>
            <a:pPr marL="342900" marR="0" lvl="7"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Mukta Light"/>
                <a:ea typeface="Mukta Light"/>
                <a:cs typeface="Mukta Light"/>
                <a:sym typeface="Mukta Light"/>
              </a:rPr>
              <a:t>You may also email PATHWAYS support for assistance at </a:t>
            </a:r>
            <a:r>
              <a:rPr lang="en-US" sz="2000" b="0" i="0" u="sng" strike="noStrike" cap="none" dirty="0">
                <a:solidFill>
                  <a:srgbClr val="000000"/>
                </a:solidFill>
                <a:latin typeface="Mukta Light"/>
                <a:ea typeface="Mukta Light"/>
                <a:cs typeface="Mukta Light"/>
                <a:sym typeface="Mukta Light"/>
                <a:hlinkClick r:id="rId4">
                  <a:extLst>
                    <a:ext uri="{A12FA001-AC4F-418D-AE19-62706E023703}">
                      <ahyp:hlinkClr xmlns:ahyp="http://schemas.microsoft.com/office/drawing/2018/hyperlinkcolor" val="tx"/>
                    </a:ext>
                  </a:extLst>
                </a:hlinkClick>
              </a:rPr>
              <a:t>PATHWAYSsupport@fivoshealth.com</a:t>
            </a:r>
            <a:endParaRPr sz="2000" b="0" i="0" u="none" strike="noStrike" cap="none" dirty="0">
              <a:solidFill>
                <a:srgbClr val="000000"/>
              </a:solidFill>
              <a:latin typeface="Mukta Light"/>
              <a:ea typeface="Mukta Light"/>
              <a:cs typeface="Mukta Light"/>
              <a:sym typeface="Mukta Light"/>
            </a:endParaRPr>
          </a:p>
          <a:p>
            <a:pPr marL="0" marR="0" lvl="7"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Mukta Light"/>
              <a:ea typeface="Mukta Light"/>
              <a:cs typeface="Mukta Light"/>
              <a:sym typeface="Mukta Light"/>
            </a:endParaRPr>
          </a:p>
          <a:p>
            <a:pPr marL="342900" marR="0" lvl="7" indent="-19050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Mukta Light"/>
              <a:ea typeface="Mukta Light"/>
              <a:cs typeface="Mukta Light"/>
              <a:sym typeface="Mukta Light"/>
            </a:endParaRPr>
          </a:p>
          <a:p>
            <a:pPr marL="342900" marR="0" lvl="7" indent="-19050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Mukta Light"/>
              <a:ea typeface="Mukta Light"/>
              <a:cs typeface="Mukta Light"/>
              <a:sym typeface="Mukta Light"/>
            </a:endParaRPr>
          </a:p>
          <a:p>
            <a:pPr marL="0" marR="0" lvl="2"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Mukta Light"/>
              <a:ea typeface="Mukta Light"/>
              <a:cs typeface="Mukta Light"/>
              <a:sym typeface="Mukta Light"/>
            </a:endParaRPr>
          </a:p>
          <a:p>
            <a:pPr marL="0" marR="0" lvl="2"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207" name="Google Shape;207;p27"/>
          <p:cNvPicPr preferRelativeResize="0"/>
          <p:nvPr/>
        </p:nvPicPr>
        <p:blipFill rotWithShape="1">
          <a:blip r:embed="rId5">
            <a:alphaModFix/>
          </a:blip>
          <a:srcRect/>
          <a:stretch/>
        </p:blipFill>
        <p:spPr>
          <a:xfrm>
            <a:off x="9821801" y="2820133"/>
            <a:ext cx="1912999" cy="197583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58</a:t>
            </a:fld>
            <a:endParaRPr sz="1000" b="0" i="0" u="none" strike="noStrike" cap="none" dirty="0">
              <a:solidFill>
                <a:srgbClr val="FFFFFF"/>
              </a:solidFill>
              <a:latin typeface="Arial"/>
              <a:ea typeface="Arial"/>
              <a:cs typeface="Arial"/>
              <a:sym typeface="Arial"/>
            </a:endParaRPr>
          </a:p>
        </p:txBody>
      </p:sp>
      <p:sp>
        <p:nvSpPr>
          <p:cNvPr id="213" name="Google Shape;213;p28"/>
          <p:cNvSpPr txBox="1">
            <a:spLocks noGrp="1"/>
          </p:cNvSpPr>
          <p:nvPr>
            <p:ph type="body" idx="1"/>
          </p:nvPr>
        </p:nvSpPr>
        <p:spPr>
          <a:xfrm>
            <a:off x="202833" y="1533833"/>
            <a:ext cx="11379567" cy="4631044"/>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rgbClr val="3F3F3F"/>
              </a:buClr>
              <a:buSzPts val="2800"/>
              <a:buNone/>
            </a:pPr>
            <a:r>
              <a:rPr lang="en-US" dirty="0"/>
              <a:t>Polling Questions:</a:t>
            </a:r>
          </a:p>
          <a:p>
            <a:pPr marL="457200" marR="0" lvl="0" indent="-406400" algn="l" rtl="0">
              <a:lnSpc>
                <a:spcPct val="90000"/>
              </a:lnSpc>
              <a:spcBef>
                <a:spcPts val="1000"/>
              </a:spcBef>
              <a:spcAft>
                <a:spcPts val="0"/>
              </a:spcAft>
              <a:buClr>
                <a:srgbClr val="3F3F3F"/>
              </a:buClr>
              <a:buSzPts val="2800"/>
              <a:buFont typeface="Arial"/>
              <a:buChar char="•"/>
            </a:pPr>
            <a:r>
              <a:rPr lang="en-US" dirty="0"/>
              <a:t>How many of you have viewed your report?</a:t>
            </a:r>
          </a:p>
          <a:p>
            <a:pPr marL="457200" marR="0" lvl="0" indent="-406400" algn="l" rtl="0">
              <a:lnSpc>
                <a:spcPct val="90000"/>
              </a:lnSpc>
              <a:spcBef>
                <a:spcPts val="1000"/>
              </a:spcBef>
              <a:spcAft>
                <a:spcPts val="0"/>
              </a:spcAft>
              <a:buClr>
                <a:srgbClr val="3F3F3F"/>
              </a:buClr>
              <a:buSzPts val="2800"/>
              <a:buFont typeface="Arial"/>
              <a:buChar char="•"/>
            </a:pPr>
            <a:r>
              <a:rPr lang="en-US" dirty="0"/>
              <a:t>If you have not viewed the report, why?</a:t>
            </a:r>
            <a:endParaRPr dirty="0"/>
          </a:p>
          <a:p>
            <a:pPr marL="457200" marR="0" lvl="0" indent="-406400" algn="l" rtl="0">
              <a:lnSpc>
                <a:spcPct val="90000"/>
              </a:lnSpc>
              <a:spcBef>
                <a:spcPts val="1000"/>
              </a:spcBef>
              <a:spcAft>
                <a:spcPts val="0"/>
              </a:spcAft>
              <a:buClr>
                <a:srgbClr val="3F3F3F"/>
              </a:buClr>
              <a:buSzPts val="2800"/>
              <a:buFont typeface="Arial"/>
              <a:buChar char="•"/>
            </a:pPr>
            <a:r>
              <a:rPr lang="en-US" dirty="0"/>
              <a:t>Can you share your initial reaction or feedback if you</a:t>
            </a:r>
            <a:endParaRPr dirty="0"/>
          </a:p>
          <a:p>
            <a:pPr marL="50800" lvl="0" indent="0" algn="l" rtl="0">
              <a:lnSpc>
                <a:spcPct val="90000"/>
              </a:lnSpc>
              <a:spcBef>
                <a:spcPts val="1000"/>
              </a:spcBef>
              <a:spcAft>
                <a:spcPts val="0"/>
              </a:spcAft>
              <a:buSzPts val="2800"/>
              <a:buNone/>
            </a:pPr>
            <a:r>
              <a:rPr lang="en-US" dirty="0"/>
              <a:t>      have used it?</a:t>
            </a:r>
            <a:endParaRPr dirty="0"/>
          </a:p>
          <a:p>
            <a:pPr marL="50800" lvl="0" indent="0" algn="l" rtl="0">
              <a:lnSpc>
                <a:spcPct val="90000"/>
              </a:lnSpc>
              <a:spcBef>
                <a:spcPts val="1000"/>
              </a:spcBef>
              <a:spcAft>
                <a:spcPts val="0"/>
              </a:spcAft>
              <a:buSzPts val="2800"/>
              <a:buNone/>
            </a:pPr>
            <a:endParaRPr dirty="0"/>
          </a:p>
          <a:p>
            <a:pPr marL="50800" lvl="0" indent="0" algn="l" rtl="0">
              <a:lnSpc>
                <a:spcPct val="90000"/>
              </a:lnSpc>
              <a:spcBef>
                <a:spcPts val="1000"/>
              </a:spcBef>
              <a:spcAft>
                <a:spcPts val="0"/>
              </a:spcAft>
              <a:buSzPts val="2800"/>
              <a:buNone/>
            </a:pPr>
            <a:r>
              <a:rPr lang="en-US" sz="2000" dirty="0"/>
              <a:t>Note: In order to obtain future feedback, we may send a very brief email survey. </a:t>
            </a:r>
            <a:endParaRPr dirty="0"/>
          </a:p>
          <a:p>
            <a:pPr marL="50800" lvl="0" indent="0" algn="l" rtl="0">
              <a:lnSpc>
                <a:spcPct val="90000"/>
              </a:lnSpc>
              <a:spcBef>
                <a:spcPts val="1000"/>
              </a:spcBef>
              <a:spcAft>
                <a:spcPts val="0"/>
              </a:spcAft>
              <a:buSzPts val="2800"/>
              <a:buNone/>
            </a:pPr>
            <a:r>
              <a:rPr lang="en-US" sz="2000" dirty="0"/>
              <a:t>Your participation is greatly appreciated!</a:t>
            </a:r>
            <a:endParaRPr dirty="0"/>
          </a:p>
        </p:txBody>
      </p:sp>
      <p:sp>
        <p:nvSpPr>
          <p:cNvPr id="214" name="Google Shape;214;p28"/>
          <p:cNvSpPr txBox="1">
            <a:spLocks noGrp="1"/>
          </p:cNvSpPr>
          <p:nvPr>
            <p:ph type="title"/>
          </p:nvPr>
        </p:nvSpPr>
        <p:spPr>
          <a:xfrm>
            <a:off x="202833" y="360644"/>
            <a:ext cx="8980931" cy="6649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92957"/>
              </a:buClr>
              <a:buSzPts val="3200"/>
              <a:buFont typeface="Mukta Light"/>
              <a:buNone/>
            </a:pPr>
            <a:r>
              <a:rPr lang="en-US" dirty="0"/>
              <a:t>Physician Snapshot Report Feedback</a:t>
            </a:r>
            <a:endParaRPr dirty="0"/>
          </a:p>
        </p:txBody>
      </p:sp>
      <p:pic>
        <p:nvPicPr>
          <p:cNvPr id="215" name="Google Shape;215;p28"/>
          <p:cNvPicPr preferRelativeResize="0"/>
          <p:nvPr/>
        </p:nvPicPr>
        <p:blipFill rotWithShape="1">
          <a:blip r:embed="rId3">
            <a:alphaModFix/>
          </a:blip>
          <a:srcRect/>
          <a:stretch/>
        </p:blipFill>
        <p:spPr>
          <a:xfrm>
            <a:off x="9357360" y="1384631"/>
            <a:ext cx="2096851" cy="412665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41EACD-A31F-4823-4CA2-5ECCBD9D1856}"/>
              </a:ext>
            </a:extLst>
          </p:cNvPr>
          <p:cNvSpPr>
            <a:spLocks noGrp="1"/>
          </p:cNvSpPr>
          <p:nvPr>
            <p:ph type="title"/>
          </p:nvPr>
        </p:nvSpPr>
        <p:spPr>
          <a:xfrm>
            <a:off x="228600" y="173600"/>
            <a:ext cx="11734800" cy="866775"/>
          </a:xfrm>
        </p:spPr>
        <p:txBody>
          <a:bodyPr>
            <a:noAutofit/>
          </a:bodyPr>
          <a:lstStyle/>
          <a:p>
            <a:r>
              <a:rPr lang="en-US" dirty="0"/>
              <a:t>General RAC Submission Guidelines</a:t>
            </a:r>
          </a:p>
        </p:txBody>
      </p:sp>
      <p:sp>
        <p:nvSpPr>
          <p:cNvPr id="8" name="Content Placeholder 7">
            <a:extLst>
              <a:ext uri="{FF2B5EF4-FFF2-40B4-BE49-F238E27FC236}">
                <a16:creationId xmlns:a16="http://schemas.microsoft.com/office/drawing/2014/main" id="{F2DF3B72-14DF-780D-A34A-AB06616F4754}"/>
              </a:ext>
            </a:extLst>
          </p:cNvPr>
          <p:cNvSpPr>
            <a:spLocks noGrp="1"/>
          </p:cNvSpPr>
          <p:nvPr>
            <p:ph idx="1"/>
          </p:nvPr>
        </p:nvSpPr>
        <p:spPr>
          <a:xfrm>
            <a:off x="1724025" y="2147013"/>
            <a:ext cx="4788535" cy="866775"/>
          </a:xfrm>
        </p:spPr>
        <p:txBody>
          <a:bodyPr>
            <a:noAutofit/>
          </a:bodyPr>
          <a:lstStyle/>
          <a:p>
            <a:r>
              <a:rPr lang="en-US" sz="3000" dirty="0">
                <a:solidFill>
                  <a:srgbClr val="002060"/>
                </a:solidFill>
              </a:rPr>
              <a:t>Active Pathways Account w/ ‘Share a File’ privileges</a:t>
            </a:r>
          </a:p>
        </p:txBody>
      </p:sp>
      <p:sp>
        <p:nvSpPr>
          <p:cNvPr id="10" name="Content Placeholder 9">
            <a:extLst>
              <a:ext uri="{FF2B5EF4-FFF2-40B4-BE49-F238E27FC236}">
                <a16:creationId xmlns:a16="http://schemas.microsoft.com/office/drawing/2014/main" id="{B6362A6A-3404-7B44-E902-DFD5D2A887C7}"/>
              </a:ext>
            </a:extLst>
          </p:cNvPr>
          <p:cNvSpPr>
            <a:spLocks noGrp="1"/>
          </p:cNvSpPr>
          <p:nvPr>
            <p:ph idx="12"/>
          </p:nvPr>
        </p:nvSpPr>
        <p:spPr>
          <a:xfrm>
            <a:off x="1724025" y="3454209"/>
            <a:ext cx="4507442" cy="866775"/>
          </a:xfrm>
        </p:spPr>
        <p:txBody>
          <a:bodyPr>
            <a:noAutofit/>
          </a:bodyPr>
          <a:lstStyle/>
          <a:p>
            <a:r>
              <a:rPr lang="en-US" sz="3000" dirty="0">
                <a:solidFill>
                  <a:srgbClr val="002060"/>
                </a:solidFill>
              </a:rPr>
              <a:t>Center Registry Subscription</a:t>
            </a:r>
          </a:p>
        </p:txBody>
      </p:sp>
      <p:sp>
        <p:nvSpPr>
          <p:cNvPr id="11" name="Content Placeholder 10">
            <a:extLst>
              <a:ext uri="{FF2B5EF4-FFF2-40B4-BE49-F238E27FC236}">
                <a16:creationId xmlns:a16="http://schemas.microsoft.com/office/drawing/2014/main" id="{11C2FC21-4930-208E-6C08-E961B73DF1F7}"/>
              </a:ext>
            </a:extLst>
          </p:cNvPr>
          <p:cNvSpPr>
            <a:spLocks noGrp="1"/>
          </p:cNvSpPr>
          <p:nvPr>
            <p:ph idx="13"/>
          </p:nvPr>
        </p:nvSpPr>
        <p:spPr>
          <a:xfrm>
            <a:off x="1711326" y="4869712"/>
            <a:ext cx="4384674" cy="1188497"/>
          </a:xfrm>
        </p:spPr>
        <p:txBody>
          <a:bodyPr>
            <a:noAutofit/>
          </a:bodyPr>
          <a:lstStyle/>
          <a:p>
            <a:r>
              <a:rPr lang="en-US" sz="3000" dirty="0">
                <a:solidFill>
                  <a:srgbClr val="002060"/>
                </a:solidFill>
              </a:rPr>
              <a:t>Regional RAC approval </a:t>
            </a:r>
            <a:r>
              <a:rPr lang="en-US" sz="3000" u="sng" dirty="0">
                <a:solidFill>
                  <a:srgbClr val="002060"/>
                </a:solidFill>
              </a:rPr>
              <a:t>required</a:t>
            </a:r>
            <a:r>
              <a:rPr lang="en-US" sz="3000" dirty="0">
                <a:solidFill>
                  <a:srgbClr val="002060"/>
                </a:solidFill>
              </a:rPr>
              <a:t>  for all regional proposals</a:t>
            </a:r>
          </a:p>
        </p:txBody>
      </p:sp>
    </p:spTree>
    <p:extLst>
      <p:ext uri="{BB962C8B-B14F-4D97-AF65-F5344CB8AC3E}">
        <p14:creationId xmlns:p14="http://schemas.microsoft.com/office/powerpoint/2010/main" val="2178295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Today’s Agenda</a:t>
            </a:r>
          </a:p>
        </p:txBody>
      </p:sp>
      <p:graphicFrame>
        <p:nvGraphicFramePr>
          <p:cNvPr id="5" name="Content Placeholder 1"/>
          <p:cNvGraphicFramePr>
            <a:graphicFrameLocks/>
          </p:cNvGraphicFramePr>
          <p:nvPr>
            <p:extLst>
              <p:ext uri="{D42A27DB-BD31-4B8C-83A1-F6EECF244321}">
                <p14:modId xmlns:p14="http://schemas.microsoft.com/office/powerpoint/2010/main" val="2686657377"/>
              </p:ext>
            </p:extLst>
          </p:nvPr>
        </p:nvGraphicFramePr>
        <p:xfrm>
          <a:off x="522514" y="1797925"/>
          <a:ext cx="11305310" cy="4618067"/>
        </p:xfrm>
        <a:graphic>
          <a:graphicData uri="http://schemas.openxmlformats.org/drawingml/2006/table">
            <a:tbl>
              <a:tblPr firstRow="1" bandRow="1">
                <a:tableStyleId>{2D5ABB26-0587-4C30-8999-92F81FD0307C}</a:tableStyleId>
              </a:tblPr>
              <a:tblGrid>
                <a:gridCol w="1289032">
                  <a:extLst>
                    <a:ext uri="{9D8B030D-6E8A-4147-A177-3AD203B41FA5}">
                      <a16:colId xmlns:a16="http://schemas.microsoft.com/office/drawing/2014/main" val="975374659"/>
                    </a:ext>
                  </a:extLst>
                </a:gridCol>
                <a:gridCol w="8296183">
                  <a:extLst>
                    <a:ext uri="{9D8B030D-6E8A-4147-A177-3AD203B41FA5}">
                      <a16:colId xmlns:a16="http://schemas.microsoft.com/office/drawing/2014/main" val="3706143324"/>
                    </a:ext>
                  </a:extLst>
                </a:gridCol>
                <a:gridCol w="1720095">
                  <a:extLst>
                    <a:ext uri="{9D8B030D-6E8A-4147-A177-3AD203B41FA5}">
                      <a16:colId xmlns:a16="http://schemas.microsoft.com/office/drawing/2014/main" val="1086254590"/>
                    </a:ext>
                  </a:extLst>
                </a:gridCol>
              </a:tblGrid>
              <a:tr h="23211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solidFill>
                            <a:srgbClr val="002060"/>
                          </a:solidFill>
                          <a:latin typeface="+mn-lt"/>
                        </a:rPr>
                        <a:t>6:30 pm</a:t>
                      </a:r>
                    </a:p>
                  </a:txBody>
                  <a:tcPr marL="119595" marR="119595" marT="59798" marB="59798"/>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solidFill>
                            <a:srgbClr val="002060"/>
                          </a:solidFill>
                          <a:latin typeface="+mn-lt"/>
                        </a:rPr>
                        <a:t>Welcome</a:t>
                      </a:r>
                    </a:p>
                    <a:p>
                      <a:r>
                        <a:rPr lang="en-US" sz="1200" dirty="0">
                          <a:solidFill>
                            <a:srgbClr val="002060"/>
                          </a:solidFill>
                          <a:latin typeface="+mn-lt"/>
                        </a:rPr>
                        <a:t>Regional Data Review – Sheila Coogan, MD, (Region) Medical Director</a:t>
                      </a:r>
                    </a:p>
                    <a:p>
                      <a:r>
                        <a:rPr lang="en-US" sz="1200" dirty="0">
                          <a:solidFill>
                            <a:srgbClr val="002060"/>
                          </a:solidFill>
                          <a:latin typeface="+mn-lt"/>
                        </a:rPr>
                        <a:t>Learning Objectives:</a:t>
                      </a:r>
                    </a:p>
                    <a:p>
                      <a:pPr marL="285750" lvl="0" indent="-285750">
                        <a:buFont typeface="Arial" panose="020B0604020202020204" pitchFamily="34" charset="0"/>
                        <a:buChar char="•"/>
                      </a:pPr>
                      <a:r>
                        <a:rPr lang="en-US" sz="1200" kern="1200" dirty="0">
                          <a:solidFill>
                            <a:srgbClr val="002060"/>
                          </a:solidFill>
                          <a:effectLst/>
                          <a:latin typeface="+mn-lt"/>
                        </a:rPr>
                        <a:t>Use the VQI regional reports to establish quality improvement goals for the vascular patients (outcomes) and for their center (process).</a:t>
                      </a:r>
                    </a:p>
                    <a:p>
                      <a:pPr marL="285750" lvl="0" indent="-285750">
                        <a:buFont typeface="Arial" panose="020B0604020202020204" pitchFamily="34" charset="0"/>
                        <a:buChar char="•"/>
                      </a:pPr>
                      <a:r>
                        <a:rPr lang="en-US" sz="1200" kern="1200" dirty="0">
                          <a:solidFill>
                            <a:srgbClr val="002060"/>
                          </a:solidFill>
                          <a:effectLst/>
                          <a:latin typeface="+mn-lt"/>
                        </a:rPr>
                        <a:t>Interpret and compare each centers’ VQI results to regional and national benchmarked data.</a:t>
                      </a:r>
                    </a:p>
                    <a:p>
                      <a:pPr marL="285750" lvl="0" indent="-285750">
                        <a:buFont typeface="Arial" panose="020B0604020202020204" pitchFamily="34" charset="0"/>
                        <a:buChar char="•"/>
                      </a:pPr>
                      <a:r>
                        <a:rPr lang="en-US" sz="1200" kern="1200" dirty="0">
                          <a:solidFill>
                            <a:srgbClr val="002060"/>
                          </a:solidFill>
                          <a:effectLst/>
                          <a:latin typeface="+mn-lt"/>
                        </a:rPr>
                        <a:t>Learn, through group discussion the VQI regional results to improve the quality of vascular health care by monitoring measurable performance indicators, SVS PSO evidence-based research, and outcomes.</a:t>
                      </a:r>
                    </a:p>
                    <a:p>
                      <a:pPr marL="285750" lvl="0" indent="-285750">
                        <a:buFont typeface="Arial" panose="020B0604020202020204" pitchFamily="34" charset="0"/>
                        <a:buChar char="•"/>
                      </a:pPr>
                      <a:r>
                        <a:rPr lang="en-US" sz="1200" kern="1200" dirty="0">
                          <a:solidFill>
                            <a:srgbClr val="002060"/>
                          </a:solidFill>
                          <a:effectLst/>
                          <a:latin typeface="+mn-lt"/>
                        </a:rPr>
                        <a:t>Identify high performing regional vascular centers to discuss variations in care and clinical practice patterns to improve outcomes and prompt quality improvement recommendations for vascular care patients. Sharing of best practices/pathways of care.</a:t>
                      </a:r>
                      <a:endParaRPr lang="en-US" sz="1200" kern="1200" dirty="0">
                        <a:solidFill>
                          <a:srgbClr val="002060"/>
                        </a:solidFill>
                        <a:effectLst/>
                        <a:latin typeface="+mn-lt"/>
                        <a:ea typeface="+mn-ea"/>
                        <a:cs typeface="+mn-cs"/>
                      </a:endParaRPr>
                    </a:p>
                  </a:txBody>
                  <a:tcPr marL="119595" marR="119595" marT="59798" marB="59798"/>
                </a:tc>
                <a:tc>
                  <a:txBody>
                    <a:bodyPr/>
                    <a:lstStyle/>
                    <a:p>
                      <a:pPr marL="0" lvl="0" indent="0">
                        <a:buFont typeface="Arial" panose="020B0604020202020204" pitchFamily="34" charset="0"/>
                        <a:buNone/>
                      </a:pPr>
                      <a:r>
                        <a:rPr lang="en-US" sz="1200" kern="1200" dirty="0">
                          <a:solidFill>
                            <a:srgbClr val="002060"/>
                          </a:solidFill>
                          <a:effectLst/>
                          <a:latin typeface="+mn-lt"/>
                        </a:rPr>
                        <a:t>CE Credit</a:t>
                      </a:r>
                      <a:endParaRPr lang="en-US" sz="1200" kern="1200" dirty="0">
                        <a:solidFill>
                          <a:srgbClr val="002060"/>
                        </a:solidFill>
                        <a:effectLst/>
                        <a:latin typeface="+mn-lt"/>
                        <a:ea typeface="+mn-ea"/>
                        <a:cs typeface="+mn-cs"/>
                      </a:endParaRPr>
                    </a:p>
                  </a:txBody>
                  <a:tcPr marL="119595" marR="119595" marT="59798" marB="59798"/>
                </a:tc>
                <a:extLst>
                  <a:ext uri="{0D108BD9-81ED-4DB2-BD59-A6C34878D82A}">
                    <a16:rowId xmlns:a16="http://schemas.microsoft.com/office/drawing/2014/main" val="4179088015"/>
                  </a:ext>
                </a:extLst>
              </a:tr>
              <a:tr h="22969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solidFill>
                            <a:srgbClr val="002060"/>
                          </a:solidFill>
                          <a:latin typeface="+mn-lt"/>
                        </a:rPr>
                        <a:t>7:30 pm</a:t>
                      </a:r>
                    </a:p>
                  </a:txBody>
                  <a:tcPr marL="119595" marR="119595" marT="59798" marB="59798"/>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002060"/>
                          </a:solidFill>
                          <a:effectLst/>
                          <a:latin typeface="+mn-lt"/>
                        </a:rPr>
                        <a:t>Regional QI Proposal – Sheila Coogan</a:t>
                      </a:r>
                      <a:r>
                        <a:rPr lang="en-US" sz="1200" dirty="0">
                          <a:solidFill>
                            <a:srgbClr val="002060"/>
                          </a:solidFill>
                          <a:latin typeface="+mn-lt"/>
                        </a:rPr>
                        <a:t>, MD, (Region) Medical Director</a:t>
                      </a:r>
                      <a:endParaRPr lang="en-US" sz="1200" kern="1200" dirty="0">
                        <a:solidFill>
                          <a:srgbClr val="002060"/>
                        </a:solidFill>
                        <a:effectLst/>
                        <a:latin typeface="+mn-lt"/>
                      </a:endParaRPr>
                    </a:p>
                    <a:p>
                      <a:pPr marL="0" lvl="0" indent="0">
                        <a:buFont typeface="Arial" panose="020B0604020202020204" pitchFamily="34" charset="0"/>
                        <a:buNone/>
                      </a:pPr>
                      <a:r>
                        <a:rPr lang="en-US" sz="1200" kern="1200" dirty="0">
                          <a:solidFill>
                            <a:srgbClr val="002060"/>
                          </a:solidFill>
                          <a:effectLst/>
                          <a:latin typeface="+mn-lt"/>
                        </a:rPr>
                        <a:t>Learning Objectives:</a:t>
                      </a:r>
                    </a:p>
                    <a:p>
                      <a:pPr marL="342900" lvl="0" indent="-342900">
                        <a:buFont typeface="Arial" panose="020B0604020202020204" pitchFamily="34" charset="0"/>
                        <a:buChar char="•"/>
                      </a:pPr>
                      <a:r>
                        <a:rPr lang="en-US" sz="1200" kern="1200" dirty="0">
                          <a:solidFill>
                            <a:srgbClr val="002060"/>
                          </a:solidFill>
                          <a:effectLst/>
                          <a:latin typeface="+mn-lt"/>
                        </a:rPr>
                        <a:t>Use the VQI regional reports to establish quality improvement goals for the vascular patients (outcomes) and for their center (process).</a:t>
                      </a:r>
                    </a:p>
                    <a:p>
                      <a:pPr marL="342900" lvl="0" indent="-342900">
                        <a:buFont typeface="Arial" panose="020B0604020202020204" pitchFamily="34" charset="0"/>
                        <a:buChar char="•"/>
                      </a:pPr>
                      <a:r>
                        <a:rPr lang="en-US" sz="1200" kern="1200" dirty="0">
                          <a:solidFill>
                            <a:srgbClr val="002060"/>
                          </a:solidFill>
                          <a:effectLst/>
                          <a:latin typeface="+mn-lt"/>
                        </a:rPr>
                        <a:t>Interpret and compare each centers’ VQI results to regional and national benchmarked data.</a:t>
                      </a:r>
                    </a:p>
                    <a:p>
                      <a:pPr marL="342900" lvl="0" indent="-342900">
                        <a:buFont typeface="Arial" panose="020B0604020202020204" pitchFamily="34" charset="0"/>
                        <a:buChar char="•"/>
                      </a:pPr>
                      <a:r>
                        <a:rPr lang="en-US" sz="1200" kern="1200" dirty="0">
                          <a:solidFill>
                            <a:srgbClr val="002060"/>
                          </a:solidFill>
                          <a:effectLst/>
                          <a:latin typeface="+mn-lt"/>
                        </a:rPr>
                        <a:t>Learn, through group discussion the VQI regional results to improve the quality of vascular health care by monitoring measurable performance indicators, SVS PSO evidence-based research, and outcomes.</a:t>
                      </a:r>
                    </a:p>
                    <a:p>
                      <a:pPr marL="342900" lvl="0" indent="-342900">
                        <a:buFont typeface="Arial" panose="020B0604020202020204" pitchFamily="34" charset="0"/>
                        <a:buChar char="•"/>
                      </a:pPr>
                      <a:r>
                        <a:rPr lang="en-US" sz="1200" kern="1200" dirty="0">
                          <a:solidFill>
                            <a:srgbClr val="002060"/>
                          </a:solidFill>
                          <a:effectLst/>
                          <a:latin typeface="+mn-lt"/>
                        </a:rPr>
                        <a:t>Identify high performing regional vascular centers to discuss variations in care and clinical practice patterns to improve outcomes and prompt quality improvement recommendations for vascular care patients. Sharing of best practices/pathways of care.</a:t>
                      </a:r>
                      <a:endParaRPr lang="en-US" sz="1200" kern="1200" dirty="0">
                        <a:solidFill>
                          <a:srgbClr val="002060"/>
                        </a:solidFill>
                        <a:effectLst/>
                        <a:latin typeface="+mn-lt"/>
                        <a:ea typeface="+mn-ea"/>
                        <a:cs typeface="+mn-cs"/>
                      </a:endParaRPr>
                    </a:p>
                  </a:txBody>
                  <a:tcPr marL="119595" marR="119595" marT="59798" marB="59798"/>
                </a:tc>
                <a:tc>
                  <a:txBody>
                    <a:bodyPr/>
                    <a:lstStyle/>
                    <a:p>
                      <a:pPr marL="0" lvl="0" indent="0">
                        <a:buFont typeface="Arial" panose="020B0604020202020204" pitchFamily="34" charset="0"/>
                        <a:buNone/>
                      </a:pPr>
                      <a:r>
                        <a:rPr lang="en-US" sz="1200" kern="1200" dirty="0">
                          <a:solidFill>
                            <a:srgbClr val="002060"/>
                          </a:solidFill>
                          <a:effectLst/>
                          <a:latin typeface="+mn-lt"/>
                        </a:rPr>
                        <a:t>CE Credit</a:t>
                      </a:r>
                      <a:endParaRPr lang="en-US" sz="1200" kern="1200" dirty="0">
                        <a:solidFill>
                          <a:srgbClr val="002060"/>
                        </a:solidFill>
                        <a:effectLst/>
                        <a:latin typeface="+mn-lt"/>
                        <a:ea typeface="+mn-ea"/>
                        <a:cs typeface="+mn-cs"/>
                      </a:endParaRPr>
                    </a:p>
                  </a:txBody>
                  <a:tcPr marL="119595" marR="119595" marT="59798" marB="59798"/>
                </a:tc>
                <a:extLst>
                  <a:ext uri="{0D108BD9-81ED-4DB2-BD59-A6C34878D82A}">
                    <a16:rowId xmlns:a16="http://schemas.microsoft.com/office/drawing/2014/main" val="779278012"/>
                  </a:ext>
                </a:extLst>
              </a:tr>
            </a:tbl>
          </a:graphicData>
        </a:graphic>
      </p:graphicFrame>
    </p:spTree>
    <p:extLst>
      <p:ext uri="{BB962C8B-B14F-4D97-AF65-F5344CB8AC3E}">
        <p14:creationId xmlns:p14="http://schemas.microsoft.com/office/powerpoint/2010/main" val="9940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A24C-9024-C990-5A15-20CE134C68B2}"/>
              </a:ext>
            </a:extLst>
          </p:cNvPr>
          <p:cNvSpPr>
            <a:spLocks noGrp="1"/>
          </p:cNvSpPr>
          <p:nvPr>
            <p:ph type="title"/>
          </p:nvPr>
        </p:nvSpPr>
        <p:spPr>
          <a:xfrm>
            <a:off x="326571" y="362190"/>
            <a:ext cx="6700762" cy="1155380"/>
          </a:xfrm>
        </p:spPr>
        <p:txBody>
          <a:bodyPr>
            <a:noAutofit/>
          </a:bodyPr>
          <a:lstStyle/>
          <a:p>
            <a:r>
              <a:rPr lang="en-US" dirty="0">
                <a:solidFill>
                  <a:srgbClr val="002060"/>
                </a:solidFill>
              </a:rPr>
              <a:t>General RAC Submission Guidelines</a:t>
            </a:r>
            <a:br>
              <a:rPr lang="en-US" dirty="0">
                <a:solidFill>
                  <a:srgbClr val="002060"/>
                </a:solidFill>
              </a:rPr>
            </a:br>
            <a:r>
              <a:rPr lang="en-US" dirty="0">
                <a:solidFill>
                  <a:srgbClr val="002060"/>
                </a:solidFill>
              </a:rPr>
              <a:t>Cont.</a:t>
            </a:r>
          </a:p>
        </p:txBody>
      </p:sp>
      <p:sp>
        <p:nvSpPr>
          <p:cNvPr id="3" name="Content Placeholder 2">
            <a:extLst>
              <a:ext uri="{FF2B5EF4-FFF2-40B4-BE49-F238E27FC236}">
                <a16:creationId xmlns:a16="http://schemas.microsoft.com/office/drawing/2014/main" id="{1F959ADD-45B7-589D-A917-671B9C21C3BC}"/>
              </a:ext>
            </a:extLst>
          </p:cNvPr>
          <p:cNvSpPr>
            <a:spLocks noGrp="1"/>
          </p:cNvSpPr>
          <p:nvPr>
            <p:ph idx="1"/>
          </p:nvPr>
        </p:nvSpPr>
        <p:spPr>
          <a:xfrm>
            <a:off x="1724025" y="2045019"/>
            <a:ext cx="4947708" cy="1155381"/>
          </a:xfrm>
        </p:spPr>
        <p:txBody>
          <a:bodyPr>
            <a:normAutofit fontScale="77500" lnSpcReduction="20000"/>
          </a:bodyPr>
          <a:lstStyle/>
          <a:p>
            <a:r>
              <a:rPr lang="en-US" sz="3600" dirty="0">
                <a:solidFill>
                  <a:srgbClr val="002060"/>
                </a:solidFill>
              </a:rPr>
              <a:t>Check email for approval status from Melissa Latus</a:t>
            </a:r>
          </a:p>
          <a:p>
            <a:r>
              <a:rPr lang="en-US" sz="3600" dirty="0">
                <a:solidFill>
                  <a:srgbClr val="002060"/>
                </a:solidFill>
                <a:hlinkClick r:id="rId3">
                  <a:extLst>
                    <a:ext uri="{A12FA001-AC4F-418D-AE19-62706E023703}">
                      <ahyp:hlinkClr xmlns:ahyp="http://schemas.microsoft.com/office/drawing/2018/hyperlinkcolor" val="tx"/>
                    </a:ext>
                  </a:extLst>
                </a:hlinkClick>
              </a:rPr>
              <a:t>mlatus@svspso.org</a:t>
            </a:r>
            <a:endParaRPr lang="en-US" sz="3600" dirty="0">
              <a:solidFill>
                <a:srgbClr val="002060"/>
              </a:solidFill>
            </a:endParaRPr>
          </a:p>
          <a:p>
            <a:endParaRPr lang="en-US" dirty="0"/>
          </a:p>
        </p:txBody>
      </p:sp>
      <p:sp>
        <p:nvSpPr>
          <p:cNvPr id="5" name="Content Placeholder 4">
            <a:extLst>
              <a:ext uri="{FF2B5EF4-FFF2-40B4-BE49-F238E27FC236}">
                <a16:creationId xmlns:a16="http://schemas.microsoft.com/office/drawing/2014/main" id="{9991C7BA-3776-6645-851E-63FCF05F4ABA}"/>
              </a:ext>
            </a:extLst>
          </p:cNvPr>
          <p:cNvSpPr>
            <a:spLocks noGrp="1"/>
          </p:cNvSpPr>
          <p:nvPr>
            <p:ph idx="12"/>
          </p:nvPr>
        </p:nvSpPr>
        <p:spPr>
          <a:xfrm>
            <a:off x="1724025" y="3429000"/>
            <a:ext cx="4763860" cy="1155381"/>
          </a:xfrm>
        </p:spPr>
        <p:txBody>
          <a:bodyPr>
            <a:noAutofit/>
          </a:bodyPr>
          <a:lstStyle/>
          <a:p>
            <a:r>
              <a:rPr lang="en-US" sz="2800" dirty="0">
                <a:solidFill>
                  <a:srgbClr val="002060"/>
                </a:solidFill>
              </a:rPr>
              <a:t>Check email notification from FIVOS health that data set is available in ‘Share A File’</a:t>
            </a:r>
          </a:p>
        </p:txBody>
      </p:sp>
      <p:sp>
        <p:nvSpPr>
          <p:cNvPr id="7" name="TextBox 6">
            <a:extLst>
              <a:ext uri="{FF2B5EF4-FFF2-40B4-BE49-F238E27FC236}">
                <a16:creationId xmlns:a16="http://schemas.microsoft.com/office/drawing/2014/main" id="{9A0A69AE-A433-C2DB-44D4-42535127423A}"/>
              </a:ext>
            </a:extLst>
          </p:cNvPr>
          <p:cNvSpPr txBox="1"/>
          <p:nvPr/>
        </p:nvSpPr>
        <p:spPr>
          <a:xfrm>
            <a:off x="1724025" y="4978400"/>
            <a:ext cx="4763860" cy="954107"/>
          </a:xfrm>
          <a:prstGeom prst="rect">
            <a:avLst/>
          </a:prstGeom>
          <a:noFill/>
        </p:spPr>
        <p:txBody>
          <a:bodyPr wrap="square" rtlCol="0">
            <a:spAutoFit/>
          </a:bodyPr>
          <a:lstStyle/>
          <a:p>
            <a:r>
              <a:rPr lang="en-US" sz="2800" dirty="0">
                <a:solidFill>
                  <a:srgbClr val="002060"/>
                </a:solidFill>
              </a:rPr>
              <a:t>Data in ‘Share A  File’ will expire after 30 days of receipt</a:t>
            </a:r>
          </a:p>
        </p:txBody>
      </p:sp>
    </p:spTree>
    <p:extLst>
      <p:ext uri="{BB962C8B-B14F-4D97-AF65-F5344CB8AC3E}">
        <p14:creationId xmlns:p14="http://schemas.microsoft.com/office/powerpoint/2010/main" val="3565375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90E4-FC4C-57A1-59CB-68877496F11C}"/>
              </a:ext>
            </a:extLst>
          </p:cNvPr>
          <p:cNvSpPr>
            <a:spLocks noGrp="1"/>
          </p:cNvSpPr>
          <p:nvPr>
            <p:ph type="title"/>
          </p:nvPr>
        </p:nvSpPr>
        <p:spPr>
          <a:xfrm>
            <a:off x="176925" y="348158"/>
            <a:ext cx="8385184" cy="838633"/>
          </a:xfrm>
        </p:spPr>
        <p:txBody>
          <a:bodyPr>
            <a:normAutofit fontScale="90000"/>
          </a:bodyPr>
          <a:lstStyle/>
          <a:p>
            <a:r>
              <a:rPr lang="en-US" dirty="0"/>
              <a:t>2022 </a:t>
            </a:r>
            <a:r>
              <a:rPr lang="en-US" dirty="0" err="1"/>
              <a:t>SoVONet</a:t>
            </a:r>
            <a:r>
              <a:rPr lang="en-US" dirty="0"/>
              <a:t> Participation Award Winners</a:t>
            </a:r>
          </a:p>
        </p:txBody>
      </p:sp>
      <p:pic>
        <p:nvPicPr>
          <p:cNvPr id="3" name="Picture 2">
            <a:extLst>
              <a:ext uri="{FF2B5EF4-FFF2-40B4-BE49-F238E27FC236}">
                <a16:creationId xmlns:a16="http://schemas.microsoft.com/office/drawing/2014/main" id="{26ABEA6D-CC00-B521-89FB-233F5A688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70" y="1887868"/>
            <a:ext cx="1811010" cy="616040"/>
          </a:xfrm>
          <a:prstGeom prst="rect">
            <a:avLst/>
          </a:prstGeom>
        </p:spPr>
      </p:pic>
      <p:pic>
        <p:nvPicPr>
          <p:cNvPr id="4" name="Picture 3">
            <a:extLst>
              <a:ext uri="{FF2B5EF4-FFF2-40B4-BE49-F238E27FC236}">
                <a16:creationId xmlns:a16="http://schemas.microsoft.com/office/drawing/2014/main" id="{0A08AA4B-960D-FCC8-8D47-8B2DF5BE5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596" y="1909779"/>
            <a:ext cx="1156718" cy="594129"/>
          </a:xfrm>
          <a:prstGeom prst="rect">
            <a:avLst/>
          </a:prstGeom>
        </p:spPr>
      </p:pic>
      <p:pic>
        <p:nvPicPr>
          <p:cNvPr id="5" name="Picture 4" descr="Icon&#10;&#10;Description automatically generated">
            <a:extLst>
              <a:ext uri="{FF2B5EF4-FFF2-40B4-BE49-F238E27FC236}">
                <a16:creationId xmlns:a16="http://schemas.microsoft.com/office/drawing/2014/main" id="{7E02A129-2DA9-12E5-4FCA-E06FDF2E8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1111" y="1887868"/>
            <a:ext cx="587050" cy="61604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4E640D46-876D-2B56-4B88-196E88564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7657" y="5643614"/>
            <a:ext cx="4115585" cy="838633"/>
          </a:xfrm>
          <a:prstGeom prst="rect">
            <a:avLst/>
          </a:prstGeom>
        </p:spPr>
      </p:pic>
      <p:sp>
        <p:nvSpPr>
          <p:cNvPr id="8" name="TextBox 7">
            <a:extLst>
              <a:ext uri="{FF2B5EF4-FFF2-40B4-BE49-F238E27FC236}">
                <a16:creationId xmlns:a16="http://schemas.microsoft.com/office/drawing/2014/main" id="{A5C436D9-FAE6-EF33-93BF-EA54F190BF8A}"/>
              </a:ext>
            </a:extLst>
          </p:cNvPr>
          <p:cNvSpPr txBox="1"/>
          <p:nvPr/>
        </p:nvSpPr>
        <p:spPr>
          <a:xfrm>
            <a:off x="288685" y="2737588"/>
            <a:ext cx="3358755" cy="3416320"/>
          </a:xfrm>
          <a:prstGeom prst="rect">
            <a:avLst/>
          </a:prstGeom>
          <a:noFill/>
        </p:spPr>
        <p:txBody>
          <a:bodyPr wrap="square">
            <a:spAutoFit/>
          </a:bodyPr>
          <a:lstStyle/>
          <a:p>
            <a:r>
              <a:rPr lang="en-US" dirty="0">
                <a:solidFill>
                  <a:srgbClr val="002060"/>
                </a:solidFill>
              </a:rPr>
              <a:t>Baylor Jack and Jane Hamilton Heart and Vascular Hospital</a:t>
            </a:r>
          </a:p>
          <a:p>
            <a:r>
              <a:rPr lang="en-US" dirty="0">
                <a:solidFill>
                  <a:srgbClr val="002060"/>
                </a:solidFill>
              </a:rPr>
              <a:t>Memorial Hermann Greater Heights Hospital</a:t>
            </a:r>
          </a:p>
          <a:p>
            <a:r>
              <a:rPr lang="en-US" dirty="0">
                <a:solidFill>
                  <a:srgbClr val="002060"/>
                </a:solidFill>
              </a:rPr>
              <a:t>Memorial Hermann Katy Hospital</a:t>
            </a:r>
          </a:p>
          <a:p>
            <a:r>
              <a:rPr lang="en-US" dirty="0">
                <a:solidFill>
                  <a:srgbClr val="002060"/>
                </a:solidFill>
              </a:rPr>
              <a:t>Memorial Hermann Memorial City Medical Center</a:t>
            </a:r>
          </a:p>
          <a:p>
            <a:r>
              <a:rPr lang="en-US" dirty="0">
                <a:solidFill>
                  <a:srgbClr val="002060"/>
                </a:solidFill>
              </a:rPr>
              <a:t>Memorial Hermann Northeast Hospital</a:t>
            </a:r>
          </a:p>
          <a:p>
            <a:r>
              <a:rPr lang="en-US" dirty="0">
                <a:solidFill>
                  <a:srgbClr val="002060"/>
                </a:solidFill>
              </a:rPr>
              <a:t>THE HEART HOSPITAL Baylor Plano</a:t>
            </a:r>
          </a:p>
        </p:txBody>
      </p:sp>
      <p:sp>
        <p:nvSpPr>
          <p:cNvPr id="9" name="TextBox 8">
            <a:extLst>
              <a:ext uri="{FF2B5EF4-FFF2-40B4-BE49-F238E27FC236}">
                <a16:creationId xmlns:a16="http://schemas.microsoft.com/office/drawing/2014/main" id="{D319D64A-9DC0-5500-B252-676A8EDA1107}"/>
              </a:ext>
            </a:extLst>
          </p:cNvPr>
          <p:cNvSpPr txBox="1"/>
          <p:nvPr/>
        </p:nvSpPr>
        <p:spPr>
          <a:xfrm>
            <a:off x="4627418" y="2623127"/>
            <a:ext cx="4408054" cy="3970318"/>
          </a:xfrm>
          <a:prstGeom prst="rect">
            <a:avLst/>
          </a:prstGeom>
          <a:noFill/>
        </p:spPr>
        <p:txBody>
          <a:bodyPr wrap="square">
            <a:spAutoFit/>
          </a:bodyPr>
          <a:lstStyle/>
          <a:p>
            <a:r>
              <a:rPr lang="en-US" dirty="0">
                <a:solidFill>
                  <a:srgbClr val="002060"/>
                </a:solidFill>
              </a:rPr>
              <a:t>Baylor All Saints Medical Center</a:t>
            </a:r>
          </a:p>
          <a:p>
            <a:r>
              <a:rPr lang="en-US" dirty="0">
                <a:solidFill>
                  <a:srgbClr val="002060"/>
                </a:solidFill>
              </a:rPr>
              <a:t>Baylor Scott &amp; White Medical Center - McKinney</a:t>
            </a:r>
          </a:p>
          <a:p>
            <a:r>
              <a:rPr lang="en-US" dirty="0">
                <a:solidFill>
                  <a:srgbClr val="002060"/>
                </a:solidFill>
              </a:rPr>
              <a:t>Baylor Scott &amp; White Medical Center - Round Rock</a:t>
            </a:r>
          </a:p>
          <a:p>
            <a:r>
              <a:rPr lang="en-US" dirty="0">
                <a:solidFill>
                  <a:srgbClr val="002060"/>
                </a:solidFill>
              </a:rPr>
              <a:t>Christus Trinity Mother Frances Hospital</a:t>
            </a:r>
          </a:p>
          <a:p>
            <a:r>
              <a:rPr lang="en-US" dirty="0">
                <a:solidFill>
                  <a:srgbClr val="002060"/>
                </a:solidFill>
              </a:rPr>
              <a:t>Memorial Hermann Southeast Hospital</a:t>
            </a:r>
          </a:p>
          <a:p>
            <a:r>
              <a:rPr lang="en-US" dirty="0">
                <a:solidFill>
                  <a:srgbClr val="002060"/>
                </a:solidFill>
              </a:rPr>
              <a:t>Memorial Hermann Southwest Hospital</a:t>
            </a:r>
          </a:p>
          <a:p>
            <a:r>
              <a:rPr lang="en-US" dirty="0">
                <a:solidFill>
                  <a:srgbClr val="002060"/>
                </a:solidFill>
              </a:rPr>
              <a:t>Memorial Hermann Sugar Land</a:t>
            </a:r>
          </a:p>
          <a:p>
            <a:r>
              <a:rPr lang="en-US" dirty="0">
                <a:solidFill>
                  <a:srgbClr val="002060"/>
                </a:solidFill>
              </a:rPr>
              <a:t>Memorial Hermann Texas Medical Center</a:t>
            </a:r>
          </a:p>
          <a:p>
            <a:r>
              <a:rPr lang="en-US" dirty="0">
                <a:solidFill>
                  <a:srgbClr val="002060"/>
                </a:solidFill>
              </a:rPr>
              <a:t>Memorial Hermann The Woodlands</a:t>
            </a:r>
          </a:p>
          <a:p>
            <a:r>
              <a:rPr lang="en-US" dirty="0">
                <a:solidFill>
                  <a:srgbClr val="002060"/>
                </a:solidFill>
              </a:rPr>
              <a:t>Ochsner Medical Center</a:t>
            </a:r>
          </a:p>
          <a:p>
            <a:r>
              <a:rPr lang="en-US" dirty="0">
                <a:solidFill>
                  <a:srgbClr val="002060"/>
                </a:solidFill>
              </a:rPr>
              <a:t>The Heart Hospital Baylor Denton</a:t>
            </a:r>
          </a:p>
          <a:p>
            <a:r>
              <a:rPr lang="en-US" dirty="0">
                <a:solidFill>
                  <a:srgbClr val="002060"/>
                </a:solidFill>
              </a:rPr>
              <a:t>Willis-Knighton North</a:t>
            </a:r>
          </a:p>
        </p:txBody>
      </p:sp>
      <p:sp>
        <p:nvSpPr>
          <p:cNvPr id="13" name="TextBox 12">
            <a:extLst>
              <a:ext uri="{FF2B5EF4-FFF2-40B4-BE49-F238E27FC236}">
                <a16:creationId xmlns:a16="http://schemas.microsoft.com/office/drawing/2014/main" id="{385C0743-6F16-5722-BA25-062BE5583F7A}"/>
              </a:ext>
            </a:extLst>
          </p:cNvPr>
          <p:cNvSpPr txBox="1"/>
          <p:nvPr/>
        </p:nvSpPr>
        <p:spPr>
          <a:xfrm>
            <a:off x="9035472" y="2623127"/>
            <a:ext cx="2703896" cy="2308324"/>
          </a:xfrm>
          <a:prstGeom prst="rect">
            <a:avLst/>
          </a:prstGeom>
          <a:noFill/>
        </p:spPr>
        <p:txBody>
          <a:bodyPr wrap="square">
            <a:spAutoFit/>
          </a:bodyPr>
          <a:lstStyle/>
          <a:p>
            <a:r>
              <a:rPr lang="en-US" dirty="0">
                <a:solidFill>
                  <a:srgbClr val="002060"/>
                </a:solidFill>
              </a:rPr>
              <a:t>Houston Methodist Clear Lake Hospital</a:t>
            </a:r>
          </a:p>
          <a:p>
            <a:r>
              <a:rPr lang="en-US" dirty="0">
                <a:solidFill>
                  <a:srgbClr val="002060"/>
                </a:solidFill>
              </a:rPr>
              <a:t>Our Lady of Lourdes Heart Hospital</a:t>
            </a:r>
          </a:p>
          <a:p>
            <a:r>
              <a:rPr lang="en-US" dirty="0">
                <a:solidFill>
                  <a:srgbClr val="002060"/>
                </a:solidFill>
              </a:rPr>
              <a:t>Scott &amp; White Memorial Hospital</a:t>
            </a:r>
          </a:p>
          <a:p>
            <a:r>
              <a:rPr lang="en-US" dirty="0">
                <a:solidFill>
                  <a:srgbClr val="002060"/>
                </a:solidFill>
              </a:rPr>
              <a:t>Shannon Medical Center</a:t>
            </a:r>
          </a:p>
          <a:p>
            <a:r>
              <a:rPr lang="en-US" dirty="0">
                <a:solidFill>
                  <a:srgbClr val="002060"/>
                </a:solidFill>
              </a:rPr>
              <a:t>SSM St. Anthony Hospital</a:t>
            </a:r>
          </a:p>
        </p:txBody>
      </p:sp>
    </p:spTree>
    <p:extLst>
      <p:ext uri="{BB962C8B-B14F-4D97-AF65-F5344CB8AC3E}">
        <p14:creationId xmlns:p14="http://schemas.microsoft.com/office/powerpoint/2010/main" val="1482783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4" name="Title 3"/>
          <p:cNvSpPr>
            <a:spLocks noGrp="1"/>
          </p:cNvSpPr>
          <p:nvPr>
            <p:ph type="title"/>
          </p:nvPr>
        </p:nvSpPr>
        <p:spPr>
          <a:xfrm>
            <a:off x="636530" y="171162"/>
            <a:ext cx="3616736" cy="2049524"/>
          </a:xfrm>
          <a:prstGeom prst="ellipse">
            <a:avLst/>
          </a:prstGeom>
        </p:spPr>
        <p:txBody>
          <a:bodyPr vert="horz" lIns="91440" tIns="45720" rIns="91440" bIns="45720" rtlCol="0" anchor="ctr">
            <a:normAutofit/>
          </a:bodyPr>
          <a:lstStyle/>
          <a:p>
            <a:r>
              <a:rPr lang="en-US" sz="3200" kern="1200" dirty="0">
                <a:solidFill>
                  <a:srgbClr val="FFFFFF"/>
                </a:solidFill>
                <a:latin typeface="+mj-lt"/>
                <a:ea typeface="+mj-ea"/>
                <a:cs typeface="+mj-cs"/>
              </a:rPr>
              <a:t>Quality Improvement Updates</a:t>
            </a:r>
          </a:p>
        </p:txBody>
      </p:sp>
      <p:sp>
        <p:nvSpPr>
          <p:cNvPr id="3" name="TextBox 2">
            <a:extLst>
              <a:ext uri="{FF2B5EF4-FFF2-40B4-BE49-F238E27FC236}">
                <a16:creationId xmlns:a16="http://schemas.microsoft.com/office/drawing/2014/main" id="{8EBF688B-34A5-2AF9-F204-99E72E1B09C8}"/>
              </a:ext>
            </a:extLst>
          </p:cNvPr>
          <p:cNvSpPr txBox="1"/>
          <p:nvPr/>
        </p:nvSpPr>
        <p:spPr>
          <a:xfrm>
            <a:off x="636530" y="3670126"/>
            <a:ext cx="1107783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Franklin Gothic Book" panose="020B0503020102020204"/>
                <a:ea typeface="+mn-ea"/>
                <a:cs typeface="+mn-cs"/>
              </a:rPr>
              <a:t>Betsy Wymer, DNP, RN, CV-BC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Franklin Gothic Book" panose="020B0503020102020204"/>
                <a:ea typeface="+mn-ea"/>
                <a:cs typeface="+mn-cs"/>
              </a:rPr>
              <a:t>Director of Quality, SVS PSO</a:t>
            </a:r>
          </a:p>
        </p:txBody>
      </p:sp>
    </p:spTree>
    <p:extLst>
      <p:ext uri="{BB962C8B-B14F-4D97-AF65-F5344CB8AC3E}">
        <p14:creationId xmlns:p14="http://schemas.microsoft.com/office/powerpoint/2010/main" val="3634101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F899-C8EE-92CB-7825-F267DF45C8BA}"/>
              </a:ext>
            </a:extLst>
          </p:cNvPr>
          <p:cNvSpPr>
            <a:spLocks noGrp="1"/>
          </p:cNvSpPr>
          <p:nvPr>
            <p:ph type="title"/>
          </p:nvPr>
        </p:nvSpPr>
        <p:spPr>
          <a:xfrm>
            <a:off x="301213" y="348158"/>
            <a:ext cx="8273245" cy="838633"/>
          </a:xfrm>
        </p:spPr>
        <p:txBody>
          <a:bodyPr>
            <a:normAutofit fontScale="90000"/>
          </a:bodyPr>
          <a:lstStyle/>
          <a:p>
            <a:r>
              <a:rPr lang="en-US" sz="3200" dirty="0"/>
              <a:t>Quality Improvement:</a:t>
            </a:r>
            <a:br>
              <a:rPr lang="en-US" sz="3200" dirty="0"/>
            </a:br>
            <a:r>
              <a:rPr lang="en-US" sz="3200" dirty="0"/>
              <a:t>National Quality Initiative - Smoking Cessation</a:t>
            </a:r>
            <a:endParaRPr lang="en-US" dirty="0"/>
          </a:p>
        </p:txBody>
      </p:sp>
      <p:sp>
        <p:nvSpPr>
          <p:cNvPr id="3" name="TextBox 2">
            <a:extLst>
              <a:ext uri="{FF2B5EF4-FFF2-40B4-BE49-F238E27FC236}">
                <a16:creationId xmlns:a16="http://schemas.microsoft.com/office/drawing/2014/main" id="{A9506A00-FC6F-5EAE-B85E-BB4807EFA2E4}"/>
              </a:ext>
            </a:extLst>
          </p:cNvPr>
          <p:cNvSpPr txBox="1"/>
          <p:nvPr/>
        </p:nvSpPr>
        <p:spPr>
          <a:xfrm>
            <a:off x="368527" y="1752578"/>
            <a:ext cx="7693869" cy="59093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Franklin Gothic Book" panose="020B0503020102020204"/>
                <a:ea typeface="+mn-ea"/>
                <a:cs typeface="+mn-cs"/>
              </a:rPr>
              <a:t>Introduced at VQI@VAM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Franklin Gothic Book" panose="020B0503020102020204"/>
                <a:ea typeface="+mn-ea"/>
                <a:cs typeface="+mn-cs"/>
              </a:rPr>
              <a:t>CAN-DO Program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srgbClr val="002060"/>
                </a:solidFill>
                <a:effectLst/>
                <a:uLnTx/>
                <a:uFillTx/>
                <a:latin typeface="Franklin Gothic Book" panose="020B0503020102020204"/>
                <a:ea typeface="+mn-ea"/>
                <a:cs typeface="+mn-cs"/>
              </a:rPr>
              <a:t>C</a:t>
            </a: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hoosing </a:t>
            </a:r>
            <a:r>
              <a:rPr kumimoji="0" lang="en-US" sz="1800" b="1" i="0" u="sng" strike="noStrike" kern="1200" cap="none" spc="0" normalizeH="0" baseline="0" noProof="0" dirty="0">
                <a:ln>
                  <a:noFill/>
                </a:ln>
                <a:solidFill>
                  <a:srgbClr val="002060"/>
                </a:solidFill>
                <a:effectLst/>
                <a:uLnTx/>
                <a:uFillTx/>
                <a:latin typeface="Franklin Gothic Book" panose="020B0503020102020204"/>
                <a:ea typeface="+mn-ea"/>
                <a:cs typeface="+mn-cs"/>
              </a:rPr>
              <a:t>A</a:t>
            </a: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gainst combustible </a:t>
            </a:r>
            <a:r>
              <a:rPr kumimoji="0" lang="en-US" sz="1800" b="1" i="0" u="sng" strike="noStrike" kern="1200" cap="none" spc="0" normalizeH="0" baseline="0" noProof="0" dirty="0">
                <a:ln>
                  <a:noFill/>
                </a:ln>
                <a:solidFill>
                  <a:srgbClr val="002060"/>
                </a:solidFill>
                <a:effectLst/>
                <a:uLnTx/>
                <a:uFillTx/>
                <a:latin typeface="Franklin Gothic Book" panose="020B0503020102020204"/>
                <a:ea typeface="+mn-ea"/>
                <a:cs typeface="+mn-cs"/>
              </a:rPr>
              <a:t>N</a:t>
            </a: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icotine </a:t>
            </a:r>
            <a:r>
              <a:rPr kumimoji="0" lang="en-US" sz="1800" b="1" i="0" u="sng" strike="noStrike" kern="1200" cap="none" spc="0" normalizeH="0" baseline="0" noProof="0" dirty="0">
                <a:ln>
                  <a:noFill/>
                </a:ln>
                <a:solidFill>
                  <a:srgbClr val="002060"/>
                </a:solidFill>
                <a:effectLst/>
                <a:uLnTx/>
                <a:uFillTx/>
                <a:latin typeface="Franklin Gothic Book" panose="020B0503020102020204"/>
                <a:ea typeface="+mn-ea"/>
                <a:cs typeface="+mn-cs"/>
              </a:rPr>
              <a:t>D</a:t>
            </a: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espite </a:t>
            </a:r>
            <a:r>
              <a:rPr kumimoji="0" lang="en-US" sz="1800" b="1" i="0" u="sng" strike="noStrike" kern="1200" cap="none" spc="0" normalizeH="0" baseline="0" noProof="0" dirty="0">
                <a:ln>
                  <a:noFill/>
                </a:ln>
                <a:solidFill>
                  <a:srgbClr val="002060"/>
                </a:solidFill>
                <a:effectLst/>
                <a:uLnTx/>
                <a:uFillTx/>
                <a:latin typeface="Franklin Gothic Book" panose="020B0503020102020204"/>
                <a:ea typeface="+mn-ea"/>
                <a:cs typeface="+mn-cs"/>
              </a:rPr>
              <a:t>O</a:t>
            </a: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bstacles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Arterial registries only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Reporting measures added Spring 2023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Preop Smoking – Elective procedures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Smoking Cessation – Elective, Urgent, Emergent procedures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Currently have smoking variables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Minimal addition of variables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Go LIVE August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Webinars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July and August (register at </a:t>
            </a: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hlinkClick r:id="rId3"/>
              </a:rPr>
              <a:t>www.vqi.org</a:t>
            </a: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Education </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4"/>
              </a:rPr>
              <a:t>https://www.vqi.org/quality-improvement/national-qi-initiatives/</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Physician and Patient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Toolkits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Billable codes and sample dictation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4" name="Content Placeholder 4" descr="A picture containing clipart&#10;&#10;Description automatically generated">
            <a:extLst>
              <a:ext uri="{FF2B5EF4-FFF2-40B4-BE49-F238E27FC236}">
                <a16:creationId xmlns:a16="http://schemas.microsoft.com/office/drawing/2014/main" id="{B7E2888D-F433-28D5-A872-F6F2EC064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1642" y="2560435"/>
            <a:ext cx="3996384" cy="3088287"/>
          </a:xfrm>
          <a:prstGeom prst="rect">
            <a:avLst/>
          </a:prstGeom>
          <a:noFill/>
          <a:ln w="63500">
            <a:solidFill>
              <a:srgbClr val="002060"/>
            </a:solidFill>
          </a:ln>
        </p:spPr>
      </p:pic>
    </p:spTree>
    <p:extLst>
      <p:ext uri="{BB962C8B-B14F-4D97-AF65-F5344CB8AC3E}">
        <p14:creationId xmlns:p14="http://schemas.microsoft.com/office/powerpoint/2010/main" val="7731619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40A12-D11C-FDC1-C4CB-076591A1A0AA}"/>
              </a:ext>
            </a:extLst>
          </p:cNvPr>
          <p:cNvSpPr>
            <a:spLocks noGrp="1"/>
          </p:cNvSpPr>
          <p:nvPr>
            <p:ph type="title"/>
          </p:nvPr>
        </p:nvSpPr>
        <p:spPr/>
        <p:txBody>
          <a:bodyPr/>
          <a:lstStyle/>
          <a:p>
            <a:r>
              <a:rPr lang="en-US" dirty="0"/>
              <a:t>Active Regional Charters</a:t>
            </a:r>
          </a:p>
        </p:txBody>
      </p:sp>
      <p:sp>
        <p:nvSpPr>
          <p:cNvPr id="5" name="TextBox 4">
            <a:extLst>
              <a:ext uri="{FF2B5EF4-FFF2-40B4-BE49-F238E27FC236}">
                <a16:creationId xmlns:a16="http://schemas.microsoft.com/office/drawing/2014/main" id="{C1AC6719-4F8C-C960-D056-A8E7C6CD2E3E}"/>
              </a:ext>
            </a:extLst>
          </p:cNvPr>
          <p:cNvSpPr txBox="1"/>
          <p:nvPr/>
        </p:nvSpPr>
        <p:spPr>
          <a:xfrm>
            <a:off x="497840" y="2804220"/>
            <a:ext cx="11196320" cy="2308324"/>
          </a:xfrm>
          <a:prstGeom prst="rect">
            <a:avLst/>
          </a:prstGeom>
          <a:noFill/>
        </p:spPr>
        <p:txBody>
          <a:bodyPr wrap="square">
            <a:spAutoFit/>
          </a:bodyPr>
          <a:lstStyle/>
          <a:p>
            <a:pPr marL="342900" indent="-342900">
              <a:buAutoNum type="arabicPeriod"/>
            </a:pPr>
            <a:r>
              <a:rPr lang="en-US" dirty="0"/>
              <a:t>LTFU 				Renee Palmer Lead DM; Todd </a:t>
            </a:r>
            <a:r>
              <a:rPr lang="en-US" dirty="0" err="1"/>
              <a:t>Bohannonn</a:t>
            </a:r>
            <a:r>
              <a:rPr lang="en-US" dirty="0"/>
              <a:t>, MD Physician Champion 					Palmer, </a:t>
            </a:r>
            <a:r>
              <a:rPr lang="en-US" b="0" i="0" dirty="0">
                <a:effectLst/>
                <a:latin typeface="Calibri" panose="020F0502020204030204" pitchFamily="34" charset="0"/>
              </a:rPr>
              <a:t>Scott &amp; White Memorial Hospital</a:t>
            </a:r>
            <a:endParaRPr lang="en-US" dirty="0"/>
          </a:p>
          <a:p>
            <a:pPr marL="342900" indent="-342900">
              <a:buAutoNum type="arabicPeriod"/>
            </a:pPr>
            <a:endParaRPr lang="en-US" dirty="0"/>
          </a:p>
          <a:p>
            <a:pPr marL="342900" indent="-342900">
              <a:buFontTx/>
              <a:buAutoNum type="arabicPeriod"/>
            </a:pPr>
            <a:r>
              <a:rPr lang="en-US" dirty="0"/>
              <a:t>Access Site Complication		Renee Palmer Lead DM; Todd </a:t>
            </a:r>
            <a:r>
              <a:rPr lang="en-US" dirty="0" err="1"/>
              <a:t>Bohannonn</a:t>
            </a:r>
            <a:r>
              <a:rPr lang="en-US" dirty="0"/>
              <a:t>, MD,  Physician Champion </a:t>
            </a:r>
          </a:p>
          <a:p>
            <a:r>
              <a:rPr lang="en-US" dirty="0"/>
              <a:t>				Palmer, Scott &amp; White Memorial Hospital</a:t>
            </a:r>
          </a:p>
          <a:p>
            <a:endParaRPr lang="en-US" dirty="0"/>
          </a:p>
          <a:p>
            <a:r>
              <a:rPr lang="en-US" dirty="0"/>
              <a:t>3.  Post Op Meds CAS/CEA/TCAR 	Rosha Nodine, Lead DM; Dennis Gable, MD,  Physician Champion</a:t>
            </a:r>
          </a:p>
          <a:p>
            <a:r>
              <a:rPr lang="en-US" dirty="0"/>
              <a:t>				The Heart Hospital, Baylor Plano	</a:t>
            </a:r>
          </a:p>
        </p:txBody>
      </p:sp>
    </p:spTree>
    <p:extLst>
      <p:ext uri="{BB962C8B-B14F-4D97-AF65-F5344CB8AC3E}">
        <p14:creationId xmlns:p14="http://schemas.microsoft.com/office/powerpoint/2010/main" val="2727978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3426F-84B0-74CB-F70B-35FCE639F7EC}"/>
              </a:ext>
            </a:extLst>
          </p:cNvPr>
          <p:cNvSpPr>
            <a:spLocks noGrp="1"/>
          </p:cNvSpPr>
          <p:nvPr>
            <p:ph type="title"/>
          </p:nvPr>
        </p:nvSpPr>
        <p:spPr>
          <a:xfrm>
            <a:off x="267914" y="253565"/>
            <a:ext cx="6620000" cy="838633"/>
          </a:xfrm>
        </p:spPr>
        <p:txBody>
          <a:bodyPr/>
          <a:lstStyle/>
          <a:p>
            <a:r>
              <a:rPr lang="en-US" dirty="0"/>
              <a:t>2023 Charters By Region</a:t>
            </a:r>
          </a:p>
        </p:txBody>
      </p:sp>
      <p:graphicFrame>
        <p:nvGraphicFramePr>
          <p:cNvPr id="3" name="Chart 2">
            <a:extLst>
              <a:ext uri="{FF2B5EF4-FFF2-40B4-BE49-F238E27FC236}">
                <a16:creationId xmlns:a16="http://schemas.microsoft.com/office/drawing/2014/main" id="{1247C4D8-B656-C125-515A-C5826CFB844B}"/>
              </a:ext>
            </a:extLst>
          </p:cNvPr>
          <p:cNvGraphicFramePr>
            <a:graphicFrameLocks/>
          </p:cNvGraphicFramePr>
          <p:nvPr>
            <p:extLst>
              <p:ext uri="{D42A27DB-BD31-4B8C-83A1-F6EECF244321}">
                <p14:modId xmlns:p14="http://schemas.microsoft.com/office/powerpoint/2010/main" val="1638945422"/>
              </p:ext>
            </p:extLst>
          </p:nvPr>
        </p:nvGraphicFramePr>
        <p:xfrm>
          <a:off x="0" y="1717475"/>
          <a:ext cx="11027354" cy="4886960"/>
        </p:xfrm>
        <a:graphic>
          <a:graphicData uri="http://schemas.openxmlformats.org/drawingml/2006/chart">
            <c:chart xmlns:c="http://schemas.openxmlformats.org/drawingml/2006/chart" xmlns:r="http://schemas.openxmlformats.org/officeDocument/2006/relationships" r:id="rId2"/>
          </a:graphicData>
        </a:graphic>
      </p:graphicFrame>
      <p:sp>
        <p:nvSpPr>
          <p:cNvPr id="4" name="Arrow: Down 3">
            <a:extLst>
              <a:ext uri="{FF2B5EF4-FFF2-40B4-BE49-F238E27FC236}">
                <a16:creationId xmlns:a16="http://schemas.microsoft.com/office/drawing/2014/main" id="{8E59E4A4-1FFE-FCA3-4D6A-2C2FEF9C0E34}"/>
              </a:ext>
            </a:extLst>
          </p:cNvPr>
          <p:cNvSpPr/>
          <p:nvPr/>
        </p:nvSpPr>
        <p:spPr>
          <a:xfrm rot="10800000" flipH="1" flipV="1">
            <a:off x="8575041" y="3220720"/>
            <a:ext cx="436880" cy="701039"/>
          </a:xfrm>
          <a:prstGeom prst="down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331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F899-C8EE-92CB-7825-F267DF45C8BA}"/>
              </a:ext>
            </a:extLst>
          </p:cNvPr>
          <p:cNvSpPr>
            <a:spLocks noGrp="1"/>
          </p:cNvSpPr>
          <p:nvPr>
            <p:ph type="title"/>
          </p:nvPr>
        </p:nvSpPr>
        <p:spPr>
          <a:xfrm>
            <a:off x="301214" y="348158"/>
            <a:ext cx="7049156" cy="838633"/>
          </a:xfrm>
        </p:spPr>
        <p:txBody>
          <a:bodyPr>
            <a:normAutofit fontScale="90000"/>
          </a:bodyPr>
          <a:lstStyle/>
          <a:p>
            <a:r>
              <a:rPr lang="en-US" sz="3200" dirty="0"/>
              <a:t>Quality Improvement – Participation Points</a:t>
            </a:r>
            <a:endParaRPr lang="en-US" dirty="0"/>
          </a:p>
        </p:txBody>
      </p:sp>
      <p:sp>
        <p:nvSpPr>
          <p:cNvPr id="3" name="TextBox 2">
            <a:extLst>
              <a:ext uri="{FF2B5EF4-FFF2-40B4-BE49-F238E27FC236}">
                <a16:creationId xmlns:a16="http://schemas.microsoft.com/office/drawing/2014/main" id="{A9506A00-FC6F-5EAE-B85E-BB4807EFA2E4}"/>
              </a:ext>
            </a:extLst>
          </p:cNvPr>
          <p:cNvSpPr txBox="1"/>
          <p:nvPr/>
        </p:nvSpPr>
        <p:spPr>
          <a:xfrm>
            <a:off x="645459" y="1904104"/>
            <a:ext cx="108006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4" name="Content Placeholder 6">
            <a:extLst>
              <a:ext uri="{FF2B5EF4-FFF2-40B4-BE49-F238E27FC236}">
                <a16:creationId xmlns:a16="http://schemas.microsoft.com/office/drawing/2014/main" id="{374ADB0C-319E-EA23-4227-B8DB5AE3234A}"/>
              </a:ext>
            </a:extLst>
          </p:cNvPr>
          <p:cNvPicPr>
            <a:picLocks noChangeAspect="1"/>
          </p:cNvPicPr>
          <p:nvPr/>
        </p:nvPicPr>
        <p:blipFill>
          <a:blip r:embed="rId3"/>
          <a:stretch>
            <a:fillRect/>
          </a:stretch>
        </p:blipFill>
        <p:spPr>
          <a:xfrm>
            <a:off x="609600" y="2195543"/>
            <a:ext cx="10972800" cy="3606142"/>
          </a:xfrm>
          <a:prstGeom prst="rect">
            <a:avLst/>
          </a:prstGeom>
          <a:ln w="63500">
            <a:solidFill>
              <a:srgbClr val="002060"/>
            </a:solidFill>
          </a:ln>
        </p:spPr>
      </p:pic>
      <p:sp>
        <p:nvSpPr>
          <p:cNvPr id="6" name="Arrow: Left 5">
            <a:extLst>
              <a:ext uri="{FF2B5EF4-FFF2-40B4-BE49-F238E27FC236}">
                <a16:creationId xmlns:a16="http://schemas.microsoft.com/office/drawing/2014/main" id="{CC400247-FE1F-55A4-A242-4F04E6657B77}"/>
              </a:ext>
            </a:extLst>
          </p:cNvPr>
          <p:cNvSpPr/>
          <p:nvPr/>
        </p:nvSpPr>
        <p:spPr>
          <a:xfrm>
            <a:off x="6714862" y="4378670"/>
            <a:ext cx="978408" cy="484632"/>
          </a:xfrm>
          <a:prstGeom prst="leftArrow">
            <a:avLst/>
          </a:prstGeom>
          <a:solidFill>
            <a:srgbClr val="131C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29129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F899-C8EE-92CB-7825-F267DF45C8BA}"/>
              </a:ext>
            </a:extLst>
          </p:cNvPr>
          <p:cNvSpPr>
            <a:spLocks noGrp="1"/>
          </p:cNvSpPr>
          <p:nvPr>
            <p:ph type="title"/>
          </p:nvPr>
        </p:nvSpPr>
        <p:spPr>
          <a:xfrm>
            <a:off x="301214" y="348158"/>
            <a:ext cx="7049156" cy="838633"/>
          </a:xfrm>
        </p:spPr>
        <p:txBody>
          <a:bodyPr>
            <a:normAutofit fontScale="90000"/>
          </a:bodyPr>
          <a:lstStyle/>
          <a:p>
            <a:r>
              <a:rPr lang="en-US" sz="3200" dirty="0"/>
              <a:t>Quality Improvement – Participation Points</a:t>
            </a:r>
            <a:br>
              <a:rPr lang="en-US" sz="3200" dirty="0"/>
            </a:br>
            <a:r>
              <a:rPr lang="en-US" sz="3200" dirty="0"/>
              <a:t>QI Project Domain</a:t>
            </a:r>
            <a:endParaRPr lang="en-US" dirty="0"/>
          </a:p>
        </p:txBody>
      </p:sp>
      <p:sp>
        <p:nvSpPr>
          <p:cNvPr id="3" name="TextBox 2">
            <a:extLst>
              <a:ext uri="{FF2B5EF4-FFF2-40B4-BE49-F238E27FC236}">
                <a16:creationId xmlns:a16="http://schemas.microsoft.com/office/drawing/2014/main" id="{A9506A00-FC6F-5EAE-B85E-BB4807EFA2E4}"/>
              </a:ext>
            </a:extLst>
          </p:cNvPr>
          <p:cNvSpPr txBox="1"/>
          <p:nvPr/>
        </p:nvSpPr>
        <p:spPr>
          <a:xfrm>
            <a:off x="645459" y="1904104"/>
            <a:ext cx="108006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A1172DDE-529F-B2B7-E47D-E8BB1E68037B}"/>
              </a:ext>
            </a:extLst>
          </p:cNvPr>
          <p:cNvPicPr>
            <a:picLocks noChangeAspect="1"/>
          </p:cNvPicPr>
          <p:nvPr/>
        </p:nvPicPr>
        <p:blipFill>
          <a:blip r:embed="rId3"/>
          <a:stretch>
            <a:fillRect/>
          </a:stretch>
        </p:blipFill>
        <p:spPr>
          <a:xfrm>
            <a:off x="1696446" y="1763487"/>
            <a:ext cx="8799108" cy="4833256"/>
          </a:xfrm>
          <a:prstGeom prst="rect">
            <a:avLst/>
          </a:prstGeom>
          <a:ln w="63500">
            <a:solidFill>
              <a:srgbClr val="131C47"/>
            </a:solidFill>
          </a:ln>
        </p:spPr>
      </p:pic>
    </p:spTree>
    <p:extLst>
      <p:ext uri="{BB962C8B-B14F-4D97-AF65-F5344CB8AC3E}">
        <p14:creationId xmlns:p14="http://schemas.microsoft.com/office/powerpoint/2010/main" val="2585552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F899-C8EE-92CB-7825-F267DF45C8BA}"/>
              </a:ext>
            </a:extLst>
          </p:cNvPr>
          <p:cNvSpPr>
            <a:spLocks noGrp="1"/>
          </p:cNvSpPr>
          <p:nvPr>
            <p:ph type="title"/>
          </p:nvPr>
        </p:nvSpPr>
        <p:spPr>
          <a:xfrm>
            <a:off x="301214" y="348158"/>
            <a:ext cx="7049156" cy="838633"/>
          </a:xfrm>
        </p:spPr>
        <p:txBody>
          <a:bodyPr>
            <a:normAutofit fontScale="90000"/>
          </a:bodyPr>
          <a:lstStyle/>
          <a:p>
            <a:r>
              <a:rPr lang="en-US" sz="3200" dirty="0"/>
              <a:t>Quality Improvement – </a:t>
            </a:r>
            <a:br>
              <a:rPr lang="en-US" sz="3200" dirty="0"/>
            </a:br>
            <a:r>
              <a:rPr lang="en-US" sz="3200" dirty="0"/>
              <a:t>QI Project Domain Requirements </a:t>
            </a:r>
            <a:endParaRPr lang="en-US" dirty="0"/>
          </a:p>
        </p:txBody>
      </p:sp>
      <p:sp>
        <p:nvSpPr>
          <p:cNvPr id="3" name="TextBox 2">
            <a:extLst>
              <a:ext uri="{FF2B5EF4-FFF2-40B4-BE49-F238E27FC236}">
                <a16:creationId xmlns:a16="http://schemas.microsoft.com/office/drawing/2014/main" id="{A9506A00-FC6F-5EAE-B85E-BB4807EFA2E4}"/>
              </a:ext>
            </a:extLst>
          </p:cNvPr>
          <p:cNvSpPr txBox="1"/>
          <p:nvPr/>
        </p:nvSpPr>
        <p:spPr>
          <a:xfrm>
            <a:off x="576943" y="1915886"/>
            <a:ext cx="10869193" cy="538609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Present VQI data to C-Suite (leadership, CNO, COO, Chief Vascular Surgeon,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Contact Betsy at </a:t>
            </a: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hlinkClick r:id="rId3"/>
              </a:rPr>
              <a:t>bwymer@svspso.org</a:t>
            </a: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Provide the following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Agenda/Meeting Minutes (date, your name and presentation, attendees)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Copy of presentation (feel free to cover center 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Maximum of 2 presentations per year – slides must present a change or an update in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You will receive an email confirmation from Betsy which verifies participation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892576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F899-C8EE-92CB-7825-F267DF45C8BA}"/>
              </a:ext>
            </a:extLst>
          </p:cNvPr>
          <p:cNvSpPr>
            <a:spLocks noGrp="1"/>
          </p:cNvSpPr>
          <p:nvPr>
            <p:ph type="title"/>
          </p:nvPr>
        </p:nvSpPr>
        <p:spPr>
          <a:xfrm>
            <a:off x="301214" y="348158"/>
            <a:ext cx="7049156" cy="838633"/>
          </a:xfrm>
        </p:spPr>
        <p:txBody>
          <a:bodyPr>
            <a:normAutofit fontScale="90000"/>
          </a:bodyPr>
          <a:lstStyle/>
          <a:p>
            <a:r>
              <a:rPr lang="en-US" sz="2800" dirty="0"/>
              <a:t>Fellows in Training (FIT) Program 2022-2023   Jack Cronenwett Scholarship Winners</a:t>
            </a:r>
          </a:p>
        </p:txBody>
      </p:sp>
      <p:sp>
        <p:nvSpPr>
          <p:cNvPr id="3" name="TextBox 2">
            <a:extLst>
              <a:ext uri="{FF2B5EF4-FFF2-40B4-BE49-F238E27FC236}">
                <a16:creationId xmlns:a16="http://schemas.microsoft.com/office/drawing/2014/main" id="{A9506A00-FC6F-5EAE-B85E-BB4807EFA2E4}"/>
              </a:ext>
            </a:extLst>
          </p:cNvPr>
          <p:cNvSpPr txBox="1"/>
          <p:nvPr/>
        </p:nvSpPr>
        <p:spPr>
          <a:xfrm>
            <a:off x="645460" y="1705549"/>
            <a:ext cx="7621718" cy="5339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Franklin Gothic Book" panose="020B0503020102020204"/>
                <a:ea typeface="+mn-ea"/>
                <a:cs typeface="+mn-cs"/>
              </a:rPr>
              <a:t>Quality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Dr. Christine Kariya</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FIT Mentor Dr. Danny Bertges</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University of Vermont Medical Center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Dr. Hanna Dakour Aridi</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FIT Mentor Dr. Michael Murphy</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Indiana University Health – Methodist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Franklin Gothic Book" panose="020B0503020102020204"/>
                <a:ea typeface="+mn-ea"/>
                <a:cs typeface="+mn-cs"/>
              </a:rPr>
              <a:t>Research</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Dr. Ben Li</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FIT Mentor Dr. Graham Roche-Nagle</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Toronto General Hospital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Dr. Brianna Krafcik</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FIT Mentor Dr. Phil Goodney</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Dartmouth Hitchcock Medical Center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Dr. Caronae Howell</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FIT Mentor Dr. Benjamin Brooks</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Franklin Gothic Book" panose="020B0503020102020204"/>
                <a:ea typeface="+mn-ea"/>
                <a:cs typeface="+mn-cs"/>
              </a:rPr>
              <a:t>University of Utah Hospital and Clinics/The University of Arizona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p:txBody>
      </p:sp>
      <p:pic>
        <p:nvPicPr>
          <p:cNvPr id="4" name="Picture 1">
            <a:extLst>
              <a:ext uri="{FF2B5EF4-FFF2-40B4-BE49-F238E27FC236}">
                <a16:creationId xmlns:a16="http://schemas.microsoft.com/office/drawing/2014/main" id="{7E37A675-20AC-F7A0-6D6E-BCA3DF410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523" y="1897783"/>
            <a:ext cx="4867275"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885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Today’s Agenda - Continued</a:t>
            </a:r>
          </a:p>
        </p:txBody>
      </p:sp>
      <p:graphicFrame>
        <p:nvGraphicFramePr>
          <p:cNvPr id="2" name="Table 1"/>
          <p:cNvGraphicFramePr>
            <a:graphicFrameLocks noGrp="1"/>
          </p:cNvGraphicFramePr>
          <p:nvPr>
            <p:extLst>
              <p:ext uri="{D42A27DB-BD31-4B8C-83A1-F6EECF244321}">
                <p14:modId xmlns:p14="http://schemas.microsoft.com/office/powerpoint/2010/main" val="3718261890"/>
              </p:ext>
            </p:extLst>
          </p:nvPr>
        </p:nvGraphicFramePr>
        <p:xfrm>
          <a:off x="558800" y="1913307"/>
          <a:ext cx="11176000" cy="3301756"/>
        </p:xfrm>
        <a:graphic>
          <a:graphicData uri="http://schemas.openxmlformats.org/drawingml/2006/table">
            <a:tbl>
              <a:tblPr firstRow="1" bandRow="1">
                <a:tableStyleId>{2D5ABB26-0587-4C30-8999-92F81FD0307C}</a:tableStyleId>
              </a:tblPr>
              <a:tblGrid>
                <a:gridCol w="1205518">
                  <a:extLst>
                    <a:ext uri="{9D8B030D-6E8A-4147-A177-3AD203B41FA5}">
                      <a16:colId xmlns:a16="http://schemas.microsoft.com/office/drawing/2014/main" val="3478035227"/>
                    </a:ext>
                  </a:extLst>
                </a:gridCol>
                <a:gridCol w="8538204">
                  <a:extLst>
                    <a:ext uri="{9D8B030D-6E8A-4147-A177-3AD203B41FA5}">
                      <a16:colId xmlns:a16="http://schemas.microsoft.com/office/drawing/2014/main" val="1616564198"/>
                    </a:ext>
                  </a:extLst>
                </a:gridCol>
                <a:gridCol w="1432278">
                  <a:extLst>
                    <a:ext uri="{9D8B030D-6E8A-4147-A177-3AD203B41FA5}">
                      <a16:colId xmlns:a16="http://schemas.microsoft.com/office/drawing/2014/main" val="579904498"/>
                    </a:ext>
                  </a:extLst>
                </a:gridCol>
              </a:tblGrid>
              <a:tr h="16315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solidFill>
                            <a:srgbClr val="002060"/>
                          </a:solidFill>
                          <a:latin typeface="+mn-lt"/>
                        </a:rPr>
                        <a:t>8:00 pm</a:t>
                      </a:r>
                    </a:p>
                    <a:p>
                      <a:endParaRPr lang="en-US" sz="1200" dirty="0">
                        <a:solidFill>
                          <a:srgbClr val="002060"/>
                        </a:solidFill>
                        <a:latin typeface="+mn-lt"/>
                      </a:endParaRPr>
                    </a:p>
                    <a:p>
                      <a:r>
                        <a:rPr lang="en-US" sz="1200" dirty="0">
                          <a:solidFill>
                            <a:srgbClr val="002060"/>
                          </a:solidFill>
                          <a:latin typeface="+mn-lt"/>
                        </a:rPr>
                        <a:t>8:10 pm</a:t>
                      </a:r>
                      <a:endParaRPr lang="en-US" sz="1200" b="0" kern="1200" dirty="0">
                        <a:solidFill>
                          <a:srgbClr val="002060"/>
                        </a:solidFill>
                        <a:latin typeface="+mn-lt"/>
                        <a:ea typeface="+mn-ea"/>
                        <a:cs typeface="+mn-cs"/>
                      </a:endParaRPr>
                    </a:p>
                  </a:txBody>
                  <a:tcPr marL="121920" marR="121920" marT="60961" marB="60961"/>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solidFill>
                            <a:srgbClr val="002060"/>
                          </a:solidFill>
                          <a:latin typeface="+mn-lt"/>
                        </a:rPr>
                        <a:t>Break</a:t>
                      </a:r>
                    </a:p>
                    <a:p>
                      <a:endParaRPr lang="en-US" sz="1200" dirty="0">
                        <a:solidFill>
                          <a:srgbClr val="002060"/>
                        </a:solidFill>
                        <a:latin typeface="+mn-lt"/>
                      </a:endParaRPr>
                    </a:p>
                    <a:p>
                      <a:r>
                        <a:rPr lang="en-US" sz="1200" dirty="0">
                          <a:solidFill>
                            <a:srgbClr val="002060"/>
                          </a:solidFill>
                          <a:latin typeface="+mn-lt"/>
                        </a:rPr>
                        <a:t>National VQI Update – Caroline Morgan, RN, PSO Clinical Operations Director</a:t>
                      </a:r>
                    </a:p>
                    <a:p>
                      <a:r>
                        <a:rPr lang="en-US" sz="1200" dirty="0">
                          <a:solidFill>
                            <a:srgbClr val="002060"/>
                          </a:solidFill>
                          <a:latin typeface="+mn-lt"/>
                        </a:rPr>
                        <a:t>Learning Objectives:</a:t>
                      </a:r>
                    </a:p>
                    <a:p>
                      <a:pPr marL="285750" lvl="0" indent="-285750">
                        <a:buFont typeface="Arial" panose="020B0604020202020204" pitchFamily="34" charset="0"/>
                        <a:buChar char="•"/>
                      </a:pPr>
                      <a:r>
                        <a:rPr lang="en-US" sz="1200" kern="1200" dirty="0">
                          <a:solidFill>
                            <a:srgbClr val="002060"/>
                          </a:solidFill>
                          <a:effectLst/>
                          <a:latin typeface="+mn-lt"/>
                        </a:rPr>
                        <a:t>Use the VQI regional reports to establish quality improvement goals for the vascular patients (outcomes) and for their center (process).</a:t>
                      </a:r>
                    </a:p>
                    <a:p>
                      <a:pPr marL="285750" lvl="0" indent="-285750">
                        <a:buFont typeface="Arial" panose="020B0604020202020204" pitchFamily="34" charset="0"/>
                        <a:buChar char="•"/>
                      </a:pPr>
                      <a:r>
                        <a:rPr lang="en-US" sz="1200" kern="1200" dirty="0">
                          <a:solidFill>
                            <a:srgbClr val="002060"/>
                          </a:solidFill>
                          <a:effectLst/>
                          <a:latin typeface="+mn-lt"/>
                        </a:rPr>
                        <a:t>Identify high performing regional vascular centers to discuss variations in care and clinical practice patterns to improve outcomes and prompt quality improvement recommendations for vascular care patients. Sharing of best practices/pathways of care.</a:t>
                      </a:r>
                      <a:endParaRPr lang="en-US" sz="1200" b="0" dirty="0">
                        <a:solidFill>
                          <a:srgbClr val="002060"/>
                        </a:solidFill>
                        <a:latin typeface="+mn-lt"/>
                      </a:endParaRPr>
                    </a:p>
                  </a:txBody>
                  <a:tcPr marL="121920" marR="121920" marT="60961" marB="60961"/>
                </a:tc>
                <a:tc>
                  <a:txBody>
                    <a:bodyPr/>
                    <a:lstStyle/>
                    <a:p>
                      <a:pPr marL="0" lvl="0" indent="0">
                        <a:buFont typeface="Arial" panose="020B0604020202020204" pitchFamily="34" charset="0"/>
                        <a:buNone/>
                      </a:pPr>
                      <a:r>
                        <a:rPr lang="en-US" sz="1200" dirty="0">
                          <a:solidFill>
                            <a:srgbClr val="002060"/>
                          </a:solidFill>
                          <a:latin typeface="+mn-lt"/>
                        </a:rPr>
                        <a:t>No CE Credit</a:t>
                      </a:r>
                    </a:p>
                    <a:p>
                      <a:pPr marL="0" lvl="0" indent="0">
                        <a:buFont typeface="Arial" panose="020B0604020202020204" pitchFamily="34" charset="0"/>
                        <a:buNone/>
                      </a:pPr>
                      <a:endParaRPr lang="en-US" sz="1200" dirty="0">
                        <a:solidFill>
                          <a:srgbClr val="002060"/>
                        </a:solidFill>
                        <a:latin typeface="+mn-lt"/>
                      </a:endParaRPr>
                    </a:p>
                    <a:p>
                      <a:pPr marL="0" lvl="0" indent="0">
                        <a:buFont typeface="Arial" panose="020B0604020202020204" pitchFamily="34" charset="0"/>
                        <a:buNone/>
                      </a:pPr>
                      <a:r>
                        <a:rPr lang="en-US" sz="1200" dirty="0">
                          <a:solidFill>
                            <a:srgbClr val="002060"/>
                          </a:solidFill>
                          <a:latin typeface="+mn-lt"/>
                        </a:rPr>
                        <a:t>CE Credit</a:t>
                      </a:r>
                      <a:endParaRPr lang="en-US" sz="1200" b="0" dirty="0">
                        <a:solidFill>
                          <a:srgbClr val="002060"/>
                        </a:solidFill>
                        <a:latin typeface="+mn-lt"/>
                      </a:endParaRPr>
                    </a:p>
                  </a:txBody>
                  <a:tcPr marL="121920" marR="121920" marT="60961" marB="60961"/>
                </a:tc>
                <a:extLst>
                  <a:ext uri="{0D108BD9-81ED-4DB2-BD59-A6C34878D82A}">
                    <a16:rowId xmlns:a16="http://schemas.microsoft.com/office/drawing/2014/main" val="2759389570"/>
                  </a:ext>
                </a:extLst>
              </a:tr>
              <a:tr h="501316">
                <a:tc>
                  <a:txBody>
                    <a:bodyPr/>
                    <a:lstStyle/>
                    <a:p>
                      <a:r>
                        <a:rPr lang="en-US" sz="1200" dirty="0">
                          <a:solidFill>
                            <a:srgbClr val="002060"/>
                          </a:solidFill>
                        </a:rPr>
                        <a:t>8:40 pm</a:t>
                      </a:r>
                      <a:endParaRPr lang="en-US" sz="1200" b="0" dirty="0">
                        <a:solidFill>
                          <a:srgbClr val="002060"/>
                        </a:solidFill>
                        <a:latin typeface="+mn-lt"/>
                      </a:endParaRPr>
                    </a:p>
                  </a:txBody>
                  <a:tcPr marL="121920" marR="121920" marT="60961" marB="60961"/>
                </a:tc>
                <a:tc>
                  <a:txBody>
                    <a:bodyPr/>
                    <a:lstStyle/>
                    <a:p>
                      <a:r>
                        <a:rPr lang="en-US" sz="1200" dirty="0">
                          <a:solidFill>
                            <a:srgbClr val="002060"/>
                          </a:solidFill>
                        </a:rPr>
                        <a:t>Council / Committee Updates</a:t>
                      </a:r>
                    </a:p>
                    <a:p>
                      <a:pPr marL="171450" indent="-171450">
                        <a:buFont typeface="Arial" panose="020B0604020202020204" pitchFamily="34" charset="0"/>
                        <a:buChar char="•"/>
                      </a:pPr>
                      <a:r>
                        <a:rPr lang="en-US" sz="1200" b="0" dirty="0">
                          <a:solidFill>
                            <a:srgbClr val="002060"/>
                          </a:solidFill>
                          <a:latin typeface="+mn-lt"/>
                        </a:rPr>
                        <a:t>AQC – Nathan Orr, MD</a:t>
                      </a:r>
                    </a:p>
                    <a:p>
                      <a:pPr marL="171450" indent="-171450">
                        <a:buFont typeface="Arial" panose="020B0604020202020204" pitchFamily="34" charset="0"/>
                        <a:buChar char="•"/>
                      </a:pPr>
                      <a:r>
                        <a:rPr lang="en-US" sz="1200" b="0" dirty="0">
                          <a:solidFill>
                            <a:srgbClr val="002060"/>
                          </a:solidFill>
                          <a:latin typeface="+mn-lt"/>
                        </a:rPr>
                        <a:t>VQC – Joseph Liechty</a:t>
                      </a:r>
                    </a:p>
                    <a:p>
                      <a:pPr marL="171450" indent="-171450">
                        <a:buFont typeface="Arial" panose="020B0604020202020204" pitchFamily="34" charset="0"/>
                        <a:buChar char="•"/>
                      </a:pPr>
                      <a:r>
                        <a:rPr lang="en-US" sz="1200" b="0" dirty="0">
                          <a:solidFill>
                            <a:srgbClr val="002060"/>
                          </a:solidFill>
                          <a:latin typeface="+mn-lt"/>
                        </a:rPr>
                        <a:t>RAC – Kimberly Zamor, MD</a:t>
                      </a:r>
                    </a:p>
                    <a:p>
                      <a:pPr marL="171450" indent="-171450">
                        <a:buFont typeface="Arial" panose="020B0604020202020204" pitchFamily="34" charset="0"/>
                        <a:buChar char="•"/>
                      </a:pPr>
                      <a:r>
                        <a:rPr lang="en-US" sz="1200" b="0" dirty="0">
                          <a:solidFill>
                            <a:srgbClr val="002060"/>
                          </a:solidFill>
                          <a:latin typeface="+mn-lt"/>
                        </a:rPr>
                        <a:t>Governing Council – Sheila Coogan, MD</a:t>
                      </a:r>
                    </a:p>
                  </a:txBody>
                  <a:tcPr marL="121920" marR="121920" marT="60961" marB="60961"/>
                </a:tc>
                <a:tc>
                  <a:txBody>
                    <a:bodyPr/>
                    <a:lstStyle/>
                    <a:p>
                      <a:r>
                        <a:rPr lang="en-US" sz="1200" dirty="0">
                          <a:solidFill>
                            <a:srgbClr val="002060"/>
                          </a:solidFill>
                        </a:rPr>
                        <a:t>No CE Credit</a:t>
                      </a:r>
                    </a:p>
                    <a:p>
                      <a:endParaRPr lang="en-US" sz="1200" b="0" dirty="0">
                        <a:solidFill>
                          <a:srgbClr val="002060"/>
                        </a:solidFill>
                        <a:latin typeface="+mn-lt"/>
                      </a:endParaRPr>
                    </a:p>
                  </a:txBody>
                  <a:tcPr marL="121920" marR="121920" marT="60961" marB="60961"/>
                </a:tc>
                <a:extLst>
                  <a:ext uri="{0D108BD9-81ED-4DB2-BD59-A6C34878D82A}">
                    <a16:rowId xmlns:a16="http://schemas.microsoft.com/office/drawing/2014/main" val="4277066206"/>
                  </a:ext>
                </a:extLst>
              </a:tr>
              <a:tr h="497592">
                <a:tc>
                  <a:txBody>
                    <a:bodyPr/>
                    <a:lstStyle/>
                    <a:p>
                      <a:r>
                        <a:rPr lang="en-US" sz="1200" dirty="0">
                          <a:solidFill>
                            <a:srgbClr val="002060"/>
                          </a:solidFill>
                        </a:rPr>
                        <a:t>9:00 pm</a:t>
                      </a:r>
                      <a:endParaRPr lang="en-US" sz="1200" b="0" dirty="0">
                        <a:solidFill>
                          <a:srgbClr val="002060"/>
                        </a:solidFill>
                        <a:latin typeface="+mn-lt"/>
                      </a:endParaRPr>
                    </a:p>
                  </a:txBody>
                  <a:tcPr marL="121920" marR="121920" marT="60961" marB="60961"/>
                </a:tc>
                <a:tc>
                  <a:txBody>
                    <a:bodyPr/>
                    <a:lstStyle/>
                    <a:p>
                      <a:pPr marL="0" lvl="0" indent="0">
                        <a:buFont typeface="Arial" panose="020B0604020202020204" pitchFamily="34" charset="0"/>
                        <a:buNone/>
                      </a:pPr>
                      <a:r>
                        <a:rPr lang="en-US" sz="1200" kern="1200" dirty="0">
                          <a:solidFill>
                            <a:srgbClr val="002060"/>
                          </a:solidFill>
                          <a:effectLst/>
                        </a:rPr>
                        <a:t>Open Discussion/Next Meeting/Meeting Evaluation</a:t>
                      </a:r>
                      <a:endParaRPr lang="en-US" sz="1200" b="0" kern="1200" dirty="0">
                        <a:solidFill>
                          <a:srgbClr val="002060"/>
                        </a:solidFill>
                        <a:effectLst/>
                        <a:latin typeface="+mn-lt"/>
                        <a:ea typeface="+mn-ea"/>
                        <a:cs typeface="+mn-cs"/>
                      </a:endParaRPr>
                    </a:p>
                  </a:txBody>
                  <a:tcPr marL="121920" marR="121920" marT="60961" marB="60961"/>
                </a:tc>
                <a:tc>
                  <a:txBody>
                    <a:bodyPr/>
                    <a:lstStyle/>
                    <a:p>
                      <a:r>
                        <a:rPr lang="en-US" sz="1200" dirty="0">
                          <a:solidFill>
                            <a:srgbClr val="002060"/>
                          </a:solidFill>
                        </a:rPr>
                        <a:t>No CE Credit</a:t>
                      </a:r>
                      <a:endParaRPr lang="en-US" sz="1200" b="0" dirty="0">
                        <a:solidFill>
                          <a:srgbClr val="002060"/>
                        </a:solidFill>
                        <a:latin typeface="+mn-lt"/>
                      </a:endParaRPr>
                    </a:p>
                  </a:txBody>
                  <a:tcPr marL="121920" marR="121920" marT="60961" marB="60961"/>
                </a:tc>
                <a:extLst>
                  <a:ext uri="{0D108BD9-81ED-4DB2-BD59-A6C34878D82A}">
                    <a16:rowId xmlns:a16="http://schemas.microsoft.com/office/drawing/2014/main" val="801124291"/>
                  </a:ext>
                </a:extLst>
              </a:tr>
            </a:tbl>
          </a:graphicData>
        </a:graphic>
      </p:graphicFrame>
    </p:spTree>
    <p:extLst>
      <p:ext uri="{BB962C8B-B14F-4D97-AF65-F5344CB8AC3E}">
        <p14:creationId xmlns:p14="http://schemas.microsoft.com/office/powerpoint/2010/main" val="27410174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F899-C8EE-92CB-7825-F267DF45C8BA}"/>
              </a:ext>
            </a:extLst>
          </p:cNvPr>
          <p:cNvSpPr>
            <a:spLocks noGrp="1"/>
          </p:cNvSpPr>
          <p:nvPr>
            <p:ph type="title"/>
          </p:nvPr>
        </p:nvSpPr>
        <p:spPr>
          <a:xfrm>
            <a:off x="301213" y="348158"/>
            <a:ext cx="8273245" cy="838633"/>
          </a:xfrm>
        </p:spPr>
        <p:txBody>
          <a:bodyPr>
            <a:normAutofit fontScale="90000"/>
          </a:bodyPr>
          <a:lstStyle/>
          <a:p>
            <a:r>
              <a:rPr lang="en-US" sz="3200" dirty="0"/>
              <a:t>Quality – Fellows in Training (FIT) Program</a:t>
            </a:r>
            <a:br>
              <a:rPr lang="en-US" sz="3200" dirty="0"/>
            </a:br>
            <a:r>
              <a:rPr lang="en-US" sz="3200" dirty="0"/>
              <a:t>2023-2024 FIT Mentor, FIT Fellow, and Center</a:t>
            </a:r>
            <a:endParaRPr lang="en-US" dirty="0"/>
          </a:p>
        </p:txBody>
      </p:sp>
      <p:sp>
        <p:nvSpPr>
          <p:cNvPr id="3" name="TextBox 2">
            <a:extLst>
              <a:ext uri="{FF2B5EF4-FFF2-40B4-BE49-F238E27FC236}">
                <a16:creationId xmlns:a16="http://schemas.microsoft.com/office/drawing/2014/main" id="{A9506A00-FC6F-5EAE-B85E-BB4807EFA2E4}"/>
              </a:ext>
            </a:extLst>
          </p:cNvPr>
          <p:cNvSpPr txBox="1"/>
          <p:nvPr/>
        </p:nvSpPr>
        <p:spPr>
          <a:xfrm>
            <a:off x="645459" y="1904104"/>
            <a:ext cx="108006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8E4E02AF-C10B-4ADC-8717-D82FBBA89F05}"/>
              </a:ext>
            </a:extLst>
          </p:cNvPr>
          <p:cNvPicPr>
            <a:picLocks noChangeAspect="1"/>
          </p:cNvPicPr>
          <p:nvPr/>
        </p:nvPicPr>
        <p:blipFill>
          <a:blip r:embed="rId3"/>
          <a:stretch>
            <a:fillRect/>
          </a:stretch>
        </p:blipFill>
        <p:spPr>
          <a:xfrm>
            <a:off x="478354" y="2084958"/>
            <a:ext cx="11235291" cy="4178056"/>
          </a:xfrm>
          <a:prstGeom prst="rect">
            <a:avLst/>
          </a:prstGeom>
        </p:spPr>
      </p:pic>
    </p:spTree>
    <p:extLst>
      <p:ext uri="{BB962C8B-B14F-4D97-AF65-F5344CB8AC3E}">
        <p14:creationId xmlns:p14="http://schemas.microsoft.com/office/powerpoint/2010/main" val="37609066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136D84-7660-D9CB-0AA5-02C27F736A27}"/>
              </a:ext>
            </a:extLst>
          </p:cNvPr>
          <p:cNvSpPr>
            <a:spLocks noGrp="1"/>
          </p:cNvSpPr>
          <p:nvPr>
            <p:ph type="body" sz="quarter" idx="10"/>
          </p:nvPr>
        </p:nvSpPr>
        <p:spPr>
          <a:xfrm>
            <a:off x="923925" y="1942672"/>
            <a:ext cx="8659913" cy="1563687"/>
          </a:xfrm>
        </p:spPr>
        <p:txBody>
          <a:bodyPr>
            <a:normAutofit fontScale="77500" lnSpcReduction="20000"/>
          </a:bodyPr>
          <a:lstStyle/>
          <a:p>
            <a:r>
              <a:rPr lang="en-US" dirty="0"/>
              <a:t>Improve Your Quality of Care in Vascular Surgery and Interventional Care</a:t>
            </a:r>
          </a:p>
        </p:txBody>
      </p:sp>
      <p:sp>
        <p:nvSpPr>
          <p:cNvPr id="3" name="Text Placeholder 2">
            <a:extLst>
              <a:ext uri="{FF2B5EF4-FFF2-40B4-BE49-F238E27FC236}">
                <a16:creationId xmlns:a16="http://schemas.microsoft.com/office/drawing/2014/main" id="{2CEE4FAF-FFDF-B7B1-9749-857FD030DF08}"/>
              </a:ext>
            </a:extLst>
          </p:cNvPr>
          <p:cNvSpPr>
            <a:spLocks noGrp="1"/>
          </p:cNvSpPr>
          <p:nvPr>
            <p:ph type="body" sz="quarter" idx="11"/>
          </p:nvPr>
        </p:nvSpPr>
        <p:spPr>
          <a:xfrm>
            <a:off x="923924" y="4275485"/>
            <a:ext cx="7640955" cy="1086802"/>
          </a:xfrm>
        </p:spPr>
        <p:txBody>
          <a:bodyPr>
            <a:normAutofit fontScale="92500" lnSpcReduction="20000"/>
          </a:bodyPr>
          <a:lstStyle/>
          <a:p>
            <a:r>
              <a:rPr lang="en-US" dirty="0"/>
              <a:t>Introducing a new quality program developed by the </a:t>
            </a:r>
            <a:r>
              <a:rPr lang="en-US" b="1" dirty="0"/>
              <a:t>American College of Surgeons</a:t>
            </a:r>
            <a:r>
              <a:rPr lang="en-US" dirty="0"/>
              <a:t> and the </a:t>
            </a:r>
            <a:r>
              <a:rPr lang="en-US" b="1" dirty="0"/>
              <a:t>Society for Vascular Surgery: </a:t>
            </a:r>
            <a:r>
              <a:rPr lang="en-US" dirty="0"/>
              <a:t>a standards-based framework designed to meet the unique needs of vascular programs</a:t>
            </a:r>
            <a:endParaRPr lang="en-US" b="1" dirty="0"/>
          </a:p>
        </p:txBody>
      </p:sp>
      <p:sp>
        <p:nvSpPr>
          <p:cNvPr id="6" name="Rectangle 4">
            <a:extLst>
              <a:ext uri="{FF2B5EF4-FFF2-40B4-BE49-F238E27FC236}">
                <a16:creationId xmlns:a16="http://schemas.microsoft.com/office/drawing/2014/main" id="{18F9D51B-1517-BB3E-9229-B81FA048ADCE}"/>
              </a:ext>
            </a:extLst>
          </p:cNvPr>
          <p:cNvSpPr/>
          <p:nvPr/>
        </p:nvSpPr>
        <p:spPr>
          <a:xfrm>
            <a:off x="3627949" y="5949053"/>
            <a:ext cx="8543147" cy="590118"/>
          </a:xfrm>
          <a:custGeom>
            <a:avLst/>
            <a:gdLst>
              <a:gd name="connsiteX0" fmla="*/ 0 w 5339787"/>
              <a:gd name="connsiteY0" fmla="*/ 0 h 590118"/>
              <a:gd name="connsiteX1" fmla="*/ 5339787 w 5339787"/>
              <a:gd name="connsiteY1" fmla="*/ 0 h 590118"/>
              <a:gd name="connsiteX2" fmla="*/ 5339787 w 5339787"/>
              <a:gd name="connsiteY2" fmla="*/ 590118 h 590118"/>
              <a:gd name="connsiteX3" fmla="*/ 0 w 5339787"/>
              <a:gd name="connsiteY3" fmla="*/ 590118 h 590118"/>
              <a:gd name="connsiteX4" fmla="*/ 0 w 5339787"/>
              <a:gd name="connsiteY4" fmla="*/ 0 h 590118"/>
              <a:gd name="connsiteX0" fmla="*/ 497712 w 5339787"/>
              <a:gd name="connsiteY0" fmla="*/ 0 h 590118"/>
              <a:gd name="connsiteX1" fmla="*/ 5339787 w 5339787"/>
              <a:gd name="connsiteY1" fmla="*/ 0 h 590118"/>
              <a:gd name="connsiteX2" fmla="*/ 5339787 w 5339787"/>
              <a:gd name="connsiteY2" fmla="*/ 590118 h 590118"/>
              <a:gd name="connsiteX3" fmla="*/ 0 w 5339787"/>
              <a:gd name="connsiteY3" fmla="*/ 590118 h 590118"/>
              <a:gd name="connsiteX4" fmla="*/ 497712 w 5339787"/>
              <a:gd name="connsiteY4" fmla="*/ 0 h 590118"/>
              <a:gd name="connsiteX0" fmla="*/ 370391 w 5339787"/>
              <a:gd name="connsiteY0" fmla="*/ 0 h 590118"/>
              <a:gd name="connsiteX1" fmla="*/ 5339787 w 5339787"/>
              <a:gd name="connsiteY1" fmla="*/ 0 h 590118"/>
              <a:gd name="connsiteX2" fmla="*/ 5339787 w 5339787"/>
              <a:gd name="connsiteY2" fmla="*/ 590118 h 590118"/>
              <a:gd name="connsiteX3" fmla="*/ 0 w 5339787"/>
              <a:gd name="connsiteY3" fmla="*/ 590118 h 590118"/>
              <a:gd name="connsiteX4" fmla="*/ 370391 w 5339787"/>
              <a:gd name="connsiteY4" fmla="*/ 0 h 590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9787" h="590118">
                <a:moveTo>
                  <a:pt x="370391" y="0"/>
                </a:moveTo>
                <a:lnTo>
                  <a:pt x="5339787" y="0"/>
                </a:lnTo>
                <a:lnTo>
                  <a:pt x="5339787" y="590118"/>
                </a:lnTo>
                <a:lnTo>
                  <a:pt x="0" y="590118"/>
                </a:lnTo>
                <a:lnTo>
                  <a:pt x="37039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Email </a:t>
            </a:r>
            <a:r>
              <a:rPr lang="en-US" sz="2400" b="1" dirty="0">
                <a:solidFill>
                  <a:schemeClr val="bg1"/>
                </a:solidFill>
              </a:rPr>
              <a:t>vascular@facs.org </a:t>
            </a:r>
            <a:r>
              <a:rPr lang="en-US" sz="2400" dirty="0"/>
              <a:t>for information</a:t>
            </a:r>
          </a:p>
        </p:txBody>
      </p:sp>
      <p:sp>
        <p:nvSpPr>
          <p:cNvPr id="4" name="TextBox 3">
            <a:extLst>
              <a:ext uri="{FF2B5EF4-FFF2-40B4-BE49-F238E27FC236}">
                <a16:creationId xmlns:a16="http://schemas.microsoft.com/office/drawing/2014/main" id="{06DF1F7B-4D61-B199-D47F-320BDE9BDDFC}"/>
              </a:ext>
            </a:extLst>
          </p:cNvPr>
          <p:cNvSpPr txBox="1"/>
          <p:nvPr/>
        </p:nvSpPr>
        <p:spPr>
          <a:xfrm>
            <a:off x="923925" y="5995353"/>
            <a:ext cx="1996124" cy="400110"/>
          </a:xfrm>
          <a:prstGeom prst="rect">
            <a:avLst/>
          </a:prstGeom>
          <a:noFill/>
        </p:spPr>
        <p:txBody>
          <a:bodyPr wrap="none" rtlCol="0">
            <a:spAutoFit/>
          </a:bodyPr>
          <a:lstStyle/>
          <a:p>
            <a:r>
              <a:rPr lang="en-US" sz="2000" i="1" dirty="0">
                <a:solidFill>
                  <a:schemeClr val="bg1"/>
                </a:solidFill>
              </a:rPr>
              <a:t>facs.org/</a:t>
            </a:r>
            <a:r>
              <a:rPr lang="en-US" sz="2000" b="1" i="1" dirty="0">
                <a:solidFill>
                  <a:schemeClr val="bg1"/>
                </a:solidFill>
              </a:rPr>
              <a:t>vascular</a:t>
            </a:r>
          </a:p>
        </p:txBody>
      </p:sp>
      <p:pic>
        <p:nvPicPr>
          <p:cNvPr id="7" name="Picture 6" descr="A qr code on a white background&#10;&#10;Description automatically generated">
            <a:extLst>
              <a:ext uri="{FF2B5EF4-FFF2-40B4-BE49-F238E27FC236}">
                <a16:creationId xmlns:a16="http://schemas.microsoft.com/office/drawing/2014/main" id="{8E7870B2-794E-DC6E-36A9-69B3D78E9638}"/>
              </a:ext>
            </a:extLst>
          </p:cNvPr>
          <p:cNvPicPr>
            <a:picLocks noChangeAspect="1"/>
          </p:cNvPicPr>
          <p:nvPr/>
        </p:nvPicPr>
        <p:blipFill>
          <a:blip r:embed="rId2"/>
          <a:stretch>
            <a:fillRect/>
          </a:stretch>
        </p:blipFill>
        <p:spPr>
          <a:xfrm>
            <a:off x="8870868" y="4252349"/>
            <a:ext cx="1526925" cy="1526925"/>
          </a:xfrm>
          <a:prstGeom prst="rect">
            <a:avLst/>
          </a:prstGeom>
        </p:spPr>
      </p:pic>
    </p:spTree>
    <p:extLst>
      <p:ext uri="{BB962C8B-B14F-4D97-AF65-F5344CB8AC3E}">
        <p14:creationId xmlns:p14="http://schemas.microsoft.com/office/powerpoint/2010/main" val="4077656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E97D-8F2E-AB1B-D1ED-3259F2B7E46F}"/>
              </a:ext>
            </a:extLst>
          </p:cNvPr>
          <p:cNvSpPr>
            <a:spLocks noGrp="1"/>
          </p:cNvSpPr>
          <p:nvPr>
            <p:ph type="ctrTitle"/>
          </p:nvPr>
        </p:nvSpPr>
        <p:spPr>
          <a:xfrm>
            <a:off x="490725" y="1818888"/>
            <a:ext cx="5467349" cy="1938300"/>
          </a:xfrm>
        </p:spPr>
        <p:txBody>
          <a:bodyPr/>
          <a:lstStyle/>
          <a:p>
            <a:pPr algn="l"/>
            <a:r>
              <a:rPr lang="en-US" dirty="0"/>
              <a:t>Committee Updates</a:t>
            </a:r>
          </a:p>
        </p:txBody>
      </p:sp>
    </p:spTree>
    <p:extLst>
      <p:ext uri="{BB962C8B-B14F-4D97-AF65-F5344CB8AC3E}">
        <p14:creationId xmlns:p14="http://schemas.microsoft.com/office/powerpoint/2010/main" val="249068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5F1A-ECFA-0DF3-B228-D04D63F4F813}"/>
              </a:ext>
            </a:extLst>
          </p:cNvPr>
          <p:cNvSpPr>
            <a:spLocks noGrp="1"/>
          </p:cNvSpPr>
          <p:nvPr>
            <p:ph type="title"/>
          </p:nvPr>
        </p:nvSpPr>
        <p:spPr/>
        <p:txBody>
          <a:bodyPr/>
          <a:lstStyle/>
          <a:p>
            <a:r>
              <a:rPr lang="en-US" dirty="0"/>
              <a:t>AQC Update</a:t>
            </a:r>
          </a:p>
        </p:txBody>
      </p:sp>
      <p:sp>
        <p:nvSpPr>
          <p:cNvPr id="3" name="Content Placeholder 2">
            <a:extLst>
              <a:ext uri="{FF2B5EF4-FFF2-40B4-BE49-F238E27FC236}">
                <a16:creationId xmlns:a16="http://schemas.microsoft.com/office/drawing/2014/main" id="{49031979-873B-9D46-B2C3-5A3174383003}"/>
              </a:ext>
            </a:extLst>
          </p:cNvPr>
          <p:cNvSpPr>
            <a:spLocks noGrp="1"/>
          </p:cNvSpPr>
          <p:nvPr>
            <p:ph idx="1"/>
          </p:nvPr>
        </p:nvSpPr>
        <p:spPr>
          <a:xfrm>
            <a:off x="5385816" y="304800"/>
            <a:ext cx="6473952" cy="5564188"/>
          </a:xfrm>
        </p:spPr>
        <p:txBody>
          <a:bodyPr>
            <a:normAutofit lnSpcReduction="10000"/>
          </a:bodyPr>
          <a:lstStyle/>
          <a:p>
            <a:r>
              <a:rPr lang="en-US" dirty="0">
                <a:solidFill>
                  <a:srgbClr val="002060"/>
                </a:solidFill>
              </a:rPr>
              <a:t>Committee meets every other month</a:t>
            </a:r>
          </a:p>
          <a:p>
            <a:pPr lvl="1"/>
            <a:r>
              <a:rPr lang="en-US" dirty="0">
                <a:solidFill>
                  <a:srgbClr val="002060"/>
                </a:solidFill>
              </a:rPr>
              <a:t>Jan, March, May………</a:t>
            </a:r>
          </a:p>
          <a:p>
            <a:pPr lvl="1"/>
            <a:endParaRPr lang="en-US" sz="800" dirty="0">
              <a:solidFill>
                <a:srgbClr val="002060"/>
              </a:solidFill>
            </a:endParaRPr>
          </a:p>
          <a:p>
            <a:r>
              <a:rPr lang="en-US" dirty="0">
                <a:solidFill>
                  <a:srgbClr val="002060"/>
                </a:solidFill>
              </a:rPr>
              <a:t>Re-engagement of registry committees</a:t>
            </a:r>
          </a:p>
          <a:p>
            <a:pPr lvl="1"/>
            <a:r>
              <a:rPr lang="en-US" dirty="0">
                <a:solidFill>
                  <a:srgbClr val="002060"/>
                </a:solidFill>
              </a:rPr>
              <a:t>New reporting measures for ea. registry</a:t>
            </a:r>
          </a:p>
          <a:p>
            <a:pPr lvl="1"/>
            <a:r>
              <a:rPr lang="en-US" dirty="0">
                <a:solidFill>
                  <a:srgbClr val="002060"/>
                </a:solidFill>
              </a:rPr>
              <a:t>Review of variables for possible retirement</a:t>
            </a:r>
          </a:p>
          <a:p>
            <a:pPr lvl="1"/>
            <a:r>
              <a:rPr lang="en-US" dirty="0">
                <a:solidFill>
                  <a:srgbClr val="002060"/>
                </a:solidFill>
              </a:rPr>
              <a:t>One committee each Mtg. will give progress update</a:t>
            </a:r>
          </a:p>
          <a:p>
            <a:pPr lvl="1"/>
            <a:endParaRPr lang="en-US" sz="900" dirty="0">
              <a:solidFill>
                <a:srgbClr val="002060"/>
              </a:solidFill>
            </a:endParaRPr>
          </a:p>
          <a:p>
            <a:r>
              <a:rPr lang="en-US" dirty="0">
                <a:solidFill>
                  <a:srgbClr val="002060"/>
                </a:solidFill>
              </a:rPr>
              <a:t>Review &amp; discussion of proposed registry revisions</a:t>
            </a:r>
          </a:p>
          <a:p>
            <a:pPr lvl="1"/>
            <a:r>
              <a:rPr lang="en-US" dirty="0">
                <a:solidFill>
                  <a:srgbClr val="002060"/>
                </a:solidFill>
              </a:rPr>
              <a:t>LE/VMC SET variables to align w/guidelines</a:t>
            </a:r>
          </a:p>
          <a:p>
            <a:pPr lvl="1"/>
            <a:r>
              <a:rPr lang="en-US" dirty="0">
                <a:solidFill>
                  <a:srgbClr val="002060"/>
                </a:solidFill>
              </a:rPr>
              <a:t>Pilot ERAS Variables</a:t>
            </a:r>
          </a:p>
          <a:p>
            <a:pPr lvl="1"/>
            <a:r>
              <a:rPr lang="en-US" dirty="0">
                <a:solidFill>
                  <a:srgbClr val="002060"/>
                </a:solidFill>
              </a:rPr>
              <a:t>Initial discussion of required vs non-required procedure variables</a:t>
            </a:r>
          </a:p>
          <a:p>
            <a:pPr marL="0" indent="0">
              <a:buNone/>
            </a:pPr>
            <a:endParaRPr lang="en-US" dirty="0"/>
          </a:p>
        </p:txBody>
      </p:sp>
      <p:sp>
        <p:nvSpPr>
          <p:cNvPr id="4" name="Text Placeholder 3">
            <a:extLst>
              <a:ext uri="{FF2B5EF4-FFF2-40B4-BE49-F238E27FC236}">
                <a16:creationId xmlns:a16="http://schemas.microsoft.com/office/drawing/2014/main" id="{F98E63D5-E514-CDEC-3B2E-C40007CEDF50}"/>
              </a:ext>
            </a:extLst>
          </p:cNvPr>
          <p:cNvSpPr>
            <a:spLocks noGrp="1"/>
          </p:cNvSpPr>
          <p:nvPr>
            <p:ph type="body" sz="half" idx="2"/>
          </p:nvPr>
        </p:nvSpPr>
        <p:spPr/>
        <p:txBody>
          <a:bodyPr/>
          <a:lstStyle/>
          <a:p>
            <a:pPr marL="0" marR="0" lvl="0" indent="0" algn="l" defTabSz="914400" rtl="0" eaLnBrk="1" fontAlgn="auto" latinLnBrk="0" hangingPunct="1">
              <a:lnSpc>
                <a:spcPct val="90000"/>
              </a:lnSpc>
              <a:spcBef>
                <a:spcPts val="1000"/>
              </a:spcBef>
              <a:spcAft>
                <a:spcPts val="0"/>
              </a:spcAft>
              <a:buClr>
                <a:srgbClr val="800000"/>
              </a:buClr>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Franklin Gothic Book" panose="020B0503020102020204"/>
                <a:ea typeface="+mn-ea"/>
                <a:cs typeface="+mn-cs"/>
              </a:rPr>
              <a:t>Nathan Orr</a:t>
            </a:r>
            <a:r>
              <a:rPr lang="en-US" sz="3200" dirty="0">
                <a:solidFill>
                  <a:prstClr val="white"/>
                </a:solidFill>
                <a:latin typeface="Franklin Gothic Book" panose="020B0503020102020204"/>
              </a:rPr>
              <a:t>, MD</a:t>
            </a:r>
            <a:endParaRPr kumimoji="0" lang="en-US" sz="2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p>
            <a:endParaRPr lang="en-US" dirty="0"/>
          </a:p>
        </p:txBody>
      </p:sp>
    </p:spTree>
    <p:extLst>
      <p:ext uri="{BB962C8B-B14F-4D97-AF65-F5344CB8AC3E}">
        <p14:creationId xmlns:p14="http://schemas.microsoft.com/office/powerpoint/2010/main" val="1037393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F301-0E15-26A6-944B-503AB6E91DBC}"/>
              </a:ext>
            </a:extLst>
          </p:cNvPr>
          <p:cNvSpPr>
            <a:spLocks noGrp="1"/>
          </p:cNvSpPr>
          <p:nvPr>
            <p:ph type="title"/>
          </p:nvPr>
        </p:nvSpPr>
        <p:spPr/>
        <p:txBody>
          <a:bodyPr/>
          <a:lstStyle/>
          <a:p>
            <a:r>
              <a:rPr lang="en-US" dirty="0"/>
              <a:t>VQC Update</a:t>
            </a:r>
          </a:p>
        </p:txBody>
      </p:sp>
      <p:sp>
        <p:nvSpPr>
          <p:cNvPr id="3" name="Content Placeholder 2">
            <a:extLst>
              <a:ext uri="{FF2B5EF4-FFF2-40B4-BE49-F238E27FC236}">
                <a16:creationId xmlns:a16="http://schemas.microsoft.com/office/drawing/2014/main" id="{1F003030-95EC-8E9A-0A2A-551ED010266A}"/>
              </a:ext>
            </a:extLst>
          </p:cNvPr>
          <p:cNvSpPr>
            <a:spLocks noGrp="1"/>
          </p:cNvSpPr>
          <p:nvPr>
            <p:ph idx="1"/>
          </p:nvPr>
        </p:nvSpPr>
        <p:spPr>
          <a:xfrm>
            <a:off x="5214257" y="457200"/>
            <a:ext cx="6509657" cy="5664199"/>
          </a:xfrm>
        </p:spPr>
        <p:txBody>
          <a:bodyPr>
            <a:normAutofit fontScale="92500" lnSpcReduction="10000"/>
          </a:bodyPr>
          <a:lstStyle/>
          <a:p>
            <a:r>
              <a:rPr lang="en-US" dirty="0">
                <a:solidFill>
                  <a:srgbClr val="002060"/>
                </a:solidFill>
              </a:rPr>
              <a:t>Committee meets bi-annually</a:t>
            </a:r>
          </a:p>
          <a:p>
            <a:endParaRPr lang="en-US" sz="900" dirty="0">
              <a:solidFill>
                <a:srgbClr val="002060"/>
              </a:solidFill>
            </a:endParaRPr>
          </a:p>
          <a:p>
            <a:r>
              <a:rPr lang="en-US" dirty="0">
                <a:solidFill>
                  <a:srgbClr val="002060"/>
                </a:solidFill>
              </a:rPr>
              <a:t>Re-engagement of registry committees</a:t>
            </a:r>
          </a:p>
          <a:p>
            <a:pPr lvl="1"/>
            <a:r>
              <a:rPr lang="en-US" dirty="0">
                <a:solidFill>
                  <a:srgbClr val="002060"/>
                </a:solidFill>
              </a:rPr>
              <a:t>New reporting measures for each registry</a:t>
            </a:r>
          </a:p>
          <a:p>
            <a:pPr lvl="1"/>
            <a:r>
              <a:rPr lang="en-US" dirty="0">
                <a:solidFill>
                  <a:srgbClr val="002060"/>
                </a:solidFill>
              </a:rPr>
              <a:t>Review of variables for possible retirement</a:t>
            </a:r>
          </a:p>
          <a:p>
            <a:pPr lvl="1"/>
            <a:r>
              <a:rPr lang="en-US" dirty="0">
                <a:solidFill>
                  <a:srgbClr val="002060"/>
                </a:solidFill>
              </a:rPr>
              <a:t>Each committee will give updates during the VQC meetings</a:t>
            </a:r>
          </a:p>
          <a:p>
            <a:pPr lvl="1"/>
            <a:endParaRPr lang="en-US" sz="900" dirty="0">
              <a:solidFill>
                <a:srgbClr val="002060"/>
              </a:solidFill>
            </a:endParaRPr>
          </a:p>
          <a:p>
            <a:r>
              <a:rPr lang="en-US" dirty="0">
                <a:solidFill>
                  <a:srgbClr val="002060"/>
                </a:solidFill>
              </a:rPr>
              <a:t>Active review of Venous Stent to decrease registry burden</a:t>
            </a:r>
          </a:p>
          <a:p>
            <a:endParaRPr lang="en-US" sz="900" dirty="0">
              <a:solidFill>
                <a:srgbClr val="002060"/>
              </a:solidFill>
            </a:endParaRPr>
          </a:p>
          <a:p>
            <a:r>
              <a:rPr lang="en-US" dirty="0">
                <a:solidFill>
                  <a:srgbClr val="002060"/>
                </a:solidFill>
              </a:rPr>
              <a:t>Discussion on how to increase venous registry presence w/in the venous community</a:t>
            </a:r>
          </a:p>
          <a:p>
            <a:endParaRPr lang="en-US" sz="900" dirty="0">
              <a:solidFill>
                <a:srgbClr val="002060"/>
              </a:solidFill>
            </a:endParaRPr>
          </a:p>
          <a:p>
            <a:r>
              <a:rPr lang="en-US" dirty="0">
                <a:solidFill>
                  <a:srgbClr val="002060"/>
                </a:solidFill>
              </a:rPr>
              <a:t>Next Meeting VEITH (hybrid)</a:t>
            </a:r>
          </a:p>
          <a:p>
            <a:pPr lvl="1"/>
            <a:r>
              <a:rPr lang="en-US" dirty="0">
                <a:solidFill>
                  <a:srgbClr val="002060"/>
                </a:solidFill>
              </a:rPr>
              <a:t>November 12-17, 2023</a:t>
            </a:r>
          </a:p>
          <a:p>
            <a:endParaRPr lang="en-US" dirty="0"/>
          </a:p>
        </p:txBody>
      </p:sp>
      <p:sp>
        <p:nvSpPr>
          <p:cNvPr id="4" name="Text Placeholder 3">
            <a:extLst>
              <a:ext uri="{FF2B5EF4-FFF2-40B4-BE49-F238E27FC236}">
                <a16:creationId xmlns:a16="http://schemas.microsoft.com/office/drawing/2014/main" id="{5F9CB540-B4F6-3D03-C3F9-AF3B4958E88C}"/>
              </a:ext>
            </a:extLst>
          </p:cNvPr>
          <p:cNvSpPr>
            <a:spLocks noGrp="1"/>
          </p:cNvSpPr>
          <p:nvPr>
            <p:ph type="body" sz="half" idx="2"/>
          </p:nvPr>
        </p:nvSpPr>
        <p:spPr/>
        <p:txBody>
          <a:bodyPr/>
          <a:lstStyle/>
          <a:p>
            <a:r>
              <a:rPr lang="en-US" sz="3200" dirty="0"/>
              <a:t>Joseph </a:t>
            </a:r>
            <a:r>
              <a:rPr lang="en-US" sz="3200" dirty="0" err="1"/>
              <a:t>Liechty</a:t>
            </a:r>
            <a:r>
              <a:rPr lang="en-US" sz="3200" dirty="0"/>
              <a:t>, MD</a:t>
            </a:r>
            <a:endParaRPr lang="en-US" sz="2800" dirty="0"/>
          </a:p>
        </p:txBody>
      </p:sp>
    </p:spTree>
    <p:extLst>
      <p:ext uri="{BB962C8B-B14F-4D97-AF65-F5344CB8AC3E}">
        <p14:creationId xmlns:p14="http://schemas.microsoft.com/office/powerpoint/2010/main" val="2580233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88C5A3-34EA-D589-3BAA-3A4C7B68B079}"/>
              </a:ext>
            </a:extLst>
          </p:cNvPr>
          <p:cNvSpPr>
            <a:spLocks noGrp="1"/>
          </p:cNvSpPr>
          <p:nvPr>
            <p:ph idx="1"/>
          </p:nvPr>
        </p:nvSpPr>
        <p:spPr>
          <a:xfrm>
            <a:off x="5547034" y="674881"/>
            <a:ext cx="5897563" cy="3769994"/>
          </a:xfrm>
        </p:spPr>
        <p:txBody>
          <a:bodyPr>
            <a:noAutofit/>
          </a:bodyPr>
          <a:lstStyle/>
          <a:p>
            <a:r>
              <a:rPr lang="en-US" dirty="0"/>
              <a:t>The proposal review committee meets every other month</a:t>
            </a:r>
          </a:p>
          <a:p>
            <a:r>
              <a:rPr lang="en-US" dirty="0"/>
              <a:t>Comprises of all RAC chairs nationally and some other members</a:t>
            </a:r>
          </a:p>
          <a:p>
            <a:r>
              <a:rPr lang="en-US" dirty="0"/>
              <a:t>Reviews about 20-30 abstracts each cycle</a:t>
            </a:r>
          </a:p>
          <a:p>
            <a:r>
              <a:rPr lang="en-US" dirty="0"/>
              <a:t>The process is fair and open with the aim of approving most proposals </a:t>
            </a:r>
          </a:p>
          <a:p>
            <a:r>
              <a:rPr lang="en-US" dirty="0"/>
              <a:t>The committee advises investigators on how to improve the proposals </a:t>
            </a:r>
          </a:p>
        </p:txBody>
      </p:sp>
      <p:sp>
        <p:nvSpPr>
          <p:cNvPr id="5" name="Title 1">
            <a:extLst>
              <a:ext uri="{FF2B5EF4-FFF2-40B4-BE49-F238E27FC236}">
                <a16:creationId xmlns:a16="http://schemas.microsoft.com/office/drawing/2014/main" id="{14BE5671-AA6F-1292-CCA7-A059604FC917}"/>
              </a:ext>
            </a:extLst>
          </p:cNvPr>
          <p:cNvSpPr>
            <a:spLocks noGrp="1"/>
          </p:cNvSpPr>
          <p:nvPr>
            <p:ph type="title"/>
          </p:nvPr>
        </p:nvSpPr>
        <p:spPr/>
        <p:txBody>
          <a:bodyPr>
            <a:normAutofit/>
          </a:bodyPr>
          <a:lstStyle/>
          <a:p>
            <a:r>
              <a:rPr lang="en-US" sz="3400" dirty="0"/>
              <a:t>Arterial RAC Update</a:t>
            </a:r>
          </a:p>
        </p:txBody>
      </p:sp>
      <p:sp>
        <p:nvSpPr>
          <p:cNvPr id="6" name="Text Placeholder 3">
            <a:extLst>
              <a:ext uri="{FF2B5EF4-FFF2-40B4-BE49-F238E27FC236}">
                <a16:creationId xmlns:a16="http://schemas.microsoft.com/office/drawing/2014/main" id="{0CF13C1C-7898-4420-1F77-D1DE2E10BC48}"/>
              </a:ext>
            </a:extLst>
          </p:cNvPr>
          <p:cNvSpPr>
            <a:spLocks noGrp="1"/>
          </p:cNvSpPr>
          <p:nvPr>
            <p:ph type="body" sz="half" idx="2"/>
          </p:nvPr>
        </p:nvSpPr>
        <p:spPr/>
        <p:txBody>
          <a:bodyPr>
            <a:normAutofit/>
          </a:bodyPr>
          <a:lstStyle/>
          <a:p>
            <a:r>
              <a:rPr lang="en-US" sz="2800" dirty="0"/>
              <a:t>Kimberly Zamor, MD</a:t>
            </a:r>
          </a:p>
        </p:txBody>
      </p:sp>
    </p:spTree>
    <p:extLst>
      <p:ext uri="{BB962C8B-B14F-4D97-AF65-F5344CB8AC3E}">
        <p14:creationId xmlns:p14="http://schemas.microsoft.com/office/powerpoint/2010/main" val="525213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7CAE-FBD0-D690-2880-E5C8E0B7956D}"/>
              </a:ext>
            </a:extLst>
          </p:cNvPr>
          <p:cNvSpPr>
            <a:spLocks noGrp="1"/>
          </p:cNvSpPr>
          <p:nvPr>
            <p:ph type="title"/>
          </p:nvPr>
        </p:nvSpPr>
        <p:spPr>
          <a:xfrm>
            <a:off x="710006" y="457200"/>
            <a:ext cx="4062020" cy="1600200"/>
          </a:xfrm>
        </p:spPr>
        <p:txBody>
          <a:bodyPr>
            <a:normAutofit/>
          </a:bodyPr>
          <a:lstStyle/>
          <a:p>
            <a:r>
              <a:rPr lang="en-US" sz="3400" dirty="0"/>
              <a:t>Arterial RAC</a:t>
            </a:r>
          </a:p>
        </p:txBody>
      </p:sp>
      <p:sp>
        <p:nvSpPr>
          <p:cNvPr id="3" name="Content Placeholder 2">
            <a:extLst>
              <a:ext uri="{FF2B5EF4-FFF2-40B4-BE49-F238E27FC236}">
                <a16:creationId xmlns:a16="http://schemas.microsoft.com/office/drawing/2014/main" id="{F0ED8A5F-DF89-8B96-7145-FC703F1A842E}"/>
              </a:ext>
            </a:extLst>
          </p:cNvPr>
          <p:cNvSpPr>
            <a:spLocks noGrp="1"/>
          </p:cNvSpPr>
          <p:nvPr>
            <p:ph idx="1"/>
          </p:nvPr>
        </p:nvSpPr>
        <p:spPr>
          <a:xfrm>
            <a:off x="5457824" y="457200"/>
            <a:ext cx="5897563" cy="5040775"/>
          </a:xfrm>
        </p:spPr>
        <p:txBody>
          <a:bodyPr>
            <a:normAutofit/>
          </a:bodyPr>
          <a:lstStyle/>
          <a:p>
            <a:pPr marL="285750" indent="-285750">
              <a:buFont typeface="Arial" panose="020B0604020202020204" pitchFamily="34" charset="0"/>
              <a:buChar char="•"/>
            </a:pPr>
            <a:r>
              <a:rPr lang="en-US" sz="2800" dirty="0">
                <a:solidFill>
                  <a:srgbClr val="002060"/>
                </a:solidFill>
              </a:rPr>
              <a:t>When requesting a Data Set, the investigator must have an ACTIVE PATHWAYS account.</a:t>
            </a:r>
          </a:p>
          <a:p>
            <a:endParaRPr lang="en-US" sz="900" dirty="0">
              <a:solidFill>
                <a:srgbClr val="002060"/>
              </a:solidFill>
            </a:endParaRPr>
          </a:p>
          <a:p>
            <a:pPr marL="285750" indent="-285750">
              <a:buFont typeface="Arial" panose="020B0604020202020204" pitchFamily="34" charset="0"/>
              <a:buChar char="•"/>
            </a:pPr>
            <a:r>
              <a:rPr lang="en-US" sz="2800" dirty="0">
                <a:solidFill>
                  <a:srgbClr val="002060"/>
                </a:solidFill>
              </a:rPr>
              <a:t>Once approved, the Data Set will be transferred through the “SHARE a FILE” function in PATHWAYS.</a:t>
            </a:r>
          </a:p>
          <a:p>
            <a:pPr marL="0" indent="0">
              <a:buNone/>
            </a:pPr>
            <a:endParaRPr lang="en-US" sz="2800" dirty="0">
              <a:solidFill>
                <a:srgbClr val="002060"/>
              </a:solidFill>
            </a:endParaRPr>
          </a:p>
          <a:p>
            <a:pPr marL="0" indent="0">
              <a:buNone/>
            </a:pPr>
            <a:endParaRPr lang="en-US" sz="2800" dirty="0">
              <a:solidFill>
                <a:srgbClr val="002060"/>
              </a:solidFill>
            </a:endParaRPr>
          </a:p>
          <a:p>
            <a:pPr marL="285750" indent="-285750">
              <a:buFont typeface="Arial" panose="020B0604020202020204" pitchFamily="34" charset="0"/>
              <a:buChar char="•"/>
            </a:pPr>
            <a:endParaRPr lang="en-US" sz="900" dirty="0">
              <a:solidFill>
                <a:srgbClr val="002060"/>
              </a:solidFill>
            </a:endParaRPr>
          </a:p>
          <a:p>
            <a:pPr marL="285750" indent="-285750">
              <a:buFont typeface="Arial" panose="020B0604020202020204" pitchFamily="34" charset="0"/>
              <a:buChar char="•"/>
            </a:pPr>
            <a:r>
              <a:rPr lang="en-US" sz="2800" dirty="0">
                <a:solidFill>
                  <a:srgbClr val="002060"/>
                </a:solidFill>
              </a:rPr>
              <a:t>The Data Set will be available through “Share a File” for 30 days</a:t>
            </a:r>
          </a:p>
          <a:p>
            <a:endParaRPr lang="en-US" dirty="0"/>
          </a:p>
        </p:txBody>
      </p:sp>
      <p:pic>
        <p:nvPicPr>
          <p:cNvPr id="6" name="Picture 5">
            <a:extLst>
              <a:ext uri="{FF2B5EF4-FFF2-40B4-BE49-F238E27FC236}">
                <a16:creationId xmlns:a16="http://schemas.microsoft.com/office/drawing/2014/main" id="{192B3099-100C-9EA9-7074-BA8B8C436BAF}"/>
              </a:ext>
            </a:extLst>
          </p:cNvPr>
          <p:cNvPicPr>
            <a:picLocks noChangeAspect="1"/>
          </p:cNvPicPr>
          <p:nvPr/>
        </p:nvPicPr>
        <p:blipFill>
          <a:blip r:embed="rId2"/>
          <a:stretch>
            <a:fillRect/>
          </a:stretch>
        </p:blipFill>
        <p:spPr>
          <a:xfrm>
            <a:off x="5597022" y="3397466"/>
            <a:ext cx="5897563" cy="815720"/>
          </a:xfrm>
          <a:prstGeom prst="rect">
            <a:avLst/>
          </a:prstGeom>
        </p:spPr>
      </p:pic>
      <p:sp>
        <p:nvSpPr>
          <p:cNvPr id="7" name="Rectangle 6">
            <a:extLst>
              <a:ext uri="{FF2B5EF4-FFF2-40B4-BE49-F238E27FC236}">
                <a16:creationId xmlns:a16="http://schemas.microsoft.com/office/drawing/2014/main" id="{A965C8CA-DB17-48CB-781A-D2C842F3FA79}"/>
              </a:ext>
            </a:extLst>
          </p:cNvPr>
          <p:cNvSpPr/>
          <p:nvPr/>
        </p:nvSpPr>
        <p:spPr>
          <a:xfrm>
            <a:off x="8877782" y="3397466"/>
            <a:ext cx="844952" cy="4569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86445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156DC9-6BBA-511F-10BF-63CBFFDFE3B7}"/>
              </a:ext>
            </a:extLst>
          </p:cNvPr>
          <p:cNvSpPr>
            <a:spLocks noGrp="1"/>
          </p:cNvSpPr>
          <p:nvPr>
            <p:ph type="title"/>
          </p:nvPr>
        </p:nvSpPr>
        <p:spPr/>
        <p:txBody>
          <a:bodyPr/>
          <a:lstStyle/>
          <a:p>
            <a:r>
              <a:rPr lang="en-US" dirty="0"/>
              <a:t>Arterial RAC</a:t>
            </a:r>
          </a:p>
        </p:txBody>
      </p:sp>
      <p:sp>
        <p:nvSpPr>
          <p:cNvPr id="6" name="Content Placeholder 5">
            <a:extLst>
              <a:ext uri="{FF2B5EF4-FFF2-40B4-BE49-F238E27FC236}">
                <a16:creationId xmlns:a16="http://schemas.microsoft.com/office/drawing/2014/main" id="{5304BE4F-AB3D-F158-41A1-ED086C4EDC88}"/>
              </a:ext>
            </a:extLst>
          </p:cNvPr>
          <p:cNvSpPr>
            <a:spLocks noGrp="1"/>
          </p:cNvSpPr>
          <p:nvPr>
            <p:ph sz="half" idx="2"/>
          </p:nvPr>
        </p:nvSpPr>
        <p:spPr/>
        <p:txBody>
          <a:bodyPr>
            <a:normAutofit lnSpcReduction="10000"/>
          </a:bodyPr>
          <a:lstStyle/>
          <a:p>
            <a:r>
              <a:rPr lang="en-US" dirty="0"/>
              <a:t>Abstract</a:t>
            </a:r>
          </a:p>
          <a:p>
            <a:r>
              <a:rPr lang="en-US" dirty="0"/>
              <a:t>Research question/Hypothesis</a:t>
            </a:r>
          </a:p>
          <a:p>
            <a:r>
              <a:rPr lang="en-US" dirty="0"/>
              <a:t>Background/significance</a:t>
            </a:r>
          </a:p>
          <a:p>
            <a:r>
              <a:rPr lang="en-US" dirty="0"/>
              <a:t>Approach</a:t>
            </a:r>
          </a:p>
          <a:p>
            <a:r>
              <a:rPr lang="en-US" dirty="0"/>
              <a:t>Analytic plan</a:t>
            </a:r>
          </a:p>
          <a:p>
            <a:r>
              <a:rPr lang="en-US" dirty="0"/>
              <a:t>Mock Tables</a:t>
            </a:r>
          </a:p>
          <a:p>
            <a:r>
              <a:rPr lang="en-US" dirty="0"/>
              <a:t>Potential problems/solutions</a:t>
            </a:r>
          </a:p>
          <a:p>
            <a:r>
              <a:rPr lang="en-US" dirty="0"/>
              <a:t>IRB approval/exemptions. </a:t>
            </a:r>
          </a:p>
        </p:txBody>
      </p:sp>
      <p:sp>
        <p:nvSpPr>
          <p:cNvPr id="3" name="Content Placeholder 2"/>
          <p:cNvSpPr>
            <a:spLocks noGrp="1"/>
          </p:cNvSpPr>
          <p:nvPr>
            <p:ph sz="half" idx="1"/>
          </p:nvPr>
        </p:nvSpPr>
        <p:spPr>
          <a:xfrm>
            <a:off x="689264" y="1825625"/>
            <a:ext cx="5063836" cy="4351338"/>
          </a:xfrm>
        </p:spPr>
        <p:txBody>
          <a:bodyPr>
            <a:normAutofit lnSpcReduction="10000"/>
          </a:bodyPr>
          <a:lstStyle/>
          <a:p>
            <a:r>
              <a:rPr lang="en-US" sz="3600" dirty="0">
                <a:solidFill>
                  <a:srgbClr val="002060"/>
                </a:solidFill>
              </a:rPr>
              <a:t>Components of a VQI proposal. </a:t>
            </a:r>
          </a:p>
          <a:p>
            <a:endParaRPr lang="en-US" sz="3600" dirty="0">
              <a:solidFill>
                <a:srgbClr val="002060"/>
              </a:solidFill>
            </a:endParaRPr>
          </a:p>
          <a:p>
            <a:endParaRPr lang="en-US" sz="3600" dirty="0">
              <a:solidFill>
                <a:srgbClr val="002060"/>
              </a:solidFill>
            </a:endParaRPr>
          </a:p>
          <a:p>
            <a:r>
              <a:rPr lang="en-US" sz="3600" dirty="0">
                <a:solidFill>
                  <a:srgbClr val="002060"/>
                </a:solidFill>
              </a:rPr>
              <a:t>For more information:</a:t>
            </a:r>
          </a:p>
          <a:p>
            <a:endParaRPr lang="en-US" sz="800" dirty="0">
              <a:solidFill>
                <a:srgbClr val="002060"/>
              </a:solidFill>
            </a:endParaRPr>
          </a:p>
          <a:p>
            <a:r>
              <a:rPr lang="en-US" sz="1600" dirty="0">
                <a:solidFill>
                  <a:srgbClr val="002060"/>
                </a:solidFill>
              </a:rPr>
              <a:t>Podcast: Requesting Data presented by Dr. Leila Mureebe, MD</a:t>
            </a:r>
          </a:p>
          <a:p>
            <a:pPr marL="457200" lvl="1" indent="0">
              <a:buNone/>
            </a:pPr>
            <a:r>
              <a:rPr lang="en-US" sz="1600" dirty="0">
                <a:solidFill>
                  <a:srgbClr val="002060"/>
                </a:solidFill>
                <a:hlinkClick r:id="rId2">
                  <a:extLst>
                    <a:ext uri="{A12FA001-AC4F-418D-AE19-62706E023703}">
                      <ahyp:hlinkClr xmlns:ahyp="http://schemas.microsoft.com/office/drawing/2018/hyperlinkcolor" val="tx"/>
                    </a:ext>
                  </a:extLst>
                </a:hlinkClick>
              </a:rPr>
              <a:t>https://drive.google.com/file/d/1tBsYrzh0Pu-Oz5gu_eHhMmrVvyEtk5i2/view</a:t>
            </a:r>
            <a:endParaRPr lang="en-US" sz="1600" dirty="0">
              <a:solidFill>
                <a:srgbClr val="002060"/>
              </a:solidFill>
            </a:endParaRPr>
          </a:p>
          <a:p>
            <a:pPr lvl="1"/>
            <a:endParaRPr lang="en-US" sz="1600" dirty="0">
              <a:solidFill>
                <a:srgbClr val="002060"/>
              </a:solidFill>
            </a:endParaRPr>
          </a:p>
          <a:p>
            <a:endParaRPr lang="en-US" sz="3600" dirty="0">
              <a:solidFill>
                <a:srgbClr val="002060"/>
              </a:solidFill>
            </a:endParaRPr>
          </a:p>
        </p:txBody>
      </p:sp>
    </p:spTree>
    <p:extLst>
      <p:ext uri="{BB962C8B-B14F-4D97-AF65-F5344CB8AC3E}">
        <p14:creationId xmlns:p14="http://schemas.microsoft.com/office/powerpoint/2010/main" val="4265209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F04E-E7BC-69B1-F429-8F31AAB22D2F}"/>
              </a:ext>
            </a:extLst>
          </p:cNvPr>
          <p:cNvSpPr>
            <a:spLocks noGrp="1"/>
          </p:cNvSpPr>
          <p:nvPr>
            <p:ph type="title"/>
          </p:nvPr>
        </p:nvSpPr>
        <p:spPr/>
        <p:txBody>
          <a:bodyPr/>
          <a:lstStyle/>
          <a:p>
            <a:r>
              <a:rPr lang="en-US" dirty="0"/>
              <a:t>RAC Data Use Agreement</a:t>
            </a:r>
          </a:p>
        </p:txBody>
      </p:sp>
      <p:pic>
        <p:nvPicPr>
          <p:cNvPr id="4" name="Picture 3">
            <a:extLst>
              <a:ext uri="{FF2B5EF4-FFF2-40B4-BE49-F238E27FC236}">
                <a16:creationId xmlns:a16="http://schemas.microsoft.com/office/drawing/2014/main" id="{E9957586-24BA-9A11-66D0-D609DD40DF57}"/>
              </a:ext>
            </a:extLst>
          </p:cNvPr>
          <p:cNvPicPr>
            <a:picLocks noChangeAspect="1"/>
          </p:cNvPicPr>
          <p:nvPr/>
        </p:nvPicPr>
        <p:blipFill>
          <a:blip r:embed="rId2"/>
          <a:stretch>
            <a:fillRect/>
          </a:stretch>
        </p:blipFill>
        <p:spPr>
          <a:xfrm>
            <a:off x="7350370" y="1803335"/>
            <a:ext cx="4112666" cy="4662378"/>
          </a:xfrm>
          <a:prstGeom prst="rect">
            <a:avLst/>
          </a:prstGeom>
        </p:spPr>
      </p:pic>
      <p:sp>
        <p:nvSpPr>
          <p:cNvPr id="6" name="TextBox 5">
            <a:extLst>
              <a:ext uri="{FF2B5EF4-FFF2-40B4-BE49-F238E27FC236}">
                <a16:creationId xmlns:a16="http://schemas.microsoft.com/office/drawing/2014/main" id="{62600D72-76AC-CB67-2CDA-2E8CC88A08CC}"/>
              </a:ext>
            </a:extLst>
          </p:cNvPr>
          <p:cNvSpPr txBox="1"/>
          <p:nvPr/>
        </p:nvSpPr>
        <p:spPr>
          <a:xfrm>
            <a:off x="482600" y="2518697"/>
            <a:ext cx="6273799" cy="3231654"/>
          </a:xfrm>
          <a:prstGeom prst="rect">
            <a:avLst/>
          </a:prstGeom>
          <a:noFill/>
        </p:spPr>
        <p:txBody>
          <a:bodyPr wrap="square">
            <a:spAutoFit/>
          </a:bodyPr>
          <a:lstStyle/>
          <a:p>
            <a:r>
              <a:rPr lang="en-US" sz="3400" dirty="0">
                <a:solidFill>
                  <a:srgbClr val="002060"/>
                </a:solidFill>
              </a:rPr>
              <a:t>The Data Use Agreement needs to be signed by the </a:t>
            </a:r>
            <a:r>
              <a:rPr lang="en-US" sz="3400" u="sng" dirty="0">
                <a:solidFill>
                  <a:srgbClr val="002060"/>
                </a:solidFill>
              </a:rPr>
              <a:t>Attending Physician</a:t>
            </a:r>
            <a:r>
              <a:rPr lang="en-US" sz="3400" dirty="0">
                <a:solidFill>
                  <a:srgbClr val="002060"/>
                </a:solidFill>
              </a:rPr>
              <a:t> when submitting in Abstract 123</a:t>
            </a:r>
          </a:p>
          <a:p>
            <a:endParaRPr lang="en-US" sz="3400" dirty="0"/>
          </a:p>
          <a:p>
            <a:r>
              <a:rPr lang="en-US" sz="3400" dirty="0">
                <a:hlinkClick r:id="rId3"/>
              </a:rPr>
              <a:t>https://abstracts123.com/svs1/</a:t>
            </a:r>
            <a:endParaRPr lang="en-US" sz="3400" dirty="0"/>
          </a:p>
        </p:txBody>
      </p:sp>
      <p:sp>
        <p:nvSpPr>
          <p:cNvPr id="7" name="Arrow: Left 6">
            <a:extLst>
              <a:ext uri="{FF2B5EF4-FFF2-40B4-BE49-F238E27FC236}">
                <a16:creationId xmlns:a16="http://schemas.microsoft.com/office/drawing/2014/main" id="{0CC90E0B-9A77-AE77-425F-8C210EAD6A40}"/>
              </a:ext>
            </a:extLst>
          </p:cNvPr>
          <p:cNvSpPr/>
          <p:nvPr/>
        </p:nvSpPr>
        <p:spPr>
          <a:xfrm>
            <a:off x="8968740" y="5630672"/>
            <a:ext cx="978408" cy="484632"/>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6152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F04E-E7BC-69B1-F429-8F31AAB22D2F}"/>
              </a:ext>
            </a:extLst>
          </p:cNvPr>
          <p:cNvSpPr>
            <a:spLocks noGrp="1"/>
          </p:cNvSpPr>
          <p:nvPr>
            <p:ph type="title"/>
          </p:nvPr>
        </p:nvSpPr>
        <p:spPr/>
        <p:txBody>
          <a:bodyPr/>
          <a:lstStyle/>
          <a:p>
            <a:r>
              <a:rPr lang="en-US" dirty="0"/>
              <a:t>RAC Proposal Process</a:t>
            </a:r>
          </a:p>
        </p:txBody>
      </p:sp>
      <p:sp>
        <p:nvSpPr>
          <p:cNvPr id="3" name="Content Placeholder 1">
            <a:extLst>
              <a:ext uri="{FF2B5EF4-FFF2-40B4-BE49-F238E27FC236}">
                <a16:creationId xmlns:a16="http://schemas.microsoft.com/office/drawing/2014/main" id="{841FD9D0-1049-B365-7548-6E980DC50A81}"/>
              </a:ext>
            </a:extLst>
          </p:cNvPr>
          <p:cNvSpPr txBox="1">
            <a:spLocks/>
          </p:cNvSpPr>
          <p:nvPr/>
        </p:nvSpPr>
        <p:spPr>
          <a:xfrm>
            <a:off x="198947" y="2070000"/>
            <a:ext cx="7151424" cy="4432203"/>
          </a:xfrm>
          <a:prstGeom prst="rect">
            <a:avLst/>
          </a:prstGeom>
        </p:spPr>
        <p:txBody>
          <a:bodyPr>
            <a:normAutofit/>
          </a:bodyPr>
          <a:lstStyle>
            <a:lvl1pPr marL="228600" indent="-228600" algn="l" defTabSz="914400" rtl="0" eaLnBrk="1" latinLnBrk="0" hangingPunct="1">
              <a:lnSpc>
                <a:spcPct val="90000"/>
              </a:lnSpc>
              <a:spcBef>
                <a:spcPts val="1000"/>
              </a:spcBef>
              <a:buClr>
                <a:srgbClr val="80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0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4220" indent="-384220">
              <a:buFont typeface="+mj-lt"/>
              <a:buAutoNum type="arabicPeriod"/>
            </a:pPr>
            <a:r>
              <a:rPr lang="en-US" b="1" dirty="0"/>
              <a:t>Review list of projects:</a:t>
            </a:r>
          </a:p>
          <a:p>
            <a:pPr marL="0" indent="0">
              <a:buFont typeface="Arial" panose="020B0604020202020204" pitchFamily="34" charset="0"/>
              <a:buNone/>
            </a:pPr>
            <a:r>
              <a:rPr lang="en-US" dirty="0">
                <a:hlinkClick r:id="rId2"/>
              </a:rPr>
              <a:t>https://www.vqi.org/data-analysis/rac-approved-project-search/</a:t>
            </a:r>
            <a:endParaRPr lang="en-US" dirty="0"/>
          </a:p>
          <a:p>
            <a:pPr marL="0" indent="0">
              <a:buFont typeface="Arial" panose="020B0604020202020204" pitchFamily="34" charset="0"/>
              <a:buNone/>
            </a:pPr>
            <a:r>
              <a:rPr lang="en-US" b="1" dirty="0"/>
              <a:t>2.  Submit proposal online: </a:t>
            </a:r>
          </a:p>
          <a:p>
            <a:pPr marL="0" indent="0">
              <a:buFont typeface="Arial" panose="020B0604020202020204" pitchFamily="34" charset="0"/>
              <a:buNone/>
            </a:pPr>
            <a:r>
              <a:rPr lang="en-US" u="sng" dirty="0">
                <a:hlinkClick r:id="rId3"/>
              </a:rPr>
              <a:t>http://abstracts123.com/svs1/meetinglogin</a:t>
            </a:r>
            <a:endParaRPr lang="en-US" u="sng" dirty="0"/>
          </a:p>
          <a:p>
            <a:pPr marL="0" indent="0">
              <a:buFont typeface="Arial" panose="020B0604020202020204" pitchFamily="34" charset="0"/>
              <a:buNone/>
            </a:pPr>
            <a:r>
              <a:rPr lang="en-US" b="1" dirty="0"/>
              <a:t>3. Deadlines for submissions: </a:t>
            </a:r>
          </a:p>
          <a:p>
            <a:pPr marL="0" indent="0">
              <a:buFont typeface="Arial" panose="020B0604020202020204" pitchFamily="34" charset="0"/>
              <a:buNone/>
            </a:pPr>
            <a:r>
              <a:rPr lang="en-US" dirty="0">
                <a:hlinkClick r:id="rId4"/>
              </a:rPr>
              <a:t>https://www.vqi.org/svs-vqi-national-arterial-rac-schedule/</a:t>
            </a:r>
            <a:endParaRPr lang="en-US" dirty="0"/>
          </a:p>
          <a:p>
            <a:pPr marL="0" indent="0">
              <a:buFont typeface="Arial" panose="020B0604020202020204" pitchFamily="34" charset="0"/>
              <a:buNone/>
            </a:pPr>
            <a:endParaRPr lang="en-US" dirty="0"/>
          </a:p>
        </p:txBody>
      </p:sp>
      <p:sp>
        <p:nvSpPr>
          <p:cNvPr id="5" name="Content Placeholder 5">
            <a:extLst>
              <a:ext uri="{FF2B5EF4-FFF2-40B4-BE49-F238E27FC236}">
                <a16:creationId xmlns:a16="http://schemas.microsoft.com/office/drawing/2014/main" id="{C1C38EFD-CEC8-7266-AA9D-FF9BE1FBEC8F}"/>
              </a:ext>
            </a:extLst>
          </p:cNvPr>
          <p:cNvSpPr txBox="1">
            <a:spLocks/>
          </p:cNvSpPr>
          <p:nvPr/>
        </p:nvSpPr>
        <p:spPr>
          <a:xfrm>
            <a:off x="7229475" y="2610506"/>
            <a:ext cx="4962525" cy="3553033"/>
          </a:xfrm>
          <a:prstGeom prst="rect">
            <a:avLst/>
          </a:prstGeom>
        </p:spPr>
        <p:txBody>
          <a:bodyPr>
            <a:normAutofit/>
          </a:bodyPr>
          <a:lstStyle>
            <a:lvl1pPr marL="228600" indent="-228600" algn="l" defTabSz="914400" rtl="0" eaLnBrk="1" latinLnBrk="0" hangingPunct="1">
              <a:lnSpc>
                <a:spcPct val="90000"/>
              </a:lnSpc>
              <a:spcBef>
                <a:spcPts val="1000"/>
              </a:spcBef>
              <a:buClr>
                <a:srgbClr val="800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000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000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000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Your Regional RAC chair is available to help answer questions or help with proposal writing</a:t>
            </a:r>
          </a:p>
        </p:txBody>
      </p:sp>
    </p:spTree>
    <p:extLst>
      <p:ext uri="{BB962C8B-B14F-4D97-AF65-F5344CB8AC3E}">
        <p14:creationId xmlns:p14="http://schemas.microsoft.com/office/powerpoint/2010/main" val="343417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C7E10-1B62-7895-E8BC-353EAB986C6F}"/>
              </a:ext>
            </a:extLst>
          </p:cNvPr>
          <p:cNvSpPr>
            <a:spLocks noGrp="1"/>
          </p:cNvSpPr>
          <p:nvPr>
            <p:ph type="title"/>
          </p:nvPr>
        </p:nvSpPr>
        <p:spPr>
          <a:xfrm>
            <a:off x="619126" y="600075"/>
            <a:ext cx="5476874" cy="533400"/>
          </a:xfrm>
        </p:spPr>
        <p:txBody>
          <a:bodyPr/>
          <a:lstStyle/>
          <a:p>
            <a:r>
              <a:rPr lang="en-US" dirty="0"/>
              <a:t>Disclosures</a:t>
            </a:r>
          </a:p>
        </p:txBody>
      </p:sp>
      <p:sp>
        <p:nvSpPr>
          <p:cNvPr id="3" name="Content Placeholder 2">
            <a:extLst>
              <a:ext uri="{FF2B5EF4-FFF2-40B4-BE49-F238E27FC236}">
                <a16:creationId xmlns:a16="http://schemas.microsoft.com/office/drawing/2014/main" id="{903521E3-97AE-9857-3719-D6CE958E66EF}"/>
              </a:ext>
            </a:extLst>
          </p:cNvPr>
          <p:cNvSpPr>
            <a:spLocks noGrp="1"/>
          </p:cNvSpPr>
          <p:nvPr>
            <p:ph idx="1"/>
          </p:nvPr>
        </p:nvSpPr>
        <p:spPr/>
        <p:txBody>
          <a:bodyPr>
            <a:normAutofit fontScale="77500" lnSpcReduction="20000"/>
          </a:bodyPr>
          <a:lstStyle/>
          <a:p>
            <a:pPr marL="0" indent="0">
              <a:buNone/>
            </a:pPr>
            <a:r>
              <a:rPr lang="en-US" sz="3200" dirty="0">
                <a:solidFill>
                  <a:srgbClr val="002060"/>
                </a:solidFill>
              </a:rPr>
              <a:t>Sheil Coogan, MD</a:t>
            </a:r>
          </a:p>
          <a:p>
            <a:pPr marL="0" indent="0">
              <a:buNone/>
            </a:pPr>
            <a:r>
              <a:rPr lang="en-US" sz="3200" dirty="0">
                <a:solidFill>
                  <a:srgbClr val="002060"/>
                </a:solidFill>
              </a:rPr>
              <a:t>	Boston Scientific</a:t>
            </a:r>
          </a:p>
          <a:p>
            <a:pPr marL="0" indent="0">
              <a:buNone/>
            </a:pPr>
            <a:endParaRPr lang="en-US" sz="3200" dirty="0">
              <a:solidFill>
                <a:srgbClr val="002060"/>
              </a:solidFill>
            </a:endParaRPr>
          </a:p>
          <a:p>
            <a:pPr marL="0" indent="0">
              <a:buNone/>
            </a:pPr>
            <a:r>
              <a:rPr lang="en-US" sz="3200" dirty="0">
                <a:solidFill>
                  <a:srgbClr val="002060"/>
                </a:solidFill>
              </a:rPr>
              <a:t>Rana Afifi, MD</a:t>
            </a:r>
          </a:p>
          <a:p>
            <a:pPr marL="0" indent="0">
              <a:buNone/>
            </a:pPr>
            <a:r>
              <a:rPr lang="en-US" sz="3200" dirty="0">
                <a:solidFill>
                  <a:srgbClr val="002060"/>
                </a:solidFill>
              </a:rPr>
              <a:t>	None</a:t>
            </a:r>
          </a:p>
        </p:txBody>
      </p:sp>
      <p:sp>
        <p:nvSpPr>
          <p:cNvPr id="4" name="TextBox 3">
            <a:extLst>
              <a:ext uri="{FF2B5EF4-FFF2-40B4-BE49-F238E27FC236}">
                <a16:creationId xmlns:a16="http://schemas.microsoft.com/office/drawing/2014/main" id="{AC9EB8FF-0032-77DF-090B-212F5094C7E0}"/>
              </a:ext>
            </a:extLst>
          </p:cNvPr>
          <p:cNvSpPr txBox="1"/>
          <p:nvPr/>
        </p:nvSpPr>
        <p:spPr>
          <a:xfrm rot="20742483">
            <a:off x="989555" y="3053710"/>
            <a:ext cx="9093896" cy="1200329"/>
          </a:xfrm>
          <a:prstGeom prst="rect">
            <a:avLst/>
          </a:prstGeom>
          <a:noFill/>
        </p:spPr>
        <p:txBody>
          <a:bodyPr wrap="square" rtlCol="0">
            <a:spAutoFit/>
          </a:bodyPr>
          <a:lstStyle/>
          <a:p>
            <a:pPr algn="ctr"/>
            <a:r>
              <a:rPr lang="en-US" sz="7200" dirty="0"/>
              <a:t> </a:t>
            </a:r>
          </a:p>
        </p:txBody>
      </p:sp>
    </p:spTree>
    <p:extLst>
      <p:ext uri="{BB962C8B-B14F-4D97-AF65-F5344CB8AC3E}">
        <p14:creationId xmlns:p14="http://schemas.microsoft.com/office/powerpoint/2010/main" val="1659711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F61E-F2AF-6F1F-19D2-4A929888489A}"/>
              </a:ext>
            </a:extLst>
          </p:cNvPr>
          <p:cNvSpPr>
            <a:spLocks noGrp="1"/>
          </p:cNvSpPr>
          <p:nvPr>
            <p:ph type="title"/>
          </p:nvPr>
        </p:nvSpPr>
        <p:spPr/>
        <p:txBody>
          <a:bodyPr/>
          <a:lstStyle/>
          <a:p>
            <a:r>
              <a:rPr lang="en-US" dirty="0"/>
              <a:t>Arterial RAC Schedule 2024</a:t>
            </a:r>
          </a:p>
        </p:txBody>
      </p:sp>
      <p:pic>
        <p:nvPicPr>
          <p:cNvPr id="5" name="Picture 4">
            <a:extLst>
              <a:ext uri="{FF2B5EF4-FFF2-40B4-BE49-F238E27FC236}">
                <a16:creationId xmlns:a16="http://schemas.microsoft.com/office/drawing/2014/main" id="{A61C865F-399A-E91C-9422-78E7BA63263A}"/>
              </a:ext>
            </a:extLst>
          </p:cNvPr>
          <p:cNvPicPr>
            <a:picLocks noChangeAspect="1"/>
          </p:cNvPicPr>
          <p:nvPr/>
        </p:nvPicPr>
        <p:blipFill>
          <a:blip r:embed="rId2"/>
          <a:stretch>
            <a:fillRect/>
          </a:stretch>
        </p:blipFill>
        <p:spPr>
          <a:xfrm>
            <a:off x="399944" y="1991517"/>
            <a:ext cx="5538147" cy="4623748"/>
          </a:xfrm>
          <a:prstGeom prst="rect">
            <a:avLst/>
          </a:prstGeom>
        </p:spPr>
      </p:pic>
      <p:pic>
        <p:nvPicPr>
          <p:cNvPr id="7" name="Picture 6">
            <a:extLst>
              <a:ext uri="{FF2B5EF4-FFF2-40B4-BE49-F238E27FC236}">
                <a16:creationId xmlns:a16="http://schemas.microsoft.com/office/drawing/2014/main" id="{D6D60045-7BF2-FA75-12DE-2FD21F1D852C}"/>
              </a:ext>
            </a:extLst>
          </p:cNvPr>
          <p:cNvPicPr>
            <a:picLocks noChangeAspect="1"/>
          </p:cNvPicPr>
          <p:nvPr/>
        </p:nvPicPr>
        <p:blipFill>
          <a:blip r:embed="rId3"/>
          <a:stretch>
            <a:fillRect/>
          </a:stretch>
        </p:blipFill>
        <p:spPr>
          <a:xfrm>
            <a:off x="6096000" y="2011902"/>
            <a:ext cx="5284424" cy="4644133"/>
          </a:xfrm>
          <a:prstGeom prst="rect">
            <a:avLst/>
          </a:prstGeom>
        </p:spPr>
      </p:pic>
    </p:spTree>
    <p:extLst>
      <p:ext uri="{BB962C8B-B14F-4D97-AF65-F5344CB8AC3E}">
        <p14:creationId xmlns:p14="http://schemas.microsoft.com/office/powerpoint/2010/main" val="170064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2E9A-E86E-2156-EB63-19A8AC94C5FA}"/>
              </a:ext>
            </a:extLst>
          </p:cNvPr>
          <p:cNvSpPr>
            <a:spLocks noGrp="1"/>
          </p:cNvSpPr>
          <p:nvPr>
            <p:ph type="title"/>
          </p:nvPr>
        </p:nvSpPr>
        <p:spPr/>
        <p:txBody>
          <a:bodyPr>
            <a:normAutofit/>
          </a:bodyPr>
          <a:lstStyle/>
          <a:p>
            <a:r>
              <a:rPr lang="en-US" sz="3400" dirty="0"/>
              <a:t>Venous RAC Update</a:t>
            </a:r>
          </a:p>
        </p:txBody>
      </p:sp>
      <p:sp>
        <p:nvSpPr>
          <p:cNvPr id="3" name="Content Placeholder 2">
            <a:extLst>
              <a:ext uri="{FF2B5EF4-FFF2-40B4-BE49-F238E27FC236}">
                <a16:creationId xmlns:a16="http://schemas.microsoft.com/office/drawing/2014/main" id="{D2A4D031-0E64-1952-2659-223CFCB518E7}"/>
              </a:ext>
            </a:extLst>
          </p:cNvPr>
          <p:cNvSpPr>
            <a:spLocks noGrp="1"/>
          </p:cNvSpPr>
          <p:nvPr>
            <p:ph idx="1"/>
          </p:nvPr>
        </p:nvSpPr>
        <p:spPr>
          <a:xfrm>
            <a:off x="5120640" y="457200"/>
            <a:ext cx="6888480" cy="5689600"/>
          </a:xfrm>
        </p:spPr>
        <p:txBody>
          <a:bodyPr>
            <a:normAutofit fontScale="92500" lnSpcReduction="20000"/>
          </a:bodyPr>
          <a:lstStyle/>
          <a:p>
            <a:r>
              <a:rPr lang="en-US" dirty="0">
                <a:solidFill>
                  <a:srgbClr val="002060"/>
                </a:solidFill>
              </a:rPr>
              <a:t>The July Venous RAC had 4 venous proposals submitted  </a:t>
            </a:r>
          </a:p>
          <a:p>
            <a:endParaRPr lang="en-US" sz="1000" dirty="0">
              <a:solidFill>
                <a:srgbClr val="002060"/>
              </a:solidFill>
            </a:endParaRPr>
          </a:p>
          <a:p>
            <a:r>
              <a:rPr lang="en-US" dirty="0">
                <a:solidFill>
                  <a:srgbClr val="002060"/>
                </a:solidFill>
              </a:rPr>
              <a:t>Podcast: Requesting Data presented by Dr. Leila Mureebe, MD. Follow link below</a:t>
            </a:r>
          </a:p>
          <a:p>
            <a:pPr lvl="1"/>
            <a:r>
              <a:rPr lang="en-US" sz="1600" dirty="0">
                <a:solidFill>
                  <a:srgbClr val="002060"/>
                </a:solidFill>
                <a:hlinkClick r:id="rId2">
                  <a:extLst>
                    <a:ext uri="{A12FA001-AC4F-418D-AE19-62706E023703}">
                      <ahyp:hlinkClr xmlns:ahyp="http://schemas.microsoft.com/office/drawing/2018/hyperlinkcolor" val="tx"/>
                    </a:ext>
                  </a:extLst>
                </a:hlinkClick>
              </a:rPr>
              <a:t>https://drive.google.com/file/d/1tBsYrzh0Pu-Oz5gu_eHhMmrVvyEtk5i2/view</a:t>
            </a:r>
            <a:endParaRPr lang="en-US" sz="1600" dirty="0">
              <a:solidFill>
                <a:srgbClr val="002060"/>
              </a:solidFill>
            </a:endParaRPr>
          </a:p>
          <a:p>
            <a:endParaRPr lang="en-US" sz="900" dirty="0">
              <a:solidFill>
                <a:srgbClr val="002060"/>
              </a:solidFill>
            </a:endParaRPr>
          </a:p>
          <a:p>
            <a:r>
              <a:rPr lang="en-US" dirty="0">
                <a:solidFill>
                  <a:srgbClr val="002060"/>
                </a:solidFill>
              </a:rPr>
              <a:t>The current venous registries with blinded data sets </a:t>
            </a:r>
          </a:p>
          <a:p>
            <a:pPr lvl="1"/>
            <a:r>
              <a:rPr lang="en-US" dirty="0">
                <a:solidFill>
                  <a:srgbClr val="002060"/>
                </a:solidFill>
              </a:rPr>
              <a:t>Varicose Vein</a:t>
            </a:r>
          </a:p>
          <a:p>
            <a:pPr lvl="1"/>
            <a:r>
              <a:rPr lang="en-US" dirty="0">
                <a:solidFill>
                  <a:srgbClr val="002060"/>
                </a:solidFill>
              </a:rPr>
              <a:t>IVC Filter</a:t>
            </a:r>
          </a:p>
          <a:p>
            <a:pPr marL="457200" lvl="1" indent="0">
              <a:buNone/>
            </a:pPr>
            <a:endParaRPr lang="en-US" dirty="0">
              <a:solidFill>
                <a:srgbClr val="002060"/>
              </a:solidFill>
            </a:endParaRPr>
          </a:p>
          <a:p>
            <a:r>
              <a:rPr lang="en-US" dirty="0">
                <a:solidFill>
                  <a:srgbClr val="002060"/>
                </a:solidFill>
              </a:rPr>
              <a:t>Types of information available:</a:t>
            </a:r>
          </a:p>
          <a:p>
            <a:pPr lvl="1"/>
            <a:r>
              <a:rPr lang="en-US" dirty="0">
                <a:solidFill>
                  <a:srgbClr val="002060"/>
                </a:solidFill>
              </a:rPr>
              <a:t>Demographics</a:t>
            </a:r>
          </a:p>
          <a:p>
            <a:pPr lvl="1"/>
            <a:r>
              <a:rPr lang="en-US" dirty="0">
                <a:solidFill>
                  <a:srgbClr val="002060"/>
                </a:solidFill>
              </a:rPr>
              <a:t>Comorbidities</a:t>
            </a:r>
          </a:p>
          <a:p>
            <a:pPr lvl="1"/>
            <a:r>
              <a:rPr lang="en-US" dirty="0">
                <a:solidFill>
                  <a:srgbClr val="002060"/>
                </a:solidFill>
              </a:rPr>
              <a:t>Operative characteristics</a:t>
            </a:r>
          </a:p>
          <a:p>
            <a:pPr lvl="1"/>
            <a:r>
              <a:rPr lang="en-US" dirty="0">
                <a:solidFill>
                  <a:srgbClr val="002060"/>
                </a:solidFill>
              </a:rPr>
              <a:t>Post-operative characteristics</a:t>
            </a:r>
          </a:p>
          <a:p>
            <a:pPr lvl="1"/>
            <a:r>
              <a:rPr lang="en-US" dirty="0">
                <a:solidFill>
                  <a:srgbClr val="002060"/>
                </a:solidFill>
              </a:rPr>
              <a:t>Follow-up</a:t>
            </a:r>
          </a:p>
        </p:txBody>
      </p:sp>
      <p:sp>
        <p:nvSpPr>
          <p:cNvPr id="4" name="Text Placeholder 3">
            <a:extLst>
              <a:ext uri="{FF2B5EF4-FFF2-40B4-BE49-F238E27FC236}">
                <a16:creationId xmlns:a16="http://schemas.microsoft.com/office/drawing/2014/main" id="{B06B95FB-7F77-606D-6BC8-BD5548C74749}"/>
              </a:ext>
            </a:extLst>
          </p:cNvPr>
          <p:cNvSpPr>
            <a:spLocks noGrp="1"/>
          </p:cNvSpPr>
          <p:nvPr>
            <p:ph type="body" sz="half" idx="2"/>
          </p:nvPr>
        </p:nvSpPr>
        <p:spPr>
          <a:xfrm>
            <a:off x="839788" y="2419350"/>
            <a:ext cx="3932237" cy="517814"/>
          </a:xfrm>
        </p:spPr>
        <p:txBody>
          <a:bodyPr>
            <a:normAutofit/>
          </a:bodyPr>
          <a:lstStyle/>
          <a:p>
            <a:r>
              <a:rPr lang="en-US" sz="2800" dirty="0"/>
              <a:t>Joseph </a:t>
            </a:r>
            <a:r>
              <a:rPr lang="en-US" sz="2800" dirty="0" err="1"/>
              <a:t>Liechty</a:t>
            </a:r>
            <a:r>
              <a:rPr lang="en-US" sz="2800" dirty="0"/>
              <a:t>, MD</a:t>
            </a:r>
          </a:p>
        </p:txBody>
      </p:sp>
    </p:spTree>
    <p:extLst>
      <p:ext uri="{BB962C8B-B14F-4D97-AF65-F5344CB8AC3E}">
        <p14:creationId xmlns:p14="http://schemas.microsoft.com/office/powerpoint/2010/main" val="13589805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F61E-F2AF-6F1F-19D2-4A929888489A}"/>
              </a:ext>
            </a:extLst>
          </p:cNvPr>
          <p:cNvSpPr>
            <a:spLocks noGrp="1"/>
          </p:cNvSpPr>
          <p:nvPr>
            <p:ph type="title"/>
          </p:nvPr>
        </p:nvSpPr>
        <p:spPr/>
        <p:txBody>
          <a:bodyPr/>
          <a:lstStyle/>
          <a:p>
            <a:r>
              <a:rPr lang="en-US" dirty="0"/>
              <a:t>Venous RAC Schedule 2024</a:t>
            </a:r>
          </a:p>
        </p:txBody>
      </p:sp>
      <p:pic>
        <p:nvPicPr>
          <p:cNvPr id="8" name="Picture 7">
            <a:extLst>
              <a:ext uri="{FF2B5EF4-FFF2-40B4-BE49-F238E27FC236}">
                <a16:creationId xmlns:a16="http://schemas.microsoft.com/office/drawing/2014/main" id="{36B25181-70C6-8FD4-395C-EFBC099B6CBB}"/>
              </a:ext>
            </a:extLst>
          </p:cNvPr>
          <p:cNvPicPr>
            <a:picLocks noChangeAspect="1"/>
          </p:cNvPicPr>
          <p:nvPr/>
        </p:nvPicPr>
        <p:blipFill>
          <a:blip r:embed="rId3"/>
          <a:stretch>
            <a:fillRect/>
          </a:stretch>
        </p:blipFill>
        <p:spPr>
          <a:xfrm>
            <a:off x="1026992" y="2011902"/>
            <a:ext cx="5225050" cy="4497940"/>
          </a:xfrm>
          <a:prstGeom prst="rect">
            <a:avLst/>
          </a:prstGeom>
        </p:spPr>
      </p:pic>
      <p:pic>
        <p:nvPicPr>
          <p:cNvPr id="10" name="Picture 9">
            <a:extLst>
              <a:ext uri="{FF2B5EF4-FFF2-40B4-BE49-F238E27FC236}">
                <a16:creationId xmlns:a16="http://schemas.microsoft.com/office/drawing/2014/main" id="{037F3320-97DA-E95A-6CE6-3AE561A226C0}"/>
              </a:ext>
            </a:extLst>
          </p:cNvPr>
          <p:cNvPicPr>
            <a:picLocks noChangeAspect="1"/>
          </p:cNvPicPr>
          <p:nvPr/>
        </p:nvPicPr>
        <p:blipFill>
          <a:blip r:embed="rId4"/>
          <a:stretch>
            <a:fillRect/>
          </a:stretch>
        </p:blipFill>
        <p:spPr>
          <a:xfrm>
            <a:off x="6822296" y="2011902"/>
            <a:ext cx="4817599" cy="3650768"/>
          </a:xfrm>
          <a:prstGeom prst="rect">
            <a:avLst/>
          </a:prstGeom>
        </p:spPr>
      </p:pic>
    </p:spTree>
    <p:extLst>
      <p:ext uri="{BB962C8B-B14F-4D97-AF65-F5344CB8AC3E}">
        <p14:creationId xmlns:p14="http://schemas.microsoft.com/office/powerpoint/2010/main" val="31628669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B4C7-C2D9-4EB1-9C6B-13BDE51A653C}"/>
              </a:ext>
            </a:extLst>
          </p:cNvPr>
          <p:cNvSpPr>
            <a:spLocks noGrp="1"/>
          </p:cNvSpPr>
          <p:nvPr>
            <p:ph type="title"/>
          </p:nvPr>
        </p:nvSpPr>
        <p:spPr>
          <a:xfrm>
            <a:off x="839788" y="1088571"/>
            <a:ext cx="3932237" cy="1197429"/>
          </a:xfrm>
        </p:spPr>
        <p:txBody>
          <a:bodyPr>
            <a:normAutofit/>
          </a:bodyPr>
          <a:lstStyle/>
          <a:p>
            <a:r>
              <a:rPr lang="en-US" sz="3600" dirty="0"/>
              <a:t>Governing Council Update</a:t>
            </a:r>
          </a:p>
        </p:txBody>
      </p:sp>
      <p:sp>
        <p:nvSpPr>
          <p:cNvPr id="3" name="Content Placeholder 2">
            <a:extLst>
              <a:ext uri="{FF2B5EF4-FFF2-40B4-BE49-F238E27FC236}">
                <a16:creationId xmlns:a16="http://schemas.microsoft.com/office/drawing/2014/main" id="{298E17D9-8886-DDC0-C7B3-BFCF16A851B3}"/>
              </a:ext>
            </a:extLst>
          </p:cNvPr>
          <p:cNvSpPr>
            <a:spLocks noGrp="1"/>
          </p:cNvSpPr>
          <p:nvPr>
            <p:ph idx="1"/>
          </p:nvPr>
        </p:nvSpPr>
        <p:spPr>
          <a:xfrm>
            <a:off x="5457824" y="381000"/>
            <a:ext cx="6037490" cy="5587999"/>
          </a:xfrm>
        </p:spPr>
        <p:txBody>
          <a:bodyPr>
            <a:normAutofit fontScale="92500" lnSpcReduction="20000"/>
          </a:bodyPr>
          <a:lstStyle/>
          <a:p>
            <a:r>
              <a:rPr lang="en-US" dirty="0">
                <a:solidFill>
                  <a:srgbClr val="002060"/>
                </a:solidFill>
              </a:rPr>
              <a:t>Meets twice a year</a:t>
            </a:r>
          </a:p>
          <a:p>
            <a:endParaRPr lang="en-US" sz="900" dirty="0">
              <a:solidFill>
                <a:srgbClr val="002060"/>
              </a:solidFill>
            </a:endParaRPr>
          </a:p>
          <a:p>
            <a:r>
              <a:rPr lang="en-US" dirty="0">
                <a:solidFill>
                  <a:srgbClr val="002060"/>
                </a:solidFill>
              </a:rPr>
              <a:t>Last meeting: June 16, 2023</a:t>
            </a:r>
          </a:p>
          <a:p>
            <a:endParaRPr lang="en-US" sz="800" dirty="0">
              <a:solidFill>
                <a:srgbClr val="002060"/>
              </a:solidFill>
            </a:endParaRPr>
          </a:p>
          <a:p>
            <a:r>
              <a:rPr lang="en-US" dirty="0">
                <a:solidFill>
                  <a:srgbClr val="002060"/>
                </a:solidFill>
              </a:rPr>
              <a:t>Committee designation:</a:t>
            </a:r>
          </a:p>
          <a:p>
            <a:pPr lvl="1"/>
            <a:r>
              <a:rPr lang="en-US" dirty="0">
                <a:solidFill>
                  <a:srgbClr val="002060"/>
                </a:solidFill>
              </a:rPr>
              <a:t>Each region represented by the Regional Lead Medical Directors</a:t>
            </a:r>
          </a:p>
          <a:p>
            <a:endParaRPr lang="en-US" sz="800" dirty="0">
              <a:solidFill>
                <a:srgbClr val="002060"/>
              </a:solidFill>
            </a:endParaRPr>
          </a:p>
          <a:p>
            <a:r>
              <a:rPr lang="en-US" dirty="0">
                <a:solidFill>
                  <a:srgbClr val="002060"/>
                </a:solidFill>
              </a:rPr>
              <a:t>Adam Beck – newly appointed GC Chair; Grace Wang – newly appointed Vice Chair</a:t>
            </a:r>
          </a:p>
          <a:p>
            <a:endParaRPr lang="en-US" sz="900" dirty="0">
              <a:solidFill>
                <a:srgbClr val="002060"/>
              </a:solidFill>
            </a:endParaRPr>
          </a:p>
          <a:p>
            <a:r>
              <a:rPr lang="en-US" dirty="0">
                <a:solidFill>
                  <a:srgbClr val="002060"/>
                </a:solidFill>
              </a:rPr>
              <a:t>All Regional RAC requests must have regional RAC approval; committee highly recommends that the Regional RAC also approve national requests</a:t>
            </a:r>
          </a:p>
          <a:p>
            <a:endParaRPr lang="en-US" sz="900" dirty="0">
              <a:solidFill>
                <a:srgbClr val="002060"/>
              </a:solidFill>
            </a:endParaRPr>
          </a:p>
          <a:p>
            <a:r>
              <a:rPr lang="en-US" dirty="0">
                <a:solidFill>
                  <a:srgbClr val="002060"/>
                </a:solidFill>
              </a:rPr>
              <a:t>Next meeting VEITH; November 2023</a:t>
            </a:r>
          </a:p>
        </p:txBody>
      </p:sp>
      <p:sp>
        <p:nvSpPr>
          <p:cNvPr id="4" name="Text Placeholder 3">
            <a:extLst>
              <a:ext uri="{FF2B5EF4-FFF2-40B4-BE49-F238E27FC236}">
                <a16:creationId xmlns:a16="http://schemas.microsoft.com/office/drawing/2014/main" id="{567E42E8-775A-6D8E-23BA-57B67451180B}"/>
              </a:ext>
            </a:extLst>
          </p:cNvPr>
          <p:cNvSpPr>
            <a:spLocks noGrp="1"/>
          </p:cNvSpPr>
          <p:nvPr>
            <p:ph type="body" sz="half" idx="2"/>
          </p:nvPr>
        </p:nvSpPr>
        <p:spPr>
          <a:xfrm>
            <a:off x="839788" y="2906486"/>
            <a:ext cx="3932237" cy="522514"/>
          </a:xfrm>
        </p:spPr>
        <p:txBody>
          <a:bodyPr>
            <a:normAutofit lnSpcReduction="10000"/>
          </a:bodyPr>
          <a:lstStyle/>
          <a:p>
            <a:r>
              <a:rPr lang="en-US" sz="3200" dirty="0"/>
              <a:t>Sheila Coogan, MD</a:t>
            </a:r>
          </a:p>
        </p:txBody>
      </p:sp>
    </p:spTree>
    <p:extLst>
      <p:ext uri="{BB962C8B-B14F-4D97-AF65-F5344CB8AC3E}">
        <p14:creationId xmlns:p14="http://schemas.microsoft.com/office/powerpoint/2010/main" val="3516715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ctrTitle"/>
          </p:nvPr>
        </p:nvSpPr>
        <p:spPr>
          <a:xfrm>
            <a:off x="969392" y="3054537"/>
            <a:ext cx="7768208" cy="1789906"/>
          </a:xfrm>
          <a:prstGeom prst="rect">
            <a:avLst/>
          </a:prstGeom>
          <a:noFill/>
          <a:ln>
            <a:noFill/>
          </a:ln>
        </p:spPr>
        <p:txBody>
          <a:bodyPr spcFirstLastPara="1" wrap="square" lIns="68550" tIns="34275" rIns="68550" bIns="34275" anchor="b" anchorCtr="0">
            <a:noAutofit/>
          </a:bodyPr>
          <a:lstStyle/>
          <a:p>
            <a:pPr marL="0" lvl="0" indent="0" algn="l" rtl="0">
              <a:lnSpc>
                <a:spcPct val="90000"/>
              </a:lnSpc>
              <a:spcBef>
                <a:spcPts val="0"/>
              </a:spcBef>
              <a:spcAft>
                <a:spcPts val="0"/>
              </a:spcAft>
              <a:buClr>
                <a:srgbClr val="F3808A"/>
              </a:buClr>
              <a:buSzPts val="5400"/>
              <a:buFont typeface="Mukta Light"/>
              <a:buNone/>
            </a:pPr>
            <a:r>
              <a:rPr lang="en-US" dirty="0"/>
              <a:t>Updates for Fall 2023 VQI Regional Meetings</a:t>
            </a:r>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ctrTitle"/>
          </p:nvPr>
        </p:nvSpPr>
        <p:spPr>
          <a:xfrm>
            <a:off x="648897" y="1578696"/>
            <a:ext cx="8229927" cy="66751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3808A"/>
              </a:buClr>
              <a:buSzPts val="4000"/>
              <a:buFont typeface="Mukta Light"/>
              <a:buNone/>
            </a:pPr>
            <a:r>
              <a:rPr lang="en-US" dirty="0"/>
              <a:t>2023 Technology Updates for VQI</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86</a:t>
            </a:fld>
            <a:endParaRPr dirty="0"/>
          </a:p>
        </p:txBody>
      </p:sp>
      <p:sp>
        <p:nvSpPr>
          <p:cNvPr id="226" name="Google Shape;226;p30"/>
          <p:cNvSpPr txBox="1">
            <a:spLocks noGrp="1"/>
          </p:cNvSpPr>
          <p:nvPr>
            <p:ph type="body" idx="1"/>
          </p:nvPr>
        </p:nvSpPr>
        <p:spPr>
          <a:xfrm>
            <a:off x="669826" y="1327749"/>
            <a:ext cx="10912574" cy="483712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500"/>
              </a:spcBef>
              <a:spcAft>
                <a:spcPts val="0"/>
              </a:spcAft>
              <a:buSzPts val="2400"/>
              <a:buChar char="•"/>
            </a:pPr>
            <a:r>
              <a:rPr lang="en-US" dirty="0"/>
              <a:t>TEVAR Fenestration Treatment Minor Revision</a:t>
            </a:r>
            <a:endParaRPr dirty="0"/>
          </a:p>
          <a:p>
            <a:pPr marL="685800" lvl="1" indent="-228600" algn="l" rtl="0">
              <a:lnSpc>
                <a:spcPct val="90000"/>
              </a:lnSpc>
              <a:spcBef>
                <a:spcPts val="500"/>
              </a:spcBef>
              <a:spcAft>
                <a:spcPts val="0"/>
              </a:spcAft>
              <a:buClr>
                <a:srgbClr val="3F3F3F"/>
              </a:buClr>
              <a:buSzPts val="2400"/>
              <a:buChar char="•"/>
            </a:pPr>
            <a:r>
              <a:rPr lang="en-US" dirty="0">
                <a:latin typeface="Mukta Light"/>
                <a:ea typeface="Mukta Light"/>
                <a:cs typeface="Mukta Light"/>
                <a:sym typeface="Mukta Light"/>
              </a:rPr>
              <a:t>“Fenestration Type”,  a new field was added to the nine different branches in the branches tab</a:t>
            </a:r>
            <a:endParaRPr dirty="0"/>
          </a:p>
          <a:p>
            <a:pPr marL="228600" lvl="0" indent="-228600" algn="l" rtl="0">
              <a:lnSpc>
                <a:spcPct val="90000"/>
              </a:lnSpc>
              <a:spcBef>
                <a:spcPts val="500"/>
              </a:spcBef>
              <a:spcAft>
                <a:spcPts val="0"/>
              </a:spcAft>
              <a:buSzPts val="2400"/>
              <a:buChar char="•"/>
            </a:pPr>
            <a:r>
              <a:rPr lang="en-US" dirty="0"/>
              <a:t>CAS Minor Revision</a:t>
            </a:r>
            <a:endParaRPr dirty="0"/>
          </a:p>
          <a:p>
            <a:pPr marL="685800" lvl="1" indent="-228600" algn="l" rtl="0">
              <a:lnSpc>
                <a:spcPct val="90000"/>
              </a:lnSpc>
              <a:spcBef>
                <a:spcPts val="500"/>
              </a:spcBef>
              <a:spcAft>
                <a:spcPts val="0"/>
              </a:spcAft>
              <a:buSzPts val="2400"/>
              <a:buChar char="•"/>
            </a:pPr>
            <a:r>
              <a:rPr lang="en-US" dirty="0"/>
              <a:t>Modified the “Approach” field and dependencies </a:t>
            </a:r>
            <a:endParaRPr dirty="0"/>
          </a:p>
          <a:p>
            <a:pPr marL="685800" lvl="1" indent="-228600" algn="l" rtl="0">
              <a:lnSpc>
                <a:spcPct val="90000"/>
              </a:lnSpc>
              <a:spcBef>
                <a:spcPts val="500"/>
              </a:spcBef>
              <a:spcAft>
                <a:spcPts val="0"/>
              </a:spcAft>
              <a:buSzPts val="2400"/>
              <a:buChar char="•"/>
            </a:pPr>
            <a:r>
              <a:rPr lang="en-US" dirty="0"/>
              <a:t>Updated “Lesion 2 Side” to auto-populate the value entered for “Lesion 1 Side”</a:t>
            </a:r>
            <a:endParaRPr dirty="0"/>
          </a:p>
          <a:p>
            <a:pPr marL="228600" lvl="0" indent="-228600" algn="l" rtl="0">
              <a:lnSpc>
                <a:spcPct val="90000"/>
              </a:lnSpc>
              <a:spcBef>
                <a:spcPts val="1000"/>
              </a:spcBef>
              <a:spcAft>
                <a:spcPts val="0"/>
              </a:spcAft>
              <a:buSzPts val="2800"/>
              <a:buChar char="•"/>
            </a:pPr>
            <a:r>
              <a:rPr lang="en-US" dirty="0"/>
              <a:t>PVI Minor Revision</a:t>
            </a:r>
            <a:endParaRPr dirty="0"/>
          </a:p>
          <a:p>
            <a:pPr marL="685800" lvl="1" indent="-228600" algn="l" rtl="0">
              <a:lnSpc>
                <a:spcPct val="90000"/>
              </a:lnSpc>
              <a:spcBef>
                <a:spcPts val="500"/>
              </a:spcBef>
              <a:spcAft>
                <a:spcPts val="0"/>
              </a:spcAft>
              <a:buSzPts val="2400"/>
              <a:buChar char="•"/>
            </a:pPr>
            <a:r>
              <a:rPr lang="en-US" dirty="0"/>
              <a:t>The PVI registry was modified to align with changes made during the INFRA/ SUPRA major revision </a:t>
            </a:r>
            <a:endParaRPr dirty="0"/>
          </a:p>
          <a:p>
            <a:pPr marL="228600" lvl="0" indent="-228600" algn="l" rtl="0">
              <a:lnSpc>
                <a:spcPct val="90000"/>
              </a:lnSpc>
              <a:spcBef>
                <a:spcPts val="1000"/>
              </a:spcBef>
              <a:spcAft>
                <a:spcPts val="0"/>
              </a:spcAft>
              <a:buSzPts val="2800"/>
              <a:buChar char="•"/>
            </a:pPr>
            <a:r>
              <a:rPr lang="en-US" dirty="0"/>
              <a:t>Infra-inguinal Bypass and Supra-inguinal Bypass Revision</a:t>
            </a:r>
            <a:endParaRPr dirty="0"/>
          </a:p>
          <a:p>
            <a:pPr marL="685800" lvl="1" indent="-228600" algn="l" rtl="0">
              <a:lnSpc>
                <a:spcPct val="90000"/>
              </a:lnSpc>
              <a:spcBef>
                <a:spcPts val="500"/>
              </a:spcBef>
              <a:spcAft>
                <a:spcPts val="0"/>
              </a:spcAft>
              <a:buSzPts val="2400"/>
              <a:buChar char="•"/>
            </a:pPr>
            <a:r>
              <a:rPr lang="en-US" dirty="0"/>
              <a:t>Major revisions were made to the lower extremity bypass registries</a:t>
            </a:r>
            <a:endParaRPr b="1" dirty="0"/>
          </a:p>
          <a:p>
            <a:pPr marL="685800" lvl="1" indent="-76200" algn="l" rtl="0">
              <a:lnSpc>
                <a:spcPct val="90000"/>
              </a:lnSpc>
              <a:spcBef>
                <a:spcPts val="500"/>
              </a:spcBef>
              <a:spcAft>
                <a:spcPts val="0"/>
              </a:spcAft>
              <a:buSzPts val="2400"/>
              <a:buNone/>
            </a:pPr>
            <a:endParaRPr dirty="0"/>
          </a:p>
          <a:p>
            <a:pPr marL="228600" lvl="0" indent="-50800" algn="l" rtl="0">
              <a:lnSpc>
                <a:spcPct val="90000"/>
              </a:lnSpc>
              <a:spcBef>
                <a:spcPts val="1000"/>
              </a:spcBef>
              <a:spcAft>
                <a:spcPts val="0"/>
              </a:spcAft>
              <a:buSzPts val="2800"/>
              <a:buNone/>
            </a:pPr>
            <a:endParaRPr dirty="0"/>
          </a:p>
          <a:p>
            <a:pPr marL="685800" lvl="1" indent="-76200" algn="l" rtl="0">
              <a:lnSpc>
                <a:spcPct val="90000"/>
              </a:lnSpc>
              <a:spcBef>
                <a:spcPts val="500"/>
              </a:spcBef>
              <a:spcAft>
                <a:spcPts val="0"/>
              </a:spcAft>
              <a:buSzPts val="2400"/>
              <a:buNone/>
            </a:pPr>
            <a:endParaRPr dirty="0">
              <a:latin typeface="Calibri"/>
              <a:ea typeface="Calibri"/>
              <a:cs typeface="Calibri"/>
              <a:sym typeface="Calibri"/>
            </a:endParaRPr>
          </a:p>
          <a:p>
            <a:pPr marL="228600" lvl="0" indent="-76200" algn="l" rtl="0">
              <a:lnSpc>
                <a:spcPct val="90000"/>
              </a:lnSpc>
              <a:spcBef>
                <a:spcPts val="1000"/>
              </a:spcBef>
              <a:spcAft>
                <a:spcPts val="0"/>
              </a:spcAft>
              <a:buClr>
                <a:srgbClr val="3F3F3F"/>
              </a:buClr>
              <a:buSzPts val="2400"/>
              <a:buNone/>
            </a:pPr>
            <a:endParaRPr sz="2400" dirty="0">
              <a:latin typeface="Calibri"/>
              <a:ea typeface="Calibri"/>
              <a:cs typeface="Calibri"/>
              <a:sym typeface="Calibri"/>
            </a:endParaRPr>
          </a:p>
          <a:p>
            <a:pPr marL="0" lvl="0" indent="0" algn="l" rtl="0">
              <a:lnSpc>
                <a:spcPct val="100000"/>
              </a:lnSpc>
              <a:spcBef>
                <a:spcPts val="0"/>
              </a:spcBef>
              <a:spcAft>
                <a:spcPts val="0"/>
              </a:spcAft>
              <a:buClr>
                <a:srgbClr val="3F3F3F"/>
              </a:buClr>
              <a:buSzPts val="2800"/>
              <a:buNone/>
            </a:pPr>
            <a:endParaRPr dirty="0"/>
          </a:p>
          <a:p>
            <a:pPr marL="0" lvl="0" indent="0" algn="l" rtl="0">
              <a:lnSpc>
                <a:spcPct val="100000"/>
              </a:lnSpc>
              <a:spcBef>
                <a:spcPts val="0"/>
              </a:spcBef>
              <a:spcAft>
                <a:spcPts val="0"/>
              </a:spcAft>
              <a:buClr>
                <a:srgbClr val="3F3F3F"/>
              </a:buClr>
              <a:buSzPts val="2800"/>
              <a:buNone/>
            </a:pPr>
            <a:endParaRPr dirty="0"/>
          </a:p>
          <a:p>
            <a:pPr marL="0" lvl="0" indent="0" algn="l" rtl="0">
              <a:lnSpc>
                <a:spcPct val="100000"/>
              </a:lnSpc>
              <a:spcBef>
                <a:spcPts val="0"/>
              </a:spcBef>
              <a:spcAft>
                <a:spcPts val="0"/>
              </a:spcAft>
              <a:buClr>
                <a:srgbClr val="3F3F3F"/>
              </a:buClr>
              <a:buSzPts val="2800"/>
              <a:buNone/>
            </a:pPr>
            <a:endParaRPr dirty="0"/>
          </a:p>
          <a:p>
            <a:pPr marL="685800" lvl="0" indent="0" algn="l" rtl="0">
              <a:lnSpc>
                <a:spcPct val="90000"/>
              </a:lnSpc>
              <a:spcBef>
                <a:spcPts val="375"/>
              </a:spcBef>
              <a:spcAft>
                <a:spcPts val="0"/>
              </a:spcAft>
              <a:buClr>
                <a:srgbClr val="3F3F3F"/>
              </a:buClr>
              <a:buSzPts val="2800"/>
              <a:buNone/>
            </a:pPr>
            <a:endParaRPr dirty="0"/>
          </a:p>
        </p:txBody>
      </p:sp>
      <p:sp>
        <p:nvSpPr>
          <p:cNvPr id="227" name="Google Shape;227;p30"/>
          <p:cNvSpPr txBox="1">
            <a:spLocks noGrp="1"/>
          </p:cNvSpPr>
          <p:nvPr>
            <p:ph type="title"/>
          </p:nvPr>
        </p:nvSpPr>
        <p:spPr>
          <a:xfrm>
            <a:off x="243202" y="297483"/>
            <a:ext cx="8980931" cy="6649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92957"/>
              </a:buClr>
              <a:buSzPts val="3200"/>
              <a:buFont typeface="Mukta Light"/>
              <a:buNone/>
            </a:pPr>
            <a:r>
              <a:rPr lang="en-US" dirty="0"/>
              <a:t>Released in Q1 2023</a:t>
            </a: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87</a:t>
            </a:fld>
            <a:endParaRPr dirty="0"/>
          </a:p>
        </p:txBody>
      </p:sp>
      <p:sp>
        <p:nvSpPr>
          <p:cNvPr id="233" name="Google Shape;233;p31"/>
          <p:cNvSpPr txBox="1">
            <a:spLocks noGrp="1"/>
          </p:cNvSpPr>
          <p:nvPr>
            <p:ph type="body" idx="1"/>
          </p:nvPr>
        </p:nvSpPr>
        <p:spPr>
          <a:xfrm>
            <a:off x="665989" y="1159678"/>
            <a:ext cx="10912574" cy="48371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3F3F3F"/>
              </a:buClr>
              <a:buSzPts val="2800"/>
              <a:buNone/>
            </a:pPr>
            <a:r>
              <a:rPr lang="en-US" dirty="0"/>
              <a:t>Same Registry Cloning for Infra/Supra-inguinal Bypass</a:t>
            </a:r>
            <a:endParaRPr dirty="0"/>
          </a:p>
          <a:p>
            <a:pPr marL="685800" lvl="0" indent="-228600" algn="l" rtl="0">
              <a:lnSpc>
                <a:spcPct val="90000"/>
              </a:lnSpc>
              <a:spcBef>
                <a:spcPts val="1000"/>
              </a:spcBef>
              <a:spcAft>
                <a:spcPts val="0"/>
              </a:spcAft>
              <a:buClr>
                <a:srgbClr val="3F3F3F"/>
              </a:buClr>
              <a:buSzPts val="2400"/>
              <a:buChar char="•"/>
            </a:pPr>
            <a:r>
              <a:rPr lang="en-US" sz="2400" dirty="0"/>
              <a:t>The ability to copy data from existing procedure records to a new procedure record for the same patient and registry has been added</a:t>
            </a:r>
            <a:endParaRPr dirty="0"/>
          </a:p>
        </p:txBody>
      </p:sp>
      <p:sp>
        <p:nvSpPr>
          <p:cNvPr id="234" name="Google Shape;234;p31"/>
          <p:cNvSpPr txBox="1">
            <a:spLocks noGrp="1"/>
          </p:cNvSpPr>
          <p:nvPr>
            <p:ph type="title"/>
          </p:nvPr>
        </p:nvSpPr>
        <p:spPr>
          <a:xfrm>
            <a:off x="312028" y="366900"/>
            <a:ext cx="8980931" cy="6649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92957"/>
              </a:buClr>
              <a:buSzPts val="3200"/>
              <a:buFont typeface="Mukta Light"/>
              <a:buNone/>
            </a:pPr>
            <a:r>
              <a:rPr lang="en-US" dirty="0"/>
              <a:t>Released in Q1 2023</a:t>
            </a:r>
            <a:endParaRPr dirty="0"/>
          </a:p>
        </p:txBody>
      </p:sp>
      <p:pic>
        <p:nvPicPr>
          <p:cNvPr id="235" name="Google Shape;235;p31" descr="https://lh3.googleusercontent.com/kYCF3kTD69fsGGcqpMFkaD5DIzr9YsKJl8vykqWDWUSvOlR5BK8fXqNlx7FxGJKibK-kLevQfXQ3cYqTFQtqb9P6puc5wWZfOGkIMdXK9KokkBEE8RycwXnI22n8zS0fD7XvWIg-h7s4cfrfZbb7aiM"/>
          <p:cNvPicPr preferRelativeResize="0"/>
          <p:nvPr/>
        </p:nvPicPr>
        <p:blipFill rotWithShape="1">
          <a:blip r:embed="rId3">
            <a:alphaModFix/>
          </a:blip>
          <a:srcRect/>
          <a:stretch/>
        </p:blipFill>
        <p:spPr>
          <a:xfrm>
            <a:off x="1456558" y="2740624"/>
            <a:ext cx="5007874" cy="3512467"/>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88</a:t>
            </a:fld>
            <a:endParaRPr dirty="0"/>
          </a:p>
        </p:txBody>
      </p:sp>
      <p:sp>
        <p:nvSpPr>
          <p:cNvPr id="241" name="Google Shape;241;p32"/>
          <p:cNvSpPr txBox="1">
            <a:spLocks noGrp="1"/>
          </p:cNvSpPr>
          <p:nvPr>
            <p:ph type="body" idx="1"/>
          </p:nvPr>
        </p:nvSpPr>
        <p:spPr>
          <a:xfrm>
            <a:off x="669826" y="1327749"/>
            <a:ext cx="10912574" cy="48371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dirty="0"/>
              <a:t>Follow-up Outcome Report Drilldowns </a:t>
            </a:r>
            <a:endParaRPr dirty="0"/>
          </a:p>
          <a:p>
            <a:pPr marL="685800" lvl="1" indent="-254000" algn="l" rtl="0">
              <a:lnSpc>
                <a:spcPct val="90000"/>
              </a:lnSpc>
              <a:spcBef>
                <a:spcPts val="1000"/>
              </a:spcBef>
              <a:spcAft>
                <a:spcPts val="0"/>
              </a:spcAft>
              <a:buClr>
                <a:srgbClr val="3F3F3F"/>
              </a:buClr>
              <a:buSzPts val="2800"/>
              <a:buChar char="•"/>
            </a:pPr>
            <a:r>
              <a:rPr lang="en-US" dirty="0"/>
              <a:t>Drilldown option has been provided to list the PRIMRPCID for procedures included in the calculator for My Center. This option is available for outcomes employing Mean/ STD and Median/IQR calculations.</a:t>
            </a:r>
            <a:endParaRPr b="1" dirty="0"/>
          </a:p>
          <a:p>
            <a:pPr marL="685800" lvl="1" indent="-254000" algn="l" rtl="0">
              <a:lnSpc>
                <a:spcPct val="90000"/>
              </a:lnSpc>
              <a:spcBef>
                <a:spcPts val="1000"/>
              </a:spcBef>
              <a:spcAft>
                <a:spcPts val="0"/>
              </a:spcAft>
              <a:buClr>
                <a:srgbClr val="3F3F3F"/>
              </a:buClr>
              <a:buSzPts val="2800"/>
              <a:buChar char="•"/>
            </a:pPr>
            <a:r>
              <a:rPr lang="en-US" dirty="0"/>
              <a:t>Outcomes reports impacted include:  </a:t>
            </a:r>
            <a:endParaRPr sz="1600" dirty="0"/>
          </a:p>
          <a:p>
            <a:pPr marL="1143000" lvl="2" indent="-254000" algn="l" rtl="0">
              <a:lnSpc>
                <a:spcPct val="90000"/>
              </a:lnSpc>
              <a:spcBef>
                <a:spcPts val="500"/>
              </a:spcBef>
              <a:spcAft>
                <a:spcPts val="0"/>
              </a:spcAft>
              <a:buClr>
                <a:srgbClr val="3F3F3F"/>
              </a:buClr>
              <a:buSzPts val="2400"/>
              <a:buChar char="•"/>
            </a:pPr>
            <a:r>
              <a:rPr lang="en-US" dirty="0"/>
              <a:t>CEA </a:t>
            </a:r>
            <a:endParaRPr sz="1600" dirty="0"/>
          </a:p>
          <a:p>
            <a:pPr marL="1143000" lvl="2" indent="-254000" algn="l" rtl="0">
              <a:lnSpc>
                <a:spcPct val="90000"/>
              </a:lnSpc>
              <a:spcBef>
                <a:spcPts val="500"/>
              </a:spcBef>
              <a:spcAft>
                <a:spcPts val="0"/>
              </a:spcAft>
              <a:buClr>
                <a:srgbClr val="3F3F3F"/>
              </a:buClr>
              <a:buSzPts val="2400"/>
              <a:buChar char="•"/>
            </a:pPr>
            <a:r>
              <a:rPr lang="en-US" dirty="0"/>
              <a:t>HDA</a:t>
            </a:r>
            <a:endParaRPr sz="1600" dirty="0"/>
          </a:p>
          <a:p>
            <a:pPr marL="1143000" lvl="2" indent="-254000" algn="l" rtl="0">
              <a:lnSpc>
                <a:spcPct val="90000"/>
              </a:lnSpc>
              <a:spcBef>
                <a:spcPts val="500"/>
              </a:spcBef>
              <a:spcAft>
                <a:spcPts val="0"/>
              </a:spcAft>
              <a:buClr>
                <a:srgbClr val="3F3F3F"/>
              </a:buClr>
              <a:buSzPts val="2400"/>
              <a:buChar char="•"/>
            </a:pPr>
            <a:r>
              <a:rPr lang="en-US" dirty="0"/>
              <a:t>VV </a:t>
            </a:r>
            <a:endParaRPr dirty="0"/>
          </a:p>
          <a:p>
            <a:pPr marL="0" lvl="0" indent="0" algn="l" rtl="0">
              <a:lnSpc>
                <a:spcPct val="90000"/>
              </a:lnSpc>
              <a:spcBef>
                <a:spcPts val="1000"/>
              </a:spcBef>
              <a:spcAft>
                <a:spcPts val="0"/>
              </a:spcAft>
              <a:buClr>
                <a:srgbClr val="3F3F3F"/>
              </a:buClr>
              <a:buSzPts val="2800"/>
              <a:buNone/>
            </a:pPr>
            <a:endParaRPr dirty="0"/>
          </a:p>
          <a:p>
            <a:pPr marL="228600" lvl="0" indent="-50800" algn="l" rtl="0">
              <a:lnSpc>
                <a:spcPct val="90000"/>
              </a:lnSpc>
              <a:spcBef>
                <a:spcPts val="1000"/>
              </a:spcBef>
              <a:spcAft>
                <a:spcPts val="0"/>
              </a:spcAft>
              <a:buClr>
                <a:srgbClr val="3F3F3F"/>
              </a:buClr>
              <a:buSzPts val="2800"/>
              <a:buNone/>
            </a:pPr>
            <a:endParaRPr dirty="0"/>
          </a:p>
          <a:p>
            <a:pPr marL="228600" lvl="0" indent="-50800" algn="l" rtl="0">
              <a:lnSpc>
                <a:spcPct val="90000"/>
              </a:lnSpc>
              <a:spcBef>
                <a:spcPts val="1000"/>
              </a:spcBef>
              <a:spcAft>
                <a:spcPts val="0"/>
              </a:spcAft>
              <a:buClr>
                <a:srgbClr val="3F3F3F"/>
              </a:buClr>
              <a:buSzPts val="2800"/>
              <a:buNone/>
            </a:pPr>
            <a:endParaRPr dirty="0"/>
          </a:p>
          <a:p>
            <a:pPr marL="685800" lvl="1" indent="-76200" algn="l" rtl="0">
              <a:lnSpc>
                <a:spcPct val="90000"/>
              </a:lnSpc>
              <a:spcBef>
                <a:spcPts val="500"/>
              </a:spcBef>
              <a:spcAft>
                <a:spcPts val="0"/>
              </a:spcAft>
              <a:buClr>
                <a:srgbClr val="3F3F3F"/>
              </a:buClr>
              <a:buSzPts val="2400"/>
              <a:buNone/>
            </a:pPr>
            <a:endParaRPr dirty="0"/>
          </a:p>
          <a:p>
            <a:pPr marL="228600" lvl="0" indent="-50800" algn="l" rtl="0">
              <a:lnSpc>
                <a:spcPct val="90000"/>
              </a:lnSpc>
              <a:spcBef>
                <a:spcPts val="1000"/>
              </a:spcBef>
              <a:spcAft>
                <a:spcPts val="0"/>
              </a:spcAft>
              <a:buClr>
                <a:srgbClr val="3F3F3F"/>
              </a:buClr>
              <a:buSzPts val="2800"/>
              <a:buNone/>
            </a:pPr>
            <a:endParaRPr dirty="0"/>
          </a:p>
          <a:p>
            <a:pPr marL="228600" lvl="0" indent="-50800" algn="l" rtl="0">
              <a:lnSpc>
                <a:spcPct val="90000"/>
              </a:lnSpc>
              <a:spcBef>
                <a:spcPts val="1000"/>
              </a:spcBef>
              <a:spcAft>
                <a:spcPts val="0"/>
              </a:spcAft>
              <a:buClr>
                <a:srgbClr val="3F3F3F"/>
              </a:buClr>
              <a:buSzPts val="2800"/>
              <a:buNone/>
            </a:pPr>
            <a:endParaRPr dirty="0"/>
          </a:p>
        </p:txBody>
      </p:sp>
      <p:sp>
        <p:nvSpPr>
          <p:cNvPr id="242" name="Google Shape;242;p32"/>
          <p:cNvSpPr txBox="1">
            <a:spLocks noGrp="1"/>
          </p:cNvSpPr>
          <p:nvPr>
            <p:ph type="title"/>
          </p:nvPr>
        </p:nvSpPr>
        <p:spPr>
          <a:xfrm>
            <a:off x="420183" y="360643"/>
            <a:ext cx="8980931" cy="6649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92957"/>
              </a:buClr>
              <a:buSzPts val="3200"/>
              <a:buFont typeface="Mukta Light"/>
              <a:buNone/>
            </a:pPr>
            <a:r>
              <a:rPr lang="en-US" dirty="0"/>
              <a:t>Released in Q1 2023</a:t>
            </a:r>
            <a:endParaRPr dirty="0"/>
          </a:p>
        </p:txBody>
      </p:sp>
      <p:pic>
        <p:nvPicPr>
          <p:cNvPr id="243" name="Google Shape;243;p32"/>
          <p:cNvPicPr preferRelativeResize="0"/>
          <p:nvPr/>
        </p:nvPicPr>
        <p:blipFill rotWithShape="1">
          <a:blip r:embed="rId3">
            <a:alphaModFix/>
          </a:blip>
          <a:srcRect l="705" t="10825"/>
          <a:stretch/>
        </p:blipFill>
        <p:spPr>
          <a:xfrm>
            <a:off x="1673816" y="4623708"/>
            <a:ext cx="8577886" cy="1149215"/>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89</a:t>
            </a:fld>
            <a:endParaRPr dirty="0"/>
          </a:p>
        </p:txBody>
      </p:sp>
      <p:sp>
        <p:nvSpPr>
          <p:cNvPr id="249" name="Google Shape;249;p33"/>
          <p:cNvSpPr txBox="1">
            <a:spLocks noGrp="1"/>
          </p:cNvSpPr>
          <p:nvPr>
            <p:ph type="body" idx="1"/>
          </p:nvPr>
        </p:nvSpPr>
        <p:spPr>
          <a:xfrm>
            <a:off x="669826" y="1327749"/>
            <a:ext cx="10912574" cy="48371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dirty="0"/>
              <a:t>Help Text </a:t>
            </a:r>
            <a:endParaRPr sz="3200" dirty="0"/>
          </a:p>
          <a:p>
            <a:pPr marL="685800" lvl="1" indent="-228600" algn="l" rtl="0">
              <a:lnSpc>
                <a:spcPct val="90000"/>
              </a:lnSpc>
              <a:spcBef>
                <a:spcPts val="500"/>
              </a:spcBef>
              <a:spcAft>
                <a:spcPts val="0"/>
              </a:spcAft>
              <a:buSzPts val="2400"/>
              <a:buChar char="•"/>
            </a:pPr>
            <a:r>
              <a:rPr lang="en-US" dirty="0"/>
              <a:t>Enhancement to highlight fields with </a:t>
            </a:r>
            <a:br>
              <a:rPr lang="en-US" dirty="0"/>
            </a:br>
            <a:r>
              <a:rPr lang="en-US" dirty="0"/>
              <a:t>recently updated help text to alert </a:t>
            </a:r>
            <a:br>
              <a:rPr lang="en-US" dirty="0"/>
            </a:br>
            <a:r>
              <a:rPr lang="en-US" dirty="0"/>
              <a:t>abstractors to revised definitions</a:t>
            </a:r>
            <a:endParaRPr dirty="0"/>
          </a:p>
          <a:p>
            <a:pPr marL="685800" lvl="1" indent="-76200" algn="l" rtl="0">
              <a:lnSpc>
                <a:spcPct val="90000"/>
              </a:lnSpc>
              <a:spcBef>
                <a:spcPts val="500"/>
              </a:spcBef>
              <a:spcAft>
                <a:spcPts val="0"/>
              </a:spcAft>
              <a:buClr>
                <a:srgbClr val="3F3F3F"/>
              </a:buClr>
              <a:buSzPts val="2400"/>
              <a:buNone/>
            </a:pP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r>
              <a:rPr lang="en-US" dirty="0"/>
              <a:t>Support Tab Enhancements </a:t>
            </a:r>
            <a:endParaRPr sz="2400" dirty="0"/>
          </a:p>
          <a:p>
            <a:pPr marL="685800" lvl="1" indent="-228600" algn="l" rtl="0">
              <a:lnSpc>
                <a:spcPct val="90000"/>
              </a:lnSpc>
              <a:spcBef>
                <a:spcPts val="500"/>
              </a:spcBef>
              <a:spcAft>
                <a:spcPts val="0"/>
              </a:spcAft>
              <a:buClr>
                <a:srgbClr val="3F3F3F"/>
              </a:buClr>
              <a:buSzPts val="2400"/>
              <a:buChar char="•"/>
            </a:pPr>
            <a:r>
              <a:rPr lang="en-US" dirty="0"/>
              <a:t>Addition of "Useful Links" section</a:t>
            </a:r>
            <a:endParaRPr dirty="0"/>
          </a:p>
          <a:p>
            <a:pPr marL="685800" lvl="1" indent="-228600" algn="l" rtl="0">
              <a:lnSpc>
                <a:spcPct val="90000"/>
              </a:lnSpc>
              <a:spcBef>
                <a:spcPts val="500"/>
              </a:spcBef>
              <a:spcAft>
                <a:spcPts val="0"/>
              </a:spcAft>
              <a:buClr>
                <a:srgbClr val="3F3F3F"/>
              </a:buClr>
              <a:buSzPts val="2400"/>
              <a:buChar char="•"/>
            </a:pPr>
            <a:r>
              <a:rPr lang="en-US" dirty="0"/>
              <a:t>"Training Schedule" page has been renamed to “Upcoming Trainings”</a:t>
            </a:r>
            <a:endParaRPr dirty="0"/>
          </a:p>
          <a:p>
            <a:pPr marL="685800" lvl="1" indent="-228600" algn="l" rtl="0">
              <a:lnSpc>
                <a:spcPct val="90000"/>
              </a:lnSpc>
              <a:spcBef>
                <a:spcPts val="500"/>
              </a:spcBef>
              <a:spcAft>
                <a:spcPts val="0"/>
              </a:spcAft>
              <a:buClr>
                <a:srgbClr val="3F3F3F"/>
              </a:buClr>
              <a:buSzPts val="2400"/>
              <a:buChar char="•"/>
            </a:pPr>
            <a:r>
              <a:rPr lang="en-US" dirty="0"/>
              <a:t>"Video Library" added on the Support tab </a:t>
            </a:r>
            <a:endParaRPr dirty="0"/>
          </a:p>
          <a:p>
            <a:pPr marL="457200" lvl="1" indent="0" algn="l" rtl="0">
              <a:lnSpc>
                <a:spcPct val="90000"/>
              </a:lnSpc>
              <a:spcBef>
                <a:spcPts val="500"/>
              </a:spcBef>
              <a:spcAft>
                <a:spcPts val="0"/>
              </a:spcAft>
              <a:buClr>
                <a:srgbClr val="3F3F3F"/>
              </a:buClr>
              <a:buSzPts val="2400"/>
              <a:buNone/>
            </a:pPr>
            <a:endParaRPr b="1" dirty="0"/>
          </a:p>
          <a:p>
            <a:pPr marL="0" lvl="0" indent="0" algn="l" rtl="0">
              <a:lnSpc>
                <a:spcPct val="90000"/>
              </a:lnSpc>
              <a:spcBef>
                <a:spcPts val="1000"/>
              </a:spcBef>
              <a:spcAft>
                <a:spcPts val="0"/>
              </a:spcAft>
              <a:buClr>
                <a:srgbClr val="3F3F3F"/>
              </a:buClr>
              <a:buSzPts val="2800"/>
              <a:buNone/>
            </a:pPr>
            <a:br>
              <a:rPr lang="en-US" dirty="0"/>
            </a:br>
            <a:endParaRPr dirty="0"/>
          </a:p>
          <a:p>
            <a:pPr marL="0" lvl="0" indent="0" algn="l" rtl="0">
              <a:lnSpc>
                <a:spcPct val="90000"/>
              </a:lnSpc>
              <a:spcBef>
                <a:spcPts val="1000"/>
              </a:spcBef>
              <a:spcAft>
                <a:spcPts val="0"/>
              </a:spcAft>
              <a:buClr>
                <a:srgbClr val="3F3F3F"/>
              </a:buClr>
              <a:buSzPts val="2800"/>
              <a:buNone/>
            </a:pPr>
            <a:endParaRPr dirty="0"/>
          </a:p>
          <a:p>
            <a:pPr marL="685800" lvl="1" indent="-76200" algn="l" rtl="0">
              <a:lnSpc>
                <a:spcPct val="90000"/>
              </a:lnSpc>
              <a:spcBef>
                <a:spcPts val="500"/>
              </a:spcBef>
              <a:spcAft>
                <a:spcPts val="0"/>
              </a:spcAft>
              <a:buClr>
                <a:srgbClr val="3F3F3F"/>
              </a:buClr>
              <a:buSzPts val="2400"/>
              <a:buNone/>
            </a:pPr>
            <a:endParaRPr dirty="0"/>
          </a:p>
          <a:p>
            <a:pPr marL="228600" lvl="0" indent="-50800" algn="l" rtl="0">
              <a:lnSpc>
                <a:spcPct val="90000"/>
              </a:lnSpc>
              <a:spcBef>
                <a:spcPts val="1000"/>
              </a:spcBef>
              <a:spcAft>
                <a:spcPts val="0"/>
              </a:spcAft>
              <a:buClr>
                <a:srgbClr val="3F3F3F"/>
              </a:buClr>
              <a:buSzPts val="2800"/>
              <a:buNone/>
            </a:pPr>
            <a:endParaRPr dirty="0"/>
          </a:p>
          <a:p>
            <a:pPr marL="228600" lvl="0" indent="-50800" algn="l" rtl="0">
              <a:lnSpc>
                <a:spcPct val="90000"/>
              </a:lnSpc>
              <a:spcBef>
                <a:spcPts val="1000"/>
              </a:spcBef>
              <a:spcAft>
                <a:spcPts val="0"/>
              </a:spcAft>
              <a:buClr>
                <a:srgbClr val="3F3F3F"/>
              </a:buClr>
              <a:buSzPts val="2800"/>
              <a:buNone/>
            </a:pPr>
            <a:endParaRPr dirty="0"/>
          </a:p>
        </p:txBody>
      </p:sp>
      <p:sp>
        <p:nvSpPr>
          <p:cNvPr id="250" name="Google Shape;250;p33"/>
          <p:cNvSpPr txBox="1">
            <a:spLocks noGrp="1"/>
          </p:cNvSpPr>
          <p:nvPr>
            <p:ph type="title"/>
          </p:nvPr>
        </p:nvSpPr>
        <p:spPr>
          <a:xfrm>
            <a:off x="351357" y="426107"/>
            <a:ext cx="8980931" cy="6649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92957"/>
              </a:buClr>
              <a:buSzPts val="3200"/>
              <a:buFont typeface="Mukta Light"/>
              <a:buNone/>
            </a:pPr>
            <a:r>
              <a:rPr lang="en-US" dirty="0"/>
              <a:t>Released in Q2 2023</a:t>
            </a:r>
            <a:endParaRPr dirty="0"/>
          </a:p>
        </p:txBody>
      </p:sp>
      <p:grpSp>
        <p:nvGrpSpPr>
          <p:cNvPr id="251" name="Google Shape;251;p33"/>
          <p:cNvGrpSpPr/>
          <p:nvPr/>
        </p:nvGrpSpPr>
        <p:grpSpPr>
          <a:xfrm>
            <a:off x="6828711" y="1463270"/>
            <a:ext cx="3898577" cy="1984619"/>
            <a:chOff x="6467764" y="1969046"/>
            <a:chExt cx="3898577" cy="1984619"/>
          </a:xfrm>
        </p:grpSpPr>
        <p:pic>
          <p:nvPicPr>
            <p:cNvPr id="252" name="Google Shape;252;p33"/>
            <p:cNvPicPr preferRelativeResize="0"/>
            <p:nvPr/>
          </p:nvPicPr>
          <p:blipFill rotWithShape="1">
            <a:blip r:embed="rId3">
              <a:alphaModFix/>
            </a:blip>
            <a:srcRect l="1" t="3855" r="3391" b="-1"/>
            <a:stretch/>
          </p:blipFill>
          <p:spPr>
            <a:xfrm>
              <a:off x="6467764" y="2442411"/>
              <a:ext cx="3506415" cy="1511254"/>
            </a:xfrm>
            <a:prstGeom prst="rect">
              <a:avLst/>
            </a:prstGeom>
            <a:noFill/>
            <a:ln w="9525" cap="flat" cmpd="sng">
              <a:solidFill>
                <a:srgbClr val="7F7F7F"/>
              </a:solidFill>
              <a:prstDash val="solid"/>
              <a:round/>
              <a:headEnd type="none" w="sm" len="sm"/>
              <a:tailEnd type="none" w="sm" len="sm"/>
            </a:ln>
          </p:spPr>
        </p:pic>
        <p:sp>
          <p:nvSpPr>
            <p:cNvPr id="253" name="Google Shape;253;p33"/>
            <p:cNvSpPr/>
            <p:nvPr/>
          </p:nvSpPr>
          <p:spPr>
            <a:xfrm rot="3318870">
              <a:off x="9458871" y="2007969"/>
              <a:ext cx="625683" cy="1013268"/>
            </a:xfrm>
            <a:prstGeom prst="downArrow">
              <a:avLst>
                <a:gd name="adj1" fmla="val 50000"/>
                <a:gd name="adj2" fmla="val 50000"/>
              </a:avLst>
            </a:prstGeom>
            <a:solidFill>
              <a:srgbClr val="F37F8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161C-77F0-B1B0-A821-149E62CE9C81}"/>
              </a:ext>
            </a:extLst>
          </p:cNvPr>
          <p:cNvSpPr>
            <a:spLocks noGrp="1"/>
          </p:cNvSpPr>
          <p:nvPr>
            <p:ph type="title"/>
          </p:nvPr>
        </p:nvSpPr>
        <p:spPr>
          <a:xfrm>
            <a:off x="142240" y="108609"/>
            <a:ext cx="9829800" cy="759132"/>
          </a:xfrm>
        </p:spPr>
        <p:txBody>
          <a:bodyPr>
            <a:normAutofit/>
          </a:bodyPr>
          <a:lstStyle/>
          <a:p>
            <a:r>
              <a:rPr lang="en-US" dirty="0">
                <a:solidFill>
                  <a:srgbClr val="002060"/>
                </a:solidFill>
              </a:rPr>
              <a:t>Welcome and Introductions</a:t>
            </a:r>
          </a:p>
        </p:txBody>
      </p:sp>
      <p:sp>
        <p:nvSpPr>
          <p:cNvPr id="5" name="TextBox 4">
            <a:extLst>
              <a:ext uri="{FF2B5EF4-FFF2-40B4-BE49-F238E27FC236}">
                <a16:creationId xmlns:a16="http://schemas.microsoft.com/office/drawing/2014/main" id="{D8EBBAA3-59D4-6842-4622-5D9E66646CE7}"/>
              </a:ext>
            </a:extLst>
          </p:cNvPr>
          <p:cNvSpPr txBox="1"/>
          <p:nvPr/>
        </p:nvSpPr>
        <p:spPr>
          <a:xfrm flipH="1" flipV="1">
            <a:off x="142240" y="1038506"/>
            <a:ext cx="807999" cy="1288133"/>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B52EB9BD-743A-7AED-F801-41ACE22E724E}"/>
              </a:ext>
            </a:extLst>
          </p:cNvPr>
          <p:cNvSpPr txBox="1"/>
          <p:nvPr/>
        </p:nvSpPr>
        <p:spPr>
          <a:xfrm flipH="1" flipV="1">
            <a:off x="294640" y="1190906"/>
            <a:ext cx="807999" cy="1288133"/>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1FEFE463-756F-02CC-CCF9-266273D4E603}"/>
              </a:ext>
            </a:extLst>
          </p:cNvPr>
          <p:cNvSpPr txBox="1"/>
          <p:nvPr/>
        </p:nvSpPr>
        <p:spPr>
          <a:xfrm flipH="1" flipV="1">
            <a:off x="447040" y="1343306"/>
            <a:ext cx="807999" cy="1288133"/>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5D5CCE11-9666-6229-01A0-0F3D9F5D38EE}"/>
              </a:ext>
            </a:extLst>
          </p:cNvPr>
          <p:cNvSpPr txBox="1"/>
          <p:nvPr/>
        </p:nvSpPr>
        <p:spPr>
          <a:xfrm flipH="1" flipV="1">
            <a:off x="599440" y="1495706"/>
            <a:ext cx="807999" cy="1288133"/>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360AF5F6-DECF-50B0-4910-8875B32815C4}"/>
              </a:ext>
            </a:extLst>
          </p:cNvPr>
          <p:cNvSpPr txBox="1"/>
          <p:nvPr/>
        </p:nvSpPr>
        <p:spPr>
          <a:xfrm>
            <a:off x="292430" y="915509"/>
            <a:ext cx="2961920" cy="5101397"/>
          </a:xfrm>
          <a:prstGeom prst="rect">
            <a:avLst/>
          </a:prstGeom>
          <a:noFill/>
        </p:spPr>
        <p:txBody>
          <a:bodyPr wrap="square" rtlCol="0">
            <a:spAutoFit/>
          </a:bodyPr>
          <a:lstStyle/>
          <a:p>
            <a:r>
              <a:rPr lang="en-US" sz="1050" dirty="0"/>
              <a:t>Arkansas Heart Hospital</a:t>
            </a:r>
          </a:p>
          <a:p>
            <a:r>
              <a:rPr lang="en-US" sz="1050" dirty="0"/>
              <a:t>Arkansas Heart Hospital Encore</a:t>
            </a:r>
          </a:p>
          <a:p>
            <a:r>
              <a:rPr lang="en-US" sz="1050" dirty="0"/>
              <a:t>Ascension Providence Hospital (TX)</a:t>
            </a:r>
          </a:p>
          <a:p>
            <a:r>
              <a:rPr lang="en-US" sz="1050" dirty="0"/>
              <a:t>Ascension Seton Hays</a:t>
            </a:r>
          </a:p>
          <a:p>
            <a:r>
              <a:rPr lang="en-US" sz="1050" dirty="0"/>
              <a:t>Ascension Seton Medical Center Austin</a:t>
            </a:r>
          </a:p>
          <a:p>
            <a:r>
              <a:rPr lang="en-US" sz="1050" dirty="0"/>
              <a:t>Ascension Seton Williamson</a:t>
            </a:r>
          </a:p>
          <a:p>
            <a:r>
              <a:rPr lang="en-US" sz="1050" dirty="0"/>
              <a:t>Ascension St. John</a:t>
            </a:r>
          </a:p>
          <a:p>
            <a:r>
              <a:rPr lang="en-US" sz="1050" dirty="0"/>
              <a:t>Baptist Health Medical Center - Little Rock</a:t>
            </a:r>
          </a:p>
          <a:p>
            <a:r>
              <a:rPr lang="en-US" sz="1050" dirty="0"/>
              <a:t>Baptist Health Medical Center - North Little Rock</a:t>
            </a:r>
          </a:p>
          <a:p>
            <a:r>
              <a:rPr lang="en-US" sz="1050" dirty="0"/>
              <a:t>Baton Rouge General</a:t>
            </a:r>
          </a:p>
          <a:p>
            <a:r>
              <a:rPr lang="en-US" sz="1050" dirty="0"/>
              <a:t>Baxter Regional Medical Center</a:t>
            </a:r>
          </a:p>
          <a:p>
            <a:r>
              <a:rPr lang="en-US" sz="1050" dirty="0"/>
              <a:t>Baylor All Saints Medical Center</a:t>
            </a:r>
          </a:p>
          <a:p>
            <a:r>
              <a:rPr lang="en-US" sz="1050" dirty="0"/>
              <a:t>Baylor Jack and Jane Hamilton Heart and Vascular Hospital</a:t>
            </a:r>
          </a:p>
          <a:p>
            <a:r>
              <a:rPr lang="en-US" sz="1050" b="1" dirty="0">
                <a:solidFill>
                  <a:srgbClr val="00B050"/>
                </a:solidFill>
              </a:rPr>
              <a:t>Baylor Scott &amp; White Medical Center - Centennial</a:t>
            </a:r>
          </a:p>
          <a:p>
            <a:r>
              <a:rPr lang="en-US" sz="1050" dirty="0"/>
              <a:t>Baylor Scott &amp; White Medical Center - Irving</a:t>
            </a:r>
          </a:p>
          <a:p>
            <a:r>
              <a:rPr lang="en-US" sz="1050" dirty="0"/>
              <a:t>Baylor Scott &amp; White Medical Center - McKinney</a:t>
            </a:r>
          </a:p>
          <a:p>
            <a:r>
              <a:rPr lang="en-US" sz="1050" dirty="0"/>
              <a:t>Baylor Scott &amp; White Medical Center - Round Rock</a:t>
            </a:r>
          </a:p>
          <a:p>
            <a:r>
              <a:rPr lang="en-US" sz="1050" dirty="0"/>
              <a:t>BSA Hospital, LLC</a:t>
            </a:r>
          </a:p>
          <a:p>
            <a:r>
              <a:rPr lang="en-US" sz="1050" dirty="0"/>
              <a:t>Christus Highland Medical Center</a:t>
            </a:r>
          </a:p>
          <a:p>
            <a:r>
              <a:rPr lang="en-US" sz="1050" dirty="0"/>
              <a:t>CHRISTUS Ochsner St. Patrick Hospital</a:t>
            </a:r>
          </a:p>
          <a:p>
            <a:r>
              <a:rPr lang="en-US" sz="1050" dirty="0"/>
              <a:t>Christus St. Michael Hospital</a:t>
            </a:r>
          </a:p>
          <a:p>
            <a:r>
              <a:rPr lang="en-US" sz="1050" dirty="0"/>
              <a:t>Christus Trinity Mother Frances Hospital</a:t>
            </a:r>
          </a:p>
          <a:p>
            <a:r>
              <a:rPr lang="en-US" sz="1050" dirty="0"/>
              <a:t>Corpus Christi Medical Center</a:t>
            </a:r>
          </a:p>
          <a:p>
            <a:r>
              <a:rPr lang="en-US" sz="1050" dirty="0"/>
              <a:t>Covenant Medical Center </a:t>
            </a:r>
          </a:p>
          <a:p>
            <a:r>
              <a:rPr lang="en-US" sz="1050" dirty="0"/>
              <a:t>Dell Seton Medical Center at the University of Texas</a:t>
            </a:r>
          </a:p>
          <a:p>
            <a:r>
              <a:rPr lang="en-US" sz="1050" dirty="0"/>
              <a:t>Doctors Hospital at Renaissance</a:t>
            </a:r>
          </a:p>
          <a:p>
            <a:r>
              <a:rPr lang="en-US" sz="1050" dirty="0"/>
              <a:t>East Jefferson General Hospital</a:t>
            </a:r>
          </a:p>
          <a:p>
            <a:r>
              <a:rPr lang="en-US" sz="1050" dirty="0"/>
              <a:t>Harlingen Medical Center</a:t>
            </a:r>
          </a:p>
        </p:txBody>
      </p:sp>
      <p:sp>
        <p:nvSpPr>
          <p:cNvPr id="13" name="TextBox 12">
            <a:extLst>
              <a:ext uri="{FF2B5EF4-FFF2-40B4-BE49-F238E27FC236}">
                <a16:creationId xmlns:a16="http://schemas.microsoft.com/office/drawing/2014/main" id="{13F4CD45-3B68-5C73-857C-80B9DF43DC92}"/>
              </a:ext>
            </a:extLst>
          </p:cNvPr>
          <p:cNvSpPr txBox="1"/>
          <p:nvPr/>
        </p:nvSpPr>
        <p:spPr>
          <a:xfrm>
            <a:off x="3123364" y="885600"/>
            <a:ext cx="2679839" cy="5262979"/>
          </a:xfrm>
          <a:prstGeom prst="rect">
            <a:avLst/>
          </a:prstGeom>
          <a:noFill/>
        </p:spPr>
        <p:txBody>
          <a:bodyPr wrap="square" rtlCol="0">
            <a:spAutoFit/>
          </a:bodyPr>
          <a:lstStyle/>
          <a:p>
            <a:r>
              <a:rPr lang="en-US" sz="1050" dirty="0"/>
              <a:t>HCA Houston Healthcare Clear Lake</a:t>
            </a:r>
          </a:p>
          <a:p>
            <a:r>
              <a:rPr lang="en-US" sz="1050" dirty="0"/>
              <a:t>HCA Houston Healthcare Conroe</a:t>
            </a:r>
          </a:p>
          <a:p>
            <a:r>
              <a:rPr lang="en-US" sz="1050" dirty="0"/>
              <a:t>HCA Houston Healthcare Kingwood</a:t>
            </a:r>
          </a:p>
          <a:p>
            <a:r>
              <a:rPr lang="en-US" sz="1050" dirty="0"/>
              <a:t>HCA Houston Healthcare Medical Center</a:t>
            </a:r>
          </a:p>
          <a:p>
            <a:r>
              <a:rPr lang="en-US" sz="1050" dirty="0"/>
              <a:t>HCA Houston Healthcare North Cypress</a:t>
            </a:r>
          </a:p>
          <a:p>
            <a:r>
              <a:rPr lang="en-US" sz="1050" dirty="0"/>
              <a:t>HCA Houston Healthcare Northwest</a:t>
            </a:r>
          </a:p>
          <a:p>
            <a:r>
              <a:rPr lang="en-US" sz="1050" dirty="0"/>
              <a:t>HCA Houston Healthcare Southeast</a:t>
            </a:r>
          </a:p>
          <a:p>
            <a:r>
              <a:rPr lang="en-US" sz="1050" dirty="0"/>
              <a:t>HCA Houston Healthcare West</a:t>
            </a:r>
          </a:p>
          <a:p>
            <a:r>
              <a:rPr lang="en-US" sz="1050" b="1" dirty="0">
                <a:solidFill>
                  <a:srgbClr val="00B050"/>
                </a:solidFill>
              </a:rPr>
              <a:t>Heart Hospital of Austin</a:t>
            </a:r>
          </a:p>
          <a:p>
            <a:r>
              <a:rPr lang="en-US" sz="1050" dirty="0"/>
              <a:t>Hill Country Memorial Hospital</a:t>
            </a:r>
          </a:p>
          <a:p>
            <a:r>
              <a:rPr lang="en-US" sz="1050" dirty="0"/>
              <a:t>Hillcrest Hospital South</a:t>
            </a:r>
          </a:p>
          <a:p>
            <a:r>
              <a:rPr lang="en-US" sz="1050" dirty="0"/>
              <a:t>Houston - Baylor St. Luke's Medical Center</a:t>
            </a:r>
          </a:p>
          <a:p>
            <a:r>
              <a:rPr lang="en-US" sz="1050" dirty="0"/>
              <a:t>Houston Methodist Baytown Hospital</a:t>
            </a:r>
          </a:p>
          <a:p>
            <a:r>
              <a:rPr lang="en-US" sz="1050" dirty="0"/>
              <a:t>Houston Methodist Clear Lake Hospital</a:t>
            </a:r>
          </a:p>
          <a:p>
            <a:r>
              <a:rPr lang="en-US" sz="1050" dirty="0"/>
              <a:t>Houston Methodist Hospital</a:t>
            </a:r>
          </a:p>
          <a:p>
            <a:r>
              <a:rPr lang="en-US" sz="1050" dirty="0"/>
              <a:t>Houston Methodist Sugar Land Hospital</a:t>
            </a:r>
          </a:p>
          <a:p>
            <a:r>
              <a:rPr lang="en-US" sz="1050" dirty="0"/>
              <a:t>Houston Methodist The Woodlands Hospital</a:t>
            </a:r>
          </a:p>
          <a:p>
            <a:r>
              <a:rPr lang="en-US" sz="1050" dirty="0"/>
              <a:t>Houston Methodist West Hospital</a:t>
            </a:r>
          </a:p>
          <a:p>
            <a:r>
              <a:rPr lang="en-US" sz="1050" dirty="0"/>
              <a:t>Houston Methodist </a:t>
            </a:r>
            <a:r>
              <a:rPr lang="en-US" sz="1050" dirty="0" err="1"/>
              <a:t>Willowbrook</a:t>
            </a:r>
            <a:r>
              <a:rPr lang="en-US" sz="1050" dirty="0"/>
              <a:t> Hospital</a:t>
            </a:r>
          </a:p>
          <a:p>
            <a:r>
              <a:rPr lang="en-US" sz="1050" dirty="0"/>
              <a:t>INTEGRIS Baptist Medical Center, Inc.</a:t>
            </a:r>
          </a:p>
          <a:p>
            <a:r>
              <a:rPr lang="en-US" sz="1050" dirty="0"/>
              <a:t>Jane Phillips Medical Center</a:t>
            </a:r>
          </a:p>
          <a:p>
            <a:r>
              <a:rPr lang="en-US" sz="1050" dirty="0"/>
              <a:t>John Sealy Hospital, UTMB</a:t>
            </a:r>
          </a:p>
          <a:p>
            <a:r>
              <a:rPr lang="en-US" sz="1050" dirty="0"/>
              <a:t>Lakeview Regional Medical Center</a:t>
            </a:r>
          </a:p>
          <a:p>
            <a:r>
              <a:rPr lang="en-US" sz="1050" dirty="0"/>
              <a:t>Little Rock - CHI St. Vincent's Infirmary</a:t>
            </a:r>
          </a:p>
          <a:p>
            <a:r>
              <a:rPr lang="en-US" sz="1050" dirty="0"/>
              <a:t>Medical Center Hospital</a:t>
            </a:r>
          </a:p>
          <a:p>
            <a:r>
              <a:rPr lang="en-US" sz="1050" dirty="0"/>
              <a:t>Medical City Dallas</a:t>
            </a:r>
          </a:p>
          <a:p>
            <a:r>
              <a:rPr lang="en-US" sz="1050" dirty="0"/>
              <a:t>Medical City Denton</a:t>
            </a:r>
          </a:p>
          <a:p>
            <a:r>
              <a:rPr lang="en-US" sz="1050" dirty="0"/>
              <a:t>Medical City Fort Worth</a:t>
            </a:r>
          </a:p>
          <a:p>
            <a:r>
              <a:rPr lang="en-US" sz="1050" dirty="0"/>
              <a:t>Medical City Plano</a:t>
            </a:r>
          </a:p>
          <a:p>
            <a:r>
              <a:rPr lang="en-US" sz="1050" dirty="0"/>
              <a:t>Memorial Hermann Cypress Hospital</a:t>
            </a:r>
          </a:p>
          <a:p>
            <a:r>
              <a:rPr lang="en-US" sz="1050" dirty="0"/>
              <a:t>Memorial Hermann Greater Heights Hospital</a:t>
            </a:r>
          </a:p>
        </p:txBody>
      </p:sp>
      <p:sp>
        <p:nvSpPr>
          <p:cNvPr id="14" name="TextBox 13">
            <a:extLst>
              <a:ext uri="{FF2B5EF4-FFF2-40B4-BE49-F238E27FC236}">
                <a16:creationId xmlns:a16="http://schemas.microsoft.com/office/drawing/2014/main" id="{A715ADBD-2854-858C-29AC-65E4D1F3FEB0}"/>
              </a:ext>
            </a:extLst>
          </p:cNvPr>
          <p:cNvSpPr txBox="1"/>
          <p:nvPr/>
        </p:nvSpPr>
        <p:spPr>
          <a:xfrm>
            <a:off x="8760041" y="871299"/>
            <a:ext cx="3066199" cy="4939814"/>
          </a:xfrm>
          <a:prstGeom prst="rect">
            <a:avLst/>
          </a:prstGeom>
          <a:noFill/>
        </p:spPr>
        <p:txBody>
          <a:bodyPr wrap="square" rtlCol="0">
            <a:spAutoFit/>
          </a:bodyPr>
          <a:lstStyle/>
          <a:p>
            <a:r>
              <a:rPr lang="en-US" sz="1050" dirty="0"/>
              <a:t>St. </a:t>
            </a:r>
            <a:r>
              <a:rPr lang="en-US" sz="1050" dirty="0" err="1"/>
              <a:t>Bernards</a:t>
            </a:r>
            <a:r>
              <a:rPr lang="en-US" sz="1050" dirty="0"/>
              <a:t> Medical Center</a:t>
            </a:r>
          </a:p>
          <a:p>
            <a:r>
              <a:rPr lang="en-US" sz="1050" dirty="0"/>
              <a:t>St. David's Medical Center</a:t>
            </a:r>
          </a:p>
          <a:p>
            <a:r>
              <a:rPr lang="en-US" sz="1050" dirty="0"/>
              <a:t>St. David's North Austin Medical Center</a:t>
            </a:r>
          </a:p>
          <a:p>
            <a:r>
              <a:rPr lang="en-US" sz="1050" dirty="0"/>
              <a:t>St. David's Round Rock Medical Center</a:t>
            </a:r>
          </a:p>
          <a:p>
            <a:r>
              <a:rPr lang="en-US" sz="1050" dirty="0"/>
              <a:t>St. David's South Austin Medical Center</a:t>
            </a:r>
          </a:p>
          <a:p>
            <a:r>
              <a:rPr lang="en-US" sz="1050" dirty="0"/>
              <a:t>Terrebonne General Medical Center</a:t>
            </a:r>
          </a:p>
          <a:p>
            <a:r>
              <a:rPr lang="en-US" sz="1050" dirty="0"/>
              <a:t>Texas Health Harris Methodist Fort Worth</a:t>
            </a:r>
          </a:p>
          <a:p>
            <a:r>
              <a:rPr lang="en-US" sz="1050" b="1" dirty="0">
                <a:solidFill>
                  <a:srgbClr val="00B050"/>
                </a:solidFill>
              </a:rPr>
              <a:t>Texas Health HEB</a:t>
            </a:r>
          </a:p>
          <a:p>
            <a:r>
              <a:rPr lang="en-US" sz="1050" dirty="0"/>
              <a:t>Texas Health Presbyterian Hospital Dallas</a:t>
            </a:r>
          </a:p>
          <a:p>
            <a:r>
              <a:rPr lang="en-US" sz="1050" dirty="0"/>
              <a:t>Texas Health Presbyterian Hospital Denton</a:t>
            </a:r>
          </a:p>
          <a:p>
            <a:r>
              <a:rPr lang="en-US" sz="1050" dirty="0"/>
              <a:t>Texas Health Resources Plano</a:t>
            </a:r>
          </a:p>
          <a:p>
            <a:r>
              <a:rPr lang="en-US" sz="1050" b="1" dirty="0">
                <a:solidFill>
                  <a:srgbClr val="00B050"/>
                </a:solidFill>
              </a:rPr>
              <a:t>Texoma Medical Center</a:t>
            </a:r>
          </a:p>
          <a:p>
            <a:r>
              <a:rPr lang="en-US" sz="1050" dirty="0"/>
              <a:t>The Heart Hospital Baylor Denton</a:t>
            </a:r>
          </a:p>
          <a:p>
            <a:r>
              <a:rPr lang="en-US" sz="1050" dirty="0"/>
              <a:t>THE HEART HOSPITAL Baylor Plano</a:t>
            </a:r>
          </a:p>
          <a:p>
            <a:r>
              <a:rPr lang="en-US" sz="1050" dirty="0"/>
              <a:t>The University of Texas Southwestern Medical Center</a:t>
            </a:r>
          </a:p>
          <a:p>
            <a:r>
              <a:rPr lang="en-US" sz="1050" dirty="0"/>
              <a:t>The University of Texas Southwestern Medical Center - Cerebrovascular Group</a:t>
            </a:r>
          </a:p>
          <a:p>
            <a:r>
              <a:rPr lang="en-US" sz="1050" dirty="0"/>
              <a:t>Tyler Regional Hospital</a:t>
            </a:r>
          </a:p>
          <a:p>
            <a:r>
              <a:rPr lang="en-US" sz="1050" dirty="0"/>
              <a:t>U of Texas Health Science Center, San Antonio</a:t>
            </a:r>
          </a:p>
          <a:p>
            <a:r>
              <a:rPr lang="en-US" sz="1050" dirty="0"/>
              <a:t>UMC El Paso Healthcare, Inc.</a:t>
            </a:r>
          </a:p>
          <a:p>
            <a:r>
              <a:rPr lang="en-US" sz="1050" dirty="0"/>
              <a:t>University of Arkansas for Medical Sciences</a:t>
            </a:r>
          </a:p>
          <a:p>
            <a:r>
              <a:rPr lang="en-US" sz="1050" dirty="0"/>
              <a:t>University of Oklahoma School of Community Medicine</a:t>
            </a:r>
          </a:p>
          <a:p>
            <a:r>
              <a:rPr lang="en-US" sz="1050" dirty="0"/>
              <a:t>Valley Regional Medical Center</a:t>
            </a:r>
          </a:p>
          <a:p>
            <a:r>
              <a:rPr lang="en-US" sz="1050" dirty="0"/>
              <a:t>Vanguard Vascular and Vein PLLC</a:t>
            </a:r>
          </a:p>
          <a:p>
            <a:r>
              <a:rPr lang="en-US" sz="1050" dirty="0"/>
              <a:t>Wadley Regional Medical Center</a:t>
            </a:r>
          </a:p>
          <a:p>
            <a:r>
              <a:rPr lang="en-US" sz="1050" dirty="0"/>
              <a:t>Washington Regional Medical Center</a:t>
            </a:r>
          </a:p>
          <a:p>
            <a:r>
              <a:rPr lang="en-US" sz="1050" dirty="0"/>
              <a:t>West Jefferson Medical Center</a:t>
            </a:r>
          </a:p>
          <a:p>
            <a:r>
              <a:rPr lang="en-US" sz="1050" dirty="0"/>
              <a:t>Willis-Knighton North</a:t>
            </a:r>
          </a:p>
        </p:txBody>
      </p:sp>
      <p:sp>
        <p:nvSpPr>
          <p:cNvPr id="15" name="TextBox 14">
            <a:extLst>
              <a:ext uri="{FF2B5EF4-FFF2-40B4-BE49-F238E27FC236}">
                <a16:creationId xmlns:a16="http://schemas.microsoft.com/office/drawing/2014/main" id="{D2964FBC-3ADF-C7FB-0857-64BF67300E8B}"/>
              </a:ext>
            </a:extLst>
          </p:cNvPr>
          <p:cNvSpPr txBox="1"/>
          <p:nvPr/>
        </p:nvSpPr>
        <p:spPr>
          <a:xfrm>
            <a:off x="6060092" y="913323"/>
            <a:ext cx="2829420" cy="5101397"/>
          </a:xfrm>
          <a:prstGeom prst="rect">
            <a:avLst/>
          </a:prstGeom>
          <a:noFill/>
        </p:spPr>
        <p:txBody>
          <a:bodyPr wrap="square" rtlCol="0">
            <a:spAutoFit/>
          </a:bodyPr>
          <a:lstStyle/>
          <a:p>
            <a:r>
              <a:rPr lang="en-US" sz="1050" dirty="0"/>
              <a:t>Memorial Hermann Katy Hospital</a:t>
            </a:r>
          </a:p>
          <a:p>
            <a:r>
              <a:rPr lang="en-US" sz="1050" dirty="0"/>
              <a:t>Memorial Hermann Memorial City Medical Center</a:t>
            </a:r>
          </a:p>
          <a:p>
            <a:r>
              <a:rPr lang="en-US" sz="1050" dirty="0"/>
              <a:t>Memorial Hermann Northeast Hospital </a:t>
            </a:r>
          </a:p>
          <a:p>
            <a:r>
              <a:rPr lang="en-US" sz="1050" dirty="0"/>
              <a:t>Memorial Hermann Southeast Hospital</a:t>
            </a:r>
          </a:p>
          <a:p>
            <a:r>
              <a:rPr lang="en-US" sz="1050" dirty="0"/>
              <a:t>Memorial Hermann Southwest Hospital</a:t>
            </a:r>
          </a:p>
          <a:p>
            <a:r>
              <a:rPr lang="en-US" sz="1050" dirty="0"/>
              <a:t>Memorial Hermann Sugar Land</a:t>
            </a:r>
          </a:p>
          <a:p>
            <a:r>
              <a:rPr lang="en-US" sz="1050" dirty="0"/>
              <a:t>Memorial Hermann Texas Medical Center</a:t>
            </a:r>
          </a:p>
          <a:p>
            <a:r>
              <a:rPr lang="en-US" sz="1050" dirty="0"/>
              <a:t>Memorial Hermann The Woodlands</a:t>
            </a:r>
          </a:p>
          <a:p>
            <a:r>
              <a:rPr lang="en-US" sz="1050" dirty="0"/>
              <a:t>Methodist Dallas Medical Center</a:t>
            </a:r>
          </a:p>
          <a:p>
            <a:r>
              <a:rPr lang="en-US" sz="1050" dirty="0"/>
              <a:t>Methodist Richardson Medical Center</a:t>
            </a:r>
          </a:p>
          <a:p>
            <a:r>
              <a:rPr lang="en-US" sz="1050" dirty="0"/>
              <a:t>Midland Memorial Hospital</a:t>
            </a:r>
          </a:p>
          <a:p>
            <a:r>
              <a:rPr lang="en-US" sz="1050" dirty="0"/>
              <a:t>NEA Baptist Memorial Hospital</a:t>
            </a:r>
          </a:p>
          <a:p>
            <a:r>
              <a:rPr lang="en-US" sz="1050" dirty="0"/>
              <a:t>Northeast Methodist Hospital</a:t>
            </a:r>
          </a:p>
          <a:p>
            <a:r>
              <a:rPr lang="en-US" sz="1050" dirty="0"/>
              <a:t>Ochsner Lafayette General Medical Center</a:t>
            </a:r>
          </a:p>
          <a:p>
            <a:r>
              <a:rPr lang="en-US" sz="1050" dirty="0"/>
              <a:t>Ochsner Medical Center</a:t>
            </a:r>
          </a:p>
          <a:p>
            <a:r>
              <a:rPr lang="en-US" sz="1050" dirty="0"/>
              <a:t>Oklahoma Heart Hospital South, LLC</a:t>
            </a:r>
          </a:p>
          <a:p>
            <a:r>
              <a:rPr lang="en-US" sz="1050" dirty="0"/>
              <a:t>Oklahoma Heart Hospital, LLC</a:t>
            </a:r>
          </a:p>
          <a:p>
            <a:r>
              <a:rPr lang="en-US" sz="1050" dirty="0"/>
              <a:t>Oklahoma Heart Institute at Hillcrest Medical Center</a:t>
            </a:r>
          </a:p>
          <a:p>
            <a:r>
              <a:rPr lang="en-US" sz="1050" dirty="0"/>
              <a:t>OU Medical Center</a:t>
            </a:r>
          </a:p>
          <a:p>
            <a:r>
              <a:rPr lang="en-US" sz="1050" dirty="0"/>
              <a:t>Our Lady of Lourdes Heart Hospital</a:t>
            </a:r>
          </a:p>
          <a:p>
            <a:r>
              <a:rPr lang="en-US" sz="1050" dirty="0"/>
              <a:t>Our Lady of Lourdes Regional Medical Center</a:t>
            </a:r>
          </a:p>
          <a:p>
            <a:r>
              <a:rPr lang="en-US" sz="1050" dirty="0"/>
              <a:t>Our Lady of the Lake Hospital, Inc.</a:t>
            </a:r>
          </a:p>
          <a:p>
            <a:r>
              <a:rPr lang="en-US" sz="1050" dirty="0"/>
              <a:t>Peripheral Vascular Associates</a:t>
            </a:r>
          </a:p>
          <a:p>
            <a:r>
              <a:rPr lang="en-US" sz="1050" dirty="0"/>
              <a:t>Rapides Regional Medical Center</a:t>
            </a:r>
          </a:p>
          <a:p>
            <a:r>
              <a:rPr lang="en-US" sz="1050" dirty="0"/>
              <a:t>San Antonio Vascular and Endovascular Clinic</a:t>
            </a:r>
          </a:p>
          <a:p>
            <a:r>
              <a:rPr lang="en-US" sz="1050" dirty="0"/>
              <a:t>Scott &amp; White Memorial Hospital</a:t>
            </a:r>
          </a:p>
          <a:p>
            <a:r>
              <a:rPr lang="en-US" sz="1050" dirty="0"/>
              <a:t>Shannon Medical Center</a:t>
            </a:r>
          </a:p>
          <a:p>
            <a:r>
              <a:rPr lang="en-US" sz="1050" dirty="0"/>
              <a:t>Slidell Memorial Hospital</a:t>
            </a:r>
          </a:p>
          <a:p>
            <a:r>
              <a:rPr lang="en-US" sz="1050" dirty="0"/>
              <a:t>SSM St. Anthony Hospital</a:t>
            </a:r>
          </a:p>
        </p:txBody>
      </p:sp>
    </p:spTree>
    <p:extLst>
      <p:ext uri="{BB962C8B-B14F-4D97-AF65-F5344CB8AC3E}">
        <p14:creationId xmlns:p14="http://schemas.microsoft.com/office/powerpoint/2010/main" val="36044619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90</a:t>
            </a:fld>
            <a:endParaRPr dirty="0"/>
          </a:p>
        </p:txBody>
      </p:sp>
      <p:sp>
        <p:nvSpPr>
          <p:cNvPr id="259" name="Google Shape;259;p34"/>
          <p:cNvSpPr txBox="1">
            <a:spLocks noGrp="1"/>
          </p:cNvSpPr>
          <p:nvPr>
            <p:ph type="body" idx="1"/>
          </p:nvPr>
        </p:nvSpPr>
        <p:spPr>
          <a:xfrm>
            <a:off x="660579" y="1025602"/>
            <a:ext cx="7770789" cy="48371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3F3F3F"/>
              </a:buClr>
              <a:buSzPts val="2800"/>
              <a:buNone/>
            </a:pPr>
            <a:r>
              <a:rPr lang="en-US" dirty="0"/>
              <a:t>Physician Snapshot Report </a:t>
            </a:r>
            <a:endParaRPr sz="2000" dirty="0"/>
          </a:p>
          <a:p>
            <a:pPr marL="685800" lvl="1" indent="-228600" algn="l" rtl="0">
              <a:lnSpc>
                <a:spcPct val="90000"/>
              </a:lnSpc>
              <a:spcBef>
                <a:spcPts val="500"/>
              </a:spcBef>
              <a:spcAft>
                <a:spcPts val="0"/>
              </a:spcAft>
              <a:buClr>
                <a:srgbClr val="3F3F3F"/>
              </a:buClr>
              <a:buSzPts val="2400"/>
              <a:buChar char="•"/>
            </a:pPr>
            <a:r>
              <a:rPr lang="en-US" dirty="0"/>
              <a:t>Introduced new Carotid Physician Snapshot Report. </a:t>
            </a:r>
            <a:endParaRPr dirty="0"/>
          </a:p>
          <a:p>
            <a:pPr marL="1143000" lvl="2" indent="-228600" algn="l" rtl="0">
              <a:lnSpc>
                <a:spcPct val="90000"/>
              </a:lnSpc>
              <a:spcBef>
                <a:spcPts val="500"/>
              </a:spcBef>
              <a:spcAft>
                <a:spcPts val="0"/>
              </a:spcAft>
              <a:buSzPts val="2400"/>
              <a:buChar char="•"/>
            </a:pPr>
            <a:r>
              <a:rPr lang="en-US" dirty="0"/>
              <a:t>New report privilege added to the Users and Permissions Report</a:t>
            </a:r>
            <a:endParaRPr dirty="0"/>
          </a:p>
          <a:p>
            <a:pPr marL="1143000" lvl="2" indent="-76200" algn="l" rtl="0">
              <a:lnSpc>
                <a:spcPct val="90000"/>
              </a:lnSpc>
              <a:spcBef>
                <a:spcPts val="500"/>
              </a:spcBef>
              <a:spcAft>
                <a:spcPts val="0"/>
              </a:spcAft>
              <a:buSzPts val="2400"/>
              <a:buNone/>
            </a:pPr>
            <a:endParaRPr dirty="0"/>
          </a:p>
          <a:p>
            <a:pPr marL="914400" lvl="2" indent="0" algn="l" rtl="0">
              <a:lnSpc>
                <a:spcPct val="90000"/>
              </a:lnSpc>
              <a:spcBef>
                <a:spcPts val="500"/>
              </a:spcBef>
              <a:spcAft>
                <a:spcPts val="0"/>
              </a:spcAft>
              <a:buSzPts val="2400"/>
              <a:buNone/>
            </a:pPr>
            <a:endParaRPr dirty="0"/>
          </a:p>
          <a:p>
            <a:pPr marL="457200" lvl="1" indent="0" algn="l" rtl="0">
              <a:lnSpc>
                <a:spcPct val="90000"/>
              </a:lnSpc>
              <a:spcBef>
                <a:spcPts val="500"/>
              </a:spcBef>
              <a:spcAft>
                <a:spcPts val="0"/>
              </a:spcAft>
              <a:buClr>
                <a:srgbClr val="3F3F3F"/>
              </a:buClr>
              <a:buSzPts val="2400"/>
              <a:buNone/>
            </a:pPr>
            <a:endParaRPr b="1" dirty="0"/>
          </a:p>
          <a:p>
            <a:pPr marL="685800" lvl="1" indent="-76200" algn="l" rtl="0">
              <a:lnSpc>
                <a:spcPct val="90000"/>
              </a:lnSpc>
              <a:spcBef>
                <a:spcPts val="500"/>
              </a:spcBef>
              <a:spcAft>
                <a:spcPts val="0"/>
              </a:spcAft>
              <a:buClr>
                <a:srgbClr val="3F3F3F"/>
              </a:buClr>
              <a:buSzPts val="2400"/>
              <a:buNone/>
            </a:pPr>
            <a:endParaRPr dirty="0"/>
          </a:p>
          <a:p>
            <a:pPr marL="0" lvl="0" indent="0" algn="l" rtl="0">
              <a:lnSpc>
                <a:spcPct val="90000"/>
              </a:lnSpc>
              <a:spcBef>
                <a:spcPts val="1000"/>
              </a:spcBef>
              <a:spcAft>
                <a:spcPts val="0"/>
              </a:spcAft>
              <a:buClr>
                <a:srgbClr val="3F3F3F"/>
              </a:buClr>
              <a:buSzPts val="2800"/>
              <a:buNone/>
            </a:pPr>
            <a:br>
              <a:rPr lang="en-US" dirty="0"/>
            </a:br>
            <a:endParaRPr dirty="0"/>
          </a:p>
          <a:p>
            <a:pPr marL="0" lvl="0" indent="0" algn="l" rtl="0">
              <a:lnSpc>
                <a:spcPct val="90000"/>
              </a:lnSpc>
              <a:spcBef>
                <a:spcPts val="1000"/>
              </a:spcBef>
              <a:spcAft>
                <a:spcPts val="0"/>
              </a:spcAft>
              <a:buClr>
                <a:srgbClr val="3F3F3F"/>
              </a:buClr>
              <a:buSzPts val="2800"/>
              <a:buNone/>
            </a:pPr>
            <a:endParaRPr dirty="0"/>
          </a:p>
          <a:p>
            <a:pPr marL="685800" lvl="1" indent="-76200" algn="l" rtl="0">
              <a:lnSpc>
                <a:spcPct val="90000"/>
              </a:lnSpc>
              <a:spcBef>
                <a:spcPts val="500"/>
              </a:spcBef>
              <a:spcAft>
                <a:spcPts val="0"/>
              </a:spcAft>
              <a:buClr>
                <a:srgbClr val="3F3F3F"/>
              </a:buClr>
              <a:buSzPts val="2400"/>
              <a:buNone/>
            </a:pPr>
            <a:endParaRPr dirty="0"/>
          </a:p>
          <a:p>
            <a:pPr marL="228600" lvl="0" indent="-50800" algn="l" rtl="0">
              <a:lnSpc>
                <a:spcPct val="90000"/>
              </a:lnSpc>
              <a:spcBef>
                <a:spcPts val="1000"/>
              </a:spcBef>
              <a:spcAft>
                <a:spcPts val="0"/>
              </a:spcAft>
              <a:buClr>
                <a:srgbClr val="3F3F3F"/>
              </a:buClr>
              <a:buSzPts val="2800"/>
              <a:buNone/>
            </a:pPr>
            <a:endParaRPr dirty="0"/>
          </a:p>
          <a:p>
            <a:pPr marL="228600" lvl="0" indent="-50800" algn="l" rtl="0">
              <a:lnSpc>
                <a:spcPct val="90000"/>
              </a:lnSpc>
              <a:spcBef>
                <a:spcPts val="1000"/>
              </a:spcBef>
              <a:spcAft>
                <a:spcPts val="0"/>
              </a:spcAft>
              <a:buClr>
                <a:srgbClr val="3F3F3F"/>
              </a:buClr>
              <a:buSzPts val="2800"/>
              <a:buNone/>
            </a:pPr>
            <a:endParaRPr dirty="0"/>
          </a:p>
        </p:txBody>
      </p:sp>
      <p:sp>
        <p:nvSpPr>
          <p:cNvPr id="260" name="Google Shape;260;p34"/>
          <p:cNvSpPr txBox="1">
            <a:spLocks noGrp="1"/>
          </p:cNvSpPr>
          <p:nvPr>
            <p:ph type="title"/>
          </p:nvPr>
        </p:nvSpPr>
        <p:spPr>
          <a:xfrm>
            <a:off x="272699" y="360643"/>
            <a:ext cx="8980931" cy="6649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92957"/>
              </a:buClr>
              <a:buSzPts val="3200"/>
              <a:buFont typeface="Mukta Light"/>
              <a:buNone/>
            </a:pPr>
            <a:r>
              <a:rPr lang="en-US" dirty="0"/>
              <a:t>Released in Q2 2023</a:t>
            </a:r>
            <a:endParaRPr dirty="0"/>
          </a:p>
        </p:txBody>
      </p:sp>
      <p:pic>
        <p:nvPicPr>
          <p:cNvPr id="261" name="Google Shape;261;p34"/>
          <p:cNvPicPr preferRelativeResize="0"/>
          <p:nvPr/>
        </p:nvPicPr>
        <p:blipFill rotWithShape="1">
          <a:blip r:embed="rId3">
            <a:alphaModFix/>
          </a:blip>
          <a:srcRect/>
          <a:stretch/>
        </p:blipFill>
        <p:spPr>
          <a:xfrm>
            <a:off x="8684078" y="1469886"/>
            <a:ext cx="2400300" cy="2571750"/>
          </a:xfrm>
          <a:prstGeom prst="rect">
            <a:avLst/>
          </a:prstGeom>
          <a:noFill/>
          <a:ln>
            <a:noFill/>
          </a:ln>
        </p:spPr>
      </p:pic>
      <p:pic>
        <p:nvPicPr>
          <p:cNvPr id="262" name="Google Shape;262;p34"/>
          <p:cNvPicPr preferRelativeResize="0"/>
          <p:nvPr/>
        </p:nvPicPr>
        <p:blipFill rotWithShape="1">
          <a:blip r:embed="rId4">
            <a:alphaModFix/>
          </a:blip>
          <a:srcRect/>
          <a:stretch/>
        </p:blipFill>
        <p:spPr>
          <a:xfrm>
            <a:off x="1668026" y="3014504"/>
            <a:ext cx="6510633" cy="3037281"/>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5"/>
          <p:cNvSpPr txBox="1">
            <a:spLocks noGrp="1"/>
          </p:cNvSpPr>
          <p:nvPr>
            <p:ph type="sldNum" idx="12"/>
          </p:nvPr>
        </p:nvSpPr>
        <p:spPr>
          <a:xfrm>
            <a:off x="173391" y="6530184"/>
            <a:ext cx="647700" cy="354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91</a:t>
            </a:fld>
            <a:endParaRPr dirty="0"/>
          </a:p>
        </p:txBody>
      </p:sp>
      <p:sp>
        <p:nvSpPr>
          <p:cNvPr id="268" name="Google Shape;268;p35"/>
          <p:cNvSpPr txBox="1">
            <a:spLocks noGrp="1"/>
          </p:cNvSpPr>
          <p:nvPr>
            <p:ph type="body" idx="1"/>
          </p:nvPr>
        </p:nvSpPr>
        <p:spPr>
          <a:xfrm>
            <a:off x="669827" y="1327749"/>
            <a:ext cx="10912500" cy="483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3F3F3F"/>
              </a:buClr>
              <a:buSzPts val="2800"/>
              <a:buNone/>
            </a:pPr>
            <a:r>
              <a:rPr lang="en-US" dirty="0"/>
              <a:t>Claims Validation </a:t>
            </a:r>
            <a:endParaRPr dirty="0"/>
          </a:p>
          <a:p>
            <a:pPr marL="685800" lvl="1" indent="-228600" algn="l" rtl="0">
              <a:lnSpc>
                <a:spcPct val="90000"/>
              </a:lnSpc>
              <a:spcBef>
                <a:spcPts val="500"/>
              </a:spcBef>
              <a:spcAft>
                <a:spcPts val="0"/>
              </a:spcAft>
              <a:buClr>
                <a:srgbClr val="3F3F3F"/>
              </a:buClr>
              <a:buSzPts val="2400"/>
              <a:buChar char="•"/>
            </a:pPr>
            <a:r>
              <a:rPr lang="en-US" dirty="0"/>
              <a:t>Sort by Response Provided in the Unmatched Claims – You can now sort or filter the “Unmatched Claims” report by the Response column</a:t>
            </a:r>
            <a:endParaRPr dirty="0"/>
          </a:p>
          <a:p>
            <a:pPr marL="0" lvl="0" indent="0" algn="l" rtl="0">
              <a:lnSpc>
                <a:spcPct val="90000"/>
              </a:lnSpc>
              <a:spcBef>
                <a:spcPts val="1000"/>
              </a:spcBef>
              <a:spcAft>
                <a:spcPts val="0"/>
              </a:spcAft>
              <a:buClr>
                <a:srgbClr val="3F3F3F"/>
              </a:buClr>
              <a:buSzPts val="2800"/>
              <a:buNone/>
            </a:pPr>
            <a:br>
              <a:rPr lang="en-US" dirty="0"/>
            </a:br>
            <a:endParaRPr dirty="0"/>
          </a:p>
          <a:p>
            <a:pPr marL="0" lvl="0" indent="0" algn="l" rtl="0">
              <a:lnSpc>
                <a:spcPct val="90000"/>
              </a:lnSpc>
              <a:spcBef>
                <a:spcPts val="1000"/>
              </a:spcBef>
              <a:spcAft>
                <a:spcPts val="0"/>
              </a:spcAft>
              <a:buClr>
                <a:srgbClr val="3F3F3F"/>
              </a:buClr>
              <a:buSzPts val="2800"/>
              <a:buNone/>
            </a:pPr>
            <a:endParaRPr dirty="0"/>
          </a:p>
          <a:p>
            <a:pPr marL="685800" lvl="1" indent="-76200" algn="l" rtl="0">
              <a:lnSpc>
                <a:spcPct val="90000"/>
              </a:lnSpc>
              <a:spcBef>
                <a:spcPts val="500"/>
              </a:spcBef>
              <a:spcAft>
                <a:spcPts val="0"/>
              </a:spcAft>
              <a:buClr>
                <a:srgbClr val="3F3F3F"/>
              </a:buClr>
              <a:buSzPts val="2400"/>
              <a:buNone/>
            </a:pPr>
            <a:endParaRPr dirty="0"/>
          </a:p>
          <a:p>
            <a:pPr marL="228600" lvl="0" indent="-50800" algn="l" rtl="0">
              <a:lnSpc>
                <a:spcPct val="90000"/>
              </a:lnSpc>
              <a:spcBef>
                <a:spcPts val="1000"/>
              </a:spcBef>
              <a:spcAft>
                <a:spcPts val="0"/>
              </a:spcAft>
              <a:buClr>
                <a:srgbClr val="3F3F3F"/>
              </a:buClr>
              <a:buSzPts val="2800"/>
              <a:buNone/>
            </a:pPr>
            <a:endParaRPr dirty="0"/>
          </a:p>
          <a:p>
            <a:pPr marL="228600" lvl="0" indent="-50800" algn="l" rtl="0">
              <a:lnSpc>
                <a:spcPct val="90000"/>
              </a:lnSpc>
              <a:spcBef>
                <a:spcPts val="1000"/>
              </a:spcBef>
              <a:spcAft>
                <a:spcPts val="0"/>
              </a:spcAft>
              <a:buClr>
                <a:srgbClr val="3F3F3F"/>
              </a:buClr>
              <a:buSzPts val="2800"/>
              <a:buNone/>
            </a:pPr>
            <a:endParaRPr dirty="0"/>
          </a:p>
        </p:txBody>
      </p:sp>
      <p:sp>
        <p:nvSpPr>
          <p:cNvPr id="269" name="Google Shape;269;p35"/>
          <p:cNvSpPr txBox="1">
            <a:spLocks noGrp="1"/>
          </p:cNvSpPr>
          <p:nvPr>
            <p:ph type="title"/>
          </p:nvPr>
        </p:nvSpPr>
        <p:spPr>
          <a:xfrm>
            <a:off x="665989" y="494719"/>
            <a:ext cx="8980931" cy="6649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92957"/>
              </a:buClr>
              <a:buSzPts val="3200"/>
              <a:buFont typeface="Mukta Light"/>
              <a:buNone/>
            </a:pPr>
            <a:r>
              <a:rPr lang="en-US" dirty="0"/>
              <a:t>Released in Q2 2023</a:t>
            </a:r>
            <a:endParaRPr dirty="0"/>
          </a:p>
        </p:txBody>
      </p:sp>
      <p:pic>
        <p:nvPicPr>
          <p:cNvPr id="270" name="Google Shape;270;p35" descr="https://lh5.googleusercontent.com/GIhZRKUQeQY0--_r5vjDFFpsaYOtOT-MBUObj-86vKdj8I44iBwavuBv1UM6w23ZbJrmnuF1QmjFK6b_8zgrdnt-7kKgWNVmG9MfCO4mlEJd8ORmGK3UPhbjO1HmEkH9U4J7n7FVIpeDRtt6j7Vu0f8"/>
          <p:cNvPicPr preferRelativeResize="0"/>
          <p:nvPr/>
        </p:nvPicPr>
        <p:blipFill rotWithShape="1">
          <a:blip r:embed="rId3">
            <a:alphaModFix/>
          </a:blip>
          <a:srcRect/>
          <a:stretch/>
        </p:blipFill>
        <p:spPr>
          <a:xfrm>
            <a:off x="1570529" y="2829631"/>
            <a:ext cx="5091528" cy="2700620"/>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6"/>
          <p:cNvSpPr txBox="1">
            <a:spLocks noGrp="1"/>
          </p:cNvSpPr>
          <p:nvPr>
            <p:ph type="ctrTitle"/>
          </p:nvPr>
        </p:nvSpPr>
        <p:spPr>
          <a:xfrm>
            <a:off x="605271" y="1588880"/>
            <a:ext cx="6904000" cy="982800"/>
          </a:xfrm>
          <a:prstGeom prst="rect">
            <a:avLst/>
          </a:prstGeom>
          <a:noFill/>
          <a:ln>
            <a:noFill/>
          </a:ln>
        </p:spPr>
        <p:txBody>
          <a:bodyPr spcFirstLastPara="1" wrap="square" lIns="121900" tIns="60925" rIns="121900" bIns="60925" anchor="b" anchorCtr="0">
            <a:normAutofit/>
          </a:bodyPr>
          <a:lstStyle/>
          <a:p>
            <a:pPr marL="0" marR="0" lvl="0" indent="0" algn="l" rtl="0">
              <a:lnSpc>
                <a:spcPct val="90000"/>
              </a:lnSpc>
              <a:spcBef>
                <a:spcPts val="0"/>
              </a:spcBef>
              <a:spcAft>
                <a:spcPts val="0"/>
              </a:spcAft>
              <a:buClr>
                <a:srgbClr val="F3808A"/>
              </a:buClr>
              <a:buSzPts val="3000"/>
              <a:buFont typeface="Mukta Light"/>
              <a:buNone/>
            </a:pPr>
            <a:r>
              <a:rPr lang="en-US" sz="4533" dirty="0"/>
              <a:t>PATHWAYS Support</a:t>
            </a:r>
            <a:endParaRPr sz="4533"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7"/>
          <p:cNvSpPr txBox="1">
            <a:spLocks noGrp="1"/>
          </p:cNvSpPr>
          <p:nvPr>
            <p:ph type="sldNum" idx="12"/>
          </p:nvPr>
        </p:nvSpPr>
        <p:spPr>
          <a:xfrm>
            <a:off x="173391" y="6530184"/>
            <a:ext cx="647600" cy="3544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000"/>
              <a:buNone/>
            </a:pPr>
            <a:fld id="{00000000-1234-1234-1234-123412341234}" type="slidenum">
              <a:rPr lang="en-US"/>
              <a:t>93</a:t>
            </a:fld>
            <a:endParaRPr dirty="0"/>
          </a:p>
        </p:txBody>
      </p:sp>
      <p:sp>
        <p:nvSpPr>
          <p:cNvPr id="281" name="Google Shape;281;p37"/>
          <p:cNvSpPr txBox="1">
            <a:spLocks noGrp="1"/>
          </p:cNvSpPr>
          <p:nvPr>
            <p:ph type="body" idx="1"/>
          </p:nvPr>
        </p:nvSpPr>
        <p:spPr>
          <a:xfrm>
            <a:off x="669833" y="1098067"/>
            <a:ext cx="4271200" cy="58948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SzPts val="1500"/>
              <a:buNone/>
            </a:pPr>
            <a:r>
              <a:rPr lang="en-US" sz="2267" b="1" dirty="0"/>
              <a:t>Need help?</a:t>
            </a:r>
            <a:endParaRPr sz="2267" b="1" dirty="0"/>
          </a:p>
          <a:p>
            <a:pPr marL="0" lvl="0" indent="0" algn="l" rtl="0">
              <a:lnSpc>
                <a:spcPct val="90000"/>
              </a:lnSpc>
              <a:spcBef>
                <a:spcPts val="1000"/>
              </a:spcBef>
              <a:spcAft>
                <a:spcPts val="0"/>
              </a:spcAft>
              <a:buSzPts val="2800"/>
              <a:buNone/>
            </a:pPr>
            <a:r>
              <a:rPr lang="en-US" sz="2000" dirty="0"/>
              <a:t>Check out the PATHWAYS Support tab.  </a:t>
            </a:r>
            <a:endParaRPr sz="2000" dirty="0"/>
          </a:p>
          <a:p>
            <a:pPr marL="228594" lvl="0" indent="-160863" algn="l" rtl="0">
              <a:lnSpc>
                <a:spcPct val="90000"/>
              </a:lnSpc>
              <a:spcBef>
                <a:spcPts val="1000"/>
              </a:spcBef>
              <a:spcAft>
                <a:spcPts val="0"/>
              </a:spcAft>
              <a:buClr>
                <a:srgbClr val="F3808A"/>
              </a:buClr>
              <a:buSzPts val="1494"/>
              <a:buChar char="●"/>
            </a:pPr>
            <a:r>
              <a:rPr lang="en-US" sz="1867" b="1" dirty="0">
                <a:solidFill>
                  <a:srgbClr val="F3808A"/>
                </a:solidFill>
              </a:rPr>
              <a:t>Documents </a:t>
            </a:r>
            <a:r>
              <a:rPr lang="en-US" sz="1867" dirty="0"/>
              <a:t>– List of essential documents necessary for new staff and experienced abstractors to assist with data abstraction. </a:t>
            </a:r>
            <a:endParaRPr sz="1867" dirty="0"/>
          </a:p>
          <a:p>
            <a:pPr marL="228594" lvl="0" indent="-160863" algn="l" rtl="0">
              <a:lnSpc>
                <a:spcPct val="90000"/>
              </a:lnSpc>
              <a:spcBef>
                <a:spcPts val="1000"/>
              </a:spcBef>
              <a:spcAft>
                <a:spcPts val="0"/>
              </a:spcAft>
              <a:buClr>
                <a:srgbClr val="F3808A"/>
              </a:buClr>
              <a:buSzPts val="1494"/>
              <a:buChar char="●"/>
            </a:pPr>
            <a:r>
              <a:rPr lang="en-US" sz="1867" b="1" dirty="0">
                <a:solidFill>
                  <a:srgbClr val="F3808A"/>
                </a:solidFill>
              </a:rPr>
              <a:t>Release Notes </a:t>
            </a:r>
            <a:r>
              <a:rPr lang="en-US" sz="1867" dirty="0"/>
              <a:t>– Listing of release announcements highlighting changes and improvements to the registries.</a:t>
            </a:r>
            <a:endParaRPr sz="1867" dirty="0"/>
          </a:p>
          <a:p>
            <a:pPr marL="228594" lvl="0" indent="-160863" algn="l" rtl="0">
              <a:lnSpc>
                <a:spcPct val="90000"/>
              </a:lnSpc>
              <a:spcBef>
                <a:spcPts val="1000"/>
              </a:spcBef>
              <a:spcAft>
                <a:spcPts val="0"/>
              </a:spcAft>
              <a:buClr>
                <a:srgbClr val="F3808A"/>
              </a:buClr>
              <a:buSzPts val="1494"/>
              <a:buChar char="●"/>
            </a:pPr>
            <a:r>
              <a:rPr lang="en-US" sz="1867" b="1" dirty="0">
                <a:solidFill>
                  <a:srgbClr val="F3808A"/>
                </a:solidFill>
              </a:rPr>
              <a:t>Upcoming Trainings</a:t>
            </a:r>
            <a:r>
              <a:rPr lang="en-US" sz="1867" dirty="0"/>
              <a:t>– List of upcoming training opportunities with registration links for new staff and experienced abstractors. </a:t>
            </a:r>
            <a:endParaRPr sz="1867" dirty="0"/>
          </a:p>
          <a:p>
            <a:pPr marL="228594" lvl="0" indent="-160863" algn="l" rtl="0">
              <a:lnSpc>
                <a:spcPct val="90000"/>
              </a:lnSpc>
              <a:spcBef>
                <a:spcPts val="1000"/>
              </a:spcBef>
              <a:spcAft>
                <a:spcPts val="0"/>
              </a:spcAft>
              <a:buClr>
                <a:srgbClr val="F3808A"/>
              </a:buClr>
              <a:buSzPts val="1494"/>
              <a:buChar char="●"/>
            </a:pPr>
            <a:r>
              <a:rPr lang="en-US" sz="1867" b="1" dirty="0">
                <a:solidFill>
                  <a:srgbClr val="F3808A"/>
                </a:solidFill>
              </a:rPr>
              <a:t>Video Library </a:t>
            </a:r>
            <a:r>
              <a:rPr lang="en-US" sz="1867" dirty="0"/>
              <a:t>– Listing of video tutorials to help you learn at your convenience.</a:t>
            </a:r>
            <a:endParaRPr sz="1867" dirty="0"/>
          </a:p>
          <a:p>
            <a:pPr marL="609585" lvl="0" indent="0" algn="l" rtl="0">
              <a:lnSpc>
                <a:spcPct val="90000"/>
              </a:lnSpc>
              <a:spcBef>
                <a:spcPts val="1000"/>
              </a:spcBef>
              <a:spcAft>
                <a:spcPts val="0"/>
              </a:spcAft>
              <a:buSzPts val="2800"/>
              <a:buNone/>
            </a:pPr>
            <a:endParaRPr sz="2000" dirty="0"/>
          </a:p>
        </p:txBody>
      </p:sp>
      <p:sp>
        <p:nvSpPr>
          <p:cNvPr id="282" name="Google Shape;282;p37"/>
          <p:cNvSpPr txBox="1">
            <a:spLocks noGrp="1"/>
          </p:cNvSpPr>
          <p:nvPr>
            <p:ph type="title"/>
          </p:nvPr>
        </p:nvSpPr>
        <p:spPr>
          <a:xfrm>
            <a:off x="173391" y="324584"/>
            <a:ext cx="8980800" cy="665200"/>
          </a:xfrm>
          <a:prstGeom prst="rect">
            <a:avLst/>
          </a:prstGeom>
          <a:noFill/>
          <a:ln>
            <a:noFill/>
          </a:ln>
        </p:spPr>
        <p:txBody>
          <a:bodyPr spcFirstLastPara="1" wrap="square" lIns="121900" tIns="60925" rIns="121900" bIns="60925" anchor="t" anchorCtr="0">
            <a:normAutofit/>
          </a:bodyPr>
          <a:lstStyle/>
          <a:p>
            <a:pPr marL="0" lvl="0" indent="0" algn="l" rtl="0">
              <a:lnSpc>
                <a:spcPct val="90000"/>
              </a:lnSpc>
              <a:spcBef>
                <a:spcPts val="0"/>
              </a:spcBef>
              <a:spcAft>
                <a:spcPts val="0"/>
              </a:spcAft>
              <a:buSzPts val="3200"/>
              <a:buNone/>
            </a:pPr>
            <a:r>
              <a:rPr lang="en-US" dirty="0"/>
              <a:t>PATHWAYS Support</a:t>
            </a:r>
            <a:endParaRPr dirty="0"/>
          </a:p>
        </p:txBody>
      </p:sp>
      <p:grpSp>
        <p:nvGrpSpPr>
          <p:cNvPr id="283" name="Google Shape;283;p37"/>
          <p:cNvGrpSpPr/>
          <p:nvPr/>
        </p:nvGrpSpPr>
        <p:grpSpPr>
          <a:xfrm>
            <a:off x="5348913" y="1723061"/>
            <a:ext cx="6413819" cy="3989808"/>
            <a:chOff x="3989740" y="1350818"/>
            <a:chExt cx="4810364" cy="2992356"/>
          </a:xfrm>
        </p:grpSpPr>
        <p:pic>
          <p:nvPicPr>
            <p:cNvPr id="284" name="Google Shape;284;p37"/>
            <p:cNvPicPr preferRelativeResize="0"/>
            <p:nvPr/>
          </p:nvPicPr>
          <p:blipFill rotWithShape="1">
            <a:blip r:embed="rId3">
              <a:alphaModFix/>
            </a:blip>
            <a:srcRect r="913"/>
            <a:stretch/>
          </p:blipFill>
          <p:spPr>
            <a:xfrm>
              <a:off x="3989740" y="1387393"/>
              <a:ext cx="4810364" cy="2955781"/>
            </a:xfrm>
            <a:prstGeom prst="rect">
              <a:avLst/>
            </a:prstGeom>
            <a:noFill/>
            <a:ln w="9525" cap="flat" cmpd="sng">
              <a:solidFill>
                <a:srgbClr val="7F7F7F"/>
              </a:solidFill>
              <a:prstDash val="solid"/>
              <a:round/>
              <a:headEnd type="none" w="sm" len="sm"/>
              <a:tailEnd type="none" w="sm" len="sm"/>
            </a:ln>
          </p:spPr>
        </p:pic>
        <p:pic>
          <p:nvPicPr>
            <p:cNvPr id="285" name="Google Shape;285;p37"/>
            <p:cNvPicPr preferRelativeResize="0"/>
            <p:nvPr/>
          </p:nvPicPr>
          <p:blipFill rotWithShape="1">
            <a:blip r:embed="rId4">
              <a:alphaModFix/>
            </a:blip>
            <a:srcRect/>
            <a:stretch/>
          </p:blipFill>
          <p:spPr>
            <a:xfrm>
              <a:off x="3989740" y="1350818"/>
              <a:ext cx="4809744" cy="1451864"/>
            </a:xfrm>
            <a:prstGeom prst="rect">
              <a:avLst/>
            </a:prstGeom>
            <a:noFill/>
            <a:ln w="9525" cap="flat" cmpd="sng">
              <a:solidFill>
                <a:srgbClr val="7F7F7F"/>
              </a:solidFill>
              <a:prstDash val="solid"/>
              <a:round/>
              <a:headEnd type="none" w="sm" len="sm"/>
              <a:tailEnd type="none" w="sm" len="sm"/>
            </a:ln>
          </p:spPr>
        </p:pic>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8"/>
          <p:cNvSpPr txBox="1">
            <a:spLocks noGrp="1"/>
          </p:cNvSpPr>
          <p:nvPr>
            <p:ph type="sldNum" idx="12"/>
          </p:nvPr>
        </p:nvSpPr>
        <p:spPr>
          <a:xfrm>
            <a:off x="173391" y="6530184"/>
            <a:ext cx="647254" cy="354292"/>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000"/>
              <a:buNone/>
            </a:pPr>
            <a:fld id="{00000000-1234-1234-1234-123412341234}" type="slidenum">
              <a:rPr lang="en-US"/>
              <a:t>94</a:t>
            </a:fld>
            <a:endParaRPr dirty="0"/>
          </a:p>
        </p:txBody>
      </p:sp>
      <p:sp>
        <p:nvSpPr>
          <p:cNvPr id="291" name="Google Shape;291;p38"/>
          <p:cNvSpPr txBox="1">
            <a:spLocks noGrp="1"/>
          </p:cNvSpPr>
          <p:nvPr>
            <p:ph type="body" idx="1"/>
          </p:nvPr>
        </p:nvSpPr>
        <p:spPr>
          <a:xfrm>
            <a:off x="669826" y="1327749"/>
            <a:ext cx="10912574" cy="4837128"/>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1000"/>
              </a:spcBef>
              <a:spcAft>
                <a:spcPts val="0"/>
              </a:spcAft>
              <a:buSzPts val="2800"/>
              <a:buNone/>
            </a:pPr>
            <a:r>
              <a:rPr lang="en-US" sz="2267" b="1" dirty="0">
                <a:solidFill>
                  <a:srgbClr val="F3808A"/>
                </a:solidFill>
              </a:rPr>
              <a:t>Announced in the spring:</a:t>
            </a:r>
            <a:br>
              <a:rPr lang="en-US" sz="2267" dirty="0"/>
            </a:br>
            <a:r>
              <a:rPr lang="en-US" sz="2267" dirty="0"/>
              <a:t>PATHWAYS Hospital Manager Guide </a:t>
            </a:r>
            <a:endParaRPr dirty="0"/>
          </a:p>
          <a:p>
            <a:pPr marL="380990" lvl="0" indent="-380990" algn="l" rtl="0">
              <a:lnSpc>
                <a:spcPct val="100000"/>
              </a:lnSpc>
              <a:spcBef>
                <a:spcPts val="0"/>
              </a:spcBef>
              <a:spcAft>
                <a:spcPts val="0"/>
              </a:spcAft>
              <a:buSzPts val="1350"/>
              <a:buChar char="•"/>
            </a:pPr>
            <a:r>
              <a:rPr lang="en-US" sz="2133" dirty="0">
                <a:latin typeface="Mukta Light"/>
                <a:ea typeface="Mukta Light"/>
                <a:cs typeface="Mukta Light"/>
                <a:sym typeface="Mukta Light"/>
              </a:rPr>
              <a:t>Added to the Resources Tab</a:t>
            </a:r>
            <a:endParaRPr dirty="0"/>
          </a:p>
          <a:p>
            <a:pPr marL="380990" lvl="0" indent="-380990" algn="l" rtl="0">
              <a:lnSpc>
                <a:spcPct val="100000"/>
              </a:lnSpc>
              <a:spcBef>
                <a:spcPts val="0"/>
              </a:spcBef>
              <a:spcAft>
                <a:spcPts val="0"/>
              </a:spcAft>
              <a:buSzPts val="1350"/>
              <a:buChar char="•"/>
            </a:pPr>
            <a:r>
              <a:rPr lang="en-US" sz="2133" dirty="0">
                <a:latin typeface="Mukta Light"/>
                <a:ea typeface="Mukta Light"/>
                <a:cs typeface="Mukta Light"/>
                <a:sym typeface="Mukta Light"/>
              </a:rPr>
              <a:t>Helps users better understand role responsibilities</a:t>
            </a:r>
            <a:endParaRPr dirty="0"/>
          </a:p>
          <a:p>
            <a:pPr marL="380990" lvl="0" indent="-237035" algn="l" rtl="0">
              <a:lnSpc>
                <a:spcPct val="90000"/>
              </a:lnSpc>
              <a:spcBef>
                <a:spcPts val="1000"/>
              </a:spcBef>
              <a:spcAft>
                <a:spcPts val="0"/>
              </a:spcAft>
              <a:buSzPts val="2267"/>
              <a:buFont typeface="Arial"/>
              <a:buNone/>
            </a:pPr>
            <a:endParaRPr sz="2267" dirty="0"/>
          </a:p>
          <a:p>
            <a:pPr marL="0" lvl="0" indent="0" algn="l" rtl="0">
              <a:lnSpc>
                <a:spcPct val="90000"/>
              </a:lnSpc>
              <a:spcBef>
                <a:spcPts val="1333"/>
              </a:spcBef>
              <a:spcAft>
                <a:spcPts val="0"/>
              </a:spcAft>
              <a:buSzPts val="2800"/>
              <a:buNone/>
            </a:pPr>
            <a:r>
              <a:rPr lang="en-US" sz="2267" b="1" dirty="0">
                <a:solidFill>
                  <a:srgbClr val="F3808A"/>
                </a:solidFill>
              </a:rPr>
              <a:t>NEW announcement:</a:t>
            </a:r>
            <a:br>
              <a:rPr lang="en-US" sz="2267" dirty="0"/>
            </a:br>
            <a:r>
              <a:rPr lang="en-US" sz="2267" dirty="0"/>
              <a:t>PATHWAYS Administrative Training Video </a:t>
            </a:r>
            <a:endParaRPr dirty="0"/>
          </a:p>
          <a:p>
            <a:pPr marL="380990" lvl="0" indent="-380990" algn="l" rtl="0">
              <a:lnSpc>
                <a:spcPct val="100000"/>
              </a:lnSpc>
              <a:spcBef>
                <a:spcPts val="0"/>
              </a:spcBef>
              <a:spcAft>
                <a:spcPts val="0"/>
              </a:spcAft>
              <a:buSzPts val="1350"/>
              <a:buChar char="•"/>
            </a:pPr>
            <a:r>
              <a:rPr lang="en-US" sz="2133" dirty="0">
                <a:latin typeface="Mukta Light"/>
                <a:ea typeface="Mukta Light"/>
                <a:cs typeface="Mukta Light"/>
                <a:sym typeface="Mukta Light"/>
              </a:rPr>
              <a:t>Added to the Support Tab Video Library</a:t>
            </a:r>
            <a:endParaRPr dirty="0"/>
          </a:p>
          <a:p>
            <a:pPr marL="380990" lvl="0" indent="-380990" algn="l" rtl="0">
              <a:lnSpc>
                <a:spcPct val="100000"/>
              </a:lnSpc>
              <a:spcBef>
                <a:spcPts val="0"/>
              </a:spcBef>
              <a:spcAft>
                <a:spcPts val="0"/>
              </a:spcAft>
              <a:buSzPts val="1350"/>
              <a:buChar char="•"/>
            </a:pPr>
            <a:r>
              <a:rPr lang="en-US" sz="2133" dirty="0">
                <a:latin typeface="Mukta Light"/>
                <a:ea typeface="Mukta Light"/>
                <a:cs typeface="Mukta Light"/>
                <a:sym typeface="Mukta Light"/>
              </a:rPr>
              <a:t>Provide even more support to assist new centers and new HMs</a:t>
            </a:r>
            <a:endParaRPr dirty="0"/>
          </a:p>
          <a:p>
            <a:pPr marL="380990" lvl="0" indent="-380990" algn="l" rtl="0">
              <a:lnSpc>
                <a:spcPct val="100000"/>
              </a:lnSpc>
              <a:spcBef>
                <a:spcPts val="0"/>
              </a:spcBef>
              <a:spcAft>
                <a:spcPts val="0"/>
              </a:spcAft>
              <a:buSzPts val="1350"/>
              <a:buChar char="•"/>
            </a:pPr>
            <a:r>
              <a:rPr lang="en-US" sz="2133" dirty="0">
                <a:latin typeface="Mukta Light"/>
                <a:ea typeface="Mukta Light"/>
                <a:cs typeface="Mukta Light"/>
                <a:sym typeface="Mukta Light"/>
              </a:rPr>
              <a:t>In beta &gt; we welcome feedback on its usefulness during onboarding </a:t>
            </a:r>
            <a:endParaRPr sz="2133" dirty="0">
              <a:latin typeface="Mukta Light"/>
              <a:ea typeface="Mukta Light"/>
              <a:cs typeface="Mukta Light"/>
              <a:sym typeface="Mukta Light"/>
            </a:endParaRPr>
          </a:p>
          <a:p>
            <a:pPr marL="0" lvl="0" indent="0" algn="l" rtl="0">
              <a:lnSpc>
                <a:spcPct val="90000"/>
              </a:lnSpc>
              <a:spcBef>
                <a:spcPts val="1333"/>
              </a:spcBef>
              <a:spcAft>
                <a:spcPts val="0"/>
              </a:spcAft>
              <a:buSzPts val="2800"/>
              <a:buNone/>
            </a:pPr>
            <a:endParaRPr sz="2267" dirty="0"/>
          </a:p>
        </p:txBody>
      </p:sp>
      <p:sp>
        <p:nvSpPr>
          <p:cNvPr id="292" name="Google Shape;292;p38"/>
          <p:cNvSpPr txBox="1">
            <a:spLocks noGrp="1"/>
          </p:cNvSpPr>
          <p:nvPr>
            <p:ph type="title"/>
          </p:nvPr>
        </p:nvSpPr>
        <p:spPr>
          <a:xfrm>
            <a:off x="341524" y="480136"/>
            <a:ext cx="8980931" cy="664959"/>
          </a:xfrm>
          <a:prstGeom prst="rect">
            <a:avLst/>
          </a:prstGeom>
          <a:noFill/>
          <a:ln>
            <a:noFill/>
          </a:ln>
        </p:spPr>
        <p:txBody>
          <a:bodyPr spcFirstLastPara="1" wrap="square" lIns="121900" tIns="60925" rIns="121900" bIns="60925" anchor="t" anchorCtr="0">
            <a:normAutofit/>
          </a:bodyPr>
          <a:lstStyle/>
          <a:p>
            <a:pPr marL="0" lvl="0" indent="0" algn="l" rtl="0">
              <a:lnSpc>
                <a:spcPct val="90000"/>
              </a:lnSpc>
              <a:spcBef>
                <a:spcPts val="0"/>
              </a:spcBef>
              <a:spcAft>
                <a:spcPts val="0"/>
              </a:spcAft>
              <a:buSzPts val="3200"/>
              <a:buNone/>
            </a:pPr>
            <a:r>
              <a:rPr lang="en-US" dirty="0"/>
              <a:t>PATHWAYS Support Updates</a:t>
            </a: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9"/>
          <p:cNvSpPr txBox="1">
            <a:spLocks noGrp="1"/>
          </p:cNvSpPr>
          <p:nvPr>
            <p:ph type="sldNum" idx="12"/>
          </p:nvPr>
        </p:nvSpPr>
        <p:spPr>
          <a:xfrm>
            <a:off x="173391" y="6530184"/>
            <a:ext cx="647600" cy="3544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000"/>
              <a:buNone/>
            </a:pPr>
            <a:fld id="{00000000-1234-1234-1234-123412341234}" type="slidenum">
              <a:rPr lang="en-US" sz="1333"/>
              <a:t>95</a:t>
            </a:fld>
            <a:endParaRPr sz="1333" dirty="0"/>
          </a:p>
        </p:txBody>
      </p:sp>
      <p:sp>
        <p:nvSpPr>
          <p:cNvPr id="298" name="Google Shape;298;p39"/>
          <p:cNvSpPr txBox="1">
            <a:spLocks noGrp="1"/>
          </p:cNvSpPr>
          <p:nvPr>
            <p:ph type="body" idx="1"/>
          </p:nvPr>
        </p:nvSpPr>
        <p:spPr>
          <a:xfrm>
            <a:off x="669827" y="1327749"/>
            <a:ext cx="10912400" cy="48372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SzPts val="1500"/>
              <a:buNone/>
            </a:pPr>
            <a:r>
              <a:rPr lang="en-US" sz="2400" dirty="0">
                <a:solidFill>
                  <a:srgbClr val="192957"/>
                </a:solidFill>
                <a:latin typeface="Mukta Light"/>
                <a:ea typeface="Mukta Light"/>
                <a:cs typeface="Mukta Light"/>
                <a:sym typeface="Mukta Light"/>
              </a:rPr>
              <a:t>Claims Validation</a:t>
            </a:r>
            <a:endParaRPr sz="2400" dirty="0">
              <a:solidFill>
                <a:srgbClr val="192957"/>
              </a:solidFill>
              <a:latin typeface="Mukta Light"/>
              <a:ea typeface="Mukta Light"/>
              <a:cs typeface="Mukta Light"/>
              <a:sym typeface="Mukta Light"/>
            </a:endParaRPr>
          </a:p>
          <a:p>
            <a:pPr marL="0" lvl="0" indent="0" algn="l" rtl="0">
              <a:lnSpc>
                <a:spcPct val="90000"/>
              </a:lnSpc>
              <a:spcBef>
                <a:spcPts val="0"/>
              </a:spcBef>
              <a:spcAft>
                <a:spcPts val="0"/>
              </a:spcAft>
              <a:buSzPts val="1500"/>
              <a:buNone/>
            </a:pPr>
            <a:endParaRPr sz="2400" b="1" dirty="0">
              <a:solidFill>
                <a:srgbClr val="192957"/>
              </a:solidFill>
              <a:latin typeface="Mukta Light"/>
              <a:ea typeface="Mukta Light"/>
              <a:cs typeface="Mukta Light"/>
              <a:sym typeface="Mukta Light"/>
            </a:endParaRPr>
          </a:p>
          <a:p>
            <a:pPr marL="0" lvl="0" indent="0" algn="l" rtl="0">
              <a:lnSpc>
                <a:spcPct val="90000"/>
              </a:lnSpc>
              <a:spcBef>
                <a:spcPts val="0"/>
              </a:spcBef>
              <a:spcAft>
                <a:spcPts val="0"/>
              </a:spcAft>
              <a:buSzPts val="1350"/>
              <a:buNone/>
            </a:pPr>
            <a:r>
              <a:rPr lang="en-US" sz="2267" b="1" dirty="0">
                <a:solidFill>
                  <a:srgbClr val="F3808A"/>
                </a:solidFill>
                <a:latin typeface="Mukta Light"/>
                <a:ea typeface="Mukta Light"/>
                <a:cs typeface="Mukta Light"/>
                <a:sym typeface="Mukta Light"/>
              </a:rPr>
              <a:t>Recent news:</a:t>
            </a:r>
            <a:endParaRPr dirty="0"/>
          </a:p>
          <a:p>
            <a:pPr marL="380990" lvl="0" indent="-380990" algn="l" rtl="0">
              <a:lnSpc>
                <a:spcPct val="100000"/>
              </a:lnSpc>
              <a:spcBef>
                <a:spcPts val="0"/>
              </a:spcBef>
              <a:spcAft>
                <a:spcPts val="0"/>
              </a:spcAft>
              <a:buSzPts val="1350"/>
              <a:buChar char="•"/>
            </a:pPr>
            <a:r>
              <a:rPr lang="en-US" sz="2133" dirty="0">
                <a:latin typeface="Mukta Light"/>
                <a:ea typeface="Mukta Light"/>
                <a:cs typeface="Mukta Light"/>
                <a:sym typeface="Mukta Light"/>
              </a:rPr>
              <a:t>The </a:t>
            </a:r>
            <a:r>
              <a:rPr lang="en-US" sz="2133" b="1" dirty="0">
                <a:latin typeface="Mukta Light"/>
                <a:ea typeface="Mukta Light"/>
                <a:cs typeface="Mukta Light"/>
                <a:sym typeface="Mukta Light"/>
              </a:rPr>
              <a:t>2022</a:t>
            </a:r>
            <a:r>
              <a:rPr lang="en-US" sz="2133" dirty="0">
                <a:latin typeface="Mukta Light"/>
                <a:ea typeface="Mukta Light"/>
                <a:cs typeface="Mukta Light"/>
                <a:sym typeface="Mukta Light"/>
              </a:rPr>
              <a:t> Claims Validation process was launched in April 2023 and closed in July</a:t>
            </a:r>
            <a:endParaRPr dirty="0"/>
          </a:p>
          <a:p>
            <a:pPr marL="380990" lvl="0" indent="-380990" algn="l" rtl="0">
              <a:lnSpc>
                <a:spcPct val="100000"/>
              </a:lnSpc>
              <a:spcBef>
                <a:spcPts val="0"/>
              </a:spcBef>
              <a:spcAft>
                <a:spcPts val="0"/>
              </a:spcAft>
              <a:buSzPts val="1350"/>
              <a:buChar char="•"/>
            </a:pPr>
            <a:r>
              <a:rPr lang="en-US" sz="2133" dirty="0">
                <a:latin typeface="Mukta Light"/>
                <a:ea typeface="Mukta Light"/>
                <a:cs typeface="Mukta Light"/>
                <a:sym typeface="Mukta Light"/>
              </a:rPr>
              <a:t>Powerful testimonials about ROI projects during VQI at VAM</a:t>
            </a:r>
            <a:endParaRPr dirty="0"/>
          </a:p>
          <a:p>
            <a:pPr marL="990575" lvl="1" indent="-380990" algn="l" rtl="0">
              <a:lnSpc>
                <a:spcPct val="100000"/>
              </a:lnSpc>
              <a:spcBef>
                <a:spcPts val="0"/>
              </a:spcBef>
              <a:spcAft>
                <a:spcPts val="0"/>
              </a:spcAft>
              <a:buSzPts val="1350"/>
              <a:buChar char="•"/>
            </a:pPr>
            <a:r>
              <a:rPr lang="en-US" sz="1600" dirty="0">
                <a:latin typeface="Mukta Light"/>
                <a:ea typeface="Mukta Light"/>
                <a:cs typeface="Mukta Light"/>
                <a:sym typeface="Mukta Light"/>
              </a:rPr>
              <a:t>Direct result of the claims validation audit</a:t>
            </a:r>
            <a:endParaRPr dirty="0"/>
          </a:p>
          <a:p>
            <a:pPr marL="380990" lvl="0" indent="-380990" algn="l" rtl="0">
              <a:lnSpc>
                <a:spcPct val="100000"/>
              </a:lnSpc>
              <a:spcBef>
                <a:spcPts val="0"/>
              </a:spcBef>
              <a:spcAft>
                <a:spcPts val="0"/>
              </a:spcAft>
              <a:buSzPts val="1350"/>
              <a:buChar char="•"/>
            </a:pPr>
            <a:r>
              <a:rPr lang="en-US" sz="2133" dirty="0">
                <a:latin typeface="Mukta Light"/>
                <a:ea typeface="Mukta Light"/>
                <a:cs typeface="Mukta Light"/>
                <a:sym typeface="Mukta Light"/>
              </a:rPr>
              <a:t>This process can provide even more centers with opportunities to expose revenue leakage and mitigate financial loss (a great opportunity to </a:t>
            </a:r>
            <a:r>
              <a:rPr lang="en-US" sz="2133" b="1" dirty="0">
                <a:latin typeface="Mukta Light"/>
                <a:ea typeface="Mukta Light"/>
                <a:cs typeface="Mukta Light"/>
                <a:sym typeface="Mukta Light"/>
              </a:rPr>
              <a:t>WOW </a:t>
            </a:r>
            <a:r>
              <a:rPr lang="en-US" sz="2133" dirty="0">
                <a:latin typeface="Mukta Light"/>
                <a:ea typeface="Mukta Light"/>
                <a:cs typeface="Mukta Light"/>
                <a:sym typeface="Mukta Light"/>
              </a:rPr>
              <a:t>your administrative team)</a:t>
            </a:r>
            <a:endParaRPr sz="2133" dirty="0">
              <a:latin typeface="Mukta Light"/>
              <a:ea typeface="Mukta Light"/>
              <a:cs typeface="Mukta Light"/>
              <a:sym typeface="Mukta Light"/>
            </a:endParaRPr>
          </a:p>
          <a:p>
            <a:pPr marL="0" lvl="0" indent="0" algn="l" rtl="0">
              <a:lnSpc>
                <a:spcPct val="90000"/>
              </a:lnSpc>
              <a:spcBef>
                <a:spcPts val="0"/>
              </a:spcBef>
              <a:spcAft>
                <a:spcPts val="0"/>
              </a:spcAft>
              <a:buSzPts val="1350"/>
              <a:buNone/>
            </a:pPr>
            <a:endParaRPr sz="2133" dirty="0">
              <a:latin typeface="Mukta Light"/>
              <a:ea typeface="Mukta Light"/>
              <a:cs typeface="Mukta Light"/>
              <a:sym typeface="Mukta Light"/>
            </a:endParaRPr>
          </a:p>
          <a:p>
            <a:pPr marL="0" lvl="0" indent="0" algn="l" rtl="0">
              <a:lnSpc>
                <a:spcPct val="90000"/>
              </a:lnSpc>
              <a:spcBef>
                <a:spcPts val="0"/>
              </a:spcBef>
              <a:spcAft>
                <a:spcPts val="0"/>
              </a:spcAft>
              <a:buSzPts val="1350"/>
              <a:buNone/>
            </a:pPr>
            <a:r>
              <a:rPr lang="en-US" sz="2267" b="1" dirty="0">
                <a:solidFill>
                  <a:srgbClr val="F3808A"/>
                </a:solidFill>
              </a:rPr>
              <a:t>Up next:</a:t>
            </a:r>
            <a:br>
              <a:rPr lang="en-US" sz="2133" dirty="0">
                <a:latin typeface="Mukta Light"/>
                <a:ea typeface="Mukta Light"/>
                <a:cs typeface="Mukta Light"/>
                <a:sym typeface="Mukta Light"/>
              </a:rPr>
            </a:br>
            <a:r>
              <a:rPr lang="en-US" sz="2133" dirty="0">
                <a:latin typeface="Mukta Light"/>
                <a:ea typeface="Mukta Light"/>
                <a:cs typeface="Mukta Light"/>
                <a:sym typeface="Mukta Light"/>
              </a:rPr>
              <a:t>We are looking forward  to launching the </a:t>
            </a:r>
            <a:r>
              <a:rPr lang="en-US" sz="2133" b="1" dirty="0">
                <a:latin typeface="Mukta Light"/>
                <a:ea typeface="Mukta Light"/>
                <a:cs typeface="Mukta Light"/>
                <a:sym typeface="Mukta Light"/>
              </a:rPr>
              <a:t>2023</a:t>
            </a:r>
            <a:r>
              <a:rPr lang="en-US" sz="2133" dirty="0">
                <a:latin typeface="Mukta Light"/>
                <a:ea typeface="Mukta Light"/>
                <a:cs typeface="Mukta Light"/>
                <a:sym typeface="Mukta Light"/>
              </a:rPr>
              <a:t> Claims Validation cycle in the  </a:t>
            </a:r>
            <a:r>
              <a:rPr lang="en-US" sz="2133" b="1" dirty="0">
                <a:latin typeface="Mukta Light"/>
                <a:ea typeface="Mukta Light"/>
                <a:cs typeface="Mukta Light"/>
                <a:sym typeface="Mukta Light"/>
              </a:rPr>
              <a:t>Spring of 2024</a:t>
            </a:r>
            <a:r>
              <a:rPr lang="en-US" sz="2133" dirty="0">
                <a:latin typeface="Mukta Light"/>
                <a:ea typeface="Mukta Light"/>
                <a:cs typeface="Mukta Light"/>
                <a:sym typeface="Mukta Light"/>
              </a:rPr>
              <a:t>!</a:t>
            </a:r>
            <a:endParaRPr sz="2133" dirty="0">
              <a:latin typeface="Mukta Light"/>
              <a:ea typeface="Mukta Light"/>
              <a:cs typeface="Mukta Light"/>
              <a:sym typeface="Mukta Light"/>
            </a:endParaRPr>
          </a:p>
          <a:p>
            <a:pPr marL="0" lvl="0" indent="0" algn="l" rtl="0">
              <a:lnSpc>
                <a:spcPct val="90000"/>
              </a:lnSpc>
              <a:spcBef>
                <a:spcPts val="0"/>
              </a:spcBef>
              <a:spcAft>
                <a:spcPts val="0"/>
              </a:spcAft>
              <a:buSzPts val="1350"/>
              <a:buNone/>
            </a:pPr>
            <a:r>
              <a:rPr lang="en-US" sz="2133" dirty="0"/>
              <a:t>  </a:t>
            </a:r>
            <a:endParaRPr sz="2133" dirty="0"/>
          </a:p>
          <a:p>
            <a:pPr marL="609585" lvl="0" indent="0" algn="l" rtl="0">
              <a:lnSpc>
                <a:spcPct val="90000"/>
              </a:lnSpc>
              <a:spcBef>
                <a:spcPts val="1333"/>
              </a:spcBef>
              <a:spcAft>
                <a:spcPts val="0"/>
              </a:spcAft>
              <a:buSzPts val="2800"/>
              <a:buNone/>
            </a:pPr>
            <a:endParaRPr sz="2267" dirty="0"/>
          </a:p>
        </p:txBody>
      </p:sp>
      <p:sp>
        <p:nvSpPr>
          <p:cNvPr id="299" name="Google Shape;299;p39"/>
          <p:cNvSpPr txBox="1">
            <a:spLocks noGrp="1"/>
          </p:cNvSpPr>
          <p:nvPr>
            <p:ph type="title"/>
          </p:nvPr>
        </p:nvSpPr>
        <p:spPr>
          <a:xfrm>
            <a:off x="341524" y="479932"/>
            <a:ext cx="8980800" cy="665200"/>
          </a:xfrm>
          <a:prstGeom prst="rect">
            <a:avLst/>
          </a:prstGeom>
          <a:noFill/>
          <a:ln>
            <a:noFill/>
          </a:ln>
        </p:spPr>
        <p:txBody>
          <a:bodyPr spcFirstLastPara="1" wrap="square" lIns="121900" tIns="60925" rIns="121900" bIns="60925" anchor="t" anchorCtr="0">
            <a:normAutofit/>
          </a:bodyPr>
          <a:lstStyle/>
          <a:p>
            <a:pPr marL="0" lvl="0" indent="0" algn="l" rtl="0">
              <a:lnSpc>
                <a:spcPct val="90000"/>
              </a:lnSpc>
              <a:spcBef>
                <a:spcPts val="0"/>
              </a:spcBef>
              <a:spcAft>
                <a:spcPts val="0"/>
              </a:spcAft>
              <a:buSzPts val="2400"/>
              <a:buNone/>
            </a:pPr>
            <a:r>
              <a:rPr lang="en-US" dirty="0"/>
              <a:t>PATHWAYS Support Updates </a:t>
            </a: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p:cNvSpPr txBox="1">
            <a:spLocks noGrp="1"/>
          </p:cNvSpPr>
          <p:nvPr>
            <p:ph type="sldNum" idx="12"/>
          </p:nvPr>
        </p:nvSpPr>
        <p:spPr>
          <a:xfrm>
            <a:off x="173391" y="6530184"/>
            <a:ext cx="456000" cy="3544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Clr>
                <a:srgbClr val="FFFFFF"/>
              </a:buClr>
              <a:buSzPts val="750"/>
              <a:buNone/>
            </a:pPr>
            <a:fld id="{00000000-1234-1234-1234-123412341234}" type="slidenum">
              <a:rPr lang="en-US">
                <a:solidFill>
                  <a:srgbClr val="FFFFFF"/>
                </a:solidFill>
              </a:rPr>
              <a:t>96</a:t>
            </a:fld>
            <a:endParaRPr dirty="0">
              <a:solidFill>
                <a:srgbClr val="FFFFFF"/>
              </a:solidFill>
            </a:endParaRPr>
          </a:p>
        </p:txBody>
      </p:sp>
      <p:sp>
        <p:nvSpPr>
          <p:cNvPr id="305" name="Google Shape;305;p40"/>
          <p:cNvSpPr txBox="1">
            <a:spLocks noGrp="1"/>
          </p:cNvSpPr>
          <p:nvPr>
            <p:ph type="title"/>
          </p:nvPr>
        </p:nvSpPr>
        <p:spPr>
          <a:xfrm>
            <a:off x="401391" y="1532661"/>
            <a:ext cx="7607200" cy="664800"/>
          </a:xfrm>
          <a:prstGeom prst="rect">
            <a:avLst/>
          </a:prstGeom>
          <a:noFill/>
          <a:ln>
            <a:noFill/>
          </a:ln>
        </p:spPr>
        <p:txBody>
          <a:bodyPr spcFirstLastPara="1" wrap="square" lIns="121900" tIns="60925" rIns="121900" bIns="60925" anchor="t" anchorCtr="0">
            <a:normAutofit/>
          </a:bodyPr>
          <a:lstStyle/>
          <a:p>
            <a:pPr marL="0" lvl="0" indent="0" algn="l" rtl="0">
              <a:lnSpc>
                <a:spcPct val="90000"/>
              </a:lnSpc>
              <a:spcBef>
                <a:spcPts val="0"/>
              </a:spcBef>
              <a:spcAft>
                <a:spcPts val="0"/>
              </a:spcAft>
              <a:buSzPts val="2400"/>
              <a:buNone/>
            </a:pPr>
            <a:r>
              <a:rPr lang="en-US" dirty="0"/>
              <a:t>Coming Soon</a:t>
            </a:r>
            <a:endParaRPr dirty="0"/>
          </a:p>
        </p:txBody>
      </p:sp>
      <p:sp>
        <p:nvSpPr>
          <p:cNvPr id="306" name="Google Shape;306;p40"/>
          <p:cNvSpPr txBox="1">
            <a:spLocks noGrp="1"/>
          </p:cNvSpPr>
          <p:nvPr>
            <p:ph type="body" idx="1"/>
          </p:nvPr>
        </p:nvSpPr>
        <p:spPr>
          <a:xfrm>
            <a:off x="629391" y="2568622"/>
            <a:ext cx="8208696" cy="35904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SzPts val="1800"/>
              <a:buNone/>
            </a:pPr>
            <a:r>
              <a:rPr lang="en-US" sz="2400" dirty="0"/>
              <a:t>The Support Team continues to develop brief training videos to assist with specific functionality and tasks. </a:t>
            </a:r>
            <a:endParaRPr sz="2400" dirty="0"/>
          </a:p>
          <a:p>
            <a:pPr marL="0" lvl="0" indent="0" algn="l" rtl="0">
              <a:lnSpc>
                <a:spcPct val="90000"/>
              </a:lnSpc>
              <a:spcBef>
                <a:spcPts val="0"/>
              </a:spcBef>
              <a:spcAft>
                <a:spcPts val="0"/>
              </a:spcAft>
              <a:buSzPts val="1800"/>
              <a:buNone/>
            </a:pPr>
            <a:endParaRPr sz="2400" dirty="0"/>
          </a:p>
          <a:p>
            <a:pPr marL="0" lvl="0" indent="0" algn="l" rtl="0">
              <a:lnSpc>
                <a:spcPct val="90000"/>
              </a:lnSpc>
              <a:spcBef>
                <a:spcPts val="0"/>
              </a:spcBef>
              <a:spcAft>
                <a:spcPts val="0"/>
              </a:spcAft>
              <a:buSzPts val="1800"/>
              <a:buNone/>
            </a:pPr>
            <a:r>
              <a:rPr lang="en-US" sz="2400" dirty="0"/>
              <a:t>We appreciate feedback we received during our recent VQI@VAM Support Update webinar.  We will be sure to use this information for future development!</a:t>
            </a:r>
            <a:endParaRPr sz="2400" dirty="0"/>
          </a:p>
          <a:p>
            <a:pPr marL="0" lvl="0" indent="0" algn="l" rtl="0">
              <a:lnSpc>
                <a:spcPct val="90000"/>
              </a:lnSpc>
              <a:spcBef>
                <a:spcPts val="0"/>
              </a:spcBef>
              <a:spcAft>
                <a:spcPts val="0"/>
              </a:spcAft>
              <a:buSzPts val="1800"/>
              <a:buNone/>
            </a:pPr>
            <a:endParaRPr sz="2400" dirty="0"/>
          </a:p>
          <a:p>
            <a:pPr marL="0" lvl="0" indent="0" algn="l" rtl="0">
              <a:lnSpc>
                <a:spcPct val="90000"/>
              </a:lnSpc>
              <a:spcBef>
                <a:spcPts val="0"/>
              </a:spcBef>
              <a:spcAft>
                <a:spcPts val="0"/>
              </a:spcAft>
              <a:buSzPts val="1800"/>
              <a:buNone/>
            </a:pPr>
            <a:endParaRPr sz="2400" dirty="0"/>
          </a:p>
          <a:p>
            <a:pPr marL="0" lvl="0" indent="0" algn="l" rtl="0">
              <a:lnSpc>
                <a:spcPct val="90000"/>
              </a:lnSpc>
              <a:spcBef>
                <a:spcPts val="0"/>
              </a:spcBef>
              <a:spcAft>
                <a:spcPts val="0"/>
              </a:spcAft>
              <a:buSzPts val="1800"/>
              <a:buNone/>
            </a:pPr>
            <a:endParaRPr sz="2400" dirty="0"/>
          </a:p>
          <a:p>
            <a:pPr marL="0" lvl="0" indent="0" algn="l" rtl="0">
              <a:lnSpc>
                <a:spcPct val="90000"/>
              </a:lnSpc>
              <a:spcBef>
                <a:spcPts val="0"/>
              </a:spcBef>
              <a:spcAft>
                <a:spcPts val="0"/>
              </a:spcAft>
              <a:buSzPts val="1800"/>
              <a:buNone/>
            </a:pPr>
            <a:endParaRPr sz="24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1"/>
          <p:cNvSpPr txBox="1">
            <a:spLocks noGrp="1"/>
          </p:cNvSpPr>
          <p:nvPr>
            <p:ph type="sldNum" idx="12"/>
          </p:nvPr>
        </p:nvSpPr>
        <p:spPr>
          <a:xfrm>
            <a:off x="173391" y="6530184"/>
            <a:ext cx="647254" cy="354292"/>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Clr>
                <a:srgbClr val="FFFFFF"/>
              </a:buClr>
              <a:buSzPts val="750"/>
              <a:buNone/>
            </a:pPr>
            <a:fld id="{00000000-1234-1234-1234-123412341234}" type="slidenum">
              <a:rPr lang="en-US">
                <a:solidFill>
                  <a:srgbClr val="FFFFFF"/>
                </a:solidFill>
              </a:rPr>
              <a:t>97</a:t>
            </a:fld>
            <a:endParaRPr dirty="0">
              <a:solidFill>
                <a:srgbClr val="FFFFFF"/>
              </a:solidFill>
            </a:endParaRPr>
          </a:p>
        </p:txBody>
      </p:sp>
      <p:sp>
        <p:nvSpPr>
          <p:cNvPr id="312" name="Google Shape;312;p41"/>
          <p:cNvSpPr txBox="1">
            <a:spLocks noGrp="1"/>
          </p:cNvSpPr>
          <p:nvPr>
            <p:ph type="body" idx="1"/>
          </p:nvPr>
        </p:nvSpPr>
        <p:spPr>
          <a:xfrm>
            <a:off x="669826" y="1327749"/>
            <a:ext cx="10912574" cy="4837128"/>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SzPts val="2100"/>
              <a:buNone/>
            </a:pPr>
            <a:r>
              <a:rPr lang="en-US" dirty="0">
                <a:latin typeface="Mukta Light"/>
                <a:ea typeface="Mukta Light"/>
                <a:cs typeface="Mukta Light"/>
                <a:sym typeface="Mukta Light"/>
              </a:rPr>
              <a:t>A friendly reminder…</a:t>
            </a:r>
            <a:br>
              <a:rPr lang="en-US" b="1" dirty="0">
                <a:latin typeface="Mukta"/>
                <a:ea typeface="Mukta"/>
                <a:cs typeface="Mukta"/>
                <a:sym typeface="Mukta"/>
              </a:rPr>
            </a:br>
            <a:endParaRPr b="1" dirty="0">
              <a:latin typeface="Mukta"/>
              <a:ea typeface="Mukta"/>
              <a:cs typeface="Mukta"/>
              <a:sym typeface="Mukta"/>
            </a:endParaRPr>
          </a:p>
          <a:p>
            <a:pPr marL="0" lvl="0" indent="0" algn="l" rtl="0">
              <a:lnSpc>
                <a:spcPct val="90000"/>
              </a:lnSpc>
              <a:spcBef>
                <a:spcPts val="0"/>
              </a:spcBef>
              <a:spcAft>
                <a:spcPts val="0"/>
              </a:spcAft>
              <a:buSzPts val="1800"/>
              <a:buNone/>
            </a:pPr>
            <a:r>
              <a:rPr lang="en-US" sz="2400" dirty="0"/>
              <a:t>The following registries are all available in VQI.  Reach out to our Sales team for assistance with additional VQI registry opportunities at your center.</a:t>
            </a:r>
            <a:endParaRPr sz="2400" dirty="0"/>
          </a:p>
          <a:p>
            <a:pPr marL="0" lvl="0" indent="0" algn="l" rtl="0">
              <a:lnSpc>
                <a:spcPct val="90000"/>
              </a:lnSpc>
              <a:spcBef>
                <a:spcPts val="0"/>
              </a:spcBef>
              <a:spcAft>
                <a:spcPts val="0"/>
              </a:spcAft>
              <a:buSzPts val="1800"/>
              <a:buNone/>
            </a:pPr>
            <a:endParaRPr sz="2400" dirty="0"/>
          </a:p>
          <a:p>
            <a:pPr marL="0" lvl="0" indent="609585" algn="l" rtl="0">
              <a:lnSpc>
                <a:spcPct val="90000"/>
              </a:lnSpc>
              <a:spcBef>
                <a:spcPts val="0"/>
              </a:spcBef>
              <a:spcAft>
                <a:spcPts val="0"/>
              </a:spcAft>
              <a:buSzPts val="2800"/>
              <a:buNone/>
            </a:pPr>
            <a:r>
              <a:rPr lang="en-US" sz="1733" dirty="0"/>
              <a:t>Carotid Artery Stent			Open AAA Repair</a:t>
            </a:r>
            <a:endParaRPr sz="1733" dirty="0"/>
          </a:p>
          <a:p>
            <a:pPr marL="0" lvl="0" indent="609585" algn="l" rtl="0">
              <a:lnSpc>
                <a:spcPct val="90000"/>
              </a:lnSpc>
              <a:spcBef>
                <a:spcPts val="0"/>
              </a:spcBef>
              <a:spcAft>
                <a:spcPts val="0"/>
              </a:spcAft>
              <a:buSzPts val="2800"/>
              <a:buNone/>
            </a:pPr>
            <a:r>
              <a:rPr lang="en-US" sz="1733" dirty="0"/>
              <a:t>Carotid Endarterectomy		Peripheral Vascular Intervention</a:t>
            </a:r>
            <a:endParaRPr sz="1733" dirty="0"/>
          </a:p>
          <a:p>
            <a:pPr marL="0" lvl="0" indent="609585" algn="l" rtl="0">
              <a:lnSpc>
                <a:spcPct val="90000"/>
              </a:lnSpc>
              <a:spcBef>
                <a:spcPts val="0"/>
              </a:spcBef>
              <a:spcAft>
                <a:spcPts val="0"/>
              </a:spcAft>
              <a:buSzPts val="2800"/>
              <a:buNone/>
            </a:pPr>
            <a:r>
              <a:rPr lang="en-US" sz="1733" dirty="0"/>
              <a:t>Endovascular AAA Repair		Supra-Inguinal Bypass</a:t>
            </a:r>
            <a:endParaRPr sz="1733" dirty="0"/>
          </a:p>
          <a:p>
            <a:pPr marL="0" lvl="0" indent="609585" algn="l" rtl="0">
              <a:lnSpc>
                <a:spcPct val="90000"/>
              </a:lnSpc>
              <a:spcBef>
                <a:spcPts val="0"/>
              </a:spcBef>
              <a:spcAft>
                <a:spcPts val="0"/>
              </a:spcAft>
              <a:buSzPts val="2800"/>
              <a:buNone/>
            </a:pPr>
            <a:r>
              <a:rPr lang="en-US" sz="1733" dirty="0"/>
              <a:t>Hemodialysis Access			Thoracic and Complex EVAR</a:t>
            </a:r>
            <a:endParaRPr sz="1733" dirty="0"/>
          </a:p>
          <a:p>
            <a:pPr marL="0" lvl="0" indent="609585" algn="l" rtl="0">
              <a:lnSpc>
                <a:spcPct val="90000"/>
              </a:lnSpc>
              <a:spcBef>
                <a:spcPts val="0"/>
              </a:spcBef>
              <a:spcAft>
                <a:spcPts val="0"/>
              </a:spcAft>
              <a:buSzPts val="2800"/>
              <a:buNone/>
            </a:pPr>
            <a:r>
              <a:rPr lang="en-US" sz="1733" dirty="0"/>
              <a:t>Infra-Inguinal Bypass			Varicose Vein</a:t>
            </a:r>
            <a:endParaRPr sz="1733" dirty="0"/>
          </a:p>
          <a:p>
            <a:pPr marL="0" lvl="0" indent="609585" algn="l" rtl="0">
              <a:lnSpc>
                <a:spcPct val="90000"/>
              </a:lnSpc>
              <a:spcBef>
                <a:spcPts val="0"/>
              </a:spcBef>
              <a:spcAft>
                <a:spcPts val="0"/>
              </a:spcAft>
              <a:buSzPts val="2800"/>
              <a:buNone/>
            </a:pPr>
            <a:r>
              <a:rPr lang="en-US" sz="1733" dirty="0"/>
              <a:t>IVC Filter				Vascular Medicine Consult	</a:t>
            </a:r>
            <a:endParaRPr sz="1733" dirty="0"/>
          </a:p>
          <a:p>
            <a:pPr marL="0" lvl="0" indent="609585" algn="l" rtl="0">
              <a:lnSpc>
                <a:spcPct val="90000"/>
              </a:lnSpc>
              <a:spcBef>
                <a:spcPts val="0"/>
              </a:spcBef>
              <a:spcAft>
                <a:spcPts val="0"/>
              </a:spcAft>
              <a:buSzPts val="2800"/>
              <a:buNone/>
            </a:pPr>
            <a:r>
              <a:rPr lang="en-US" sz="1733" dirty="0"/>
              <a:t>Lower Extremity Amputations		Venous Stent</a:t>
            </a:r>
            <a:endParaRPr sz="1733" dirty="0"/>
          </a:p>
          <a:p>
            <a:pPr marL="0" lvl="0" indent="0" algn="l" rtl="0">
              <a:lnSpc>
                <a:spcPct val="90000"/>
              </a:lnSpc>
              <a:spcBef>
                <a:spcPts val="0"/>
              </a:spcBef>
              <a:spcAft>
                <a:spcPts val="0"/>
              </a:spcAft>
              <a:buSzPts val="2800"/>
              <a:buNone/>
            </a:pPr>
            <a:endParaRPr sz="1733" dirty="0"/>
          </a:p>
          <a:p>
            <a:pPr marL="0" lvl="0" indent="0" algn="l" rtl="0">
              <a:lnSpc>
                <a:spcPct val="90000"/>
              </a:lnSpc>
              <a:spcBef>
                <a:spcPts val="0"/>
              </a:spcBef>
              <a:spcAft>
                <a:spcPts val="0"/>
              </a:spcAft>
              <a:buSzPts val="1800"/>
              <a:buNone/>
            </a:pPr>
            <a:endParaRPr sz="2400" dirty="0"/>
          </a:p>
          <a:p>
            <a:pPr marL="0" lvl="0" indent="0" algn="l" rtl="0">
              <a:lnSpc>
                <a:spcPct val="90000"/>
              </a:lnSpc>
              <a:spcBef>
                <a:spcPts val="0"/>
              </a:spcBef>
              <a:spcAft>
                <a:spcPts val="0"/>
              </a:spcAft>
              <a:buSzPts val="1800"/>
              <a:buNone/>
            </a:pPr>
            <a:endParaRPr sz="2400" dirty="0"/>
          </a:p>
          <a:p>
            <a:pPr marL="0" lvl="0" indent="0" algn="l" rtl="0">
              <a:lnSpc>
                <a:spcPct val="90000"/>
              </a:lnSpc>
              <a:spcBef>
                <a:spcPts val="0"/>
              </a:spcBef>
              <a:spcAft>
                <a:spcPts val="0"/>
              </a:spcAft>
              <a:buSzPts val="1800"/>
              <a:buNone/>
            </a:pPr>
            <a:endParaRPr sz="2400" dirty="0"/>
          </a:p>
          <a:p>
            <a:pPr marL="0" lvl="0" indent="0" algn="l" rtl="0">
              <a:lnSpc>
                <a:spcPct val="90000"/>
              </a:lnSpc>
              <a:spcBef>
                <a:spcPts val="0"/>
              </a:spcBef>
              <a:spcAft>
                <a:spcPts val="0"/>
              </a:spcAft>
              <a:buSzPts val="1800"/>
              <a:buNone/>
            </a:pPr>
            <a:endParaRPr sz="2400" dirty="0"/>
          </a:p>
        </p:txBody>
      </p:sp>
      <p:sp>
        <p:nvSpPr>
          <p:cNvPr id="313" name="Google Shape;313;p41"/>
          <p:cNvSpPr txBox="1">
            <a:spLocks noGrp="1"/>
          </p:cNvSpPr>
          <p:nvPr>
            <p:ph type="title"/>
          </p:nvPr>
        </p:nvSpPr>
        <p:spPr>
          <a:xfrm>
            <a:off x="272698" y="480136"/>
            <a:ext cx="8980931" cy="664959"/>
          </a:xfrm>
          <a:prstGeom prst="rect">
            <a:avLst/>
          </a:prstGeom>
          <a:noFill/>
          <a:ln>
            <a:noFill/>
          </a:ln>
        </p:spPr>
        <p:txBody>
          <a:bodyPr spcFirstLastPara="1" wrap="square" lIns="121900" tIns="60925" rIns="121900" bIns="60925" anchor="t" anchorCtr="0">
            <a:normAutofit/>
          </a:bodyPr>
          <a:lstStyle/>
          <a:p>
            <a:pPr marL="0" lvl="0" indent="0" algn="l" rtl="0">
              <a:lnSpc>
                <a:spcPct val="90000"/>
              </a:lnSpc>
              <a:spcBef>
                <a:spcPts val="0"/>
              </a:spcBef>
              <a:spcAft>
                <a:spcPts val="0"/>
              </a:spcAft>
              <a:buSzPts val="2400"/>
              <a:buNone/>
            </a:pPr>
            <a:r>
              <a:rPr lang="en-US" dirty="0"/>
              <a:t>PATHWAYS Support – A Closing Note </a:t>
            </a:r>
            <a:endParaRP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ctrTitle"/>
          </p:nvPr>
        </p:nvSpPr>
        <p:spPr>
          <a:xfrm>
            <a:off x="605271" y="1588880"/>
            <a:ext cx="9764628" cy="982800"/>
          </a:xfrm>
          <a:prstGeom prst="rect">
            <a:avLst/>
          </a:prstGeom>
          <a:noFill/>
          <a:ln>
            <a:noFill/>
          </a:ln>
        </p:spPr>
        <p:txBody>
          <a:bodyPr spcFirstLastPara="1" wrap="square" lIns="121900" tIns="60925" rIns="121900" bIns="60925" anchor="b" anchorCtr="0">
            <a:normAutofit/>
          </a:bodyPr>
          <a:lstStyle/>
          <a:p>
            <a:pPr marL="0" marR="0" lvl="0" indent="0" algn="l" rtl="0">
              <a:lnSpc>
                <a:spcPct val="90000"/>
              </a:lnSpc>
              <a:spcBef>
                <a:spcPts val="0"/>
              </a:spcBef>
              <a:spcAft>
                <a:spcPts val="0"/>
              </a:spcAft>
              <a:buClr>
                <a:srgbClr val="F3808A"/>
              </a:buClr>
              <a:buSzPts val="3000"/>
              <a:buFont typeface="Mukta Light"/>
              <a:buNone/>
            </a:pPr>
            <a:r>
              <a:rPr lang="en-US" sz="4533" dirty="0"/>
              <a:t>Registry Projects</a:t>
            </a:r>
            <a:endParaRPr sz="4533"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a:spLocks noGrp="1"/>
          </p:cNvSpPr>
          <p:nvPr>
            <p:ph type="sldNum" idx="12"/>
          </p:nvPr>
        </p:nvSpPr>
        <p:spPr>
          <a:xfrm>
            <a:off x="173391" y="6530184"/>
            <a:ext cx="647254" cy="354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99</a:t>
            </a:fld>
            <a:endParaRPr dirty="0"/>
          </a:p>
        </p:txBody>
      </p:sp>
      <p:sp>
        <p:nvSpPr>
          <p:cNvPr id="324" name="Google Shape;324;p43"/>
          <p:cNvSpPr txBox="1">
            <a:spLocks noGrp="1"/>
          </p:cNvSpPr>
          <p:nvPr>
            <p:ph type="body" idx="1"/>
          </p:nvPr>
        </p:nvSpPr>
        <p:spPr>
          <a:xfrm>
            <a:off x="669826" y="1681315"/>
            <a:ext cx="10912574" cy="4483561"/>
          </a:xfrm>
          <a:prstGeom prst="rect">
            <a:avLst/>
          </a:prstGeom>
          <a:noFill/>
          <a:ln>
            <a:noFill/>
          </a:ln>
        </p:spPr>
        <p:txBody>
          <a:bodyPr spcFirstLastPara="1" wrap="square" lIns="91425" tIns="45700" rIns="91425" bIns="45700" anchor="t" anchorCtr="0">
            <a:noAutofit/>
          </a:bodyPr>
          <a:lstStyle/>
          <a:p>
            <a:pPr marL="342900" lvl="0" indent="-314325" algn="l" rtl="0">
              <a:lnSpc>
                <a:spcPct val="90000"/>
              </a:lnSpc>
              <a:spcBef>
                <a:spcPts val="0"/>
              </a:spcBef>
              <a:spcAft>
                <a:spcPts val="0"/>
              </a:spcAft>
              <a:buSzPts val="3000"/>
              <a:buChar char="•"/>
            </a:pPr>
            <a:r>
              <a:rPr lang="en-US" dirty="0"/>
              <a:t>The following projects are conducted within the SVS PSO, and only non-identifiable data (removal of patient, center and physician information) will be provided to Medtronic/BARD/Cook/Gore or the FDA.  Only standard of care practice is being evaluated.  For such PSO activities, patient informed consent and Institutional Review Board review are not required.</a:t>
            </a:r>
            <a:endParaRPr dirty="0"/>
          </a:p>
          <a:p>
            <a:pPr marL="342900" lvl="0" indent="0" algn="l" rtl="0">
              <a:lnSpc>
                <a:spcPct val="90000"/>
              </a:lnSpc>
              <a:spcBef>
                <a:spcPts val="0"/>
              </a:spcBef>
              <a:spcAft>
                <a:spcPts val="0"/>
              </a:spcAft>
              <a:buSzPts val="2800"/>
              <a:buNone/>
            </a:pPr>
            <a:endParaRPr dirty="0"/>
          </a:p>
          <a:p>
            <a:pPr marL="342900" lvl="0" indent="-314325" algn="l" rtl="0">
              <a:lnSpc>
                <a:spcPct val="90000"/>
              </a:lnSpc>
              <a:spcBef>
                <a:spcPts val="0"/>
              </a:spcBef>
              <a:spcAft>
                <a:spcPts val="0"/>
              </a:spcAft>
              <a:buSzPts val="3000"/>
              <a:buChar char="•"/>
            </a:pPr>
            <a:r>
              <a:rPr lang="en-US" dirty="0"/>
              <a:t>Sites must follow their institutional guidelines.</a:t>
            </a:r>
            <a:endParaRPr dirty="0"/>
          </a:p>
          <a:p>
            <a:pPr marL="457200" marR="0" lvl="0" indent="-228600" algn="l" rtl="0">
              <a:lnSpc>
                <a:spcPct val="90000"/>
              </a:lnSpc>
              <a:spcBef>
                <a:spcPts val="1000"/>
              </a:spcBef>
              <a:spcAft>
                <a:spcPts val="0"/>
              </a:spcAft>
              <a:buClr>
                <a:srgbClr val="3F3F3F"/>
              </a:buClr>
              <a:buSzPts val="2800"/>
              <a:buFont typeface="Arial"/>
              <a:buNone/>
            </a:pPr>
            <a:endParaRPr dirty="0"/>
          </a:p>
        </p:txBody>
      </p:sp>
      <p:sp>
        <p:nvSpPr>
          <p:cNvPr id="325" name="Google Shape;325;p43"/>
          <p:cNvSpPr txBox="1">
            <a:spLocks noGrp="1"/>
          </p:cNvSpPr>
          <p:nvPr>
            <p:ph type="title"/>
          </p:nvPr>
        </p:nvSpPr>
        <p:spPr>
          <a:xfrm>
            <a:off x="665989" y="494719"/>
            <a:ext cx="8980931" cy="6649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92957"/>
              </a:buClr>
              <a:buSzPts val="3200"/>
              <a:buFont typeface="Mukta Light"/>
              <a:buNone/>
            </a:pPr>
            <a:r>
              <a:rPr lang="en-US" dirty="0"/>
              <a:t>SVS Post-Market Surveillance Projects</a:t>
            </a:r>
            <a:endParaRPr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C00000"/>
      </a:accent1>
      <a:accent2>
        <a:srgbClr val="4472C4"/>
      </a:accent2>
      <a:accent3>
        <a:srgbClr val="A5A5A5"/>
      </a:accent3>
      <a:accent4>
        <a:srgbClr val="ED7D31"/>
      </a:accent4>
      <a:accent5>
        <a:srgbClr val="FFFF00"/>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QI Presentation Gener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SWH_BRAND">
  <a:themeElements>
    <a:clrScheme name="BSW">
      <a:dk1>
        <a:sysClr val="windowText" lastClr="000000"/>
      </a:dk1>
      <a:lt1>
        <a:sysClr val="window" lastClr="FFFFFF"/>
      </a:lt1>
      <a:dk2>
        <a:srgbClr val="54585A"/>
      </a:dk2>
      <a:lt2>
        <a:srgbClr val="C7C9C7"/>
      </a:lt2>
      <a:accent1>
        <a:srgbClr val="0090BA"/>
      </a:accent1>
      <a:accent2>
        <a:srgbClr val="FEBC11"/>
      </a:accent2>
      <a:accent3>
        <a:srgbClr val="17479E"/>
      </a:accent3>
      <a:accent4>
        <a:srgbClr val="009B77"/>
      </a:accent4>
      <a:accent5>
        <a:srgbClr val="C8102E"/>
      </a:accent5>
      <a:accent6>
        <a:srgbClr val="671E75"/>
      </a:accent6>
      <a:hlink>
        <a:srgbClr val="0F4B90"/>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SWMCD_Template_Sharp Sans" id="{F11FCDA9-B03C-454B-885C-16B6586A6CE2}" vid="{7761CB45-5B0A-41B7-92D7-0B3E2205C363}"/>
    </a:ext>
  </a:extLst>
</a:theme>
</file>

<file path=ppt/theme/theme4.xml><?xml version="1.0" encoding="utf-8"?>
<a:theme xmlns:a="http://schemas.openxmlformats.org/drawingml/2006/main" name="2_Office Theme">
  <a:themeElements>
    <a:clrScheme name="BSWH">
      <a:dk1>
        <a:sysClr val="windowText" lastClr="000000"/>
      </a:dk1>
      <a:lt1>
        <a:sysClr val="window" lastClr="FFFFFF"/>
      </a:lt1>
      <a:dk2>
        <a:srgbClr val="44546A"/>
      </a:dk2>
      <a:lt2>
        <a:srgbClr val="E7E6E6"/>
      </a:lt2>
      <a:accent1>
        <a:srgbClr val="008FBE"/>
      </a:accent1>
      <a:accent2>
        <a:srgbClr val="F7934F"/>
      </a:accent2>
      <a:accent3>
        <a:srgbClr val="A5A5A5"/>
      </a:accent3>
      <a:accent4>
        <a:srgbClr val="FFB71B"/>
      </a:accent4>
      <a:accent5>
        <a:srgbClr val="003DA6"/>
      </a:accent5>
      <a:accent6>
        <a:srgbClr val="0FC0DE"/>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BSWH COLOR PALETTE">
      <a:dk1>
        <a:srgbClr val="404140"/>
      </a:dk1>
      <a:lt1>
        <a:srgbClr val="FFFFFF"/>
      </a:lt1>
      <a:dk2>
        <a:srgbClr val="0085A6"/>
      </a:dk2>
      <a:lt2>
        <a:srgbClr val="E7E6E6"/>
      </a:lt2>
      <a:accent1>
        <a:srgbClr val="0085A6"/>
      </a:accent1>
      <a:accent2>
        <a:srgbClr val="1E3D85"/>
      </a:accent2>
      <a:accent3>
        <a:srgbClr val="404140"/>
      </a:accent3>
      <a:accent4>
        <a:srgbClr val="FFC000"/>
      </a:accent4>
      <a:accent5>
        <a:srgbClr val="FFFEFE"/>
      </a:accent5>
      <a:accent6>
        <a:srgbClr val="70AD47"/>
      </a:accent6>
      <a:hlink>
        <a:srgbClr val="0085A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D232463-333D-4429-A3C8-02B84E556943}">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4272869A4821D48BFD974A3C73682C0" ma:contentTypeVersion="12" ma:contentTypeDescription="Create a new document." ma:contentTypeScope="" ma:versionID="272a0fd6cbbb7d193929a0d203d0455c">
  <xsd:schema xmlns:xsd="http://www.w3.org/2001/XMLSchema" xmlns:xs="http://www.w3.org/2001/XMLSchema" xmlns:p="http://schemas.microsoft.com/office/2006/metadata/properties" xmlns:ns2="48c7bb6a-670a-47f9-a85a-40ee019413f1" xmlns:ns3="5b98f41b-5802-426d-bd9c-fe752e36f31e" targetNamespace="http://schemas.microsoft.com/office/2006/metadata/properties" ma:root="true" ma:fieldsID="f551e89fc283a81135551321bb7da59f" ns2:_="" ns3:_="">
    <xsd:import namespace="48c7bb6a-670a-47f9-a85a-40ee019413f1"/>
    <xsd:import namespace="5b98f41b-5802-426d-bd9c-fe752e36f31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c7bb6a-670a-47f9-a85a-40ee019413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1d68399-1011-4716-90e8-152c74c1865e"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98f41b-5802-426d-bd9c-fe752e36f31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aa3686d-5fb2-4d1f-ba1c-d1b678d50905}" ma:internalName="TaxCatchAll" ma:showField="CatchAllData" ma:web="5b98f41b-5802-426d-bd9c-fe752e36f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c7bb6a-670a-47f9-a85a-40ee019413f1">
      <Terms xmlns="http://schemas.microsoft.com/office/infopath/2007/PartnerControls"/>
    </lcf76f155ced4ddcb4097134ff3c332f>
    <TaxCatchAll xmlns="5b98f41b-5802-426d-bd9c-fe752e36f31e" xsi:nil="true"/>
  </documentManagement>
</p:properties>
</file>

<file path=customXml/itemProps1.xml><?xml version="1.0" encoding="utf-8"?>
<ds:datastoreItem xmlns:ds="http://schemas.openxmlformats.org/officeDocument/2006/customXml" ds:itemID="{C48B4B3F-6E9E-4CB6-99BB-34E736038134}">
  <ds:schemaRefs>
    <ds:schemaRef ds:uri="http://schemas.microsoft.com/sharepoint/v3/contenttype/forms"/>
  </ds:schemaRefs>
</ds:datastoreItem>
</file>

<file path=customXml/itemProps2.xml><?xml version="1.0" encoding="utf-8"?>
<ds:datastoreItem xmlns:ds="http://schemas.openxmlformats.org/officeDocument/2006/customXml" ds:itemID="{354EE2CE-0884-47FD-B805-4379751586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c7bb6a-670a-47f9-a85a-40ee019413f1"/>
    <ds:schemaRef ds:uri="5b98f41b-5802-426d-bd9c-fe752e36f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ED9280-1E78-4992-8D04-EDE0995E530F}">
  <ds:schemaRefs>
    <ds:schemaRef ds:uri="http://purl.org/dc/elements/1.1/"/>
    <ds:schemaRef ds:uri="709fd2bf-62d0-4dc4-989b-3896daf3cf26"/>
    <ds:schemaRef ds:uri="http://schemas.openxmlformats.org/package/2006/metadata/core-properties"/>
    <ds:schemaRef ds:uri="http://www.w3.org/XML/1998/namespace"/>
    <ds:schemaRef ds:uri="http://schemas.microsoft.com/office/infopath/2007/PartnerControls"/>
    <ds:schemaRef ds:uri="19ef1a8c-db95-464c-b002-5dc26d9b6b9a"/>
    <ds:schemaRef ds:uri="http://schemas.microsoft.com/office/2006/documentManagement/types"/>
    <ds:schemaRef ds:uri="http://schemas.microsoft.com/office/2006/metadata/properties"/>
    <ds:schemaRef ds:uri="http://purl.org/dc/terms/"/>
    <ds:schemaRef ds:uri="http://purl.org/dc/dcmitype/"/>
    <ds:schemaRef ds:uri="48c7bb6a-670a-47f9-a85a-40ee019413f1"/>
    <ds:schemaRef ds:uri="5b98f41b-5802-426d-bd9c-fe752e36f31e"/>
  </ds:schemaRefs>
</ds:datastoreItem>
</file>

<file path=docProps/app.xml><?xml version="1.0" encoding="utf-8"?>
<Properties xmlns="http://schemas.openxmlformats.org/officeDocument/2006/extended-properties" xmlns:vt="http://schemas.openxmlformats.org/officeDocument/2006/docPropsVTypes">
  <TotalTime>23937</TotalTime>
  <Words>7860</Words>
  <Application>Microsoft Office PowerPoint</Application>
  <PresentationFormat>Widescreen</PresentationFormat>
  <Paragraphs>1028</Paragraphs>
  <Slides>111</Slides>
  <Notes>59</Notes>
  <HiddenSlides>0</HiddenSlides>
  <MMClips>0</MMClips>
  <ScaleCrop>false</ScaleCrop>
  <HeadingPairs>
    <vt:vector size="4" baseType="variant">
      <vt:variant>
        <vt:lpstr>Theme</vt:lpstr>
      </vt:variant>
      <vt:variant>
        <vt:i4>5</vt:i4>
      </vt:variant>
      <vt:variant>
        <vt:lpstr>Slide Titles</vt:lpstr>
      </vt:variant>
      <vt:variant>
        <vt:i4>111</vt:i4>
      </vt:variant>
    </vt:vector>
  </HeadingPairs>
  <TitlesOfParts>
    <vt:vector size="116" baseType="lpstr">
      <vt:lpstr>Office Theme</vt:lpstr>
      <vt:lpstr>1_VQI Presentation General</vt:lpstr>
      <vt:lpstr>2_BSWH_BRAND</vt:lpstr>
      <vt:lpstr>2_Office Theme</vt:lpstr>
      <vt:lpstr>1_Office Theme</vt:lpstr>
      <vt:lpstr>WELCOME</vt:lpstr>
      <vt:lpstr>PowerPoint Presentation</vt:lpstr>
      <vt:lpstr>Remote Meeting Attendance Credit</vt:lpstr>
      <vt:lpstr>Please Identify Yourself</vt:lpstr>
      <vt:lpstr>Appreciation and Thanks</vt:lpstr>
      <vt:lpstr>Today’s Agenda</vt:lpstr>
      <vt:lpstr>Today’s Agenda - Continued</vt:lpstr>
      <vt:lpstr>Disclosures</vt:lpstr>
      <vt:lpstr>Welcome and Introductions</vt:lpstr>
      <vt:lpstr>Fall 2023 SVS VQI Regional Report Slides </vt:lpstr>
      <vt:lpstr>Long Term Follow Up Charter       Renee Palmer, MSN, RN – Vascular Surgery Quality, VQI Data Manager        </vt:lpstr>
      <vt:lpstr>        </vt:lpstr>
      <vt:lpstr>        </vt:lpstr>
      <vt:lpstr>        </vt:lpstr>
      <vt:lpstr>        </vt:lpstr>
      <vt:lpstr>Discharge Medications</vt:lpstr>
      <vt:lpstr>Post Op Hypertension and Hypotension IV Meds for CEA/TFEM CAS/TCAR Patients       Rosha Nodine – VQI Data Manager          Carson Mansion – STS Data Manager</vt:lpstr>
      <vt:lpstr>SBAR: Hypo-Hypertension in CEA/CAS Population Primary Author: Rosha Nodine, BAAS; Secondary Author: Carson Mansion, MS; Team Members: Liza Singh, NP; Franklin Farid, MD; Executive Sponsor: Dennis Gable, MD</vt:lpstr>
      <vt:lpstr>CEA and TCAR – Hypertension TFEM CAS - Hypotension </vt:lpstr>
      <vt:lpstr>Meds Compared by Procedure</vt:lpstr>
      <vt:lpstr>Asymptomatic vs Symptomatic </vt:lpstr>
      <vt:lpstr>PowerPoint Presentation</vt:lpstr>
      <vt:lpstr>CEA Hypertension</vt:lpstr>
      <vt:lpstr>CEA Hypertension IV Meds by Order</vt:lpstr>
      <vt:lpstr>CEA Hypertension IV Medication Number of Different Orders by Clinician</vt:lpstr>
      <vt:lpstr>CEA Hypertension IV Meds by Clinician </vt:lpstr>
      <vt:lpstr>CEA Hypertension IV Meds by Clinician </vt:lpstr>
      <vt:lpstr>CEA Hypertension IV Meds  by Physician Performing Procedure</vt:lpstr>
      <vt:lpstr>TCAR Hypertension</vt:lpstr>
      <vt:lpstr>TCAR Hypertension IV Med Orders</vt:lpstr>
      <vt:lpstr>TCAR Hypertension IV Meds Ordered by Clinician</vt:lpstr>
      <vt:lpstr>TCAR Hypertension IV Meds Ordered by Clinician</vt:lpstr>
      <vt:lpstr>TCAR Hypertension IV Meds  by Physician Performing Procedure</vt:lpstr>
      <vt:lpstr>TFEM CAS Hypotension</vt:lpstr>
      <vt:lpstr>TFEM CAS Hypotension IV Meds by Order</vt:lpstr>
      <vt:lpstr>TFEM CAS Hypotension IV Meds by Clinician </vt:lpstr>
      <vt:lpstr>TFEM CAS Hypotension IV Meds by Clinician </vt:lpstr>
      <vt:lpstr>TFEM CAS Hypotension IV Meds by Physician Performing Procedure</vt:lpstr>
      <vt:lpstr>CE/CME Meeting Attendance Credit</vt:lpstr>
      <vt:lpstr>VQI National Update</vt:lpstr>
      <vt:lpstr>VQI Participation</vt:lpstr>
      <vt:lpstr>Procedures Captured</vt:lpstr>
      <vt:lpstr> Regional Meeting CME/CE Credit   </vt:lpstr>
      <vt:lpstr>2023 VQI@VAM Wrap Up </vt:lpstr>
      <vt:lpstr>Have you checked out the new VQI Website? </vt:lpstr>
      <vt:lpstr>VQI Members Only</vt:lpstr>
      <vt:lpstr>FDA Communications</vt:lpstr>
      <vt:lpstr>Readmission Study  University of Rochester</vt:lpstr>
      <vt:lpstr>VQI Updates</vt:lpstr>
      <vt:lpstr>CAS NCD</vt:lpstr>
      <vt:lpstr>CAS Shared Decision Making</vt:lpstr>
      <vt:lpstr>Cardiac Risk Index</vt:lpstr>
      <vt:lpstr>The VQI-CRI is also available in a mobile-friendly format </vt:lpstr>
      <vt:lpstr>Physician Snapshot Report Discussion</vt:lpstr>
      <vt:lpstr>Introducing Physician Snapshot Reports for Carotid Treatment</vt:lpstr>
      <vt:lpstr>PowerPoint Presentation</vt:lpstr>
      <vt:lpstr>How do I access my Carotid snapshot?</vt:lpstr>
      <vt:lpstr>Physician Snapshot Report Feedback</vt:lpstr>
      <vt:lpstr>General RAC Submission Guidelines</vt:lpstr>
      <vt:lpstr>General RAC Submission Guidelines Cont.</vt:lpstr>
      <vt:lpstr>2022 SoVONet Participation Award Winners</vt:lpstr>
      <vt:lpstr>Quality Improvement Updates</vt:lpstr>
      <vt:lpstr>Quality Improvement: National Quality Initiative - Smoking Cessation</vt:lpstr>
      <vt:lpstr>Active Regional Charters</vt:lpstr>
      <vt:lpstr>2023 Charters By Region</vt:lpstr>
      <vt:lpstr>Quality Improvement – Participation Points</vt:lpstr>
      <vt:lpstr>Quality Improvement – Participation Points QI Project Domain</vt:lpstr>
      <vt:lpstr>Quality Improvement –  QI Project Domain Requirements </vt:lpstr>
      <vt:lpstr>Fellows in Training (FIT) Program 2022-2023   Jack Cronenwett Scholarship Winners</vt:lpstr>
      <vt:lpstr>Quality – Fellows in Training (FIT) Program 2023-2024 FIT Mentor, FIT Fellow, and Center</vt:lpstr>
      <vt:lpstr>PowerPoint Presentation</vt:lpstr>
      <vt:lpstr>Committee Updates</vt:lpstr>
      <vt:lpstr>AQC Update</vt:lpstr>
      <vt:lpstr>VQC Update</vt:lpstr>
      <vt:lpstr>Arterial RAC Update</vt:lpstr>
      <vt:lpstr>Arterial RAC</vt:lpstr>
      <vt:lpstr>Arterial RAC</vt:lpstr>
      <vt:lpstr>RAC Data Use Agreement</vt:lpstr>
      <vt:lpstr>RAC Proposal Process</vt:lpstr>
      <vt:lpstr>Arterial RAC Schedule 2024</vt:lpstr>
      <vt:lpstr>Venous RAC Update</vt:lpstr>
      <vt:lpstr>Venous RAC Schedule 2024</vt:lpstr>
      <vt:lpstr>Governing Council Update</vt:lpstr>
      <vt:lpstr>Updates for Fall 2023 VQI Regional Meetings</vt:lpstr>
      <vt:lpstr>2023 Technology Updates for VQI</vt:lpstr>
      <vt:lpstr>Released in Q1 2023</vt:lpstr>
      <vt:lpstr>Released in Q1 2023</vt:lpstr>
      <vt:lpstr>Released in Q1 2023</vt:lpstr>
      <vt:lpstr>Released in Q2 2023</vt:lpstr>
      <vt:lpstr>Released in Q2 2023</vt:lpstr>
      <vt:lpstr>Released in Q2 2023</vt:lpstr>
      <vt:lpstr>PATHWAYS Support</vt:lpstr>
      <vt:lpstr>PATHWAYS Support</vt:lpstr>
      <vt:lpstr>PATHWAYS Support Updates</vt:lpstr>
      <vt:lpstr>PATHWAYS Support Updates </vt:lpstr>
      <vt:lpstr>Coming Soon</vt:lpstr>
      <vt:lpstr>PATHWAYS Support – A Closing Note </vt:lpstr>
      <vt:lpstr>Registry Projects</vt:lpstr>
      <vt:lpstr>SVS Post-Market Surveillance Projects</vt:lpstr>
      <vt:lpstr>TEVAR Dissection Surveillance Project</vt:lpstr>
      <vt:lpstr>TEVAR Dissection Surveillance Project – Cook Only</vt:lpstr>
      <vt:lpstr>Gore TBE Project</vt:lpstr>
      <vt:lpstr>About the Gore TBE Project</vt:lpstr>
      <vt:lpstr>Gore TBE Project</vt:lpstr>
      <vt:lpstr>PowerPoint Presentation</vt:lpstr>
      <vt:lpstr>Fall Report Reminder</vt:lpstr>
      <vt:lpstr>Spring 2024 Regional Meeting</vt:lpstr>
      <vt:lpstr>CE/CME Meeting Attendance Credit</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Kovalchik</dc:creator>
  <cp:lastModifiedBy>Caroline Morgan</cp:lastModifiedBy>
  <cp:revision>150</cp:revision>
  <dcterms:created xsi:type="dcterms:W3CDTF">2023-01-05T19:51:09Z</dcterms:created>
  <dcterms:modified xsi:type="dcterms:W3CDTF">2023-11-08T00:10:39Z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0x010100B4272869A4821D48BFD974A3C73682C0</vt:lpwstr>
  </property>
</Properties>
</file>