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688" r:id="rId2"/>
    <p:sldId id="1686" r:id="rId3"/>
    <p:sldId id="1672" r:id="rId4"/>
    <p:sldId id="1668" r:id="rId5"/>
    <p:sldId id="1693" r:id="rId6"/>
    <p:sldId id="1669" r:id="rId7"/>
    <p:sldId id="1692" r:id="rId8"/>
    <p:sldId id="256" r:id="rId9"/>
    <p:sldId id="1661" r:id="rId10"/>
    <p:sldId id="1660" r:id="rId11"/>
    <p:sldId id="1675" r:id="rId12"/>
    <p:sldId id="1684" r:id="rId13"/>
    <p:sldId id="1685" r:id="rId14"/>
    <p:sldId id="1670" r:id="rId15"/>
    <p:sldId id="1667" r:id="rId16"/>
    <p:sldId id="1687" r:id="rId17"/>
    <p:sldId id="1694" r:id="rId18"/>
    <p:sldId id="1695" r:id="rId19"/>
    <p:sldId id="1696" r:id="rId20"/>
    <p:sldId id="1697" r:id="rId21"/>
    <p:sldId id="169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65" d="100"/>
          <a:sy n="65" d="100"/>
        </p:scale>
        <p:origin x="52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39914-9D70-4CF7-B51A-984863523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CAB00-3939-475D-9008-DCB2C795A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2C47D-D236-4165-9A13-DAC9FD35A0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83255-494D-4479-87E3-6E46169647D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55F0D-F018-4C42-8D92-87FA5DF09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C4ED1-8C6A-471C-A07F-93B1D6F03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90235A-A54C-46C1-A68E-95AE3D7F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62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C2CA4-4CD2-4A81-8529-7220FBEC4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E4CC49-B130-4A4D-8424-B4BC1B242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880D9-832C-40D2-8321-EB58CB6729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83255-494D-4479-87E3-6E46169647D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DAA62-EDAB-4F9A-A242-60944DF24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D21EC-2A1B-4DF1-9E0D-5335491A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90235A-A54C-46C1-A68E-95AE3D7F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8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DC2C1F-90F9-4552-9DD8-05C7E5811F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4DC34-6FA0-4654-B3E0-D2E5BA088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F68F6-918B-474C-9272-05C9DC52F0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83255-494D-4479-87E3-6E46169647D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E4261-6DF4-41E5-BB3C-E4B47F2F0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D7EA1-1417-4216-80F7-0379E6232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90235A-A54C-46C1-A68E-95AE3D7F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4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51025-247A-4F8F-8237-5ECCA5795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9A9D5-B2B5-44CF-A719-BCAFEF0B0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0052C-254E-4357-B9F5-8659295895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83255-494D-4479-87E3-6E46169647D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85D89-C451-4515-97A0-184F3AD8C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901CF-2E5B-41C2-B7F5-F39954B2B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90235A-A54C-46C1-A68E-95AE3D7F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8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223F5-1D39-4E7D-9F8A-59A21FB3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2C2A6-980C-4F49-B02F-3BADAD413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91D02-642E-4708-BBFC-C37DF22195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83255-494D-4479-87E3-6E46169647D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1DA5F-AAFF-47B6-B3BF-87059A71F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599D3-B653-444D-BE7A-568CD8BE2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90235A-A54C-46C1-A68E-95AE3D7F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3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67DBF-B5D7-4540-88C9-47982E323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A6942-E667-4516-9D1C-B105E7AD3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69EF5-4052-438D-9AA3-B018448ED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00674-DA1C-4F80-918E-CA87D3EB9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83255-494D-4479-87E3-6E46169647D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715B7-C283-48DE-B505-BF270F1D8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0ABB7-8C43-4570-BD8C-8EF31DD1F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90235A-A54C-46C1-A68E-95AE3D7F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4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E4C52-FCFB-44CA-8E93-FE9AF2A40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5AC64-BEC1-41A4-AFD7-71FA2560C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71DA0-7599-470E-8793-8B51C83F2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313A53-AB22-480E-A1AF-25CCB5B2F1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76152D-CC2F-4398-975C-344F46A07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9E4923-6F30-4B2A-877E-0434CE87DA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83255-494D-4479-87E3-6E46169647D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CDCEC2-B9ED-4357-8ECA-6D89CF614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042496-AC9C-49F5-BDBC-16148BB35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90235A-A54C-46C1-A68E-95AE3D7F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7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84A0E-D8F0-4B40-9329-7F686984F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3172D4-0C35-4212-B78F-0C231036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83255-494D-4479-87E3-6E46169647D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38542E-04E4-4216-BD2D-DD4C2B629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F6219-5B50-4647-988C-1AD970869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90235A-A54C-46C1-A68E-95AE3D7F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0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CD8539-42CE-43BC-BD18-F55955F6E4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83255-494D-4479-87E3-6E46169647D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D441B6-3811-4354-8617-2C5B3633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91C661-943B-4DBB-BF91-82E2EF23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90235A-A54C-46C1-A68E-95AE3D7F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728F6-BA95-4AE6-9026-25D0F0DC8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C1DC-B818-40A9-AC29-44C7846BE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F0FCEE-535C-43D7-B9D8-475E52B3F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0548EF-B708-4BAE-BB41-62CA04BDB7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83255-494D-4479-87E3-6E46169647D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E929D-BAEC-4DD3-A68E-386E96D02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7A3A1-BF45-4C5D-8F1F-3EAF82750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90235A-A54C-46C1-A68E-95AE3D7F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5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D6BD8-7964-4BD6-ACBA-F1C4FEE32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9EB182-0FC4-4318-BAA4-4C836F245C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441A4-AE53-4C92-A3AC-3955965C1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3D4926-8254-406B-A66B-1E6920F6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F83255-494D-4479-87E3-6E46169647D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ED8DB-525A-4CF3-9614-A2BB67C54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DA66E-1B8E-492E-A0A7-08046B5D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90235A-A54C-46C1-A68E-95AE3D7F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9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07EDD07-C91E-44D8-8378-342614E729B0}"/>
              </a:ext>
            </a:extLst>
          </p:cNvPr>
          <p:cNvSpPr/>
          <p:nvPr userDrawn="1"/>
        </p:nvSpPr>
        <p:spPr bwMode="white">
          <a:xfrm>
            <a:off x="0" y="1138456"/>
            <a:ext cx="12192000" cy="1600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800" kern="0">
              <a:solidFill>
                <a:prstClr val="white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AD9A4E-0931-43B4-98F1-EBE3DD19D632}"/>
              </a:ext>
            </a:extLst>
          </p:cNvPr>
          <p:cNvSpPr/>
          <p:nvPr userDrawn="1"/>
        </p:nvSpPr>
        <p:spPr>
          <a:xfrm>
            <a:off x="1" y="1151570"/>
            <a:ext cx="736598" cy="160019"/>
          </a:xfrm>
          <a:prstGeom prst="rect">
            <a:avLst/>
          </a:prstGeom>
          <a:solidFill>
            <a:srgbClr val="C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800" kern="0">
              <a:solidFill>
                <a:prstClr val="white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E76FD5-FF92-4962-A403-0D1E1F64003C}"/>
              </a:ext>
            </a:extLst>
          </p:cNvPr>
          <p:cNvSpPr/>
          <p:nvPr userDrawn="1"/>
        </p:nvSpPr>
        <p:spPr>
          <a:xfrm>
            <a:off x="787396" y="1151571"/>
            <a:ext cx="11404600" cy="13261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800" kern="0">
              <a:solidFill>
                <a:prstClr val="white"/>
              </a:solidFill>
            </a:endParaRPr>
          </a:p>
        </p:txBody>
      </p:sp>
      <p:sp>
        <p:nvSpPr>
          <p:cNvPr id="18" name="Slide Number Placeholder 22">
            <a:extLst>
              <a:ext uri="{FF2B5EF4-FFF2-40B4-BE49-F238E27FC236}">
                <a16:creationId xmlns:a16="http://schemas.microsoft.com/office/drawing/2014/main" id="{A107BBFD-FDCC-4016-8BC7-47CB74EB8BB4}"/>
              </a:ext>
            </a:extLst>
          </p:cNvPr>
          <p:cNvSpPr txBox="1">
            <a:spLocks/>
          </p:cNvSpPr>
          <p:nvPr userDrawn="1"/>
        </p:nvSpPr>
        <p:spPr>
          <a:xfrm>
            <a:off x="0" y="1138456"/>
            <a:ext cx="711199" cy="1600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1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sp>
        <p:nvSpPr>
          <p:cNvPr id="19" name="Title Placeholder 18">
            <a:extLst>
              <a:ext uri="{FF2B5EF4-FFF2-40B4-BE49-F238E27FC236}">
                <a16:creationId xmlns:a16="http://schemas.microsoft.com/office/drawing/2014/main" id="{0D8289B2-9755-45B9-9049-497946078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46" y="8571"/>
            <a:ext cx="8786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1D726B8-2B04-4ABF-8E26-8682E21D4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3299" y="1473201"/>
            <a:ext cx="10616592" cy="413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 descr="Logo, company name&#10;&#10;Description automatically generated">
            <a:extLst>
              <a:ext uri="{FF2B5EF4-FFF2-40B4-BE49-F238E27FC236}">
                <a16:creationId xmlns:a16="http://schemas.microsoft.com/office/drawing/2014/main" id="{CD042FFC-A69B-41AA-AC3F-2456BCF63A3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693" y="5384799"/>
            <a:ext cx="1284255" cy="122837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627F712-676D-4FDF-A353-F437122EC3C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331" y="297017"/>
            <a:ext cx="2194560" cy="71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53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1E60A-FEC9-4219-AD88-A0989FA5B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747" y="1984442"/>
            <a:ext cx="10515600" cy="121595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VQI/PSO Fellow in Training</a:t>
            </a:r>
            <a:br>
              <a:rPr lang="en-US" dirty="0">
                <a:latin typeface="+mn-lt"/>
              </a:rPr>
            </a:br>
            <a:r>
              <a:rPr lang="en-US" sz="2400" b="1" dirty="0">
                <a:latin typeface="+mn-lt"/>
              </a:rPr>
              <a:t>A Pilot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A1736-0697-4F7F-B255-8756F9EE1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32270"/>
            <a:ext cx="10515600" cy="10436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Next Generation VQI Member Alliance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610F09-FAFD-4E25-A5F9-D778357D6878}"/>
              </a:ext>
            </a:extLst>
          </p:cNvPr>
          <p:cNvSpPr txBox="1"/>
          <p:nvPr/>
        </p:nvSpPr>
        <p:spPr>
          <a:xfrm>
            <a:off x="3837694" y="4794587"/>
            <a:ext cx="39337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Gary W Lemmon  MD,FACS</a:t>
            </a:r>
          </a:p>
          <a:p>
            <a:pPr algn="ctr"/>
            <a:r>
              <a:rPr lang="en-US" dirty="0"/>
              <a:t>Associate Medical Director- VQI, Quality</a:t>
            </a:r>
          </a:p>
          <a:p>
            <a:pPr algn="ctr"/>
            <a:r>
              <a:rPr lang="en-US" dirty="0"/>
              <a:t>Aug 18,2021</a:t>
            </a:r>
          </a:p>
        </p:txBody>
      </p:sp>
    </p:spTree>
    <p:extLst>
      <p:ext uri="{BB962C8B-B14F-4D97-AF65-F5344CB8AC3E}">
        <p14:creationId xmlns:p14="http://schemas.microsoft.com/office/powerpoint/2010/main" val="4284402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100AE-3406-4C2F-94E7-6503DA708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603" y="700446"/>
            <a:ext cx="7371889" cy="36512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ACGME Vascular Surgery Milestone 2.0 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2C96A5-6C05-4888-AB01-5FAE3F6461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960677B-18F7-4E79-827D-54E930EA0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962" y="1339679"/>
            <a:ext cx="9059694" cy="521242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97FF7DD-5117-41B1-BA93-BF5E5CF647B0}"/>
              </a:ext>
            </a:extLst>
          </p:cNvPr>
          <p:cNvSpPr/>
          <p:nvPr/>
        </p:nvSpPr>
        <p:spPr>
          <a:xfrm>
            <a:off x="1429966" y="1339679"/>
            <a:ext cx="1070043" cy="450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54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A95FF6F-E462-4803-BDE8-15AE48F77C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753058"/>
              </p:ext>
            </p:extLst>
          </p:nvPr>
        </p:nvGraphicFramePr>
        <p:xfrm>
          <a:off x="293270" y="1531292"/>
          <a:ext cx="10076415" cy="5255663"/>
        </p:xfrm>
        <a:graphic>
          <a:graphicData uri="http://schemas.openxmlformats.org/drawingml/2006/table">
            <a:tbl>
              <a:tblPr firstRow="1" firstCol="1" bandRow="1"/>
              <a:tblGrid>
                <a:gridCol w="1771196">
                  <a:extLst>
                    <a:ext uri="{9D8B030D-6E8A-4147-A177-3AD203B41FA5}">
                      <a16:colId xmlns:a16="http://schemas.microsoft.com/office/drawing/2014/main" val="3788901818"/>
                    </a:ext>
                  </a:extLst>
                </a:gridCol>
                <a:gridCol w="502372">
                  <a:extLst>
                    <a:ext uri="{9D8B030D-6E8A-4147-A177-3AD203B41FA5}">
                      <a16:colId xmlns:a16="http://schemas.microsoft.com/office/drawing/2014/main" val="179468062"/>
                    </a:ext>
                  </a:extLst>
                </a:gridCol>
                <a:gridCol w="1656860">
                  <a:extLst>
                    <a:ext uri="{9D8B030D-6E8A-4147-A177-3AD203B41FA5}">
                      <a16:colId xmlns:a16="http://schemas.microsoft.com/office/drawing/2014/main" val="1717124965"/>
                    </a:ext>
                  </a:extLst>
                </a:gridCol>
                <a:gridCol w="242209">
                  <a:extLst>
                    <a:ext uri="{9D8B030D-6E8A-4147-A177-3AD203B41FA5}">
                      <a16:colId xmlns:a16="http://schemas.microsoft.com/office/drawing/2014/main" val="2193440813"/>
                    </a:ext>
                  </a:extLst>
                </a:gridCol>
                <a:gridCol w="1944391">
                  <a:extLst>
                    <a:ext uri="{9D8B030D-6E8A-4147-A177-3AD203B41FA5}">
                      <a16:colId xmlns:a16="http://schemas.microsoft.com/office/drawing/2014/main" val="3404908677"/>
                    </a:ext>
                  </a:extLst>
                </a:gridCol>
                <a:gridCol w="1898115">
                  <a:extLst>
                    <a:ext uri="{9D8B030D-6E8A-4147-A177-3AD203B41FA5}">
                      <a16:colId xmlns:a16="http://schemas.microsoft.com/office/drawing/2014/main" val="1596288241"/>
                    </a:ext>
                  </a:extLst>
                </a:gridCol>
                <a:gridCol w="2061272">
                  <a:extLst>
                    <a:ext uri="{9D8B030D-6E8A-4147-A177-3AD203B41FA5}">
                      <a16:colId xmlns:a16="http://schemas.microsoft.com/office/drawing/2014/main" val="537740106"/>
                    </a:ext>
                  </a:extLst>
                </a:gridCol>
              </a:tblGrid>
              <a:tr h="433764">
                <a:tc gridSpan="7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 Improvement Checklist</a:t>
                      </a:r>
                      <a:endParaRPr lang="en-US" sz="2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967" marR="117967" marT="58984" marB="589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596488"/>
                  </a:ext>
                </a:extLst>
              </a:tr>
              <a:tr h="311182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1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2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2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3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3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4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5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948591"/>
                  </a:ext>
                </a:extLst>
              </a:tr>
              <a:tr h="245847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Introduction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VQI-Web Portal info (members only login)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Mentor led review of variables/definitions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LTFU parameters and mandatory fields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 Data Manager introduction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Acquire Knowledge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of local data/QI with Mentor and DM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Knowledge of Quality Charter build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Regional meeting prep call (ad hoc)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of local data/QI with Mentor and DM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Knowledge of Quality Charter build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GC committee attendance (ad hoc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Familiarity with VQI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sng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Existing Quality Charters and QI projects (website)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Participate in Quality Charter build at local/regional level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existing Quality Charters and QI projects (website)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Participate in QC build at local/regional level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Participates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Demonstrate skills for 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of Registry data to develop QI project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Initiate Quality Charter or QI project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Publication with VQI data (minor role)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Leads 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sng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QI at center/regional level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Presents QI/QC at regional/national meeting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Publication with VQI data (major role)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222990"/>
                  </a:ext>
                </a:extLst>
              </a:tr>
              <a:tr h="342834">
                <a:tc gridSpan="7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967" marR="117967" marT="58984" marB="589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280020"/>
                  </a:ext>
                </a:extLst>
              </a:tr>
              <a:tr h="1106611">
                <a:tc gridSpan="7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Comments: 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VQI web Portal info includes “Why Should I Join the VQI”; 2021 Annual Report; VQI: “Past, Present and Future”; AHRQ PSO guidelines; ‘Members Only’ info topics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117967" marR="117967" marT="58984" marB="589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707941"/>
                  </a:ext>
                </a:extLst>
              </a:tr>
              <a:tr h="306008">
                <a:tc gridSpan="2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8476" marR="88476" marT="1228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8476" marR="88476" marT="1228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8476" marR="88476" marT="1228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8476" marR="88476" marT="1228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8476" marR="88476" marT="1228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348790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B6D4ADE6-6B23-4B61-9892-81106D131ED5}"/>
              </a:ext>
            </a:extLst>
          </p:cNvPr>
          <p:cNvGrpSpPr/>
          <p:nvPr/>
        </p:nvGrpSpPr>
        <p:grpSpPr>
          <a:xfrm>
            <a:off x="981420" y="4609277"/>
            <a:ext cx="8533337" cy="208648"/>
            <a:chOff x="1389982" y="3979541"/>
            <a:chExt cx="9235091" cy="254725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30295439-E6CC-4A5D-876D-8134D5C88897}"/>
                </a:ext>
              </a:extLst>
            </p:cNvPr>
            <p:cNvSpPr/>
            <p:nvPr/>
          </p:nvSpPr>
          <p:spPr>
            <a:xfrm>
              <a:off x="1389982" y="3979541"/>
              <a:ext cx="309795" cy="238582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F761B492-3797-4143-9CCE-936D9924A53D}"/>
                </a:ext>
              </a:extLst>
            </p:cNvPr>
            <p:cNvSpPr/>
            <p:nvPr/>
          </p:nvSpPr>
          <p:spPr>
            <a:xfrm>
              <a:off x="2406430" y="3988105"/>
              <a:ext cx="319489" cy="242371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093556A5-33EA-4ECD-9B75-6BCBDCCF3E6A}"/>
                </a:ext>
              </a:extLst>
            </p:cNvPr>
            <p:cNvSpPr/>
            <p:nvPr/>
          </p:nvSpPr>
          <p:spPr>
            <a:xfrm>
              <a:off x="3599898" y="3988105"/>
              <a:ext cx="319489" cy="242371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CF4512F4-D034-462F-9E81-F8775503B1A0}"/>
                </a:ext>
              </a:extLst>
            </p:cNvPr>
            <p:cNvSpPr/>
            <p:nvPr/>
          </p:nvSpPr>
          <p:spPr>
            <a:xfrm>
              <a:off x="4743325" y="3991895"/>
              <a:ext cx="319489" cy="242371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EBD2B9C-39CE-42B8-A779-42A80D108868}"/>
                </a:ext>
              </a:extLst>
            </p:cNvPr>
            <p:cNvSpPr/>
            <p:nvPr/>
          </p:nvSpPr>
          <p:spPr>
            <a:xfrm>
              <a:off x="5940586" y="3988105"/>
              <a:ext cx="319489" cy="242371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EB3CC79F-2680-4735-8EEA-0B607264A8F1}"/>
                </a:ext>
              </a:extLst>
            </p:cNvPr>
            <p:cNvSpPr/>
            <p:nvPr/>
          </p:nvSpPr>
          <p:spPr>
            <a:xfrm>
              <a:off x="7100234" y="3991895"/>
              <a:ext cx="319489" cy="242371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89970720-C879-45E5-BA7D-216F70D463C3}"/>
                </a:ext>
              </a:extLst>
            </p:cNvPr>
            <p:cNvSpPr/>
            <p:nvPr/>
          </p:nvSpPr>
          <p:spPr>
            <a:xfrm>
              <a:off x="8126376" y="3991895"/>
              <a:ext cx="309795" cy="238581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4C32A14D-CAAB-4056-BBE0-2495927638BE}"/>
                </a:ext>
              </a:extLst>
            </p:cNvPr>
            <p:cNvSpPr/>
            <p:nvPr/>
          </p:nvSpPr>
          <p:spPr>
            <a:xfrm>
              <a:off x="9166296" y="3988105"/>
              <a:ext cx="319489" cy="242371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7A08D9ED-1891-4F8A-8A03-D2BEDEF81070}"/>
                </a:ext>
              </a:extLst>
            </p:cNvPr>
            <p:cNvSpPr/>
            <p:nvPr/>
          </p:nvSpPr>
          <p:spPr>
            <a:xfrm>
              <a:off x="10305584" y="3979541"/>
              <a:ext cx="319489" cy="242371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2639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A95FF6F-E462-4803-BDE8-15AE48F77C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34509"/>
              </p:ext>
            </p:extLst>
          </p:nvPr>
        </p:nvGraphicFramePr>
        <p:xfrm>
          <a:off x="505838" y="1417321"/>
          <a:ext cx="9892195" cy="5535521"/>
        </p:xfrm>
        <a:graphic>
          <a:graphicData uri="http://schemas.openxmlformats.org/drawingml/2006/table">
            <a:tbl>
              <a:tblPr firstRow="1" firstCol="1" bandRow="1"/>
              <a:tblGrid>
                <a:gridCol w="1738814">
                  <a:extLst>
                    <a:ext uri="{9D8B030D-6E8A-4147-A177-3AD203B41FA5}">
                      <a16:colId xmlns:a16="http://schemas.microsoft.com/office/drawing/2014/main" val="3788901818"/>
                    </a:ext>
                  </a:extLst>
                </a:gridCol>
                <a:gridCol w="493187">
                  <a:extLst>
                    <a:ext uri="{9D8B030D-6E8A-4147-A177-3AD203B41FA5}">
                      <a16:colId xmlns:a16="http://schemas.microsoft.com/office/drawing/2014/main" val="179468062"/>
                    </a:ext>
                  </a:extLst>
                </a:gridCol>
                <a:gridCol w="1626569">
                  <a:extLst>
                    <a:ext uri="{9D8B030D-6E8A-4147-A177-3AD203B41FA5}">
                      <a16:colId xmlns:a16="http://schemas.microsoft.com/office/drawing/2014/main" val="1717124965"/>
                    </a:ext>
                  </a:extLst>
                </a:gridCol>
                <a:gridCol w="237781">
                  <a:extLst>
                    <a:ext uri="{9D8B030D-6E8A-4147-A177-3AD203B41FA5}">
                      <a16:colId xmlns:a16="http://schemas.microsoft.com/office/drawing/2014/main" val="2193440813"/>
                    </a:ext>
                  </a:extLst>
                </a:gridCol>
                <a:gridCol w="1908844">
                  <a:extLst>
                    <a:ext uri="{9D8B030D-6E8A-4147-A177-3AD203B41FA5}">
                      <a16:colId xmlns:a16="http://schemas.microsoft.com/office/drawing/2014/main" val="3404908677"/>
                    </a:ext>
                  </a:extLst>
                </a:gridCol>
                <a:gridCol w="1863413">
                  <a:extLst>
                    <a:ext uri="{9D8B030D-6E8A-4147-A177-3AD203B41FA5}">
                      <a16:colId xmlns:a16="http://schemas.microsoft.com/office/drawing/2014/main" val="1596288241"/>
                    </a:ext>
                  </a:extLst>
                </a:gridCol>
                <a:gridCol w="2023587">
                  <a:extLst>
                    <a:ext uri="{9D8B030D-6E8A-4147-A177-3AD203B41FA5}">
                      <a16:colId xmlns:a16="http://schemas.microsoft.com/office/drawing/2014/main" val="537740106"/>
                    </a:ext>
                  </a:extLst>
                </a:gridCol>
              </a:tblGrid>
              <a:tr h="474001">
                <a:tc gridSpan="7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 Safety Checklist</a:t>
                      </a:r>
                      <a:endParaRPr lang="en-US" sz="2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967" marR="117967" marT="58984" marB="589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596488"/>
                  </a:ext>
                </a:extLst>
              </a:tr>
              <a:tr h="33083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1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2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2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3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3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4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5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948591"/>
                  </a:ext>
                </a:extLst>
              </a:tr>
              <a:tr h="2832822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 dirty="0">
                          <a:effectLst/>
                          <a:latin typeface="+mn-lt"/>
                        </a:rPr>
                        <a:t>Introduction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PSO Organizational Chart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Pathways website and Analytic Engine Reports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Audible bleeding: RAC introduction</a:t>
                      </a: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 dirty="0">
                          <a:effectLst/>
                          <a:latin typeface="+mn-lt"/>
                        </a:rPr>
                        <a:t>Acquire Knowledge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sng" strike="noStrike" dirty="0">
                        <a:effectLst/>
                        <a:latin typeface="+mn-lt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Interpret Registry reports for Quality Improvement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Review existing RAC projects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GC meeting attendance (ad hoc)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Attend Regional Study Group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of local data/QI with Mentor and DM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Knowledge of Quality Charter build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GC committee attendance (ad hoc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Familiarity with PSO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sng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Present comparative data at Regional Study Group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SQUIRE 2.0 guidelines and RAC requirements for research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RAC journal club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existing Quality Charters and QI projects (website)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Participate in QC build at local/regional level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sng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Participates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Regional Project for Venous or Arterial RAC-new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Join existing RAC project-analysis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 dirty="0">
                          <a:effectLst/>
                          <a:latin typeface="+mn-lt"/>
                        </a:rPr>
                        <a:t>Leads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sng" strike="noStrike" dirty="0">
                        <a:effectLst/>
                        <a:latin typeface="+mn-lt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Abstract submission for VQI@VAM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Podium presentation of RAC research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RAC research publication (major role)</a:t>
                      </a:r>
                    </a:p>
                  </a:txBody>
                  <a:tcPr marL="88476" marR="88476" marT="1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222990"/>
                  </a:ext>
                </a:extLst>
              </a:tr>
              <a:tr h="370646">
                <a:tc gridSpan="7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967" marR="117967" marT="58984" marB="589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280020"/>
                  </a:ext>
                </a:extLst>
              </a:tr>
              <a:tr h="1196386">
                <a:tc gridSpan="7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Comments: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  <a:p>
                      <a:r>
                        <a:rPr lang="en-US" sz="1600" b="1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117967" marR="117967" marT="58984" marB="589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707941"/>
                  </a:ext>
                </a:extLst>
              </a:tr>
              <a:tr h="330833">
                <a:tc gridSpan="2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8476" marR="88476" marT="1228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8476" marR="88476" marT="1228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76" marR="88476" marT="1228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8476" marR="88476" marT="1228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8476" marR="88476" marT="1228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8476" marR="88476" marT="1228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348790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B6D4ADE6-6B23-4B61-9892-81106D131ED5}"/>
              </a:ext>
            </a:extLst>
          </p:cNvPr>
          <p:cNvGrpSpPr/>
          <p:nvPr/>
        </p:nvGrpSpPr>
        <p:grpSpPr>
          <a:xfrm>
            <a:off x="1154704" y="4732525"/>
            <a:ext cx="8157134" cy="202133"/>
            <a:chOff x="1389982" y="3979541"/>
            <a:chExt cx="9235091" cy="254725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30295439-E6CC-4A5D-876D-8134D5C88897}"/>
                </a:ext>
              </a:extLst>
            </p:cNvPr>
            <p:cNvSpPr/>
            <p:nvPr/>
          </p:nvSpPr>
          <p:spPr>
            <a:xfrm>
              <a:off x="1389982" y="3979541"/>
              <a:ext cx="309795" cy="238582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F761B492-3797-4143-9CCE-936D9924A53D}"/>
                </a:ext>
              </a:extLst>
            </p:cNvPr>
            <p:cNvSpPr/>
            <p:nvPr/>
          </p:nvSpPr>
          <p:spPr>
            <a:xfrm>
              <a:off x="2406430" y="3988105"/>
              <a:ext cx="319489" cy="242371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093556A5-33EA-4ECD-9B75-6BCBDCCF3E6A}"/>
                </a:ext>
              </a:extLst>
            </p:cNvPr>
            <p:cNvSpPr/>
            <p:nvPr/>
          </p:nvSpPr>
          <p:spPr>
            <a:xfrm>
              <a:off x="3599898" y="3988105"/>
              <a:ext cx="319489" cy="242371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CF4512F4-D034-462F-9E81-F8775503B1A0}"/>
                </a:ext>
              </a:extLst>
            </p:cNvPr>
            <p:cNvSpPr/>
            <p:nvPr/>
          </p:nvSpPr>
          <p:spPr>
            <a:xfrm>
              <a:off x="4743325" y="3991895"/>
              <a:ext cx="319489" cy="242371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EBD2B9C-39CE-42B8-A779-42A80D108868}"/>
                </a:ext>
              </a:extLst>
            </p:cNvPr>
            <p:cNvSpPr/>
            <p:nvPr/>
          </p:nvSpPr>
          <p:spPr>
            <a:xfrm>
              <a:off x="5940586" y="3988105"/>
              <a:ext cx="319489" cy="242371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EB3CC79F-2680-4735-8EEA-0B607264A8F1}"/>
                </a:ext>
              </a:extLst>
            </p:cNvPr>
            <p:cNvSpPr/>
            <p:nvPr/>
          </p:nvSpPr>
          <p:spPr>
            <a:xfrm>
              <a:off x="7100234" y="3991895"/>
              <a:ext cx="319489" cy="242371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89970720-C879-45E5-BA7D-216F70D463C3}"/>
                </a:ext>
              </a:extLst>
            </p:cNvPr>
            <p:cNvSpPr/>
            <p:nvPr/>
          </p:nvSpPr>
          <p:spPr>
            <a:xfrm>
              <a:off x="8126376" y="3991895"/>
              <a:ext cx="309795" cy="238581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4C32A14D-CAAB-4056-BBE0-2495927638BE}"/>
                </a:ext>
              </a:extLst>
            </p:cNvPr>
            <p:cNvSpPr/>
            <p:nvPr/>
          </p:nvSpPr>
          <p:spPr>
            <a:xfrm>
              <a:off x="9166296" y="3988105"/>
              <a:ext cx="319489" cy="242371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7A08D9ED-1891-4F8A-8A03-D2BEDEF81070}"/>
                </a:ext>
              </a:extLst>
            </p:cNvPr>
            <p:cNvSpPr/>
            <p:nvPr/>
          </p:nvSpPr>
          <p:spPr>
            <a:xfrm>
              <a:off x="10305584" y="3979541"/>
              <a:ext cx="319489" cy="242371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9708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79EC9-280B-4C47-8B57-7DA53E479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n-lt"/>
              </a:rPr>
              <a:t>Certificate and Timeline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603058-9383-4CED-9E41-0E89688C838C}"/>
              </a:ext>
            </a:extLst>
          </p:cNvPr>
          <p:cNvSpPr txBox="1"/>
          <p:nvPr/>
        </p:nvSpPr>
        <p:spPr>
          <a:xfrm>
            <a:off x="689113" y="1478605"/>
            <a:ext cx="1066468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PSO</a:t>
            </a:r>
            <a:r>
              <a:rPr lang="en-US" sz="2800" dirty="0">
                <a:sym typeface="Wingdings" panose="05000000000000000000" pitchFamily="2" charset="2"/>
              </a:rPr>
              <a:t> - Standardized</a:t>
            </a:r>
            <a:r>
              <a:rPr lang="en-US" sz="2800" dirty="0"/>
              <a:t> certificate of FIT participation in program with Milestone level achieved for use by Trainee’s residency/fellowship records</a:t>
            </a:r>
          </a:p>
          <a:p>
            <a:endParaRPr lang="en-US" sz="2800" dirty="0"/>
          </a:p>
          <a:p>
            <a:r>
              <a:rPr lang="en-US" sz="2800" dirty="0"/>
              <a:t>Timeline: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FIT application/selection last quarter of year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Begin 1</a:t>
            </a:r>
            <a:r>
              <a:rPr lang="en-US" sz="2800" baseline="30000" dirty="0"/>
              <a:t>st</a:t>
            </a:r>
            <a:r>
              <a:rPr lang="en-US" sz="2800" dirty="0"/>
              <a:t> quarter ensuing year- minimum duration one year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Quality Charters/Improvement/Research (9-15+M) during Tier 1 involvement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Presentations/Awards (18+M) at June VQI@VAM</a:t>
            </a:r>
          </a:p>
        </p:txBody>
      </p:sp>
    </p:spTree>
    <p:extLst>
      <p:ext uri="{BB962C8B-B14F-4D97-AF65-F5344CB8AC3E}">
        <p14:creationId xmlns:p14="http://schemas.microsoft.com/office/powerpoint/2010/main" val="206566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D7E3C-8C11-4241-A061-BDFF0247E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11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n-lt"/>
              </a:rPr>
              <a:t>Program Limits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03EC52-B204-4138-A8F6-4D04A375A7B8}"/>
              </a:ext>
            </a:extLst>
          </p:cNvPr>
          <p:cNvSpPr txBox="1"/>
          <p:nvPr/>
        </p:nvSpPr>
        <p:spPr>
          <a:xfrm>
            <a:off x="865762" y="1478604"/>
            <a:ext cx="9502693" cy="4956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Tier 1: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Center level may have more than 1 FIT applicant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Preference given to include FITs in all regions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Program duration a minimum of 12M; most expected to complete 18M cycle or greater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GC and PSO to determine capacity of program</a:t>
            </a:r>
          </a:p>
          <a:p>
            <a:endParaRPr lang="en-US" sz="2800" dirty="0"/>
          </a:p>
          <a:p>
            <a:r>
              <a:rPr lang="en-US" sz="2800" dirty="0"/>
              <a:t>Tier 2: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Limited to Scholarship recipients- 5/year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One year duration with PSO staff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2434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34F3A-000D-486E-B897-7704135E4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019" y="0"/>
            <a:ext cx="9144000" cy="9061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  <a:latin typeface="+mn-lt"/>
              </a:rPr>
              <a:t>Scholarship Eligibility for Tier 2 progression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750A47-5EBC-4FAF-8474-F1A946B3F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034" y="1536970"/>
            <a:ext cx="10158721" cy="5034639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GC oversight and approval subcommittee</a:t>
            </a:r>
          </a:p>
          <a:p>
            <a:pPr algn="l"/>
            <a:endParaRPr lang="en-US" sz="8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Review process of FIT ‘work products’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Nominal ranking of proposals- (Name/ gender/ site- blinded)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Eligible work products include:</a:t>
            </a:r>
          </a:p>
          <a:p>
            <a:pPr marL="1428750" lvl="2" indent="-514350" algn="l">
              <a:buFont typeface="+mj-lt"/>
              <a:buAutoNum type="alphaLcPeriod"/>
            </a:pPr>
            <a:r>
              <a:rPr lang="en-US" sz="2400" dirty="0"/>
              <a:t>Poster abstract and presentation at VQI@VAM with FIT direction</a:t>
            </a:r>
          </a:p>
          <a:p>
            <a:pPr marL="1428750" lvl="2" indent="-514350" algn="l">
              <a:buFont typeface="+mj-lt"/>
              <a:buAutoNum type="alphaLcPeriod"/>
            </a:pPr>
            <a:r>
              <a:rPr lang="en-US" sz="2400" dirty="0"/>
              <a:t>QI project presentation at national meeting with FIT involvement</a:t>
            </a:r>
          </a:p>
          <a:p>
            <a:pPr marL="1428750" lvl="2" indent="-514350" algn="l">
              <a:buFont typeface="+mj-lt"/>
              <a:buAutoNum type="alphaLcPeriod"/>
            </a:pPr>
            <a:r>
              <a:rPr lang="en-US" sz="2400" dirty="0"/>
              <a:t>Manuscript publication using VQI data with FIT involvement</a:t>
            </a:r>
          </a:p>
          <a:p>
            <a:pPr marL="1428750" lvl="2" indent="-514350" algn="l">
              <a:buFont typeface="+mj-lt"/>
              <a:buAutoNum type="alphaLcPeriod"/>
            </a:pPr>
            <a:r>
              <a:rPr lang="en-US" sz="2400" dirty="0"/>
              <a:t>RAC research submission </a:t>
            </a:r>
          </a:p>
          <a:p>
            <a:pPr marL="1428750" lvl="2" indent="-514350" algn="l">
              <a:buFont typeface="+mj-lt"/>
              <a:buAutoNum type="alphaLcPeriod"/>
            </a:pPr>
            <a:r>
              <a:rPr lang="en-US" sz="2400" dirty="0"/>
              <a:t>FIT </a:t>
            </a:r>
            <a:r>
              <a:rPr lang="en-US" sz="2400" u="sng" dirty="0"/>
              <a:t>directed</a:t>
            </a:r>
            <a:r>
              <a:rPr lang="en-US" sz="2400" dirty="0"/>
              <a:t> Quality Charter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454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FFE36-AF95-4E5C-AED9-CC5F8F9BB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n-lt"/>
              </a:rPr>
              <a:t>Next Steps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BC9DD2-52EC-4D4E-BA59-63F92C583B79}"/>
              </a:ext>
            </a:extLst>
          </p:cNvPr>
          <p:cNvSpPr txBox="1"/>
          <p:nvPr/>
        </p:nvSpPr>
        <p:spPr>
          <a:xfrm>
            <a:off x="846306" y="1536970"/>
            <a:ext cx="1107071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Create GC subcommittee</a:t>
            </a:r>
          </a:p>
          <a:p>
            <a:endParaRPr lang="en-US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Member survey for recruitment of interest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Determine Program Capacity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Develop Application review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Define Scholarship ranking for awards</a:t>
            </a:r>
          </a:p>
          <a:p>
            <a:endParaRPr lang="en-US" sz="2800" dirty="0"/>
          </a:p>
          <a:p>
            <a:r>
              <a:rPr lang="en-US" sz="2800" dirty="0"/>
              <a:t>Recruitment of FIT applicants- Fall Qtr. 2021 during Fall regional meetings</a:t>
            </a:r>
          </a:p>
          <a:p>
            <a:endParaRPr lang="en-US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Mentor- candidate matching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Initial roll out of program Jan 2022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Scholarship presentations slotted for VQI@VAM 2023</a:t>
            </a:r>
          </a:p>
        </p:txBody>
      </p:sp>
    </p:spTree>
    <p:extLst>
      <p:ext uri="{BB962C8B-B14F-4D97-AF65-F5344CB8AC3E}">
        <p14:creationId xmlns:p14="http://schemas.microsoft.com/office/powerpoint/2010/main" val="3477546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42F339-3BE2-F745-A5AF-6006D745AF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55034" y="1825625"/>
            <a:ext cx="51816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Cher</a:t>
            </a:r>
          </a:p>
          <a:p>
            <a:r>
              <a:rPr lang="en-US" sz="3600" dirty="0"/>
              <a:t>Bono</a:t>
            </a:r>
          </a:p>
          <a:p>
            <a:r>
              <a:rPr lang="en-US" sz="3600" dirty="0"/>
              <a:t>Sting </a:t>
            </a:r>
          </a:p>
          <a:p>
            <a:r>
              <a:rPr lang="en-US" sz="3600" dirty="0"/>
              <a:t>Madonna</a:t>
            </a:r>
          </a:p>
          <a:p>
            <a:r>
              <a:rPr lang="en-US" sz="3600" dirty="0"/>
              <a:t>Arnold</a:t>
            </a:r>
          </a:p>
          <a:p>
            <a:r>
              <a:rPr lang="en-US" sz="3600" dirty="0"/>
              <a:t>Twiggy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4E766-6219-E64D-86F3-3C09310698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Diana</a:t>
            </a:r>
          </a:p>
          <a:p>
            <a:r>
              <a:rPr lang="en-US" sz="3600" dirty="0"/>
              <a:t>Oprah</a:t>
            </a:r>
          </a:p>
          <a:p>
            <a:r>
              <a:rPr lang="en-US" sz="3600" dirty="0"/>
              <a:t>Fabio</a:t>
            </a:r>
          </a:p>
          <a:p>
            <a:r>
              <a:rPr lang="en-US" sz="3600" dirty="0"/>
              <a:t>Liberace</a:t>
            </a:r>
          </a:p>
          <a:p>
            <a:r>
              <a:rPr lang="en-US" sz="3600" dirty="0"/>
              <a:t>Prince</a:t>
            </a:r>
          </a:p>
          <a:p>
            <a:r>
              <a:rPr lang="en-US" sz="3600" dirty="0"/>
              <a:t>Frank</a:t>
            </a:r>
          </a:p>
          <a:p>
            <a:r>
              <a:rPr lang="en-US" sz="3600" dirty="0"/>
              <a:t>Elvis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47B13D-FCD5-4D7F-9BDE-0B4FD71FC8ED}"/>
              </a:ext>
            </a:extLst>
          </p:cNvPr>
          <p:cNvSpPr txBox="1"/>
          <p:nvPr/>
        </p:nvSpPr>
        <p:spPr>
          <a:xfrm>
            <a:off x="542392" y="224340"/>
            <a:ext cx="69606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What do they have in common?</a:t>
            </a:r>
          </a:p>
        </p:txBody>
      </p:sp>
    </p:spTree>
    <p:extLst>
      <p:ext uri="{BB962C8B-B14F-4D97-AF65-F5344CB8AC3E}">
        <p14:creationId xmlns:p14="http://schemas.microsoft.com/office/powerpoint/2010/main" val="3493256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42F339-3BE2-F745-A5AF-6006D745A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1825624"/>
            <a:ext cx="10863146" cy="4738461"/>
          </a:xfrm>
        </p:spPr>
        <p:txBody>
          <a:bodyPr>
            <a:normAutofit/>
          </a:bodyPr>
          <a:lstStyle/>
          <a:p>
            <a:r>
              <a:rPr lang="en-US" dirty="0"/>
              <a:t>Call him profoundly influential but call him ”Jack”</a:t>
            </a:r>
          </a:p>
          <a:p>
            <a:r>
              <a:rPr lang="en-US" dirty="0"/>
              <a:t>2002 - Led the formation of the Vascular Study Group of Northern New England</a:t>
            </a:r>
          </a:p>
          <a:p>
            <a:pPr lvl="1"/>
            <a:r>
              <a:rPr lang="en-US" dirty="0"/>
              <a:t>Biannual regional meetings</a:t>
            </a:r>
          </a:p>
          <a:p>
            <a:pPr lvl="1"/>
            <a:r>
              <a:rPr lang="en-US" dirty="0"/>
              <a:t>One year follow up</a:t>
            </a:r>
          </a:p>
          <a:p>
            <a:r>
              <a:rPr lang="en-US" dirty="0"/>
              <a:t>2007 – Expanded to Vascular Study Group of New England</a:t>
            </a:r>
          </a:p>
          <a:p>
            <a:r>
              <a:rPr lang="en-US" dirty="0"/>
              <a:t>2011 – Expanded again to Vascular Quality Initiative</a:t>
            </a:r>
          </a:p>
          <a:p>
            <a:r>
              <a:rPr lang="en-US" dirty="0"/>
              <a:t>2011 – VQI organized under Patient Safety Organization - Medical Director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47B13D-FCD5-4D7F-9BDE-0B4FD71FC8ED}"/>
              </a:ext>
            </a:extLst>
          </p:cNvPr>
          <p:cNvSpPr txBox="1"/>
          <p:nvPr/>
        </p:nvSpPr>
        <p:spPr>
          <a:xfrm>
            <a:off x="65314" y="293914"/>
            <a:ext cx="6158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Scholarship Award for VQI Trainees</a:t>
            </a:r>
          </a:p>
        </p:txBody>
      </p:sp>
    </p:spTree>
    <p:extLst>
      <p:ext uri="{BB962C8B-B14F-4D97-AF65-F5344CB8AC3E}">
        <p14:creationId xmlns:p14="http://schemas.microsoft.com/office/powerpoint/2010/main" val="2555114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42F339-3BE2-F745-A5AF-6006D745A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1825624"/>
            <a:ext cx="10863146" cy="4738461"/>
          </a:xfrm>
        </p:spPr>
        <p:txBody>
          <a:bodyPr>
            <a:normAutofit/>
          </a:bodyPr>
          <a:lstStyle/>
          <a:p>
            <a:r>
              <a:rPr lang="en-US" dirty="0"/>
              <a:t>2003 – SVS President – merger of SVS and AAVS</a:t>
            </a:r>
          </a:p>
          <a:p>
            <a:r>
              <a:rPr lang="en-US" dirty="0"/>
              <a:t>2003-2008 – Co-editor of Journal of Vascular Surgery</a:t>
            </a:r>
          </a:p>
          <a:p>
            <a:r>
              <a:rPr lang="en-US" dirty="0"/>
              <a:t>2010, 2014 – Co-editor of 7</a:t>
            </a:r>
            <a:r>
              <a:rPr lang="en-US" baseline="30000" dirty="0"/>
              <a:t>th</a:t>
            </a:r>
            <a:r>
              <a:rPr lang="en-US" dirty="0"/>
              <a:t> and 8</a:t>
            </a:r>
            <a:r>
              <a:rPr lang="en-US" baseline="30000" dirty="0"/>
              <a:t>th</a:t>
            </a:r>
            <a:r>
              <a:rPr lang="en-US" dirty="0"/>
              <a:t> Edition of Rutherford’s Textbook of Vascular Surgery</a:t>
            </a:r>
          </a:p>
          <a:p>
            <a:r>
              <a:rPr lang="en-US" dirty="0"/>
              <a:t>APDVS President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47B13D-FCD5-4D7F-9BDE-0B4FD71FC8ED}"/>
              </a:ext>
            </a:extLst>
          </p:cNvPr>
          <p:cNvSpPr txBox="1"/>
          <p:nvPr/>
        </p:nvSpPr>
        <p:spPr>
          <a:xfrm>
            <a:off x="65314" y="293914"/>
            <a:ext cx="6158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Scholarship Award for VQI Trainees</a:t>
            </a:r>
          </a:p>
        </p:txBody>
      </p:sp>
    </p:spTree>
    <p:extLst>
      <p:ext uri="{BB962C8B-B14F-4D97-AF65-F5344CB8AC3E}">
        <p14:creationId xmlns:p14="http://schemas.microsoft.com/office/powerpoint/2010/main" val="44673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AB1E2-272B-4405-ACD5-75BE162F8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619" y="5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n-lt"/>
              </a:rPr>
              <a:t>Work Group Objectives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143C92-4701-4E87-B5B4-21C22A571B52}"/>
              </a:ext>
            </a:extLst>
          </p:cNvPr>
          <p:cNvSpPr txBox="1"/>
          <p:nvPr/>
        </p:nvSpPr>
        <p:spPr>
          <a:xfrm>
            <a:off x="523850" y="1662634"/>
            <a:ext cx="11347719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Fellow in Training (FIT) defined as </a:t>
            </a:r>
            <a:r>
              <a:rPr lang="en-US" sz="2800" b="1" dirty="0">
                <a:solidFill>
                  <a:srgbClr val="FF0000"/>
                </a:solidFill>
              </a:rPr>
              <a:t>Resident or Fellow in Training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Governing Council directed program- subcommittee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Mentor recruitment and selection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Define FIT duration in program and number of trainees in Tier 1 and Tier 2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Establish FIT application and selection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Define Learning objectives- compliance with ACGME Milestones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Establish Certificate of FIT participation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Evaluate ‘Work Products’ for Scholarship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486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42F339-3BE2-F745-A5AF-6006D745A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1825624"/>
            <a:ext cx="10863146" cy="4738461"/>
          </a:xfrm>
        </p:spPr>
        <p:txBody>
          <a:bodyPr>
            <a:normAutofit/>
          </a:bodyPr>
          <a:lstStyle/>
          <a:p>
            <a:r>
              <a:rPr lang="en-US" dirty="0"/>
              <a:t>Transformed the Division of Vascular Surgery at Dartmouth</a:t>
            </a:r>
          </a:p>
          <a:p>
            <a:r>
              <a:rPr lang="en-US" dirty="0"/>
              <a:t>Created the first Vascular Residency 0+5 program</a:t>
            </a:r>
          </a:p>
          <a:p>
            <a:r>
              <a:rPr lang="en-US" dirty="0"/>
              <a:t>Strong interest in education and training vascular surgeons</a:t>
            </a:r>
          </a:p>
          <a:p>
            <a:r>
              <a:rPr lang="en-US" dirty="0"/>
              <a:t>2016 - SVS Lifetime achievement award </a:t>
            </a:r>
          </a:p>
          <a:p>
            <a:r>
              <a:rPr lang="en-US" dirty="0"/>
              <a:t>2021- APDVS Lifetime achievement award </a:t>
            </a:r>
          </a:p>
          <a:p>
            <a:r>
              <a:rPr lang="en-US" dirty="0"/>
              <a:t>Golf - Lifetime achievement award - enthusiasm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47B13D-FCD5-4D7F-9BDE-0B4FD71FC8ED}"/>
              </a:ext>
            </a:extLst>
          </p:cNvPr>
          <p:cNvSpPr txBox="1"/>
          <p:nvPr/>
        </p:nvSpPr>
        <p:spPr>
          <a:xfrm>
            <a:off x="65314" y="293914"/>
            <a:ext cx="6158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Scholarship Award for VQI Trainees</a:t>
            </a:r>
          </a:p>
        </p:txBody>
      </p:sp>
    </p:spTree>
    <p:extLst>
      <p:ext uri="{BB962C8B-B14F-4D97-AF65-F5344CB8AC3E}">
        <p14:creationId xmlns:p14="http://schemas.microsoft.com/office/powerpoint/2010/main" val="2858926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42F339-3BE2-F745-A5AF-6006D745A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1825624"/>
            <a:ext cx="10863146" cy="4738461"/>
          </a:xfrm>
        </p:spPr>
        <p:txBody>
          <a:bodyPr>
            <a:normAutofit/>
          </a:bodyPr>
          <a:lstStyle/>
          <a:p>
            <a:r>
              <a:rPr lang="en-US" dirty="0"/>
              <a:t>VQI Trainee program - Lemmon and </a:t>
            </a:r>
            <a:r>
              <a:rPr lang="en-US" dirty="0" err="1"/>
              <a:t>Wadzinski</a:t>
            </a:r>
            <a:endParaRPr lang="en-US" dirty="0"/>
          </a:p>
          <a:p>
            <a:pPr lvl="1"/>
            <a:r>
              <a:rPr lang="en-US" dirty="0"/>
              <a:t>Goals – encourage trainees to learn about quality improvement</a:t>
            </a:r>
          </a:p>
          <a:p>
            <a:pPr lvl="1"/>
            <a:r>
              <a:rPr lang="en-US" dirty="0"/>
              <a:t>Engage trainees in VQI</a:t>
            </a:r>
          </a:p>
          <a:p>
            <a:pPr lvl="1"/>
            <a:r>
              <a:rPr lang="en-US" dirty="0"/>
              <a:t>Engage trainees in Quality projects</a:t>
            </a:r>
          </a:p>
          <a:p>
            <a:pPr lvl="1"/>
            <a:r>
              <a:rPr lang="en-US" dirty="0"/>
              <a:t>Engage trainees in data analysis</a:t>
            </a:r>
          </a:p>
          <a:p>
            <a:pPr lvl="1"/>
            <a:r>
              <a:rPr lang="en-US" dirty="0"/>
              <a:t>Engage trainees in manuscript preparation</a:t>
            </a:r>
          </a:p>
          <a:p>
            <a:r>
              <a:rPr lang="en-US" dirty="0"/>
              <a:t>Participation will be selective and competitive</a:t>
            </a:r>
          </a:p>
          <a:p>
            <a:r>
              <a:rPr lang="en-US" dirty="0"/>
              <a:t>Scholarship to be named the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The Jack L Cronenwett Scholarship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47B13D-FCD5-4D7F-9BDE-0B4FD71FC8ED}"/>
              </a:ext>
            </a:extLst>
          </p:cNvPr>
          <p:cNvSpPr txBox="1"/>
          <p:nvPr/>
        </p:nvSpPr>
        <p:spPr>
          <a:xfrm>
            <a:off x="65314" y="293914"/>
            <a:ext cx="93722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Jack L </a:t>
            </a:r>
            <a:r>
              <a:rPr lang="en-US" sz="3200" b="1" dirty="0">
                <a:solidFill>
                  <a:srgbClr val="C00000"/>
                </a:solidFill>
              </a:rPr>
              <a:t>Cronenwett Scholarship Award for VQI Trainees</a:t>
            </a:r>
          </a:p>
        </p:txBody>
      </p:sp>
    </p:spTree>
    <p:extLst>
      <p:ext uri="{BB962C8B-B14F-4D97-AF65-F5344CB8AC3E}">
        <p14:creationId xmlns:p14="http://schemas.microsoft.com/office/powerpoint/2010/main" val="323505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BC900-3394-406A-A02F-9EF4658E5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485" y="0"/>
            <a:ext cx="9633792" cy="969963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  <a:latin typeface="+mn-lt"/>
              </a:rPr>
              <a:t>Fellow in Training (FIT) Work Group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295B83-6C28-45AF-B6F4-2C126D496C07}"/>
              </a:ext>
            </a:extLst>
          </p:cNvPr>
          <p:cNvSpPr txBox="1"/>
          <p:nvPr/>
        </p:nvSpPr>
        <p:spPr>
          <a:xfrm>
            <a:off x="642026" y="1410512"/>
            <a:ext cx="1016260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Representation: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Governing Council</a:t>
            </a:r>
            <a:r>
              <a:rPr lang="en-US" sz="2800" dirty="0">
                <a:sym typeface="Wingdings" panose="05000000000000000000" pitchFamily="2" charset="2"/>
              </a:rPr>
              <a:t> - Jeff Indes, Faisal Aziz and Ashley Vavra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ym typeface="Wingdings" panose="05000000000000000000" pitchFamily="2" charset="2"/>
              </a:rPr>
              <a:t>APDVS - Jess Simons, Bridgitte Smith and Gabriela Velazquez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ym typeface="Wingdings" panose="05000000000000000000" pitchFamily="2" charset="2"/>
              </a:rPr>
              <a:t>SCAI - Beau Hawkins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ym typeface="Wingdings" panose="05000000000000000000" pitchFamily="2" charset="2"/>
              </a:rPr>
              <a:t>SVM - Herb Aronow, Dimitriy Feldman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ym typeface="Wingdings" panose="05000000000000000000" pitchFamily="2" charset="2"/>
              </a:rPr>
              <a:t>VQI DE - Mina Boutros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ym typeface="Wingdings" panose="05000000000000000000" pitchFamily="2" charset="2"/>
              </a:rPr>
              <a:t>0-5 Resident rep - Ashley Gutwein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ym typeface="Wingdings" panose="05000000000000000000" pitchFamily="2" charset="2"/>
              </a:rPr>
              <a:t>PSO Staff - Jens Jorgensen, Betsy Wymer, Jim Wadzinski ,</a:t>
            </a:r>
          </a:p>
          <a:p>
            <a:r>
              <a:rPr lang="en-US" sz="2800" dirty="0">
                <a:sym typeface="Wingdings" panose="05000000000000000000" pitchFamily="2" charset="2"/>
              </a:rPr>
              <a:t>		Gary Lemmon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415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D7E3C-8C11-4241-A061-BDFF0247E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07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n-lt"/>
              </a:rPr>
              <a:t>Selection Criteria for Mentors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582BAB-F3BA-4713-80B2-893DF802C50C}"/>
              </a:ext>
            </a:extLst>
          </p:cNvPr>
          <p:cNvSpPr txBox="1"/>
          <p:nvPr/>
        </p:nvSpPr>
        <p:spPr>
          <a:xfrm>
            <a:off x="953311" y="1653703"/>
            <a:ext cx="1009339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GC approval of Mentors meeting one or more criteria:</a:t>
            </a:r>
          </a:p>
          <a:p>
            <a:endParaRPr lang="en-US" sz="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VQI Member active in presentation or publication experience with activity 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714500" lvl="3" indent="-342900">
              <a:buFont typeface="+mj-lt"/>
              <a:buAutoNum type="alphaLcParenR"/>
            </a:pPr>
            <a:r>
              <a:rPr lang="en-US" sz="2400" dirty="0"/>
              <a:t>C</a:t>
            </a:r>
            <a:r>
              <a:rPr lang="en-US" sz="2400" dirty="0">
                <a:effectLst/>
              </a:rPr>
              <a:t>linical research</a:t>
            </a:r>
          </a:p>
          <a:p>
            <a:pPr marL="1714500" lvl="3" indent="-342900">
              <a:buFont typeface="+mj-lt"/>
              <a:buAutoNum type="alphaLcParenR"/>
            </a:pPr>
            <a:r>
              <a:rPr lang="en-US" sz="2400" dirty="0"/>
              <a:t>Outcomes research</a:t>
            </a:r>
          </a:p>
          <a:p>
            <a:pPr marL="1714500" lvl="3" indent="-342900">
              <a:buFont typeface="+mj-lt"/>
              <a:buAutoNum type="alphaLcParenR"/>
            </a:pPr>
            <a:r>
              <a:rPr lang="en-US" sz="2400" dirty="0">
                <a:effectLst/>
              </a:rPr>
              <a:t>Cost and comparative effectiveness</a:t>
            </a:r>
          </a:p>
          <a:p>
            <a:pPr marL="1714500" lvl="3" indent="-342900">
              <a:buFont typeface="+mj-lt"/>
              <a:buAutoNum type="alphaLcParenR"/>
            </a:pPr>
            <a:r>
              <a:rPr lang="en-US" sz="2400" dirty="0"/>
              <a:t>Health equity</a:t>
            </a:r>
          </a:p>
          <a:p>
            <a:pPr marL="1714500" lvl="3" indent="-342900">
              <a:buFont typeface="+mj-lt"/>
              <a:buAutoNum type="alphaLcParenR"/>
            </a:pPr>
            <a:r>
              <a:rPr lang="en-US" sz="2400" dirty="0">
                <a:effectLst/>
              </a:rPr>
              <a:t>Quality and process improvement</a:t>
            </a:r>
          </a:p>
          <a:p>
            <a:pPr marL="1714500" lvl="3" indent="-342900">
              <a:buFont typeface="+mj-lt"/>
              <a:buAutoNum type="alphaLcParenR"/>
            </a:pPr>
            <a:r>
              <a:rPr lang="en-US" sz="2400" dirty="0"/>
              <a:t>Statistical support</a:t>
            </a:r>
            <a:endParaRPr lang="en-US" sz="2400" dirty="0">
              <a:effectLst/>
            </a:endParaRPr>
          </a:p>
          <a:p>
            <a:pPr lvl="1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800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14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D7E3C-8C11-4241-A061-BDFF0247E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07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n-lt"/>
              </a:rPr>
              <a:t>Selection Criteria for Mentors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FA396-AFC2-4A79-9616-D603ED7D8568}"/>
              </a:ext>
            </a:extLst>
          </p:cNvPr>
          <p:cNvSpPr txBox="1"/>
          <p:nvPr/>
        </p:nvSpPr>
        <p:spPr>
          <a:xfrm>
            <a:off x="593387" y="1605065"/>
            <a:ext cx="1063428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collaboration preferred with remote assistance accepted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Allows familiarity with QI team including data manager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Mentor agrees to a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minimum quarterly meetings with FIT to: 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endParaRPr lang="en-US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7350" lvl="3" indent="-285750">
              <a:buFont typeface="+mj-lt"/>
              <a:buAutoNum type="alphaLcPeriod"/>
              <a:tabLst>
                <a:tab pos="9144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encourage FIT participation in regional meetings</a:t>
            </a:r>
          </a:p>
          <a:p>
            <a:pPr marL="1657350" lvl="3" indent="-285750">
              <a:buFont typeface="+mj-lt"/>
              <a:buAutoNum type="alphaLcPeriod"/>
              <a:tabLst>
                <a:tab pos="9144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 and approve project design and plan</a:t>
            </a:r>
          </a:p>
          <a:p>
            <a:pPr marL="1657350" lvl="3" indent="-285750">
              <a:buFont typeface="+mj-lt"/>
              <a:buAutoNum type="alphaLcPeriod"/>
              <a:tabLst>
                <a:tab pos="9144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 and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facilitate  RAC proposal</a:t>
            </a:r>
          </a:p>
          <a:p>
            <a:pPr marL="1657350" lvl="3" indent="-285750">
              <a:buFont typeface="+mj-lt"/>
              <a:buAutoNum type="alphaLcPeriod"/>
              <a:tabLst>
                <a:tab pos="9144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interpretation of project results</a:t>
            </a:r>
          </a:p>
          <a:p>
            <a:pPr marL="1657350" lvl="3" indent="-285750">
              <a:buFont typeface="+mj-lt"/>
              <a:buAutoNum type="alphaLcPeriod"/>
              <a:tabLst>
                <a:tab pos="9144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 and approve any abstract, presentation or publication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endParaRPr lang="en-US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3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D7E3C-8C11-4241-A061-BDFF0247E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557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n-lt"/>
              </a:rPr>
              <a:t>Fellow in Training Selection Process/Eligibility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68CD8D-F421-4B3A-8FB0-7629C4ACDED9}"/>
              </a:ext>
            </a:extLst>
          </p:cNvPr>
          <p:cNvSpPr txBox="1"/>
          <p:nvPr/>
        </p:nvSpPr>
        <p:spPr>
          <a:xfrm>
            <a:off x="789359" y="1770689"/>
            <a:ext cx="10515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Any year resident/fellow in following specialties with vascular interest:</a:t>
            </a:r>
          </a:p>
          <a:p>
            <a:endParaRPr lang="en-US" sz="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General Surgery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Vascular Surgery- 0-5, 0-7 (research), 5+2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Vascular Medicine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Cardiology- General (4-6), Interventional (7-8)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03171A-B31B-43A1-A523-134203C66464}"/>
              </a:ext>
            </a:extLst>
          </p:cNvPr>
          <p:cNvSpPr txBox="1"/>
          <p:nvPr/>
        </p:nvSpPr>
        <p:spPr>
          <a:xfrm>
            <a:off x="682557" y="4306276"/>
            <a:ext cx="95120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i="1" dirty="0"/>
          </a:p>
          <a:p>
            <a:r>
              <a:rPr lang="en-US" sz="2800" i="1" dirty="0"/>
              <a:t>*During Pilot program, FIT candidates in last years of training will be preferred or those who have demonstrated prior vascular disease research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680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D7E3C-8C11-4241-A061-BDFF0247E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557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n-lt"/>
              </a:rPr>
              <a:t>Fellow in Training Selection Process/Eligibility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68CD8D-F421-4B3A-8FB0-7629C4ACDED9}"/>
              </a:ext>
            </a:extLst>
          </p:cNvPr>
          <p:cNvSpPr txBox="1"/>
          <p:nvPr/>
        </p:nvSpPr>
        <p:spPr>
          <a:xfrm>
            <a:off x="807398" y="1325563"/>
            <a:ext cx="94870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Application:</a:t>
            </a:r>
          </a:p>
          <a:p>
            <a:endParaRPr lang="en-US" sz="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Personal statement- reasons for applying, career goals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Must be in good standing as verified by Program Director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CV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2 Letters of reference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Area of interest- if known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Proposed mentor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60952A-E795-4317-AFFE-2FE5EDA722CC}"/>
              </a:ext>
            </a:extLst>
          </p:cNvPr>
          <p:cNvSpPr txBox="1"/>
          <p:nvPr/>
        </p:nvSpPr>
        <p:spPr>
          <a:xfrm>
            <a:off x="807398" y="4557217"/>
            <a:ext cx="7549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Call for Application in 2</a:t>
            </a:r>
            <a:r>
              <a:rPr lang="en-US" sz="2800" baseline="30000" dirty="0"/>
              <a:t>nd </a:t>
            </a:r>
            <a:r>
              <a:rPr lang="en-US" sz="2800" dirty="0"/>
              <a:t> and  3</a:t>
            </a:r>
            <a:r>
              <a:rPr lang="en-US" sz="2800" baseline="30000" dirty="0"/>
              <a:t>rd</a:t>
            </a:r>
            <a:r>
              <a:rPr lang="en-US" sz="2800" dirty="0"/>
              <a:t> Quarter of year</a:t>
            </a:r>
          </a:p>
          <a:p>
            <a:endParaRPr lang="en-US" sz="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Deadline submission Oct 31</a:t>
            </a:r>
            <a:r>
              <a:rPr lang="en-US" sz="2400" baseline="30000" dirty="0"/>
              <a:t>st</a:t>
            </a: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GC Applications review last quarter of year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Program acceptance/start January </a:t>
            </a:r>
          </a:p>
        </p:txBody>
      </p:sp>
    </p:spTree>
    <p:extLst>
      <p:ext uri="{BB962C8B-B14F-4D97-AF65-F5344CB8AC3E}">
        <p14:creationId xmlns:p14="http://schemas.microsoft.com/office/powerpoint/2010/main" val="98500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2AD37-368F-464A-8969-B7BDA5A5CB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621" y="378073"/>
            <a:ext cx="8133806" cy="575174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  <a:latin typeface="+mn-lt"/>
              </a:rPr>
              <a:t>FIT Learning Objectives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7FFD6F-02F5-44DF-ABCD-E666709D0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941" y="1584960"/>
            <a:ext cx="10411506" cy="4706983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Tier 1  FIT intro to VQI and PSO via educational materials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Members Only section of website: VQI.org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Defined parameters consistent with ACGME Milestones-graduated measures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 Goals based on levels of Systems Based Practice for </a:t>
            </a:r>
            <a:r>
              <a:rPr lang="en-US" sz="2800" dirty="0">
                <a:solidFill>
                  <a:srgbClr val="FF0000"/>
                </a:solidFill>
              </a:rPr>
              <a:t>Quality Improvement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FF0000"/>
                </a:solidFill>
              </a:rPr>
              <a:t>Patient Safety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Standardized ‘Certificate’ of participation to training program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Establish Timeline for FIT participation and performance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Scholarship eligible products for Tier 2 advancement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700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35CAB-33D7-485B-9F2C-1E589301E8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55D247-30B8-415D-8222-B83409643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811" y="1347063"/>
            <a:ext cx="9245111" cy="508291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DB91BF0-08B5-44A2-8888-3CB8A0DF898E}"/>
              </a:ext>
            </a:extLst>
          </p:cNvPr>
          <p:cNvSpPr txBox="1">
            <a:spLocks/>
          </p:cNvSpPr>
          <p:nvPr/>
        </p:nvSpPr>
        <p:spPr>
          <a:xfrm>
            <a:off x="713045" y="523953"/>
            <a:ext cx="737188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7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ACGME Vascular Surgery Milestone 2.0 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E7269A-2E3D-4AEF-838F-A4239BC154B5}"/>
              </a:ext>
            </a:extLst>
          </p:cNvPr>
          <p:cNvSpPr/>
          <p:nvPr/>
        </p:nvSpPr>
        <p:spPr>
          <a:xfrm>
            <a:off x="1050587" y="1488332"/>
            <a:ext cx="1050587" cy="51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68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5717</TotalTime>
  <Words>1271</Words>
  <Application>Microsoft Office PowerPoint</Application>
  <PresentationFormat>Widescreen</PresentationFormat>
  <Paragraphs>281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Lucida Sans Unicode</vt:lpstr>
      <vt:lpstr>Wingdings</vt:lpstr>
      <vt:lpstr>Office Theme</vt:lpstr>
      <vt:lpstr>VQI/PSO Fellow in Training A Pilot program</vt:lpstr>
      <vt:lpstr>Work Group Objectives </vt:lpstr>
      <vt:lpstr>Fellow in Training (FIT) Work Group</vt:lpstr>
      <vt:lpstr>Selection Criteria for Mentors</vt:lpstr>
      <vt:lpstr>Selection Criteria for Mentors</vt:lpstr>
      <vt:lpstr>Fellow in Training Selection Process/Eligibility</vt:lpstr>
      <vt:lpstr>Fellow in Training Selection Process/Eligibility</vt:lpstr>
      <vt:lpstr>FIT Learning Objectives</vt:lpstr>
      <vt:lpstr>PowerPoint Presentation</vt:lpstr>
      <vt:lpstr>ACGME Vascular Surgery Milestone 2.0  </vt:lpstr>
      <vt:lpstr>PowerPoint Presentation</vt:lpstr>
      <vt:lpstr>PowerPoint Presentation</vt:lpstr>
      <vt:lpstr>Certificate and Timeline</vt:lpstr>
      <vt:lpstr>Program Limits</vt:lpstr>
      <vt:lpstr>Scholarship Eligibility for Tier 2 progression</vt:lpstr>
      <vt:lpstr>Next Steps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 Learning Objectives</dc:title>
  <dc:creator>G L</dc:creator>
  <cp:lastModifiedBy>Betsy Wymer</cp:lastModifiedBy>
  <cp:revision>61</cp:revision>
  <dcterms:created xsi:type="dcterms:W3CDTF">2021-07-23T13:05:31Z</dcterms:created>
  <dcterms:modified xsi:type="dcterms:W3CDTF">2023-05-03T14:00:52Z</dcterms:modified>
</cp:coreProperties>
</file>